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7" r:id="rId3"/>
    <p:sldId id="332" r:id="rId4"/>
    <p:sldId id="328" r:id="rId5"/>
    <p:sldId id="333" r:id="rId6"/>
    <p:sldId id="334" r:id="rId7"/>
    <p:sldId id="331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4660"/>
  </p:normalViewPr>
  <p:slideViewPr>
    <p:cSldViewPr snapToGrid="0">
      <p:cViewPr varScale="1">
        <p:scale>
          <a:sx n="221" d="100"/>
          <a:sy n="2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7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39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527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0556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717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64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36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316854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74255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8207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111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812425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0675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3142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19721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61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360585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61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1596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23917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96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0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65698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3.1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Competition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Perfect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Perfect competition provides a benchmark. It is only a model.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Assumptions:</a:t>
            </a:r>
          </a:p>
          <a:p>
            <a:pPr>
              <a:buSzPct val="100000"/>
            </a:pPr>
            <a:r>
              <a:rPr lang="en-US" sz="1800" dirty="0"/>
              <a:t>Profit </a:t>
            </a:r>
            <a:r>
              <a:rPr lang="en-US" sz="1800" dirty="0" err="1"/>
              <a:t>maximisation</a:t>
            </a:r>
            <a:endParaRPr lang="en-US" sz="1800" dirty="0"/>
          </a:p>
          <a:p>
            <a:pPr>
              <a:buSzPct val="100000"/>
            </a:pPr>
            <a:r>
              <a:rPr lang="en-US" sz="1800" dirty="0"/>
              <a:t>Large number of firms</a:t>
            </a:r>
          </a:p>
          <a:p>
            <a:pPr>
              <a:buSzPct val="100000"/>
            </a:pPr>
            <a:r>
              <a:rPr lang="en-US" sz="1800" dirty="0"/>
              <a:t>Perfect information</a:t>
            </a:r>
          </a:p>
          <a:p>
            <a:pPr>
              <a:buSzPct val="100000"/>
            </a:pPr>
            <a:r>
              <a:rPr lang="en-US" sz="1800" dirty="0"/>
              <a:t>Product homogeneity</a:t>
            </a:r>
          </a:p>
          <a:p>
            <a:pPr>
              <a:buSzPct val="100000"/>
            </a:pPr>
            <a:r>
              <a:rPr lang="en-US" sz="1800" dirty="0"/>
              <a:t>No transaction costs</a:t>
            </a:r>
          </a:p>
          <a:p>
            <a:pPr>
              <a:buSzPct val="100000"/>
            </a:pPr>
            <a:r>
              <a:rPr lang="en-US" sz="1800" dirty="0"/>
              <a:t>Price taking (follows from the above)</a:t>
            </a:r>
          </a:p>
          <a:p>
            <a:pPr>
              <a:buSzPct val="100000"/>
            </a:pPr>
            <a:r>
              <a:rPr lang="en-US" sz="1800" dirty="0"/>
              <a:t>Freedom of entry and exit.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7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Perfect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These are very strong assumptions. When they do not apply, moving “towards freer” markets need not help. </a:t>
            </a:r>
          </a:p>
          <a:p>
            <a:pPr marL="0" indent="0">
              <a:buNone/>
            </a:pPr>
            <a:r>
              <a:rPr lang="en-AU" sz="1800" dirty="0"/>
              <a:t>Perfect competition is not a general statement about the world.</a:t>
            </a:r>
          </a:p>
          <a:p>
            <a:pPr marL="0" indent="0">
              <a:buNone/>
            </a:pPr>
            <a:r>
              <a:rPr lang="en-AU" sz="1800" dirty="0"/>
              <a:t>Perfect competition is not a goal for the firm.</a:t>
            </a:r>
          </a:p>
          <a:p>
            <a:pPr marL="0" indent="0">
              <a:buNone/>
            </a:pPr>
            <a:r>
              <a:rPr lang="en-AU" sz="1800" dirty="0"/>
              <a:t>Perfect competition offers a convenient benchmark for studying the effects of competitive forces. </a:t>
            </a:r>
          </a:p>
          <a:p>
            <a:r>
              <a:rPr lang="en-AU" sz="1800" dirty="0"/>
              <a:t>It is a good approximation for understanding market forces in many settings. </a:t>
            </a:r>
          </a:p>
          <a:p>
            <a:r>
              <a:rPr lang="en-AU" sz="1800" dirty="0"/>
              <a:t>Some industries behave in ways that are very close to perfect competition (e.g. some agricultural, labour, and financial markets).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242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Perfect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1800" dirty="0"/>
              <a:t>Price equals marginal cost: follows from profit maximisation and price-taking / homogeneous product</a:t>
            </a:r>
          </a:p>
          <a:p>
            <a:pPr marL="0" indent="0">
              <a:buNone/>
            </a:pPr>
            <a:r>
              <a:rPr lang="en-AU" sz="1800" dirty="0"/>
              <a:t>Firms earn normal profits (zero economic profits): follows from free entry and exit </a:t>
            </a:r>
          </a:p>
          <a:p>
            <a:pPr>
              <a:buSzPct val="100000"/>
            </a:pPr>
            <a:r>
              <a:rPr lang="en-US" sz="1800" dirty="0"/>
              <a:t>Note that in the short-run and the long-run the decisions are slightly different because some costs are sunk or unavoidable. In the long-run firms that remain in the industry earn zero economic profit but positive accounting profit.</a:t>
            </a:r>
          </a:p>
          <a:p>
            <a:pPr marL="0" indent="0">
              <a:buNone/>
            </a:pPr>
            <a:r>
              <a:rPr lang="en-AU" dirty="0"/>
              <a:t>We can solve for a competitive equilibrium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profit maximisation determines supply curve for each firm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demand and supply determines market price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long run equilibrium requires zero economic profits </a:t>
            </a:r>
            <a:endParaRPr lang="en-AU" sz="1800" dirty="0"/>
          </a:p>
          <a:p>
            <a:pPr marL="0" indent="0">
              <a:buNone/>
            </a:pPr>
            <a:r>
              <a:rPr lang="en-AU" dirty="0"/>
              <a:t>The three equations allow us to solve for quantity (Q), price (P) and number of firms (N) </a:t>
            </a:r>
            <a:endParaRPr lang="en-AU" sz="1800" dirty="0"/>
          </a:p>
          <a:p>
            <a:pPr marL="0" indent="0">
              <a:buSzPct val="10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7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Short-run analysis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/>
              <a:t>In the short-run, the number of firms is fixed (no entry or exit). Firms can make positive (or negative) profits.</a:t>
            </a:r>
          </a:p>
          <a:p>
            <a:pPr marL="0" indent="0">
              <a:buSzPct val="10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US" sz="1400" dirty="0"/>
              <a:t>At the </a:t>
            </a:r>
            <a:r>
              <a:rPr lang="en-AU" sz="1400" dirty="0"/>
              <a:t>market price </a:t>
            </a:r>
            <a:r>
              <a:rPr lang="en-AU" sz="1400" i="1" dirty="0"/>
              <a:t>P</a:t>
            </a:r>
            <a:r>
              <a:rPr lang="en-AU" sz="1400" i="1" baseline="-25000" dirty="0"/>
              <a:t>1</a:t>
            </a:r>
            <a:r>
              <a:rPr lang="en-AU" sz="1400" dirty="0"/>
              <a:t> &gt; min </a:t>
            </a:r>
            <a:r>
              <a:rPr lang="en-AU" sz="1400" i="1" dirty="0"/>
              <a:t>AC</a:t>
            </a:r>
            <a:r>
              <a:rPr lang="en-AU" sz="1400" dirty="0"/>
              <a:t>, each firm produces output </a:t>
            </a:r>
            <a:r>
              <a:rPr lang="en-AU" sz="1400" i="1" dirty="0"/>
              <a:t>q</a:t>
            </a:r>
            <a:r>
              <a:rPr lang="en-AU" sz="1400" i="1" baseline="-25000" dirty="0"/>
              <a:t>1</a:t>
            </a:r>
            <a:r>
              <a:rPr lang="en-AU" sz="1400" dirty="0"/>
              <a:t> and makes positive profit. More firms want to enter the market.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A25BB91F-E382-1A41-A920-EB02BADB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11" y="2756138"/>
            <a:ext cx="6127178" cy="27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Perfect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/>
              <a:t>In the long run, we assume free entry. Firms make zero profits.</a:t>
            </a:r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endParaRPr lang="en-AU" sz="1400" dirty="0"/>
          </a:p>
          <a:p>
            <a:pPr marL="0" indent="0">
              <a:buNone/>
            </a:pPr>
            <a:r>
              <a:rPr lang="en-AU" sz="1400" dirty="0"/>
              <a:t>In the long run, more firms enter. The supply curve shifts right until the market price is such that all firms make zero profit.  </a:t>
            </a:r>
          </a:p>
          <a:p>
            <a:pPr marL="0" indent="0">
              <a:buSzPct val="10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US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896EB5C9-FE39-6540-9614-20BE69C83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700" y="2773562"/>
            <a:ext cx="6082600" cy="270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4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Perfect Competition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sz="1800" dirty="0"/>
              <a:t>Perfect competition is a benchmark. The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real lesson is that competitive advantages are transitory.</a:t>
            </a:r>
          </a:p>
          <a:p>
            <a:pPr marL="0" indent="0">
              <a:buNone/>
            </a:pPr>
            <a:r>
              <a:rPr lang="en-AU" sz="1800" dirty="0"/>
              <a:t>In the long run:</a:t>
            </a:r>
          </a:p>
          <a:p>
            <a:r>
              <a:rPr lang="en-AU" sz="1800" dirty="0"/>
              <a:t>Profits tend towards “zero”: each firm earns the market return (remember this refers to economic profits). </a:t>
            </a:r>
          </a:p>
          <a:p>
            <a:r>
              <a:rPr lang="en-AU" sz="1800" dirty="0"/>
              <a:t>Production is efficient: firms produce at efficient scale (at minimum average cost) </a:t>
            </a:r>
          </a:p>
          <a:p>
            <a:r>
              <a:rPr lang="en-AU" sz="1800" dirty="0"/>
              <a:t>Efficient allocation of resources: higher or lower output (more or fewer firms) would imply lower efficiency.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671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Lecture 2Market Structur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4059</TotalTime>
  <Words>506</Words>
  <Application>Microsoft Macintosh PowerPoint</Application>
  <PresentationFormat>Widescreen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Lecture 3.1 Perfect Competition</vt:lpstr>
      <vt:lpstr>Perfect Competition</vt:lpstr>
      <vt:lpstr>Perfect Competition</vt:lpstr>
      <vt:lpstr>Perfect Competition</vt:lpstr>
      <vt:lpstr>Short-run analysis</vt:lpstr>
      <vt:lpstr>Perfect Competition</vt:lpstr>
      <vt:lpstr>Perfect Competition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241</cp:revision>
  <dcterms:created xsi:type="dcterms:W3CDTF">2015-02-25T21:48:00Z</dcterms:created>
  <dcterms:modified xsi:type="dcterms:W3CDTF">2020-09-02T22:45:42Z</dcterms:modified>
</cp:coreProperties>
</file>