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332" r:id="rId3"/>
    <p:sldId id="333" r:id="rId4"/>
    <p:sldId id="266" r:id="rId5"/>
    <p:sldId id="334" r:id="rId6"/>
    <p:sldId id="361"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22" autoAdjust="0"/>
    <p:restoredTop sz="94660"/>
  </p:normalViewPr>
  <p:slideViewPr>
    <p:cSldViewPr snapToGrid="0">
      <p:cViewPr varScale="1">
        <p:scale>
          <a:sx n="211" d="100"/>
          <a:sy n="211" d="100"/>
        </p:scale>
        <p:origin x="216" y="48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3/9/20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3408183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3892986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2970668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235663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75363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51316854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20474255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328207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04831116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281242579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56206755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098131427"/>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216197215"/>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40561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98360585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26161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55851596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9523917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3/9/20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57796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3/9/20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96209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80656988"/>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052242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78422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Lecture 3.2</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Barriers to entry</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348258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Barriers to Entry</a:t>
            </a:r>
            <a:endParaRPr lang="en-AU" i="1" dirty="0">
              <a:solidFill>
                <a:srgbClr val="002060"/>
              </a:solidFill>
            </a:endParaRPr>
          </a:p>
        </p:txBody>
      </p:sp>
      <p:sp>
        <p:nvSpPr>
          <p:cNvPr id="3" name="Content Placeholder 2"/>
          <p:cNvSpPr>
            <a:spLocks noGrp="1"/>
          </p:cNvSpPr>
          <p:nvPr>
            <p:ph idx="1"/>
          </p:nvPr>
        </p:nvSpPr>
        <p:spPr/>
        <p:txBody>
          <a:bodyPr>
            <a:normAutofit/>
          </a:bodyPr>
          <a:lstStyle/>
          <a:p>
            <a:pPr marL="0" indent="0">
              <a:lnSpc>
                <a:spcPct val="120000"/>
              </a:lnSpc>
              <a:buClr>
                <a:srgbClr val="0070C0"/>
              </a:buClr>
              <a:buSzPct val="50000"/>
              <a:buNone/>
            </a:pPr>
            <a:r>
              <a:rPr lang="en-US" sz="1800" dirty="0"/>
              <a:t>Barriers to entry are a precursor to market power.</a:t>
            </a:r>
          </a:p>
          <a:p>
            <a:pPr marL="0" indent="0">
              <a:lnSpc>
                <a:spcPct val="120000"/>
              </a:lnSpc>
              <a:buClr>
                <a:srgbClr val="0070C0"/>
              </a:buClr>
              <a:buSzPct val="50000"/>
              <a:buNone/>
            </a:pPr>
            <a:r>
              <a:rPr lang="en-US" sz="1800" dirty="0"/>
              <a:t>What types of things do represent barriers to entry? First, what might be important for shaping an entry decision?</a:t>
            </a:r>
          </a:p>
          <a:p>
            <a:pPr>
              <a:buSzPct val="100000"/>
            </a:pPr>
            <a:r>
              <a:rPr lang="en-US" sz="1800" dirty="0"/>
              <a:t>Effect of entry on prices – what affects this? Hint: What will incumbent firms do (prices, output) if I enter?</a:t>
            </a:r>
          </a:p>
          <a:p>
            <a:pPr>
              <a:buSzPct val="100000"/>
            </a:pPr>
            <a:r>
              <a:rPr lang="en-US" sz="1800" dirty="0"/>
              <a:t>Incumbent advantages – what might they be or include?</a:t>
            </a:r>
          </a:p>
          <a:p>
            <a:pPr>
              <a:buSzPct val="100000"/>
            </a:pPr>
            <a:r>
              <a:rPr lang="en-US" sz="1800" dirty="0"/>
              <a:t>What if I fail and leave the industry? Are there sunk costs of entry?</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130692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Incumbent advantages</a:t>
            </a:r>
            <a:endParaRPr lang="en-AU" i="1" dirty="0">
              <a:solidFill>
                <a:srgbClr val="002060"/>
              </a:solidFill>
            </a:endParaRPr>
          </a:p>
        </p:txBody>
      </p:sp>
      <p:sp>
        <p:nvSpPr>
          <p:cNvPr id="3" name="Content Placeholder 2"/>
          <p:cNvSpPr>
            <a:spLocks noGrp="1"/>
          </p:cNvSpPr>
          <p:nvPr>
            <p:ph idx="1"/>
          </p:nvPr>
        </p:nvSpPr>
        <p:spPr/>
        <p:txBody>
          <a:bodyPr>
            <a:normAutofit/>
          </a:bodyPr>
          <a:lstStyle/>
          <a:p>
            <a:pPr>
              <a:buSzPct val="100000"/>
            </a:pPr>
            <a:r>
              <a:rPr lang="en-US" sz="1800" dirty="0"/>
              <a:t>Precommitment contracts - distribution, raw materials etc. Limit opportunities for new entrants in terms of suppliers and customers</a:t>
            </a:r>
          </a:p>
          <a:p>
            <a:pPr>
              <a:buSzPct val="100000"/>
            </a:pPr>
            <a:r>
              <a:rPr lang="en-US" sz="1800" dirty="0"/>
              <a:t>Licenses and patents – legal barriers to entry</a:t>
            </a:r>
          </a:p>
          <a:p>
            <a:pPr>
              <a:buSzPct val="100000"/>
            </a:pPr>
            <a:r>
              <a:rPr lang="en-US" sz="1800" dirty="0"/>
              <a:t>Pioneering brand advantages or switching costs. These are potentially important in case of experience goods that require use to understand quality. Where this can be assessed prior to purchase the advantages of incumbents is lower.</a:t>
            </a:r>
          </a:p>
          <a:p>
            <a:pPr>
              <a:buSzPct val="100000"/>
            </a:pPr>
            <a:r>
              <a:rPr lang="en-US" sz="1800" dirty="0"/>
              <a:t>Learning curve effects (see next 2 slides)</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spTree>
    <p:extLst>
      <p:ext uri="{BB962C8B-B14F-4D97-AF65-F5344CB8AC3E}">
        <p14:creationId xmlns:p14="http://schemas.microsoft.com/office/powerpoint/2010/main" val="364357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8EC36A-4D8D-4844-9B9B-8BFFF9A98A5C}"/>
              </a:ext>
            </a:extLst>
          </p:cNvPr>
          <p:cNvSpPr>
            <a:spLocks noGrp="1"/>
          </p:cNvSpPr>
          <p:nvPr>
            <p:ph type="title"/>
          </p:nvPr>
        </p:nvSpPr>
        <p:spPr/>
        <p:txBody>
          <a:bodyPr/>
          <a:lstStyle/>
          <a:p>
            <a:r>
              <a:rPr lang="en-US" dirty="0">
                <a:solidFill>
                  <a:srgbClr val="002060"/>
                </a:solidFill>
              </a:rPr>
              <a:t>The production learning curve</a:t>
            </a:r>
            <a:endParaRPr lang="en-AU" dirty="0"/>
          </a:p>
        </p:txBody>
      </p:sp>
      <p:cxnSp>
        <p:nvCxnSpPr>
          <p:cNvPr id="3" name="Straight Connector 2"/>
          <p:cNvCxnSpPr>
            <a:cxnSpLocks/>
          </p:cNvCxnSpPr>
          <p:nvPr/>
        </p:nvCxnSpPr>
        <p:spPr>
          <a:xfrm>
            <a:off x="3415221" y="1976467"/>
            <a:ext cx="1738" cy="3897918"/>
          </a:xfrm>
          <a:prstGeom prst="line">
            <a:avLst/>
          </a:prstGeom>
          <a:ln w="19050" cmpd="sng">
            <a:solidFill>
              <a:schemeClr val="tx1"/>
            </a:solidFill>
            <a:headEnd type="triangle" w="lg" len="lg"/>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175593" y="2037216"/>
            <a:ext cx="1255033" cy="646331"/>
          </a:xfrm>
          <a:prstGeom prst="rect">
            <a:avLst/>
          </a:prstGeom>
          <a:noFill/>
        </p:spPr>
        <p:txBody>
          <a:bodyPr wrap="square" rtlCol="0">
            <a:spAutoFit/>
          </a:bodyPr>
          <a:lstStyle/>
          <a:p>
            <a:pPr algn="ctr"/>
            <a:r>
              <a:rPr lang="en-US" dirty="0"/>
              <a:t>AC per unit ($AC)</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77" name="Straight Connector 76"/>
          <p:cNvCxnSpPr/>
          <p:nvPr/>
        </p:nvCxnSpPr>
        <p:spPr>
          <a:xfrm>
            <a:off x="7403487" y="5713533"/>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7128932" y="5902024"/>
            <a:ext cx="623587" cy="584775"/>
          </a:xfrm>
          <a:prstGeom prst="rect">
            <a:avLst/>
          </a:prstGeom>
          <a:noFill/>
        </p:spPr>
        <p:txBody>
          <a:bodyPr wrap="square" rtlCol="0">
            <a:spAutoFit/>
          </a:bodyPr>
          <a:lstStyle/>
          <a:p>
            <a:r>
              <a:rPr lang="en-US" sz="1600" dirty="0"/>
              <a:t>2Q</a:t>
            </a:r>
            <a:r>
              <a:rPr lang="en-US" sz="1600" baseline="-25000" dirty="0"/>
              <a:t>x</a:t>
            </a:r>
          </a:p>
          <a:p>
            <a:endParaRPr lang="en-US" sz="1600" dirty="0"/>
          </a:p>
        </p:txBody>
      </p:sp>
      <p:sp>
        <p:nvSpPr>
          <p:cNvPr id="79" name="TextBox 78"/>
          <p:cNvSpPr txBox="1"/>
          <p:nvPr/>
        </p:nvSpPr>
        <p:spPr>
          <a:xfrm>
            <a:off x="2812496" y="4417584"/>
            <a:ext cx="556536" cy="338554"/>
          </a:xfrm>
          <a:prstGeom prst="rect">
            <a:avLst/>
          </a:prstGeom>
          <a:noFill/>
        </p:spPr>
        <p:txBody>
          <a:bodyPr wrap="square" rtlCol="0">
            <a:spAutoFit/>
          </a:bodyPr>
          <a:lstStyle/>
          <a:p>
            <a:r>
              <a:rPr lang="en-US" sz="1600" dirty="0"/>
              <a:t>AC</a:t>
            </a:r>
            <a:r>
              <a:rPr lang="en-US" sz="1600" baseline="-25000" dirty="0"/>
              <a:t>2</a:t>
            </a:r>
          </a:p>
        </p:txBody>
      </p:sp>
      <p:cxnSp>
        <p:nvCxnSpPr>
          <p:cNvPr id="80" name="Straight Connector 79"/>
          <p:cNvCxnSpPr/>
          <p:nvPr/>
        </p:nvCxnSpPr>
        <p:spPr>
          <a:xfrm>
            <a:off x="3284365" y="4648269"/>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464688" y="2690814"/>
            <a:ext cx="2931573" cy="584775"/>
          </a:xfrm>
          <a:prstGeom prst="rect">
            <a:avLst/>
          </a:prstGeom>
          <a:noFill/>
        </p:spPr>
        <p:txBody>
          <a:bodyPr wrap="square" rtlCol="0">
            <a:spAutoFit/>
          </a:bodyPr>
          <a:lstStyle/>
          <a:p>
            <a:r>
              <a:rPr lang="en-US" sz="1600" dirty="0"/>
              <a:t>Average cost falls with cumulative production.</a:t>
            </a:r>
          </a:p>
        </p:txBody>
      </p:sp>
      <p:sp>
        <p:nvSpPr>
          <p:cNvPr id="41" name="TextBox 40"/>
          <p:cNvSpPr txBox="1"/>
          <p:nvPr/>
        </p:nvSpPr>
        <p:spPr>
          <a:xfrm>
            <a:off x="8394954" y="5421145"/>
            <a:ext cx="1089816" cy="584775"/>
          </a:xfrm>
          <a:prstGeom prst="rect">
            <a:avLst/>
          </a:prstGeom>
          <a:noFill/>
        </p:spPr>
        <p:txBody>
          <a:bodyPr wrap="square" rtlCol="0">
            <a:spAutoFit/>
          </a:bodyPr>
          <a:lstStyle/>
          <a:p>
            <a:pPr algn="ctr"/>
            <a:r>
              <a:rPr lang="en-US" sz="1600" i="1" dirty="0"/>
              <a:t>Cumulative production</a:t>
            </a:r>
          </a:p>
        </p:txBody>
      </p:sp>
      <p:sp>
        <p:nvSpPr>
          <p:cNvPr id="61" name="TextBox 60"/>
          <p:cNvSpPr txBox="1"/>
          <p:nvPr/>
        </p:nvSpPr>
        <p:spPr>
          <a:xfrm>
            <a:off x="5316158" y="5870802"/>
            <a:ext cx="456761" cy="338554"/>
          </a:xfrm>
          <a:prstGeom prst="rect">
            <a:avLst/>
          </a:prstGeom>
          <a:noFill/>
        </p:spPr>
        <p:txBody>
          <a:bodyPr wrap="square" rtlCol="0">
            <a:spAutoFit/>
          </a:bodyPr>
          <a:lstStyle/>
          <a:p>
            <a:r>
              <a:rPr lang="en-US" sz="1600" dirty="0" err="1"/>
              <a:t>Q</a:t>
            </a:r>
            <a:r>
              <a:rPr lang="en-US" sz="1600" baseline="-25000" dirty="0" err="1"/>
              <a:t>x</a:t>
            </a:r>
            <a:endParaRPr lang="en-US" sz="1600" baseline="-25000" dirty="0"/>
          </a:p>
        </p:txBody>
      </p:sp>
      <p:cxnSp>
        <p:nvCxnSpPr>
          <p:cNvPr id="62" name="Straight Connector 61"/>
          <p:cNvCxnSpPr/>
          <p:nvPr/>
        </p:nvCxnSpPr>
        <p:spPr>
          <a:xfrm>
            <a:off x="5514157" y="5690802"/>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5" name="Arc 64"/>
          <p:cNvSpPr/>
          <p:nvPr/>
        </p:nvSpPr>
        <p:spPr>
          <a:xfrm rot="10800000">
            <a:off x="3468346" y="-2472650"/>
            <a:ext cx="8581846" cy="7113280"/>
          </a:xfrm>
          <a:prstGeom prst="arc">
            <a:avLst>
              <a:gd name="adj1" fmla="val 16200000"/>
              <a:gd name="adj2" fmla="val 20576429"/>
            </a:avLst>
          </a:prstGeom>
          <a:ln w="25400">
            <a:solidFill>
              <a:srgbClr val="7030A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23" name="Straight Connector 22"/>
          <p:cNvCxnSpPr>
            <a:cxnSpLocks/>
            <a:stCxn id="41" idx="1"/>
            <a:endCxn id="60" idx="3"/>
          </p:cNvCxnSpPr>
          <p:nvPr/>
        </p:nvCxnSpPr>
        <p:spPr>
          <a:xfrm flipH="1" flipV="1">
            <a:off x="3271476" y="5701525"/>
            <a:ext cx="5123478" cy="12008"/>
          </a:xfrm>
          <a:prstGeom prst="line">
            <a:avLst/>
          </a:prstGeom>
          <a:ln w="19050" cmpd="sng">
            <a:solidFill>
              <a:schemeClr val="tx1"/>
            </a:solidFill>
            <a:headEnd type="triangle" w="lg" len="lg"/>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858685" y="3956092"/>
            <a:ext cx="556536" cy="338554"/>
          </a:xfrm>
          <a:prstGeom prst="rect">
            <a:avLst/>
          </a:prstGeom>
          <a:noFill/>
        </p:spPr>
        <p:txBody>
          <a:bodyPr wrap="square" rtlCol="0">
            <a:spAutoFit/>
          </a:bodyPr>
          <a:lstStyle/>
          <a:p>
            <a:r>
              <a:rPr lang="en-US" sz="1600" dirty="0"/>
              <a:t>AC</a:t>
            </a:r>
            <a:r>
              <a:rPr lang="en-US" sz="1600" baseline="-25000" dirty="0"/>
              <a:t>1</a:t>
            </a:r>
          </a:p>
        </p:txBody>
      </p:sp>
      <p:cxnSp>
        <p:nvCxnSpPr>
          <p:cNvPr id="28" name="Straight Connector 27"/>
          <p:cNvCxnSpPr/>
          <p:nvPr/>
        </p:nvCxnSpPr>
        <p:spPr>
          <a:xfrm>
            <a:off x="3269762" y="4134104"/>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3415221" y="4134104"/>
            <a:ext cx="2098935"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403487" y="4640630"/>
            <a:ext cx="0" cy="1072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514156" y="4134104"/>
            <a:ext cx="0" cy="15794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69762" y="4637542"/>
            <a:ext cx="41040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953770" y="3968344"/>
            <a:ext cx="1616600" cy="338554"/>
          </a:xfrm>
          <a:prstGeom prst="rect">
            <a:avLst/>
          </a:prstGeom>
          <a:noFill/>
        </p:spPr>
        <p:txBody>
          <a:bodyPr wrap="square" rtlCol="0">
            <a:spAutoFit/>
          </a:bodyPr>
          <a:lstStyle/>
          <a:p>
            <a:r>
              <a:rPr lang="en-US" sz="1600" dirty="0">
                <a:solidFill>
                  <a:srgbClr val="002060"/>
                </a:solidFill>
              </a:rPr>
              <a:t>Slope is AC</a:t>
            </a:r>
            <a:r>
              <a:rPr lang="en-US" sz="1600" baseline="-25000" dirty="0">
                <a:solidFill>
                  <a:srgbClr val="002060"/>
                </a:solidFill>
              </a:rPr>
              <a:t>2</a:t>
            </a:r>
            <a:r>
              <a:rPr lang="en-US" sz="1600" dirty="0">
                <a:solidFill>
                  <a:srgbClr val="002060"/>
                </a:solidFill>
              </a:rPr>
              <a:t>/AC</a:t>
            </a:r>
            <a:r>
              <a:rPr lang="en-US" sz="1600" baseline="-25000" dirty="0">
                <a:solidFill>
                  <a:srgbClr val="002060"/>
                </a:solidFill>
              </a:rPr>
              <a:t>1</a:t>
            </a:r>
          </a:p>
        </p:txBody>
      </p:sp>
      <p:cxnSp>
        <p:nvCxnSpPr>
          <p:cNvPr id="21" name="Straight Arrow Connector 20"/>
          <p:cNvCxnSpPr>
            <a:cxnSpLocks/>
          </p:cNvCxnSpPr>
          <p:nvPr/>
        </p:nvCxnSpPr>
        <p:spPr>
          <a:xfrm flipH="1">
            <a:off x="6632886" y="4134104"/>
            <a:ext cx="385301" cy="235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14156" y="4115241"/>
            <a:ext cx="1889331" cy="5083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91667" y="1863304"/>
            <a:ext cx="2513671" cy="332398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Think about the magnitude of learning benefits in terms of ‘slope’, i.e. how much average costs decline as cumulative output doubles.</a:t>
            </a:r>
          </a:p>
          <a:p>
            <a:pPr algn="ctr"/>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When cumulative output equals </a:t>
            </a:r>
            <a:r>
              <a:rPr lang="en-US" sz="1400" dirty="0" err="1">
                <a:latin typeface="Arial" panose="020B0604020202020204" pitchFamily="34" charset="0"/>
                <a:cs typeface="Arial" panose="020B0604020202020204" pitchFamily="34" charset="0"/>
              </a:rPr>
              <a:t>Q</a:t>
            </a:r>
            <a:r>
              <a:rPr lang="en-US" sz="1400" baseline="-25000" dirty="0" err="1">
                <a:latin typeface="Arial" panose="020B0604020202020204" pitchFamily="34" charset="0"/>
                <a:cs typeface="Arial" panose="020B0604020202020204" pitchFamily="34" charset="0"/>
              </a:rPr>
              <a:t>x</a:t>
            </a:r>
            <a:r>
              <a:rPr lang="en-US" sz="1400" dirty="0">
                <a:latin typeface="Arial" panose="020B0604020202020204" pitchFamily="34" charset="0"/>
                <a:cs typeface="Arial" panose="020B0604020202020204" pitchFamily="34" charset="0"/>
              </a:rPr>
              <a:t>, average cost of production is AC</a:t>
            </a:r>
            <a:r>
              <a:rPr lang="en-US" sz="1400" baseline="-25000" dirty="0">
                <a:latin typeface="Arial" panose="020B0604020202020204" pitchFamily="34" charset="0"/>
                <a:cs typeface="Arial" panose="020B0604020202020204" pitchFamily="34" charset="0"/>
              </a:rPr>
              <a:t>1</a:t>
            </a:r>
            <a:r>
              <a:rPr lang="en-US" sz="1400" dirty="0">
                <a:latin typeface="Arial" panose="020B0604020202020204" pitchFamily="34" charset="0"/>
                <a:cs typeface="Arial" panose="020B0604020202020204" pitchFamily="34" charset="0"/>
              </a:rPr>
              <a:t>. When cumulative output doubles AC decreases to AC</a:t>
            </a:r>
            <a:r>
              <a:rPr lang="en-US" sz="1400" baseline="-25000" dirty="0">
                <a:latin typeface="Arial" panose="020B0604020202020204" pitchFamily="34" charset="0"/>
                <a:cs typeface="Arial" panose="020B0604020202020204" pitchFamily="34" charset="0"/>
              </a:rPr>
              <a:t>2</a:t>
            </a:r>
            <a:r>
              <a:rPr lang="en-US" sz="1400" dirty="0">
                <a:latin typeface="Arial" panose="020B0604020202020204" pitchFamily="34" charset="0"/>
                <a:cs typeface="Arial" panose="020B0604020202020204" pitchFamily="34" charset="0"/>
              </a:rPr>
              <a:t>, so ratio of ACs is AC</a:t>
            </a:r>
            <a:r>
              <a:rPr lang="en-US" sz="1400" baseline="-25000" dirty="0">
                <a:latin typeface="Arial" panose="020B0604020202020204" pitchFamily="34" charset="0"/>
                <a:cs typeface="Arial" panose="020B0604020202020204" pitchFamily="34" charset="0"/>
              </a:rPr>
              <a:t>2</a:t>
            </a:r>
            <a:r>
              <a:rPr lang="en-US" sz="1400" dirty="0">
                <a:latin typeface="Arial" panose="020B0604020202020204" pitchFamily="34" charset="0"/>
                <a:cs typeface="Arial" panose="020B0604020202020204" pitchFamily="34" charset="0"/>
              </a:rPr>
              <a:t>/AC</a:t>
            </a:r>
            <a:r>
              <a:rPr lang="en-US" sz="1400" baseline="-25000" dirty="0">
                <a:latin typeface="Arial" panose="020B0604020202020204" pitchFamily="34" charset="0"/>
                <a:cs typeface="Arial" panose="020B0604020202020204" pitchFamily="34" charset="0"/>
              </a:rPr>
              <a:t>1</a:t>
            </a:r>
            <a:r>
              <a:rPr lang="en-US" sz="1400" dirty="0">
                <a:latin typeface="Arial" panose="020B0604020202020204" pitchFamily="34" charset="0"/>
                <a:cs typeface="Arial" panose="020B0604020202020204" pitchFamily="34" charset="0"/>
              </a:rPr>
              <a:t>. If AC</a:t>
            </a:r>
            <a:r>
              <a:rPr lang="en-US" sz="1400" baseline="-25000" dirty="0">
                <a:latin typeface="Arial" panose="020B0604020202020204" pitchFamily="34" charset="0"/>
                <a:cs typeface="Arial" panose="020B0604020202020204" pitchFamily="34" charset="0"/>
              </a:rPr>
              <a:t>1</a:t>
            </a:r>
            <a:r>
              <a:rPr lang="en-US" sz="1400" dirty="0">
                <a:latin typeface="Arial" panose="020B0604020202020204" pitchFamily="34" charset="0"/>
                <a:cs typeface="Arial" panose="020B0604020202020204" pitchFamily="34" charset="0"/>
              </a:rPr>
              <a:t>=80 and AC</a:t>
            </a:r>
            <a:r>
              <a:rPr lang="en-US" sz="1400" baseline="-25000" dirty="0">
                <a:latin typeface="Arial" panose="020B0604020202020204" pitchFamily="34" charset="0"/>
                <a:cs typeface="Arial" panose="020B0604020202020204" pitchFamily="34" charset="0"/>
              </a:rPr>
              <a:t>1</a:t>
            </a:r>
            <a:r>
              <a:rPr lang="en-US" sz="1400" dirty="0">
                <a:latin typeface="Arial" panose="020B0604020202020204" pitchFamily="34" charset="0"/>
                <a:cs typeface="Arial" panose="020B0604020202020204" pitchFamily="34" charset="0"/>
              </a:rPr>
              <a:t>=72, slope is -0.90 so doubling output reduces costs by 10 percent</a:t>
            </a:r>
          </a:p>
        </p:txBody>
      </p:sp>
    </p:spTree>
    <p:extLst>
      <p:ext uri="{BB962C8B-B14F-4D97-AF65-F5344CB8AC3E}">
        <p14:creationId xmlns:p14="http://schemas.microsoft.com/office/powerpoint/2010/main" val="242659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The production learning curve</a:t>
            </a:r>
            <a:endParaRPr lang="en-AU" i="1" dirty="0">
              <a:solidFill>
                <a:srgbClr val="002060"/>
              </a:solidFill>
            </a:endParaRPr>
          </a:p>
        </p:txBody>
      </p:sp>
      <p:sp>
        <p:nvSpPr>
          <p:cNvPr id="3" name="Content Placeholder 2"/>
          <p:cNvSpPr>
            <a:spLocks noGrp="1"/>
          </p:cNvSpPr>
          <p:nvPr>
            <p:ph idx="1"/>
          </p:nvPr>
        </p:nvSpPr>
        <p:spPr/>
        <p:txBody>
          <a:bodyPr>
            <a:normAutofit/>
          </a:bodyPr>
          <a:lstStyle/>
          <a:p>
            <a:pPr>
              <a:buSzPct val="100000"/>
            </a:pPr>
            <a:r>
              <a:rPr lang="en-US" sz="1800" dirty="0"/>
              <a:t>Distinct from economies of scale, where average cost falls with </a:t>
            </a:r>
            <a:r>
              <a:rPr lang="en-US" sz="1800" b="1" dirty="0"/>
              <a:t>current</a:t>
            </a:r>
            <a:r>
              <a:rPr lang="en-US" sz="1800" dirty="0"/>
              <a:t> output</a:t>
            </a:r>
          </a:p>
          <a:p>
            <a:pPr>
              <a:buSzPct val="100000"/>
            </a:pPr>
            <a:r>
              <a:rPr lang="en-US" sz="1800" dirty="0"/>
              <a:t>Derived from notion of a product life cycle. Products go through a process of introduction, growth, maturity and decline.</a:t>
            </a:r>
          </a:p>
          <a:p>
            <a:pPr>
              <a:buSzPct val="100000"/>
            </a:pPr>
            <a:r>
              <a:rPr lang="en-US" sz="1800" dirty="0"/>
              <a:t>Evidence: ‘median slope of the learning curve is about -0.8’, so a doubling of cumulative output tends to reduce costs by around 20%. That is, AC</a:t>
            </a:r>
            <a:r>
              <a:rPr lang="en-US" sz="1800" baseline="-25000" dirty="0"/>
              <a:t>2</a:t>
            </a:r>
            <a:r>
              <a:rPr lang="en-US" sz="1800" dirty="0"/>
              <a:t> is around 80 percent of AC</a:t>
            </a:r>
            <a:r>
              <a:rPr lang="en-US" sz="1800" baseline="-25000" dirty="0"/>
              <a:t>1</a:t>
            </a:r>
            <a:r>
              <a:rPr lang="en-US" sz="1800" dirty="0"/>
              <a:t>.</a:t>
            </a:r>
          </a:p>
          <a:p>
            <a:pPr>
              <a:buSzPct val="100000"/>
            </a:pPr>
            <a:r>
              <a:rPr lang="en-US" sz="1800" dirty="0"/>
              <a:t>Potentially has important effects on marginal cost and this should be factored in when considering whether to take on a contract.</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a:t>
            </a:fld>
            <a:endParaRPr lang="en-AU"/>
          </a:p>
        </p:txBody>
      </p:sp>
    </p:spTree>
    <p:extLst>
      <p:ext uri="{BB962C8B-B14F-4D97-AF65-F5344CB8AC3E}">
        <p14:creationId xmlns:p14="http://schemas.microsoft.com/office/powerpoint/2010/main" val="259493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Barriers to Entry</a:t>
            </a:r>
            <a:endParaRPr lang="en-AU" i="1"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marL="0" indent="0">
              <a:lnSpc>
                <a:spcPct val="120000"/>
              </a:lnSpc>
              <a:buClr>
                <a:srgbClr val="0070C0"/>
              </a:buClr>
              <a:buSzPct val="50000"/>
              <a:buNone/>
            </a:pPr>
            <a:r>
              <a:rPr lang="en-US" dirty="0"/>
              <a:t>McAfee lists the following (amongst others) as representing or reinforcing entry barriers:</a:t>
            </a:r>
          </a:p>
          <a:p>
            <a:pPr>
              <a:buSzPct val="100000"/>
            </a:pPr>
            <a:r>
              <a:rPr lang="en-US" dirty="0"/>
              <a:t>Large minimum efficient scale relative to industry size</a:t>
            </a:r>
          </a:p>
          <a:p>
            <a:pPr>
              <a:buSzPct val="100000"/>
            </a:pPr>
            <a:r>
              <a:rPr lang="en-US" dirty="0"/>
              <a:t>Variety of differentiated products in the market meaning that the product space is already filled</a:t>
            </a:r>
          </a:p>
          <a:p>
            <a:pPr>
              <a:buSzPct val="100000"/>
            </a:pPr>
            <a:r>
              <a:rPr lang="en-US" dirty="0"/>
              <a:t>Consumer switching costs and networks</a:t>
            </a:r>
          </a:p>
          <a:p>
            <a:pPr>
              <a:buSzPct val="100000"/>
            </a:pPr>
            <a:r>
              <a:rPr lang="en-US" dirty="0"/>
              <a:t>Brands and reputation</a:t>
            </a:r>
          </a:p>
          <a:p>
            <a:pPr>
              <a:buSzPct val="100000"/>
            </a:pPr>
            <a:r>
              <a:rPr lang="en-US" dirty="0"/>
              <a:t>Limited access to distribution channels</a:t>
            </a:r>
          </a:p>
          <a:p>
            <a:pPr>
              <a:buSzPct val="100000"/>
            </a:pPr>
            <a:r>
              <a:rPr lang="en-US" dirty="0"/>
              <a:t>Limited access to raw materials</a:t>
            </a:r>
          </a:p>
          <a:p>
            <a:pPr>
              <a:buSzPct val="100000"/>
            </a:pPr>
            <a:r>
              <a:rPr lang="en-US" dirty="0"/>
              <a:t>Government regulation</a:t>
            </a:r>
          </a:p>
          <a:p>
            <a:pPr marL="815975" indent="-457200">
              <a:lnSpc>
                <a:spcPct val="120000"/>
              </a:lnSpc>
              <a:buClr>
                <a:srgbClr val="0070C0"/>
              </a:buClr>
              <a:buSzPct val="50000"/>
              <a:buFont typeface="Wingdings" panose="05000000000000000000" pitchFamily="2" charset="2"/>
              <a:buChar char="q"/>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a:t>
            </a:fld>
            <a:endParaRPr lang="en-AU"/>
          </a:p>
        </p:txBody>
      </p:sp>
    </p:spTree>
    <p:extLst>
      <p:ext uri="{BB962C8B-B14F-4D97-AF65-F5344CB8AC3E}">
        <p14:creationId xmlns:p14="http://schemas.microsoft.com/office/powerpoint/2010/main" val="26181449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Lecture 2Market Structure"/>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3968</TotalTime>
  <Words>481</Words>
  <Application>Microsoft Macintosh PowerPoint</Application>
  <PresentationFormat>Widescreen</PresentationFormat>
  <Paragraphs>54</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Tw Cen MT</vt:lpstr>
      <vt:lpstr>Wingdings</vt:lpstr>
      <vt:lpstr>Droplet</vt:lpstr>
      <vt:lpstr>Lecture 3.2 Barriers to entry</vt:lpstr>
      <vt:lpstr>Barriers to Entry</vt:lpstr>
      <vt:lpstr>Incumbent advantages</vt:lpstr>
      <vt:lpstr>The production learning curve</vt:lpstr>
      <vt:lpstr>The production learning curve</vt:lpstr>
      <vt:lpstr>Barriers to Entry</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241</cp:revision>
  <dcterms:created xsi:type="dcterms:W3CDTF">2015-02-25T21:48:00Z</dcterms:created>
  <dcterms:modified xsi:type="dcterms:W3CDTF">2020-09-02T23:48:22Z</dcterms:modified>
</cp:coreProperties>
</file>