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36" r:id="rId3"/>
    <p:sldId id="337" r:id="rId4"/>
    <p:sldId id="338" r:id="rId5"/>
    <p:sldId id="363" r:id="rId6"/>
    <p:sldId id="339" r:id="rId7"/>
    <p:sldId id="305" r:id="rId8"/>
    <p:sldId id="340" r:id="rId9"/>
    <p:sldId id="341" r:id="rId10"/>
    <p:sldId id="342" r:id="rId11"/>
    <p:sldId id="343" r:id="rId12"/>
    <p:sldId id="34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1" autoAdjust="0"/>
    <p:restoredTop sz="94660"/>
  </p:normalViewPr>
  <p:slideViewPr>
    <p:cSldViewPr snapToGrid="0">
      <p:cViewPr varScale="1">
        <p:scale>
          <a:sx n="218" d="100"/>
          <a:sy n="218" d="100"/>
        </p:scale>
        <p:origin x="224" y="3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3/9/20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1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48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6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378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3781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97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31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150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637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22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36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1685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7425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8207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31116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8124257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0675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13142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19721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6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6058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5159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23917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3/9/20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96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3/9/20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65698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3.3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Monopoly and monopolistic competition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2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Monopolistic Competition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So how many customers will </a:t>
            </a:r>
            <a:r>
              <a:rPr lang="en-US" sz="1800" dirty="0" err="1"/>
              <a:t>Esme’s</a:t>
            </a:r>
            <a:r>
              <a:rPr lang="en-US" sz="1800" dirty="0"/>
              <a:t> get now?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How about Jose’s?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What might affect the number of customers each shop gets as the price differential changes? Think about what costs are driving </a:t>
            </a:r>
            <a:r>
              <a:rPr lang="en-US" sz="1800" dirty="0" err="1"/>
              <a:t>behaviour</a:t>
            </a:r>
            <a:r>
              <a:rPr lang="en-US" sz="1800" dirty="0"/>
              <a:t>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another case of horizontal differentiation with </a:t>
            </a:r>
            <a:r>
              <a:rPr lang="en-US" sz="1800" i="1" dirty="0"/>
              <a:t>idiosyncratic preferences </a:t>
            </a:r>
            <a:r>
              <a:rPr lang="en-US" sz="1800" dirty="0"/>
              <a:t>– tastes differ from one individual to the next depending on location (e.g. clothes).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How important do you think search costs are, i.e. the cost associated with finding about alternatives might be for this model?</a:t>
            </a: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1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the entry decision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Firms in monopolistically competitive markets set price above marginal cost.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Consider if there are 10 firms in an industry each with AC=MC=$10 and a fixed cost of $120.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Each firm sells a horizontally differentiated product with elasticity of demand equal to </a:t>
                </a:r>
                <a:r>
                  <a:rPr lang="el-GR" sz="1500" i="1" dirty="0"/>
                  <a:t>η</a:t>
                </a:r>
                <a:r>
                  <a:rPr lang="en-US" sz="1500" dirty="0"/>
                  <a:t>=2 so the profit maximizing price for each firm is $20.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Recall the expression for MR that we showed in Lecture 1:</a:t>
                </a:r>
              </a:p>
              <a:p>
                <a:pPr marL="4124325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1500" i="1">
                          <a:latin typeface="Cambria Math"/>
                        </a:rPr>
                        <m:t>𝑀𝑅</m:t>
                      </m:r>
                      <m:r>
                        <a:rPr lang="en-AU" sz="1500" i="1">
                          <a:latin typeface="Cambria Math"/>
                        </a:rPr>
                        <m:t>=</m:t>
                      </m:r>
                      <m:r>
                        <a:rPr lang="en-AU" sz="15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5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5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500" i="1">
                                  <a:latin typeface="Cambria Math"/>
                                </a:rPr>
                                <m:t>η</m:t>
                              </m:r>
                            </m:den>
                          </m:f>
                        </m:e>
                      </m:d>
                      <m:r>
                        <a:rPr lang="en-AU" sz="15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1500">
                          <a:latin typeface="Cambria Math"/>
                        </a:rPr>
                        <m:t>MC</m:t>
                      </m:r>
                    </m:oMath>
                  </m:oMathPara>
                </a14:m>
                <a:endParaRPr lang="en-AU" sz="1500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sz="1500" dirty="0"/>
                  <a:t>So in this case with MC=10, p*=20.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Assume market demand of 240 is evenly distributed across firms (24 each). Revenues for each firm is $480, costs $360 and profits $120. But profits lead to….entry.</a:t>
                </a:r>
                <a:endParaRPr lang="en-AU" sz="1500" dirty="0"/>
              </a:p>
              <a:p>
                <a:pPr marL="0" indent="0" algn="ctr">
                  <a:buClr>
                    <a:srgbClr val="0070C0"/>
                  </a:buClr>
                  <a:buSzPct val="50000"/>
                  <a:buNone/>
                </a:pPr>
                <a:endParaRPr lang="en-AU" sz="1500" dirty="0"/>
              </a:p>
              <a:p>
                <a:pPr marL="0" indent="0" algn="ctr">
                  <a:buClr>
                    <a:srgbClr val="0070C0"/>
                  </a:buClr>
                  <a:buSzPct val="50000"/>
                  <a:buNone/>
                </a:pPr>
                <a:endParaRPr lang="en-US" sz="150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5" b="-29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64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the entry decision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Entry keeps occurring until profits are dissipated.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Assume that the own price elasticity of demand is unchanged.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In the long-run we would expect to see 20 firms in the industry, each selling 12 units and earning zero economic profit.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𝑅𝑒𝑣𝑒𝑛𝑢𝑒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𝑐𝑜𝑠𝑡𝑠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𝑓𝑖𝑥𝑒𝑑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𝑐𝑜𝑠𝑡𝑠</m:t>
                      </m:r>
                    </m:oMath>
                  </m:oMathPara>
                </a14:m>
                <a:endParaRPr lang="en-AU" sz="18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240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240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−120</m:t>
                      </m:r>
                    </m:oMath>
                  </m:oMathPara>
                </a14:m>
                <a:endParaRPr lang="en-AU" sz="1800" b="0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Some have argued that monopolistic competition is wasteful, in part because when new firms enter each incurs additional fixed costs that can be avoided if the incumbents simply remain. 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US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741" b="-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47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Monopoly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Usually think of a single seller facing a downward sloping market demand curve (no close substitutes). Barriers to entry prevent others capturing excess profit.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Marginal revenue curve is also downward sloping.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Monopolists are </a:t>
            </a:r>
            <a:r>
              <a:rPr lang="en-US" sz="1800" dirty="0" err="1"/>
              <a:t>hypothesised</a:t>
            </a:r>
            <a:r>
              <a:rPr lang="en-US" sz="1800" dirty="0"/>
              <a:t> to act as price makers. They maximize profit in the simplest case by choosing the point where: 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i="1" dirty="0"/>
              <a:t>Marginal Revenue = Marginal cost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From an overall welfare perspective, there are better pricing options than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42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Monopolistic Competition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Monopolistic competition is a hybrid between monopoly and perfect competition.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 err="1"/>
              <a:t>Characterised</a:t>
            </a:r>
            <a:r>
              <a:rPr lang="en-US" dirty="0"/>
              <a:t> by: </a:t>
            </a:r>
          </a:p>
          <a:p>
            <a:pPr>
              <a:buSzPct val="100000"/>
            </a:pPr>
            <a:r>
              <a:rPr lang="en-US" dirty="0"/>
              <a:t>Multiple firms with an assumption that one firm’s actions do not affect the actions of other firms. There is no strategic interaction</a:t>
            </a:r>
          </a:p>
          <a:p>
            <a:pPr>
              <a:buSzPct val="100000"/>
            </a:pPr>
            <a:r>
              <a:rPr lang="en-US" dirty="0"/>
              <a:t>Product heterogeneity</a:t>
            </a:r>
          </a:p>
          <a:p>
            <a:pPr>
              <a:buSzPct val="100000"/>
            </a:pPr>
            <a:r>
              <a:rPr lang="en-US" dirty="0"/>
              <a:t>Freedom of entry and exit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Examples include retail shops, books, movies and Thai restaurants in Newtown.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428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Monopolistic Competition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Firms face a downward sloping demand curve and hence have market power.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If firms in the market are generating profit, then you tend to get entry and imitation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In the long run we expect that firms in the industry earn zero economic profit.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This gives rise to the standard monopolistic competition diagram.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3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Monopolistic Competition</a:t>
            </a:r>
            <a:endParaRPr lang="en-AU" i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0045" y="2366963"/>
            <a:ext cx="6391909" cy="342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96A37-7AE4-C049-9E4E-A036D791B1BA}"/>
              </a:ext>
            </a:extLst>
          </p:cNvPr>
          <p:cNvSpPr/>
          <p:nvPr/>
        </p:nvSpPr>
        <p:spPr>
          <a:xfrm>
            <a:off x="7246278" y="3815007"/>
            <a:ext cx="2045676" cy="1348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A16BE-164D-364B-82A3-AE15222EA4FD}"/>
              </a:ext>
            </a:extLst>
          </p:cNvPr>
          <p:cNvSpPr txBox="1"/>
          <p:nvPr/>
        </p:nvSpPr>
        <p:spPr>
          <a:xfrm>
            <a:off x="8433165" y="2854837"/>
            <a:ext cx="19343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Firms set output equal to Q* where MR=MC to maximise profits. Price (P*) is derived from the demand curve.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13B9D-0A5E-F54B-BA7A-DD4FD4EBA5CB}"/>
              </a:ext>
            </a:extLst>
          </p:cNvPr>
          <p:cNvSpPr txBox="1"/>
          <p:nvPr/>
        </p:nvSpPr>
        <p:spPr>
          <a:xfrm>
            <a:off x="6049108" y="563731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MR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92494-4599-D74D-831D-0AB7CFB64DF1}"/>
              </a:ext>
            </a:extLst>
          </p:cNvPr>
          <p:cNvSpPr txBox="1"/>
          <p:nvPr/>
        </p:nvSpPr>
        <p:spPr>
          <a:xfrm>
            <a:off x="7121769" y="505531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70C0"/>
                </a:solidFill>
              </a:rPr>
              <a:t>Demand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61004-D027-F24A-AC06-4C32169B4449}"/>
              </a:ext>
            </a:extLst>
          </p:cNvPr>
          <p:cNvSpPr txBox="1"/>
          <p:nvPr/>
        </p:nvSpPr>
        <p:spPr>
          <a:xfrm>
            <a:off x="8181119" y="2149235"/>
            <a:ext cx="395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111334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Monopolistic Competition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A richer model of monopolistic competition distinguishes between vertical and horizontal differentiation:</a:t>
            </a:r>
          </a:p>
          <a:p>
            <a:pPr>
              <a:buSzPct val="100000"/>
            </a:pPr>
            <a:r>
              <a:rPr lang="en-US" sz="1800" dirty="0"/>
              <a:t>Vertical differentiation: Product is unambiguously better or worse than competing products. Example - cleaning power of dishwashing detergent</a:t>
            </a:r>
          </a:p>
          <a:p>
            <a:pPr>
              <a:buSzPct val="100000"/>
            </a:pPr>
            <a:r>
              <a:rPr lang="en-US" sz="1800" dirty="0"/>
              <a:t>Horizontal differentiation: Product is preferred by only some consumers. Example - scent in dishwashing detergent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horizontal differentiation and think about it in a spatial/ geographic sense, i.e. think about a street along which take-away food shops might be located or positioned.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26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042E-B7F9-C746-89F6-FC3E5A40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Monopolistic Competition</a:t>
            </a:r>
            <a:endParaRPr lang="en-AU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074333" y="4665136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921150" y="4729495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074333" y="4546603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48335" y="4729495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511674" y="2618353"/>
            <a:ext cx="5100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100 hungry customers evenly distributed along street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70627" y="4197866"/>
            <a:ext cx="40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7690" y="5037776"/>
            <a:ext cx="196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 err="1">
                <a:solidFill>
                  <a:srgbClr val="002060"/>
                </a:solidFill>
              </a:rPr>
              <a:t>Esme’s</a:t>
            </a:r>
            <a:r>
              <a:rPr lang="en-AU" b="1" i="1" dirty="0">
                <a:solidFill>
                  <a:srgbClr val="002060"/>
                </a:solidFill>
              </a:rPr>
              <a:t> sandwich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023531" y="4582186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19824" y="4212368"/>
            <a:ext cx="43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43019" y="5110328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Jose’s taco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5761877" y="-480123"/>
            <a:ext cx="574110" cy="7949198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B720FB5A-F3F7-FF42-A0B5-5299548C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C87BE8C9-00C4-8143-B682-CBC5AE8A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226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Monopolistic Competition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Suppose that the cost of travelling a kilometer is $0.50.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Further assume that both shops initially charge $5 per item.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Now suppose that </a:t>
            </a:r>
            <a:r>
              <a:rPr lang="en-US" dirty="0" err="1"/>
              <a:t>Esme</a:t>
            </a:r>
            <a:r>
              <a:rPr lang="en-US" dirty="0"/>
              <a:t> drops her prices to $4.00 while Jose does not change his </a:t>
            </a:r>
            <a:r>
              <a:rPr lang="en-US" dirty="0" err="1"/>
              <a:t>behaviour</a:t>
            </a:r>
            <a:r>
              <a:rPr lang="en-US" dirty="0"/>
              <a:t>. </a:t>
            </a: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What do you think will happen?</a:t>
            </a: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Why?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299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Monopolistic Competition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Consider an individual who lives M </a:t>
            </a:r>
            <a:r>
              <a:rPr lang="en-US" dirty="0" err="1"/>
              <a:t>kilometres</a:t>
            </a:r>
            <a:r>
              <a:rPr lang="en-US" dirty="0"/>
              <a:t> from Esme’s and therefore (10-M) </a:t>
            </a:r>
            <a:r>
              <a:rPr lang="en-AU" dirty="0"/>
              <a:t>kilometres</a:t>
            </a:r>
            <a:r>
              <a:rPr lang="en-US" dirty="0"/>
              <a:t> from Jose’s.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For this consumer the cost of visiting Esme’s is: 	4 + 0.5M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For this consumer the cost of visiting Jose’s is:	5 + 0.5(10-M)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These costs are equal when M =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24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2Market Structur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</TotalTime>
  <Words>878</Words>
  <Application>Microsoft Macintosh PowerPoint</Application>
  <PresentationFormat>Widescreen</PresentationFormat>
  <Paragraphs>104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Tw Cen MT</vt:lpstr>
      <vt:lpstr>Droplet</vt:lpstr>
      <vt:lpstr>Lecture 3.3 Monopoly and monopolistic competition</vt:lpstr>
      <vt:lpstr>Monopoly</vt:lpstr>
      <vt:lpstr>Monopolistic Competition</vt:lpstr>
      <vt:lpstr>Monopolistic Competition</vt:lpstr>
      <vt:lpstr>Monopolistic Competition</vt:lpstr>
      <vt:lpstr>Monopolistic Competition</vt:lpstr>
      <vt:lpstr>Monopolistic Competition</vt:lpstr>
      <vt:lpstr>Monopolistic Competition</vt:lpstr>
      <vt:lpstr>Monopolistic Competition</vt:lpstr>
      <vt:lpstr>Monopolistic Competition</vt:lpstr>
      <vt:lpstr>the entry decision</vt:lpstr>
      <vt:lpstr>the entry decision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245</cp:revision>
  <dcterms:created xsi:type="dcterms:W3CDTF">2015-02-25T21:48:00Z</dcterms:created>
  <dcterms:modified xsi:type="dcterms:W3CDTF">2020-09-03T00:49:51Z</dcterms:modified>
</cp:coreProperties>
</file>