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348" r:id="rId3"/>
    <p:sldId id="507" r:id="rId4"/>
    <p:sldId id="506" r:id="rId5"/>
    <p:sldId id="350" r:id="rId6"/>
    <p:sldId id="300" r:id="rId7"/>
    <p:sldId id="351" r:id="rId8"/>
    <p:sldId id="501" r:id="rId9"/>
    <p:sldId id="498" r:id="rId10"/>
    <p:sldId id="502" r:id="rId11"/>
    <p:sldId id="503" r:id="rId12"/>
    <p:sldId id="504" r:id="rId13"/>
    <p:sldId id="505" r:id="rId14"/>
  </p:sldIdLst>
  <p:sldSz cx="12192000" cy="6858000"/>
  <p:notesSz cx="6858000" cy="9144000"/>
  <p:custDataLst>
    <p:tags r:id="rId1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1F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45" autoAdjust="0"/>
    <p:restoredTop sz="94660"/>
  </p:normalViewPr>
  <p:slideViewPr>
    <p:cSldViewPr snapToGrid="0">
      <p:cViewPr varScale="1">
        <p:scale>
          <a:sx n="224" d="100"/>
          <a:sy n="224" d="100"/>
        </p:scale>
        <p:origin x="976" y="17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B3379F-937F-4919-83C5-972AB0B9385E}" type="datetimeFigureOut">
              <a:rPr lang="en-AU" smtClean="0"/>
              <a:t>3/9/20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434B9F-80A5-4BFE-AF17-36279E57021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32766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34B9F-80A5-4BFE-AF17-36279E57021D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98119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34B9F-80A5-4BFE-AF17-36279E57021D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306119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34B9F-80A5-4BFE-AF17-36279E57021D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003846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34B9F-80A5-4BFE-AF17-36279E57021D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702702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34B9F-80A5-4BFE-AF17-36279E57021D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457910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34B9F-80A5-4BFE-AF17-36279E57021D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648864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34B9F-80A5-4BFE-AF17-36279E57021D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975100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34B9F-80A5-4BFE-AF17-36279E57021D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278712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34B9F-80A5-4BFE-AF17-36279E57021D}" type="slidenum">
              <a:rPr lang="en-AU" smtClean="0"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370286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42B299CD-62D9-4299-BA5B-90FF26755AB5}" type="datetime1">
              <a:rPr lang="en-AU" smtClean="0"/>
              <a:t>3/9/20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75363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3/9/20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13168541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3/9/20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04742559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3/9/20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3282072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3/9/20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48311160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3/9/20</a:t>
            </a:fld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  <p:sp>
        <p:nvSpPr>
          <p:cNvPr id="14" name="Footer Placeholder 1">
            <a:extLst>
              <a:ext uri="{FF2B5EF4-FFF2-40B4-BE49-F238E27FC236}">
                <a16:creationId xmlns:a16="http://schemas.microsoft.com/office/drawing/2014/main" id="{DD3EF5D4-5004-F847-984A-1C17689F2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</p:spTree>
    <p:extLst>
      <p:ext uri="{BB962C8B-B14F-4D97-AF65-F5344CB8AC3E}">
        <p14:creationId xmlns:p14="http://schemas.microsoft.com/office/powerpoint/2010/main" val="2812425790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3/9/20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62067558"/>
      </p:ext>
    </p:extLst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3/9/20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98131427"/>
      </p:ext>
    </p:extLst>
  </p:cSld>
  <p:clrMapOvr>
    <a:masterClrMapping/>
  </p:clrMapOvr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3/9/20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16197215"/>
      </p:ext>
    </p:extLst>
  </p:cSld>
  <p:clrMapOvr>
    <a:masterClrMapping/>
  </p:clrMapOvr>
  <p:hf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2E139088-8FE6-4FCD-ABD3-BCB189F00056}" type="datetime1">
              <a:rPr lang="en-AU" smtClean="0"/>
              <a:t>3/9/20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05612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 lIns="90000">
            <a:no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3/9/20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83605850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32A84E0C-B099-4996-9F62-0EED3015E6DB}" type="datetime1">
              <a:rPr lang="en-AU" smtClean="0"/>
              <a:t>3/9/20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61613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3/9/20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58515961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3/9/20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95239173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60565075-399A-4AAE-A449-ADE93D42FC61}" type="datetime1">
              <a:rPr lang="en-AU" smtClean="0"/>
              <a:t>3/9/20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77961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60371173-4CC9-492D-BCC1-34FD37CC3187}" type="datetime1">
              <a:rPr lang="en-AU" smtClean="0"/>
              <a:t>3/9/20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62090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3/9/20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80656988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E71E48CF-858C-4A31-A9F6-43C4AD660B6D}" type="datetime1">
              <a:rPr lang="en-AU" smtClean="0"/>
              <a:t>3/9/20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52242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8422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none" baseline="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8141" y="638269"/>
            <a:ext cx="9144000" cy="361897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Lecture 3.5</a:t>
            </a:r>
            <a:b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Oligopoly – </a:t>
            </a:r>
            <a:r>
              <a:rPr lang="en-US" b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Cournot </a:t>
            </a:r>
            <a: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</a:t>
            </a:r>
            <a:endParaRPr lang="en-AU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37369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solidFill>
                  <a:srgbClr val="002060"/>
                </a:solidFill>
              </a:rPr>
              <a:t>Tough Commitments</a:t>
            </a:r>
            <a:endParaRPr lang="en-AU" i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Clr>
                <a:srgbClr val="0070C0"/>
              </a:buClr>
              <a:buSzPct val="50000"/>
              <a:buNone/>
            </a:pPr>
            <a:r>
              <a:rPr lang="en-US" dirty="0"/>
              <a:t>For a tough commitment, firm A will produce more than if it had not made commitment. That is, a rightward shift in the reaction function.</a:t>
            </a:r>
          </a:p>
          <a:p>
            <a:pPr marL="0" indent="0">
              <a:lnSpc>
                <a:spcPct val="120000"/>
              </a:lnSpc>
              <a:buClr>
                <a:srgbClr val="0070C0"/>
              </a:buClr>
              <a:buSzPct val="50000"/>
              <a:buNone/>
            </a:pPr>
            <a:r>
              <a:rPr lang="en-US" dirty="0"/>
              <a:t>The effect will be to see firm B respond by reducing its own output causing market price to be higher. The beneficial strategic effect could outweigh the negative direct effect. Note that the direct effect here is negative – the NPV in the absence of a response is negative.</a:t>
            </a:r>
          </a:p>
          <a:p>
            <a:pPr marL="0" indent="0">
              <a:lnSpc>
                <a:spcPct val="120000"/>
              </a:lnSpc>
              <a:buClr>
                <a:srgbClr val="0070C0"/>
              </a:buClr>
              <a:buSzPct val="50000"/>
              <a:buNone/>
            </a:pPr>
            <a:r>
              <a:rPr lang="en-US" dirty="0"/>
              <a:t>If the strategic effect outweighs the negative direct effect, the firm should go ahead and make a commitment. </a:t>
            </a:r>
          </a:p>
          <a:p>
            <a:pPr marL="711200" indent="0">
              <a:buClr>
                <a:srgbClr val="0070C0"/>
              </a:buClr>
              <a:buSzPct val="50000"/>
              <a:buFont typeface="Wingdings" panose="05000000000000000000" pitchFamily="2" charset="2"/>
              <a:buChar char="v"/>
            </a:pPr>
            <a:endParaRPr lang="en-US" dirty="0"/>
          </a:p>
          <a:p>
            <a:pPr marL="711200" indent="0">
              <a:buClr>
                <a:srgbClr val="0070C0"/>
              </a:buClr>
              <a:buSzPct val="50000"/>
              <a:buFont typeface="Wingdings" panose="05000000000000000000" pitchFamily="2" charset="2"/>
              <a:buChar char="v"/>
            </a:pPr>
            <a:endParaRPr lang="en-US" dirty="0"/>
          </a:p>
          <a:p>
            <a:pPr marL="0" indent="0">
              <a:buClr>
                <a:srgbClr val="0070C0"/>
              </a:buClr>
              <a:buSzPct val="50000"/>
              <a:buNone/>
            </a:pPr>
            <a:endParaRPr lang="en-US" i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915385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 flipH="1">
            <a:off x="3416959" y="1130157"/>
            <a:ext cx="3460" cy="4744228"/>
          </a:xfrm>
          <a:prstGeom prst="line">
            <a:avLst/>
          </a:prstGeom>
          <a:ln w="38100" cmpd="sng">
            <a:solidFill>
              <a:schemeClr val="tx1"/>
            </a:solidFill>
            <a:head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 flipH="1">
            <a:off x="3405225" y="5701525"/>
            <a:ext cx="5075387" cy="0"/>
          </a:xfrm>
          <a:prstGeom prst="line">
            <a:avLst/>
          </a:prstGeom>
          <a:ln w="38100" cmpd="sng">
            <a:solidFill>
              <a:schemeClr val="tx1"/>
            </a:solidFill>
            <a:head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734235" y="1385112"/>
            <a:ext cx="566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</a:t>
            </a:r>
          </a:p>
        </p:txBody>
      </p:sp>
      <p:cxnSp>
        <p:nvCxnSpPr>
          <p:cNvPr id="56" name="Straight Connector 55"/>
          <p:cNvCxnSpPr/>
          <p:nvPr/>
        </p:nvCxnSpPr>
        <p:spPr>
          <a:xfrm flipV="1">
            <a:off x="3422157" y="5780802"/>
            <a:ext cx="16939" cy="94357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3274816" y="5827980"/>
            <a:ext cx="3959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0</a:t>
            </a:r>
          </a:p>
        </p:txBody>
      </p:sp>
      <p:cxnSp>
        <p:nvCxnSpPr>
          <p:cNvPr id="58" name="Straight Connector 57"/>
          <p:cNvCxnSpPr/>
          <p:nvPr/>
        </p:nvCxnSpPr>
        <p:spPr>
          <a:xfrm>
            <a:off x="3269762" y="5702630"/>
            <a:ext cx="169334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3019480" y="5532248"/>
            <a:ext cx="2519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0</a:t>
            </a:r>
          </a:p>
        </p:txBody>
      </p:sp>
      <p:cxnSp>
        <p:nvCxnSpPr>
          <p:cNvPr id="80" name="Straight Connector 79"/>
          <p:cNvCxnSpPr/>
          <p:nvPr/>
        </p:nvCxnSpPr>
        <p:spPr>
          <a:xfrm>
            <a:off x="3251085" y="1570079"/>
            <a:ext cx="169334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8622755" y="5490651"/>
            <a:ext cx="4764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Q</a:t>
            </a:r>
            <a:r>
              <a:rPr lang="en-US" sz="1600" i="1" baseline="-25000" dirty="0"/>
              <a:t>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326824" y="1065551"/>
            <a:ext cx="3262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b="1" i="1" dirty="0">
                <a:solidFill>
                  <a:srgbClr val="002060"/>
                </a:solidFill>
              </a:rPr>
              <a:t>Firm A’s reaction function</a:t>
            </a:r>
            <a:endParaRPr lang="en-AU" b="1" i="1" dirty="0">
              <a:solidFill>
                <a:srgbClr val="0070C0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 flipH="1" flipV="1">
            <a:off x="3430626" y="1569778"/>
            <a:ext cx="2427031" cy="419321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652692" y="5799653"/>
            <a:ext cx="4099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50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930881" y="3411147"/>
            <a:ext cx="4888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50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631920" y="2167076"/>
            <a:ext cx="4458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b="1" i="1" dirty="0" err="1">
                <a:solidFill>
                  <a:schemeClr val="bg2">
                    <a:lumMod val="50000"/>
                  </a:schemeClr>
                </a:solidFill>
              </a:rPr>
              <a:t>Cournot</a:t>
            </a:r>
            <a:r>
              <a:rPr lang="en-AU" b="1" i="1" dirty="0">
                <a:solidFill>
                  <a:schemeClr val="bg2">
                    <a:lumMod val="50000"/>
                  </a:schemeClr>
                </a:solidFill>
              </a:rPr>
              <a:t> quantity competition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614505" y="873797"/>
            <a:ext cx="4764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Q</a:t>
            </a:r>
            <a:r>
              <a:rPr lang="en-US" sz="1600" i="1" baseline="-25000" dirty="0"/>
              <a:t>B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589462" y="5733974"/>
            <a:ext cx="566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7872484" y="5698005"/>
            <a:ext cx="0" cy="12997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5857657" y="5698005"/>
            <a:ext cx="0" cy="12997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3234037" y="3561735"/>
            <a:ext cx="169334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33" idx="0"/>
            <a:endCxn id="47" idx="3"/>
          </p:cNvCxnSpPr>
          <p:nvPr/>
        </p:nvCxnSpPr>
        <p:spPr>
          <a:xfrm flipH="1" flipV="1">
            <a:off x="3419753" y="3580424"/>
            <a:ext cx="4452731" cy="2153550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8040659" y="4521664"/>
            <a:ext cx="3262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b="1" i="1" dirty="0">
                <a:solidFill>
                  <a:schemeClr val="accent6">
                    <a:lumMod val="50000"/>
                  </a:schemeClr>
                </a:solidFill>
              </a:rPr>
              <a:t>Firm B’s reaction function</a:t>
            </a:r>
          </a:p>
        </p:txBody>
      </p:sp>
      <p:cxnSp>
        <p:nvCxnSpPr>
          <p:cNvPr id="44" name="Straight Connector 43"/>
          <p:cNvCxnSpPr/>
          <p:nvPr/>
        </p:nvCxnSpPr>
        <p:spPr>
          <a:xfrm flipH="1" flipV="1">
            <a:off x="5044564" y="4352387"/>
            <a:ext cx="18141" cy="1443099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688541" y="5778381"/>
            <a:ext cx="7137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33.33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666688" y="4183110"/>
            <a:ext cx="6502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33.33</a:t>
            </a:r>
          </a:p>
        </p:txBody>
      </p:sp>
      <p:cxnSp>
        <p:nvCxnSpPr>
          <p:cNvPr id="51" name="Straight Connector 50"/>
          <p:cNvCxnSpPr>
            <a:stCxn id="50" idx="3"/>
          </p:cNvCxnSpPr>
          <p:nvPr/>
        </p:nvCxnSpPr>
        <p:spPr>
          <a:xfrm>
            <a:off x="3316942" y="4352387"/>
            <a:ext cx="1727622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 flipV="1">
            <a:off x="4171106" y="1394998"/>
            <a:ext cx="2427031" cy="4193214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3271476" y="4890996"/>
            <a:ext cx="2857818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 flipV="1">
            <a:off x="6245622" y="4890996"/>
            <a:ext cx="18142" cy="950051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92692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solidFill>
                  <a:srgbClr val="002060"/>
                </a:solidFill>
              </a:rPr>
              <a:t>SOFT Commitments</a:t>
            </a:r>
            <a:endParaRPr lang="en-AU" i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Clr>
                <a:srgbClr val="0070C0"/>
              </a:buClr>
              <a:buSzPct val="50000"/>
              <a:buNone/>
            </a:pPr>
            <a:r>
              <a:rPr lang="en-US" dirty="0"/>
              <a:t>Suppose that a firm enters another market and in doing so raises its cost of production. Firm A will produce less than if it had not made commitment. That is, a leftward shift in the reaction function. The effect will be to see firm B respond by increasing its own output. There is a negative strategic effect here.</a:t>
            </a:r>
          </a:p>
          <a:p>
            <a:pPr marL="0" indent="0">
              <a:lnSpc>
                <a:spcPct val="120000"/>
              </a:lnSpc>
              <a:buClr>
                <a:srgbClr val="0070C0"/>
              </a:buClr>
              <a:buSzPct val="50000"/>
              <a:buNone/>
            </a:pPr>
            <a:r>
              <a:rPr lang="en-US" dirty="0"/>
              <a:t>Firm should go ahead and make commitment only if the beneficial effect (entry into new market) exceeds negative strategic effect. </a:t>
            </a:r>
          </a:p>
          <a:p>
            <a:pPr marL="711200" indent="0">
              <a:buClr>
                <a:srgbClr val="0070C0"/>
              </a:buClr>
              <a:buSzPct val="50000"/>
              <a:buFont typeface="Wingdings" panose="05000000000000000000" pitchFamily="2" charset="2"/>
              <a:buChar char="v"/>
            </a:pPr>
            <a:endParaRPr lang="en-US" dirty="0"/>
          </a:p>
          <a:p>
            <a:pPr marL="711200" indent="0">
              <a:buClr>
                <a:srgbClr val="0070C0"/>
              </a:buClr>
              <a:buSzPct val="50000"/>
              <a:buFont typeface="Wingdings" panose="05000000000000000000" pitchFamily="2" charset="2"/>
              <a:buChar char="v"/>
            </a:pPr>
            <a:endParaRPr lang="en-US" dirty="0"/>
          </a:p>
          <a:p>
            <a:pPr marL="0" indent="0">
              <a:buClr>
                <a:srgbClr val="0070C0"/>
              </a:buClr>
              <a:buSzPct val="50000"/>
              <a:buNone/>
            </a:pPr>
            <a:endParaRPr lang="en-US" i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834721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 flipH="1">
            <a:off x="3416959" y="1130157"/>
            <a:ext cx="3460" cy="4744228"/>
          </a:xfrm>
          <a:prstGeom prst="line">
            <a:avLst/>
          </a:prstGeom>
          <a:ln w="38100" cmpd="sng">
            <a:solidFill>
              <a:schemeClr val="tx1"/>
            </a:solidFill>
            <a:head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 flipH="1">
            <a:off x="3405225" y="5701525"/>
            <a:ext cx="5075387" cy="0"/>
          </a:xfrm>
          <a:prstGeom prst="line">
            <a:avLst/>
          </a:prstGeom>
          <a:ln w="38100" cmpd="sng">
            <a:solidFill>
              <a:schemeClr val="tx1"/>
            </a:solidFill>
            <a:head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734235" y="1385112"/>
            <a:ext cx="566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</a:t>
            </a:r>
          </a:p>
        </p:txBody>
      </p:sp>
      <p:cxnSp>
        <p:nvCxnSpPr>
          <p:cNvPr id="56" name="Straight Connector 55"/>
          <p:cNvCxnSpPr/>
          <p:nvPr/>
        </p:nvCxnSpPr>
        <p:spPr>
          <a:xfrm flipV="1">
            <a:off x="3422157" y="5780802"/>
            <a:ext cx="16939" cy="94357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3274816" y="5827980"/>
            <a:ext cx="3959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0</a:t>
            </a:r>
          </a:p>
        </p:txBody>
      </p:sp>
      <p:cxnSp>
        <p:nvCxnSpPr>
          <p:cNvPr id="58" name="Straight Connector 57"/>
          <p:cNvCxnSpPr/>
          <p:nvPr/>
        </p:nvCxnSpPr>
        <p:spPr>
          <a:xfrm>
            <a:off x="3269762" y="5702630"/>
            <a:ext cx="169334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3019480" y="5532248"/>
            <a:ext cx="2519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0</a:t>
            </a:r>
          </a:p>
        </p:txBody>
      </p:sp>
      <p:cxnSp>
        <p:nvCxnSpPr>
          <p:cNvPr id="80" name="Straight Connector 79"/>
          <p:cNvCxnSpPr/>
          <p:nvPr/>
        </p:nvCxnSpPr>
        <p:spPr>
          <a:xfrm>
            <a:off x="3251085" y="1570079"/>
            <a:ext cx="169334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8622755" y="5490651"/>
            <a:ext cx="4764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Q</a:t>
            </a:r>
            <a:r>
              <a:rPr lang="en-US" sz="1600" i="1" baseline="-25000" dirty="0"/>
              <a:t>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326824" y="1065551"/>
            <a:ext cx="3262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b="1" i="1" dirty="0">
                <a:solidFill>
                  <a:srgbClr val="002060"/>
                </a:solidFill>
              </a:rPr>
              <a:t>Firm A’s reaction function</a:t>
            </a:r>
            <a:endParaRPr lang="en-AU" b="1" i="1" dirty="0">
              <a:solidFill>
                <a:srgbClr val="0070C0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 flipH="1" flipV="1">
            <a:off x="3430626" y="1569778"/>
            <a:ext cx="2427031" cy="419321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652692" y="5799653"/>
            <a:ext cx="4099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50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930881" y="3411147"/>
            <a:ext cx="4888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50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631920" y="2167076"/>
            <a:ext cx="4458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b="1" i="1" dirty="0" err="1">
                <a:solidFill>
                  <a:schemeClr val="bg2">
                    <a:lumMod val="50000"/>
                  </a:schemeClr>
                </a:solidFill>
              </a:rPr>
              <a:t>Cournot</a:t>
            </a:r>
            <a:r>
              <a:rPr lang="en-AU" b="1" i="1" dirty="0">
                <a:solidFill>
                  <a:schemeClr val="bg2">
                    <a:lumMod val="50000"/>
                  </a:schemeClr>
                </a:solidFill>
              </a:rPr>
              <a:t> quantity competition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614505" y="873797"/>
            <a:ext cx="4764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Q</a:t>
            </a:r>
            <a:r>
              <a:rPr lang="en-US" sz="1600" i="1" baseline="-25000" dirty="0"/>
              <a:t>B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589462" y="5733974"/>
            <a:ext cx="566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7872484" y="5698005"/>
            <a:ext cx="0" cy="12997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5857657" y="5698005"/>
            <a:ext cx="0" cy="12997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3234037" y="3561735"/>
            <a:ext cx="169334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33" idx="0"/>
            <a:endCxn id="47" idx="3"/>
          </p:cNvCxnSpPr>
          <p:nvPr/>
        </p:nvCxnSpPr>
        <p:spPr>
          <a:xfrm flipH="1" flipV="1">
            <a:off x="3419753" y="3580424"/>
            <a:ext cx="4452731" cy="2153550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8040659" y="4521664"/>
            <a:ext cx="3262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b="1" i="1" dirty="0">
                <a:solidFill>
                  <a:schemeClr val="accent6">
                    <a:lumMod val="50000"/>
                  </a:schemeClr>
                </a:solidFill>
              </a:rPr>
              <a:t>Firm B’s reaction function</a:t>
            </a:r>
          </a:p>
        </p:txBody>
      </p:sp>
      <p:cxnSp>
        <p:nvCxnSpPr>
          <p:cNvPr id="44" name="Straight Connector 43"/>
          <p:cNvCxnSpPr/>
          <p:nvPr/>
        </p:nvCxnSpPr>
        <p:spPr>
          <a:xfrm flipH="1" flipV="1">
            <a:off x="5044564" y="4352387"/>
            <a:ext cx="18141" cy="1443099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688541" y="5778381"/>
            <a:ext cx="7137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33.33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666688" y="4183110"/>
            <a:ext cx="6502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33.33</a:t>
            </a:r>
          </a:p>
        </p:txBody>
      </p:sp>
      <p:cxnSp>
        <p:nvCxnSpPr>
          <p:cNvPr id="51" name="Straight Connector 50"/>
          <p:cNvCxnSpPr>
            <a:stCxn id="50" idx="3"/>
          </p:cNvCxnSpPr>
          <p:nvPr/>
        </p:nvCxnSpPr>
        <p:spPr>
          <a:xfrm>
            <a:off x="3316942" y="4352387"/>
            <a:ext cx="1727622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 flipV="1">
            <a:off x="3541059" y="2850776"/>
            <a:ext cx="1631576" cy="2883198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3403371" y="3922081"/>
            <a:ext cx="777382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 flipV="1">
            <a:off x="4150977" y="3922082"/>
            <a:ext cx="18140" cy="185872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49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Oligopoly – the </a:t>
            </a:r>
            <a:r>
              <a:rPr lang="en-US" dirty="0" err="1">
                <a:solidFill>
                  <a:srgbClr val="002060"/>
                </a:solidFill>
              </a:rPr>
              <a:t>Cournot</a:t>
            </a:r>
            <a:r>
              <a:rPr lang="en-US" dirty="0">
                <a:solidFill>
                  <a:srgbClr val="002060"/>
                </a:solidFill>
              </a:rPr>
              <a:t> Model</a:t>
            </a:r>
            <a:endParaRPr lang="en-AU" i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Clr>
                <a:srgbClr val="0070C0"/>
              </a:buClr>
              <a:buSzPct val="50000"/>
              <a:buNone/>
            </a:pPr>
            <a:r>
              <a:rPr lang="en-US" sz="1700" dirty="0"/>
              <a:t>Assumptions:</a:t>
            </a:r>
          </a:p>
          <a:p>
            <a:r>
              <a:rPr lang="en-AU" sz="1700" dirty="0"/>
              <a:t>homogeneous product</a:t>
            </a:r>
          </a:p>
          <a:p>
            <a:r>
              <a:rPr lang="en-AU" sz="1700" dirty="0"/>
              <a:t>firms compete by choosing quantity simultaneously</a:t>
            </a:r>
          </a:p>
          <a:p>
            <a:r>
              <a:rPr lang="en-AU" sz="1700" dirty="0"/>
              <a:t>the market price clears the market</a:t>
            </a:r>
          </a:p>
          <a:p>
            <a:r>
              <a:rPr lang="en-AU" sz="1700" dirty="0"/>
              <a:t>firms interact in a single period</a:t>
            </a:r>
          </a:p>
          <a:p>
            <a:r>
              <a:rPr lang="en-AU" sz="1700" dirty="0"/>
              <a:t>no entry </a:t>
            </a:r>
          </a:p>
          <a:p>
            <a:pPr marL="0" indent="0">
              <a:buNone/>
            </a:pPr>
            <a:r>
              <a:rPr lang="en-AU" sz="1700" dirty="0"/>
              <a:t>We solve for a Nash equilibrium to a simultaneous game. Each firm chooses optimal output given their rivals’ output. N</a:t>
            </a:r>
            <a:r>
              <a:rPr lang="en-US" sz="1700" dirty="0"/>
              <a:t>o firm will have an incentive to change its output decision given the other firms’ choice.</a:t>
            </a:r>
          </a:p>
          <a:p>
            <a:pPr marL="0" indent="0">
              <a:buNone/>
            </a:pPr>
            <a:endParaRPr lang="en-AU" sz="1700" dirty="0"/>
          </a:p>
          <a:p>
            <a:pPr marL="0" indent="0">
              <a:lnSpc>
                <a:spcPct val="120000"/>
              </a:lnSpc>
              <a:buClr>
                <a:srgbClr val="0070C0"/>
              </a:buClr>
              <a:buSzPct val="50000"/>
              <a:buNone/>
            </a:pPr>
            <a:endParaRPr lang="en-US" sz="17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15902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Oligopoly – the </a:t>
            </a:r>
            <a:r>
              <a:rPr lang="en-US" dirty="0" err="1">
                <a:solidFill>
                  <a:srgbClr val="002060"/>
                </a:solidFill>
              </a:rPr>
              <a:t>Cournot</a:t>
            </a:r>
            <a:r>
              <a:rPr lang="en-US" dirty="0">
                <a:solidFill>
                  <a:srgbClr val="002060"/>
                </a:solidFill>
              </a:rPr>
              <a:t> Model</a:t>
            </a:r>
            <a:endParaRPr lang="en-AU" i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AU" sz="1800" dirty="0"/>
                  <a:t>In a Nash equilibrium (NE) each firm maximises profits given the strategies (outputs) of their rivals </a:t>
                </a:r>
              </a:p>
              <a:p>
                <a:pPr marL="0" indent="0">
                  <a:buNone/>
                </a:pPr>
                <a:r>
                  <a:rPr lang="en-AU" sz="1800" dirty="0"/>
                  <a:t>Steps to solve for the Nash equilibrium 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AU" sz="1800" dirty="0"/>
                  <a:t>work out the objective function (profits) for each firm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1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1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AU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AU" sz="1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AU" sz="1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AU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AU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AU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AU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AU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,…</m:t>
                          </m:r>
                        </m:e>
                      </m:d>
                      <m:r>
                        <a:rPr lang="en-AU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AU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AU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AU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AU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AU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AU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AU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AU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AU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AU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AU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AU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AU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AU" sz="1800" dirty="0"/>
              </a:p>
              <a:p>
                <a:pPr marL="342900" indent="-342900">
                  <a:buFont typeface="+mj-lt"/>
                  <a:buAutoNum type="arabicPeriod" startAt="2"/>
                </a:pPr>
                <a:r>
                  <a:rPr lang="en-AU" sz="1800" dirty="0"/>
                  <a:t>optimisation: derive reaction functions for each firm</a:t>
                </a:r>
              </a:p>
              <a:p>
                <a:pPr lvl="1"/>
                <a:r>
                  <a:rPr lang="en-AU" dirty="0"/>
                  <a:t>profit maximisation given rival output → reaction functions </a:t>
                </a:r>
              </a:p>
              <a:p>
                <a:pPr marL="342900" indent="-342900">
                  <a:buFont typeface="+mj-lt"/>
                  <a:buAutoNum type="arabicPeriod" startAt="2"/>
                </a:pPr>
                <a:r>
                  <a:rPr lang="en-AU" sz="1800" dirty="0"/>
                  <a:t>solve simultaneously for each reaction function → equilibrium prices and quantities </a:t>
                </a:r>
              </a:p>
              <a:p>
                <a:pPr lvl="1"/>
                <a:r>
                  <a:rPr lang="en-AU" dirty="0"/>
                  <a:t>in a Nash equilibrium, each firm must operate on their reaction function </a:t>
                </a:r>
              </a:p>
              <a:p>
                <a:pPr marL="0" indent="0">
                  <a:lnSpc>
                    <a:spcPct val="120000"/>
                  </a:lnSpc>
                  <a:buClr>
                    <a:srgbClr val="0070C0"/>
                  </a:buClr>
                  <a:buSzPct val="50000"/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13" t="-37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15168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Oligopoly – the </a:t>
            </a:r>
            <a:r>
              <a:rPr lang="en-US" dirty="0" err="1">
                <a:solidFill>
                  <a:srgbClr val="002060"/>
                </a:solidFill>
              </a:rPr>
              <a:t>Cournot</a:t>
            </a:r>
            <a:r>
              <a:rPr lang="en-US" dirty="0">
                <a:solidFill>
                  <a:srgbClr val="002060"/>
                </a:solidFill>
              </a:rPr>
              <a:t> Model</a:t>
            </a:r>
            <a:endParaRPr lang="en-AU" i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 marL="0" indent="0">
                  <a:lnSpc>
                    <a:spcPct val="120000"/>
                  </a:lnSpc>
                  <a:buClr>
                    <a:srgbClr val="0070C0"/>
                  </a:buClr>
                  <a:buSzPct val="50000"/>
                  <a:buNone/>
                </a:pPr>
                <a:r>
                  <a:rPr lang="en-US" dirty="0"/>
                  <a:t>Start with a simple example in which two firms (A &amp; B) have constant marginal cost equal to zero:</a:t>
                </a:r>
                <a:br>
                  <a:rPr lang="en-US" dirty="0"/>
                </a:br>
                <a:endParaRPr lang="en-US" dirty="0"/>
              </a:p>
              <a:p>
                <a:pPr marL="0" indent="0">
                  <a:buClr>
                    <a:srgbClr val="0070C0"/>
                  </a:buClr>
                  <a:buSzPct val="5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𝑀𝐶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Clr>
                    <a:srgbClr val="0070C0"/>
                  </a:buClr>
                  <a:buSzPct val="50000"/>
                  <a:buNone/>
                </a:pPr>
                <a:r>
                  <a:rPr lang="en-US" dirty="0"/>
                  <a:t>The industry demand curve is given by: </a:t>
                </a:r>
                <a:br>
                  <a:rPr lang="en-US" dirty="0"/>
                </a:b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=100−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Clr>
                    <a:srgbClr val="0070C0"/>
                  </a:buClr>
                  <a:buSzPct val="50000"/>
                  <a:buNone/>
                </a:pPr>
                <a:r>
                  <a:rPr lang="en-US" dirty="0"/>
                  <a:t>Industry output equals the sum of each firms output so: </a:t>
                </a:r>
                <a:br>
                  <a:rPr lang="en-US" dirty="0"/>
                </a:br>
                <a:endParaRPr lang="en-US" dirty="0"/>
              </a:p>
              <a:p>
                <a:pPr marL="0" indent="0">
                  <a:buClr>
                    <a:srgbClr val="0070C0"/>
                  </a:buClr>
                  <a:buSzPct val="5000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en-AU" dirty="0"/>
              </a:p>
              <a:p>
                <a:pPr marL="0" indent="0">
                  <a:buClr>
                    <a:srgbClr val="0070C0"/>
                  </a:buClr>
                  <a:buSzPct val="50000"/>
                  <a:buNone/>
                </a:pPr>
                <a:r>
                  <a:rPr lang="en-US" dirty="0"/>
                  <a:t>The anticipated or residual demand curve for firm A is given by: </a:t>
                </a:r>
                <a:br>
                  <a:rPr lang="en-US" dirty="0"/>
                </a:br>
                <a:endParaRPr lang="en-US" dirty="0"/>
              </a:p>
              <a:p>
                <a:pPr marL="0" indent="0">
                  <a:buClr>
                    <a:srgbClr val="0070C0"/>
                  </a:buClr>
                  <a:buSzPct val="5000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100−</m:t>
                          </m:r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245" t="-37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38907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Oligopoly – the </a:t>
            </a:r>
            <a:r>
              <a:rPr lang="en-US" dirty="0" err="1">
                <a:solidFill>
                  <a:srgbClr val="002060"/>
                </a:solidFill>
              </a:rPr>
              <a:t>Cournot</a:t>
            </a:r>
            <a:r>
              <a:rPr lang="en-US" dirty="0">
                <a:solidFill>
                  <a:srgbClr val="002060"/>
                </a:solidFill>
              </a:rPr>
              <a:t> Model</a:t>
            </a:r>
            <a:endParaRPr lang="en-AU" i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 marL="0" indent="0">
                  <a:lnSpc>
                    <a:spcPct val="120000"/>
                  </a:lnSpc>
                  <a:buClr>
                    <a:srgbClr val="0070C0"/>
                  </a:buClr>
                  <a:buSzPct val="50000"/>
                  <a:buNone/>
                </a:pPr>
                <a:r>
                  <a:rPr lang="en-US" dirty="0"/>
                  <a:t>The MR curve for firm A is given by: </a:t>
                </a:r>
              </a:p>
              <a:p>
                <a:pPr marL="0" indent="0">
                  <a:lnSpc>
                    <a:spcPct val="120000"/>
                  </a:lnSpc>
                  <a:buClr>
                    <a:srgbClr val="0070C0"/>
                  </a:buClr>
                  <a:buSzPct val="5000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100−</m:t>
                          </m:r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Clr>
                    <a:srgbClr val="0070C0"/>
                  </a:buClr>
                  <a:buSzPct val="50000"/>
                  <a:buNone/>
                </a:pPr>
                <a:r>
                  <a:rPr lang="en-US" dirty="0"/>
                  <a:t>(This is because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𝑅𝑒𝑣𝑒𝑛𝑢𝑒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AU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A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sSub>
                      <m:sSubPr>
                        <m:ctrlPr>
                          <a:rPr lang="en-A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AU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100−</m:t>
                            </m:r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b>
                                </m:sSub>
                              </m:e>
                            </m:acc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dirty="0"/>
                  <a:t>. Take the derivative to get marginal revenue.)</a:t>
                </a:r>
              </a:p>
              <a:p>
                <a:pPr marL="0" indent="0">
                  <a:lnSpc>
                    <a:spcPct val="120000"/>
                  </a:lnSpc>
                  <a:buClr>
                    <a:srgbClr val="0070C0"/>
                  </a:buClr>
                  <a:buSzPct val="50000"/>
                  <a:buNone/>
                </a:pPr>
                <a:r>
                  <a:rPr lang="en-US" dirty="0"/>
                  <a:t>The usual profit maximizing rule applies so we set marginal revenue equal to marginal cost to give:</a:t>
                </a:r>
                <a:br>
                  <a:rPr lang="en-US" dirty="0"/>
                </a:br>
                <a:endParaRPr lang="en-US" dirty="0"/>
              </a:p>
              <a:p>
                <a:pPr marL="0" indent="0">
                  <a:lnSpc>
                    <a:spcPct val="120000"/>
                  </a:lnSpc>
                  <a:buClr>
                    <a:srgbClr val="0070C0"/>
                  </a:buClr>
                  <a:buSzPct val="5000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100−</m:t>
                          </m:r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358775">
                  <a:lnSpc>
                    <a:spcPct val="120000"/>
                  </a:lnSpc>
                  <a:buClr>
                    <a:srgbClr val="0070C0"/>
                  </a:buClr>
                  <a:buSzPct val="50000"/>
                  <a:buNone/>
                </a:pPr>
                <a:r>
                  <a:rPr lang="en-US" dirty="0"/>
                  <a:t>Or</a:t>
                </a:r>
              </a:p>
              <a:p>
                <a:pPr marL="0" indent="0">
                  <a:lnSpc>
                    <a:spcPct val="120000"/>
                  </a:lnSpc>
                  <a:buClr>
                    <a:srgbClr val="0070C0"/>
                  </a:buClr>
                  <a:buSzPct val="5000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50−0.5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358775">
                  <a:lnSpc>
                    <a:spcPct val="120000"/>
                  </a:lnSpc>
                  <a:buClr>
                    <a:srgbClr val="0070C0"/>
                  </a:buClr>
                  <a:buSzPct val="50000"/>
                  <a:buNone/>
                </a:pPr>
                <a:r>
                  <a:rPr lang="en-US" dirty="0"/>
                  <a:t>Or</a:t>
                </a:r>
              </a:p>
              <a:p>
                <a:pPr marL="0" indent="0">
                  <a:lnSpc>
                    <a:spcPct val="120000"/>
                  </a:lnSpc>
                  <a:buClr>
                    <a:srgbClr val="0070C0"/>
                  </a:buClr>
                  <a:buSzPct val="5000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AU" b="0" i="1" smtClean="0">
                              <a:latin typeface="Cambria Math"/>
                            </a:rPr>
                            <m:t>𝐵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b="0" i="1" smtClean="0">
                          <a:latin typeface="Cambria Math"/>
                        </a:rPr>
                        <m:t>10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0−</m:t>
                      </m:r>
                      <m:r>
                        <a:rPr lang="en-AU" b="0" i="1" smtClean="0">
                          <a:latin typeface="Cambria Math"/>
                        </a:rPr>
                        <m:t>2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AU" b="0" i="1" smtClean="0">
                              <a:latin typeface="Cambria Math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120000"/>
                  </a:lnSpc>
                  <a:buClr>
                    <a:srgbClr val="0070C0"/>
                  </a:buClr>
                  <a:buSzPct val="50000"/>
                  <a:buNone/>
                </a:pPr>
                <a:r>
                  <a:rPr lang="en-US" dirty="0"/>
                  <a:t>Which represents the firm A’s </a:t>
                </a:r>
                <a:r>
                  <a:rPr lang="en-US" b="1" i="1" dirty="0"/>
                  <a:t>reaction function.</a:t>
                </a:r>
              </a:p>
              <a:p>
                <a:pPr>
                  <a:lnSpc>
                    <a:spcPct val="120000"/>
                  </a:lnSpc>
                  <a:buClr>
                    <a:srgbClr val="0070C0"/>
                  </a:buClr>
                  <a:buSzPct val="50000"/>
                  <a:buFont typeface="Wingdings" panose="05000000000000000000" pitchFamily="2" charset="2"/>
                  <a:buChar char="q"/>
                </a:pPr>
                <a:endParaRPr lang="en-US" dirty="0"/>
              </a:p>
              <a:p>
                <a:pPr>
                  <a:lnSpc>
                    <a:spcPct val="120000"/>
                  </a:lnSpc>
                  <a:buClr>
                    <a:srgbClr val="0070C0"/>
                  </a:buClr>
                  <a:buSzPct val="50000"/>
                  <a:buFont typeface="Wingdings" panose="05000000000000000000" pitchFamily="2" charset="2"/>
                  <a:buChar char="q"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245" t="-37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80182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 flipH="1">
            <a:off x="3416959" y="1130157"/>
            <a:ext cx="3460" cy="4744228"/>
          </a:xfrm>
          <a:prstGeom prst="line">
            <a:avLst/>
          </a:prstGeom>
          <a:ln w="38100" cmpd="sng">
            <a:solidFill>
              <a:schemeClr val="tx1"/>
            </a:solidFill>
            <a:head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 flipH="1">
            <a:off x="3405225" y="5701525"/>
            <a:ext cx="5075387" cy="0"/>
          </a:xfrm>
          <a:prstGeom prst="line">
            <a:avLst/>
          </a:prstGeom>
          <a:ln w="38100" cmpd="sng">
            <a:solidFill>
              <a:schemeClr val="tx1"/>
            </a:solidFill>
            <a:head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734235" y="1385112"/>
            <a:ext cx="566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</a:t>
            </a:r>
          </a:p>
        </p:txBody>
      </p:sp>
      <p:cxnSp>
        <p:nvCxnSpPr>
          <p:cNvPr id="56" name="Straight Connector 55"/>
          <p:cNvCxnSpPr/>
          <p:nvPr/>
        </p:nvCxnSpPr>
        <p:spPr>
          <a:xfrm flipV="1">
            <a:off x="3422157" y="5780802"/>
            <a:ext cx="16939" cy="94357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3274816" y="5827980"/>
            <a:ext cx="3959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0</a:t>
            </a:r>
          </a:p>
        </p:txBody>
      </p:sp>
      <p:cxnSp>
        <p:nvCxnSpPr>
          <p:cNvPr id="58" name="Straight Connector 57"/>
          <p:cNvCxnSpPr/>
          <p:nvPr/>
        </p:nvCxnSpPr>
        <p:spPr>
          <a:xfrm>
            <a:off x="3269762" y="5702630"/>
            <a:ext cx="169334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3019480" y="5532248"/>
            <a:ext cx="2519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0</a:t>
            </a:r>
          </a:p>
        </p:txBody>
      </p:sp>
      <p:cxnSp>
        <p:nvCxnSpPr>
          <p:cNvPr id="80" name="Straight Connector 79"/>
          <p:cNvCxnSpPr/>
          <p:nvPr/>
        </p:nvCxnSpPr>
        <p:spPr>
          <a:xfrm>
            <a:off x="3251085" y="1570079"/>
            <a:ext cx="169334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8155506" y="5749363"/>
            <a:ext cx="4764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Q</a:t>
            </a:r>
            <a:r>
              <a:rPr lang="en-US" sz="1600" i="1" baseline="-25000" dirty="0"/>
              <a:t>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896908" y="830010"/>
            <a:ext cx="23161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b="1" i="1" dirty="0">
                <a:solidFill>
                  <a:srgbClr val="002060"/>
                </a:solidFill>
              </a:rPr>
              <a:t>Firm A’s reaction function or best response function. </a:t>
            </a:r>
            <a:endParaRPr lang="en-AU" b="1" i="1" dirty="0">
              <a:solidFill>
                <a:srgbClr val="0070C0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 flipH="1" flipV="1">
            <a:off x="3430626" y="1569778"/>
            <a:ext cx="2427031" cy="419321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652692" y="5799653"/>
            <a:ext cx="4099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50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930881" y="3411147"/>
            <a:ext cx="4888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50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870131" y="1242107"/>
            <a:ext cx="4458089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latin typeface="Arial" panose="020B0604020202020204" pitchFamily="34" charset="0"/>
                <a:cs typeface="Arial" panose="020B0604020202020204" pitchFamily="34" charset="0"/>
              </a:rPr>
              <a:t>Firm A’s reaction function tells us what Firm A should do (in terms of quantity choice) in response to a choice by Firm B. Note that here when firm B produces more, Firm A’s best response is to produce less. </a:t>
            </a:r>
          </a:p>
          <a:p>
            <a:endParaRPr lang="en-AU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If you repeat the analysis you get an analogous reaction function for B (shown in green).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The point where the two curves intersect represents the Nash equilibrium. Neither A nor B will have any incentive to change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behaviour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(output) given the choice of the other firm.</a:t>
            </a:r>
            <a:endParaRPr lang="en-AU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918013" y="1061696"/>
            <a:ext cx="4764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Q</a:t>
            </a:r>
            <a:r>
              <a:rPr lang="en-US" sz="1600" i="1" baseline="-25000" dirty="0"/>
              <a:t>B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589462" y="5733974"/>
            <a:ext cx="566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7872484" y="5698005"/>
            <a:ext cx="0" cy="12997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5857657" y="5698005"/>
            <a:ext cx="0" cy="12997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3234037" y="3561735"/>
            <a:ext cx="169334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33" idx="0"/>
            <a:endCxn id="47" idx="3"/>
          </p:cNvCxnSpPr>
          <p:nvPr/>
        </p:nvCxnSpPr>
        <p:spPr>
          <a:xfrm flipH="1" flipV="1">
            <a:off x="3419753" y="3580424"/>
            <a:ext cx="4452731" cy="215355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942918" y="4657199"/>
            <a:ext cx="3262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b="1" i="1" dirty="0">
                <a:solidFill>
                  <a:schemeClr val="accent6">
                    <a:lumMod val="50000"/>
                  </a:schemeClr>
                </a:solidFill>
              </a:rPr>
              <a:t>Firm B’s reaction function</a:t>
            </a:r>
          </a:p>
        </p:txBody>
      </p:sp>
      <p:cxnSp>
        <p:nvCxnSpPr>
          <p:cNvPr id="44" name="Straight Connector 43"/>
          <p:cNvCxnSpPr/>
          <p:nvPr/>
        </p:nvCxnSpPr>
        <p:spPr>
          <a:xfrm flipH="1" flipV="1">
            <a:off x="5044564" y="4352387"/>
            <a:ext cx="18141" cy="1443099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688541" y="5778381"/>
            <a:ext cx="7137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33.33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666688" y="4183110"/>
            <a:ext cx="6502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33.33</a:t>
            </a:r>
          </a:p>
        </p:txBody>
      </p:sp>
      <p:cxnSp>
        <p:nvCxnSpPr>
          <p:cNvPr id="51" name="Straight Connector 50"/>
          <p:cNvCxnSpPr>
            <a:stCxn id="50" idx="3"/>
          </p:cNvCxnSpPr>
          <p:nvPr/>
        </p:nvCxnSpPr>
        <p:spPr>
          <a:xfrm>
            <a:off x="3316942" y="4352387"/>
            <a:ext cx="1727622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B64440B-B961-B64C-8C7F-1EDC5E6A3009}"/>
              </a:ext>
            </a:extLst>
          </p:cNvPr>
          <p:cNvCxnSpPr>
            <a:cxnSpLocks/>
          </p:cNvCxnSpPr>
          <p:nvPr/>
        </p:nvCxnSpPr>
        <p:spPr>
          <a:xfrm flipH="1">
            <a:off x="3906497" y="1754444"/>
            <a:ext cx="530688" cy="59603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3121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Oligopoly – the </a:t>
            </a:r>
            <a:r>
              <a:rPr lang="en-US" dirty="0" err="1">
                <a:solidFill>
                  <a:srgbClr val="002060"/>
                </a:solidFill>
              </a:rPr>
              <a:t>Cournot</a:t>
            </a:r>
            <a:r>
              <a:rPr lang="en-US" dirty="0">
                <a:solidFill>
                  <a:srgbClr val="002060"/>
                </a:solidFill>
              </a:rPr>
              <a:t> Model</a:t>
            </a:r>
            <a:endParaRPr lang="en-AU" i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AU" sz="1800" dirty="0"/>
              <a:t>We can solve the Cournot model with many firms.</a:t>
            </a:r>
          </a:p>
          <a:p>
            <a:r>
              <a:rPr lang="en-AU" sz="1800" dirty="0"/>
              <a:t>If firms have the same cost functions, it is easier to use symmetry rather than solving n equations in n unknowns </a:t>
            </a:r>
          </a:p>
          <a:p>
            <a:pPr marL="0" indent="0">
              <a:lnSpc>
                <a:spcPct val="120000"/>
              </a:lnSpc>
              <a:buClr>
                <a:srgbClr val="0070C0"/>
              </a:buClr>
              <a:buSzPct val="50000"/>
              <a:buNone/>
            </a:pPr>
            <a:r>
              <a:rPr lang="en-US" sz="1800" dirty="0"/>
              <a:t>What can we say about the outcome of the Cournot model?</a:t>
            </a:r>
          </a:p>
          <a:p>
            <a:pPr>
              <a:lnSpc>
                <a:spcPct val="100000"/>
              </a:lnSpc>
              <a:spcBef>
                <a:spcPts val="600"/>
              </a:spcBef>
              <a:buSzPct val="100000"/>
            </a:pPr>
            <a:r>
              <a:rPr lang="en-US" sz="1800" dirty="0"/>
              <a:t>Output is lower and price higher than what it would be under perfect competition.</a:t>
            </a:r>
          </a:p>
          <a:p>
            <a:pPr>
              <a:lnSpc>
                <a:spcPct val="100000"/>
              </a:lnSpc>
              <a:spcBef>
                <a:spcPts val="600"/>
              </a:spcBef>
              <a:buSzPct val="100000"/>
            </a:pPr>
            <a:r>
              <a:rPr lang="en-US" sz="1800" dirty="0"/>
              <a:t>Output is higher and price lower than what it would be under </a:t>
            </a:r>
            <a:r>
              <a:rPr lang="en-US" sz="1800"/>
              <a:t>monopoly.</a:t>
            </a:r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55384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solidFill>
                  <a:srgbClr val="002060"/>
                </a:solidFill>
              </a:rPr>
              <a:t>Commitment</a:t>
            </a:r>
            <a:endParaRPr lang="en-AU" i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Clr>
                <a:srgbClr val="0070C0"/>
              </a:buClr>
              <a:buSzPct val="50000"/>
              <a:buNone/>
            </a:pPr>
            <a:r>
              <a:rPr lang="en-US" sz="1800" dirty="0"/>
              <a:t>Consider a commitment such as adopting a product innovation that reduces variable production cost or one about positioning a product in the market. Assume that is such that </a:t>
            </a:r>
            <a:r>
              <a:rPr lang="en-US" sz="1800" b="1" i="1" dirty="0"/>
              <a:t>rivals are aware </a:t>
            </a:r>
            <a:r>
              <a:rPr lang="en-US" sz="1800" dirty="0"/>
              <a:t>of it and it </a:t>
            </a:r>
            <a:r>
              <a:rPr lang="en-US" sz="1800" b="1" i="1" dirty="0"/>
              <a:t>cannot be reversed and is therefore credible. </a:t>
            </a:r>
            <a:endParaRPr lang="en-US" sz="1800" dirty="0"/>
          </a:p>
          <a:p>
            <a:pPr marL="0" indent="0">
              <a:lnSpc>
                <a:spcPct val="120000"/>
              </a:lnSpc>
              <a:buClr>
                <a:srgbClr val="0070C0"/>
              </a:buClr>
              <a:buSzPct val="50000"/>
              <a:buNone/>
            </a:pPr>
            <a:r>
              <a:rPr lang="en-US" sz="1800" dirty="0"/>
              <a:t>Consider the following timing: </a:t>
            </a:r>
          </a:p>
          <a:p>
            <a:pPr>
              <a:buSzPct val="100000"/>
            </a:pPr>
            <a:r>
              <a:rPr lang="en-US" sz="1800" b="1" i="1" dirty="0"/>
              <a:t>Stage 1 </a:t>
            </a:r>
            <a:r>
              <a:rPr lang="en-US" sz="1800" dirty="0"/>
              <a:t>– firm A makes commitment.</a:t>
            </a:r>
          </a:p>
          <a:p>
            <a:pPr>
              <a:buSzPct val="100000"/>
            </a:pPr>
            <a:r>
              <a:rPr lang="en-US" sz="1800" b="1" dirty="0"/>
              <a:t>Stage 2 </a:t>
            </a:r>
            <a:r>
              <a:rPr lang="en-US" sz="1800" dirty="0"/>
              <a:t>– firms compete through quantity choices (</a:t>
            </a:r>
            <a:r>
              <a:rPr lang="en-US" sz="1800" dirty="0" err="1"/>
              <a:t>Cournot</a:t>
            </a:r>
            <a:r>
              <a:rPr lang="en-US" sz="1800" dirty="0"/>
              <a:t>).</a:t>
            </a:r>
          </a:p>
          <a:p>
            <a:pPr marL="0" indent="0">
              <a:lnSpc>
                <a:spcPct val="120000"/>
              </a:lnSpc>
              <a:buClr>
                <a:srgbClr val="0070C0"/>
              </a:buClr>
              <a:buSzPct val="50000"/>
              <a:buNone/>
            </a:pPr>
            <a:r>
              <a:rPr lang="en-US" sz="1800" dirty="0"/>
              <a:t>Assume new equilibrium is reached quickly. </a:t>
            </a:r>
          </a:p>
          <a:p>
            <a:pPr marL="711200" indent="0">
              <a:buClr>
                <a:srgbClr val="0070C0"/>
              </a:buClr>
              <a:buSzPct val="50000"/>
              <a:buFont typeface="Wingdings" panose="05000000000000000000" pitchFamily="2" charset="2"/>
              <a:buChar char="v"/>
            </a:pPr>
            <a:endParaRPr lang="en-US" sz="1800" dirty="0"/>
          </a:p>
          <a:p>
            <a:pPr marL="711200" indent="0">
              <a:buClr>
                <a:srgbClr val="0070C0"/>
              </a:buClr>
              <a:buSzPct val="50000"/>
              <a:buFont typeface="Wingdings" panose="05000000000000000000" pitchFamily="2" charset="2"/>
              <a:buChar char="v"/>
            </a:pPr>
            <a:endParaRPr lang="en-US" sz="1800" dirty="0"/>
          </a:p>
          <a:p>
            <a:pPr marL="0" indent="0">
              <a:buClr>
                <a:srgbClr val="0070C0"/>
              </a:buClr>
              <a:buSzPct val="50000"/>
              <a:buNone/>
            </a:pPr>
            <a:endParaRPr lang="en-US" sz="1800" i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533697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solidFill>
                  <a:srgbClr val="002060"/>
                </a:solidFill>
              </a:rPr>
              <a:t>Commitment</a:t>
            </a:r>
            <a:endParaRPr lang="en-AU" i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Clr>
                <a:srgbClr val="0070C0"/>
              </a:buClr>
              <a:buSzPct val="50000"/>
              <a:buNone/>
            </a:pPr>
            <a:r>
              <a:rPr lang="en-US" dirty="0"/>
              <a:t>We can distinguish between:</a:t>
            </a:r>
          </a:p>
          <a:p>
            <a:pPr>
              <a:buSzPct val="100000"/>
            </a:pPr>
            <a:r>
              <a:rPr lang="en-US" b="1" dirty="0"/>
              <a:t>Tough commitments </a:t>
            </a:r>
            <a:r>
              <a:rPr lang="en-US" dirty="0"/>
              <a:t>– those that are bad for competitors. For example, the expansion of production facilities in a Cournot model.</a:t>
            </a:r>
          </a:p>
          <a:p>
            <a:pPr>
              <a:buSzPct val="100000"/>
            </a:pPr>
            <a:r>
              <a:rPr lang="en-US" b="1" dirty="0"/>
              <a:t>Soft commitments </a:t>
            </a:r>
            <a:r>
              <a:rPr lang="en-US" dirty="0"/>
              <a:t>– those that are good for competitors. For example, the elimination of production facilities in a Cournot model.</a:t>
            </a:r>
          </a:p>
          <a:p>
            <a:pPr marL="711200" indent="0">
              <a:buClr>
                <a:srgbClr val="0070C0"/>
              </a:buClr>
              <a:buSzPct val="50000"/>
              <a:buFont typeface="Wingdings" panose="05000000000000000000" pitchFamily="2" charset="2"/>
              <a:buChar char="v"/>
            </a:pPr>
            <a:endParaRPr lang="en-US" dirty="0"/>
          </a:p>
          <a:p>
            <a:pPr marL="0" indent="0">
              <a:buClr>
                <a:srgbClr val="0070C0"/>
              </a:buClr>
              <a:buSzPct val="50000"/>
              <a:buNone/>
            </a:pPr>
            <a:endParaRPr lang="en-US" i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1743420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STSLIDEVIEWED" val="256,1,Lecture 2Market Structure"/>
</p:tagLst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4090</TotalTime>
  <Words>990</Words>
  <Application>Microsoft Macintosh PowerPoint</Application>
  <PresentationFormat>Widescreen</PresentationFormat>
  <Paragraphs>135</Paragraphs>
  <Slides>13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Cambria Math</vt:lpstr>
      <vt:lpstr>Tw Cen MT</vt:lpstr>
      <vt:lpstr>Wingdings</vt:lpstr>
      <vt:lpstr>Droplet</vt:lpstr>
      <vt:lpstr>Lecture 3.5 Oligopoly – The Cournot model</vt:lpstr>
      <vt:lpstr>Oligopoly – the Cournot Model</vt:lpstr>
      <vt:lpstr>Oligopoly – the Cournot Model</vt:lpstr>
      <vt:lpstr>Oligopoly – the Cournot Model</vt:lpstr>
      <vt:lpstr>Oligopoly – the Cournot Model</vt:lpstr>
      <vt:lpstr>PowerPoint Presentation</vt:lpstr>
      <vt:lpstr>Oligopoly – the Cournot Model</vt:lpstr>
      <vt:lpstr>Commitment</vt:lpstr>
      <vt:lpstr>Commitment</vt:lpstr>
      <vt:lpstr>Tough Commitments</vt:lpstr>
      <vt:lpstr>PowerPoint Presentation</vt:lpstr>
      <vt:lpstr>SOFT Commitments</vt:lpstr>
      <vt:lpstr>PowerPoint Presentation</vt:lpstr>
    </vt:vector>
  </TitlesOfParts>
  <Company>University of Sydney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Econ1040  Principles of Economics</dc:title>
  <dc:creator>Stephen Whelan</dc:creator>
  <cp:lastModifiedBy>Jason Collins</cp:lastModifiedBy>
  <cp:revision>251</cp:revision>
  <dcterms:created xsi:type="dcterms:W3CDTF">2015-02-25T21:48:00Z</dcterms:created>
  <dcterms:modified xsi:type="dcterms:W3CDTF">2020-09-03T03:45:17Z</dcterms:modified>
</cp:coreProperties>
</file>