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54" r:id="rId3"/>
    <p:sldId id="359" r:id="rId4"/>
    <p:sldId id="358" r:id="rId5"/>
    <p:sldId id="360" r:id="rId6"/>
    <p:sldId id="355" r:id="rId7"/>
    <p:sldId id="356" r:id="rId8"/>
    <p:sldId id="361" r:id="rId9"/>
    <p:sldId id="362" r:id="rId10"/>
    <p:sldId id="363" r:id="rId11"/>
    <p:sldId id="364" r:id="rId12"/>
    <p:sldId id="365" r:id="rId13"/>
    <p:sldId id="366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 autoAdjust="0"/>
    <p:restoredTop sz="94660"/>
  </p:normalViewPr>
  <p:slideViewPr>
    <p:cSldViewPr snapToGrid="0">
      <p:cViewPr varScale="1">
        <p:scale>
          <a:sx n="224" d="100"/>
          <a:sy n="224" d="100"/>
        </p:scale>
        <p:origin x="1296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5/9/20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7386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7841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8976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7625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9179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8472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502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9294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9294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268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5676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5878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5/9/20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36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5/9/20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316854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5/9/20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474255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5/9/20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28207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5/9/20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831116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5/9/20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281242579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5/9/20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06755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5/9/20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8131427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5/9/20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6197215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5/9/20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561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5/9/20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360585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5/9/20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161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5/9/20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851596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5/9/20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523917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5/9/20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796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5/9/20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209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5/9/20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65698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5/9/20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24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42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3.7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Oligopoly – The </a:t>
            </a:r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Stackleberg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113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Stackleberg</a:t>
            </a:r>
            <a:r>
              <a:rPr lang="en-US" dirty="0">
                <a:solidFill>
                  <a:srgbClr val="002060"/>
                </a:solidFill>
              </a:rPr>
              <a:t> vs </a:t>
            </a:r>
            <a:r>
              <a:rPr lang="en-US" dirty="0" err="1">
                <a:solidFill>
                  <a:srgbClr val="002060"/>
                </a:solidFill>
              </a:rPr>
              <a:t>cournot</a:t>
            </a:r>
            <a:endParaRPr lang="en-AU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AU" sz="1800" dirty="0"/>
                  <a:t>Contrast this result with what we would have found under the Cournot model.</a:t>
                </a:r>
              </a:p>
              <a:p>
                <a:pPr marL="0" indent="0">
                  <a:buNone/>
                </a:pPr>
                <a:r>
                  <a:rPr lang="en-AU" sz="1800" dirty="0"/>
                  <a:t>Under Cournot, Firm 1 has an equivalent reaction function to Firm 2: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AU" sz="1800" b="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1800" i="1" dirty="0">
                          <a:latin typeface="Cambria Math" panose="02040503050406030204" pitchFamily="18" charset="0"/>
                        </a:rPr>
                        <m:t>=18−</m:t>
                      </m:r>
                      <m:f>
                        <m:fPr>
                          <m:ctrlPr>
                            <a:rPr lang="en-AU" sz="1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8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AU" sz="1800" b="0" i="1" baseline="-2500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1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800" dirty="0"/>
              </a:p>
              <a:p>
                <a:pPr marL="0" indent="0">
                  <a:buNone/>
                </a:pPr>
                <a:r>
                  <a:rPr lang="en-AU" sz="1800" dirty="0"/>
                  <a:t>Substitute in Firm 2’s reaction function: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AU" sz="1800" b="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1800" b="0" i="1" dirty="0" smtClean="0">
                          <a:latin typeface="Cambria Math" panose="02040503050406030204" pitchFamily="18" charset="0"/>
                        </a:rPr>
                        <m:t>=18−</m:t>
                      </m:r>
                      <m:f>
                        <m:fPr>
                          <m:ctrlPr>
                            <a:rPr lang="en-AU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AU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800" i="1" dirty="0">
                                  <a:latin typeface="Cambria Math" panose="02040503050406030204" pitchFamily="18" charset="0"/>
                                </a:rPr>
                                <m:t>18−</m:t>
                              </m:r>
                              <m:f>
                                <m:fPr>
                                  <m:ctrlPr>
                                    <a:rPr lang="en-AU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1800" i="1" dirty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AU" sz="1800" i="1" baseline="-250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1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AU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1800" b="0" i="1" dirty="0" smtClean="0">
                          <a:latin typeface="Cambria Math" panose="02040503050406030204" pitchFamily="18" charset="0"/>
                        </a:rPr>
                        <m:t>=12=</m:t>
                      </m:r>
                      <m:r>
                        <a:rPr lang="en-AU" sz="1800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AU" sz="1800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 sz="1800" baseline="-25000" dirty="0"/>
              </a:p>
              <a:p>
                <a:endParaRPr lang="en-AU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3" t="-3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98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Stackleberg</a:t>
            </a:r>
            <a:r>
              <a:rPr lang="en-US" dirty="0">
                <a:solidFill>
                  <a:srgbClr val="002060"/>
                </a:solidFill>
              </a:rPr>
              <a:t> vs </a:t>
            </a:r>
            <a:r>
              <a:rPr lang="en-US" dirty="0" err="1">
                <a:solidFill>
                  <a:srgbClr val="002060"/>
                </a:solidFill>
              </a:rPr>
              <a:t>cournot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11</a:t>
            </a:fld>
            <a:endParaRPr lang="en-AU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A4F0C437-90E8-CE40-817F-FC1F19D8E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585" y="1859417"/>
            <a:ext cx="5086829" cy="412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5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dirty="0" err="1">
                <a:solidFill>
                  <a:srgbClr val="002060"/>
                </a:solidFill>
              </a:rPr>
              <a:t>Stackleberg</a:t>
            </a:r>
            <a:r>
              <a:rPr lang="en-US" dirty="0">
                <a:solidFill>
                  <a:srgbClr val="002060"/>
                </a:solidFill>
              </a:rPr>
              <a:t> Model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/>
              <a:t>What is going on here?</a:t>
            </a:r>
          </a:p>
          <a:p>
            <a:r>
              <a:rPr lang="en-AU" sz="1800" dirty="0"/>
              <a:t>Firm 1 wants to produce more to discourage Firm 2 from producing. How much more depends on the slope of demand and the slope of the reaction function.</a:t>
            </a:r>
          </a:p>
          <a:p>
            <a:pPr marL="0" indent="0">
              <a:buNone/>
            </a:pPr>
            <a:r>
              <a:rPr lang="en-AU" sz="1800" dirty="0"/>
              <a:t>Questions</a:t>
            </a:r>
          </a:p>
          <a:p>
            <a:r>
              <a:rPr lang="en-AU" sz="1800" dirty="0"/>
              <a:t>Is Firm 1 operating on their reaction function?</a:t>
            </a:r>
          </a:p>
          <a:p>
            <a:r>
              <a:rPr lang="en-AU" sz="1800" dirty="0"/>
              <a:t>Would Firm 1 be better off changing their output after observing </a:t>
            </a:r>
            <a:r>
              <a:rPr lang="en-AU" sz="1800" i="1" dirty="0"/>
              <a:t>Q</a:t>
            </a:r>
            <a:r>
              <a:rPr lang="en-AU" sz="1800" i="1" baseline="-25000" dirty="0"/>
              <a:t>2</a:t>
            </a:r>
            <a:r>
              <a:rPr lang="en-AU" sz="1800" dirty="0"/>
              <a:t>?</a:t>
            </a:r>
          </a:p>
          <a:p>
            <a:r>
              <a:rPr lang="en-AU" sz="1800" dirty="0"/>
              <a:t>What if Firm 2 anticipates this?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701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dirty="0" err="1">
                <a:solidFill>
                  <a:srgbClr val="002060"/>
                </a:solidFill>
              </a:rPr>
              <a:t>Stackleberg</a:t>
            </a:r>
            <a:r>
              <a:rPr lang="en-US" dirty="0">
                <a:solidFill>
                  <a:srgbClr val="002060"/>
                </a:solidFill>
              </a:rPr>
              <a:t> Model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/>
              <a:t>Players can benefit from the ability to commit</a:t>
            </a:r>
          </a:p>
          <a:p>
            <a:r>
              <a:rPr lang="en-AU" sz="1800" dirty="0"/>
              <a:t>the leader has a “first-mover advantage”</a:t>
            </a:r>
          </a:p>
          <a:p>
            <a:r>
              <a:rPr lang="en-AU" sz="1800" dirty="0"/>
              <a:t>the leader produces more than the Cournot equilibrium output</a:t>
            </a:r>
          </a:p>
          <a:p>
            <a:r>
              <a:rPr lang="en-AU" sz="1800" dirty="0"/>
              <a:t>the leader receives a larger market share and higher profits </a:t>
            </a:r>
          </a:p>
          <a:p>
            <a:pPr marL="0" indent="0">
              <a:buNone/>
            </a:pPr>
            <a:r>
              <a:rPr lang="en-AU" sz="1800" dirty="0"/>
              <a:t>The follower</a:t>
            </a:r>
          </a:p>
          <a:p>
            <a:r>
              <a:rPr lang="en-AU" sz="1800" dirty="0"/>
              <a:t>produces less than the Cournot equilibrium output</a:t>
            </a:r>
          </a:p>
          <a:p>
            <a:r>
              <a:rPr lang="en-AU" sz="1800" dirty="0"/>
              <a:t>receives a smaller market share and lower profits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260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dirty="0" err="1">
                <a:solidFill>
                  <a:srgbClr val="002060"/>
                </a:solidFill>
              </a:rPr>
              <a:t>Stackleberg</a:t>
            </a:r>
            <a:r>
              <a:rPr lang="en-US" dirty="0">
                <a:solidFill>
                  <a:srgbClr val="002060"/>
                </a:solidFill>
              </a:rPr>
              <a:t> Model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/>
              <a:t>In the Cournot model, firms choose output simultaneously </a:t>
            </a:r>
          </a:p>
          <a:p>
            <a:r>
              <a:rPr lang="en-AU" dirty="0"/>
              <a:t>but firms might move sequentially instead of simultaneously: e.g. one firm entered the market first, one firm is a recognised industry leader </a:t>
            </a:r>
          </a:p>
          <a:p>
            <a:pPr marL="0" indent="0">
              <a:buNone/>
            </a:pPr>
            <a:r>
              <a:rPr lang="en-AU" dirty="0"/>
              <a:t>The Stackelberg model </a:t>
            </a:r>
          </a:p>
          <a:p>
            <a:r>
              <a:rPr lang="en-AU" dirty="0"/>
              <a:t>sequential quantity competition </a:t>
            </a:r>
          </a:p>
          <a:p>
            <a:r>
              <a:rPr lang="en-AU" dirty="0"/>
              <a:t>firms produce identical products </a:t>
            </a:r>
          </a:p>
          <a:p>
            <a:r>
              <a:rPr lang="en-AU" dirty="0"/>
              <a:t>a leader is able to commit to output before the follower(s) </a:t>
            </a:r>
          </a:p>
          <a:p>
            <a:r>
              <a:rPr lang="en-AU" dirty="0"/>
              <a:t>followers choose output to maximise profits after observing the leader’s output </a:t>
            </a:r>
          </a:p>
          <a:p>
            <a:r>
              <a:rPr lang="en-AU" dirty="0"/>
              <a:t>no entry</a:t>
            </a:r>
          </a:p>
          <a:p>
            <a:pPr marL="0" indent="0">
              <a:buNone/>
            </a:pPr>
            <a:r>
              <a:rPr lang="en-AU" dirty="0"/>
              <a:t>We will look for a sub-game perfect Nash equilibrium.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345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Pepsi v coca cola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/>
              <a:t>Pepsi announces that it will wait to see how much Coke ships before determining its quantity.</a:t>
            </a:r>
          </a:p>
          <a:p>
            <a:pPr marL="0" indent="0">
              <a:buNone/>
            </a:pPr>
            <a:r>
              <a:rPr lang="en-AU" sz="1800" dirty="0"/>
              <a:t>Pepsi’s executives argue that waiting will give Pepsi more information.</a:t>
            </a:r>
          </a:p>
          <a:p>
            <a:pPr marL="0" indent="0">
              <a:buNone/>
            </a:pPr>
            <a:r>
              <a:rPr lang="en-AU" sz="1800" dirty="0"/>
              <a:t>Is this a good idea?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846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dirty="0" err="1">
                <a:solidFill>
                  <a:srgbClr val="002060"/>
                </a:solidFill>
              </a:rPr>
              <a:t>Stackleberg</a:t>
            </a:r>
            <a:r>
              <a:rPr lang="en-US" dirty="0">
                <a:solidFill>
                  <a:srgbClr val="002060"/>
                </a:solidFill>
              </a:rPr>
              <a:t> Model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/>
              <a:t>After the leader moves, competitors learn the leader’s strategy and respond to it </a:t>
            </a:r>
          </a:p>
          <a:p>
            <a:pPr marL="0" indent="0">
              <a:buNone/>
            </a:pPr>
            <a:r>
              <a:rPr lang="en-AU" sz="1800" dirty="0"/>
              <a:t>This gives the leader an incentive to produce more: </a:t>
            </a:r>
          </a:p>
          <a:p>
            <a:r>
              <a:rPr lang="en-AU" sz="1800" dirty="0"/>
              <a:t>the extra units produced by the leader reduce the residual demand of its competitors </a:t>
            </a:r>
          </a:p>
          <a:p>
            <a:r>
              <a:rPr lang="en-AU" sz="1800" dirty="0"/>
              <a:t>this reduces the incentive for rivals to produce </a:t>
            </a:r>
          </a:p>
          <a:p>
            <a:r>
              <a:rPr lang="en-AU" sz="1800" dirty="0"/>
              <a:t>the reduced output of rivals increases the leader’s profit </a:t>
            </a:r>
          </a:p>
          <a:p>
            <a:r>
              <a:rPr lang="en-AU" sz="1800" dirty="0"/>
              <a:t>the leader considers this effect when choosing output </a:t>
            </a:r>
          </a:p>
          <a:p>
            <a:pPr marL="0" indent="0">
              <a:buNone/>
            </a:pPr>
            <a:r>
              <a:rPr lang="en-AU" sz="1800" dirty="0"/>
              <a:t>This is called the first mover advantage in the Stackelberg model.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96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dirty="0" err="1">
                <a:solidFill>
                  <a:srgbClr val="002060"/>
                </a:solidFill>
              </a:rPr>
              <a:t>Stackleberg</a:t>
            </a:r>
            <a:r>
              <a:rPr lang="en-US" dirty="0">
                <a:solidFill>
                  <a:srgbClr val="002060"/>
                </a:solidFill>
              </a:rPr>
              <a:t> Model</a:t>
            </a:r>
            <a:endParaRPr lang="en-AU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sz="1800" dirty="0"/>
                  <a:t>The dominant firm is the </a:t>
                </a:r>
                <a:r>
                  <a:rPr lang="en-US" sz="1800" dirty="0" err="1"/>
                  <a:t>Stackleberg</a:t>
                </a:r>
                <a:r>
                  <a:rPr lang="en-US" sz="1800" dirty="0"/>
                  <a:t> leader (call this firm A) and others are the </a:t>
                </a:r>
                <a:r>
                  <a:rPr lang="en-US" sz="1800" dirty="0" err="1"/>
                  <a:t>Stackleberg</a:t>
                </a:r>
                <a:r>
                  <a:rPr lang="en-US" sz="1800" dirty="0"/>
                  <a:t> followers (the B firms). 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sz="1800" dirty="0"/>
                  <a:t>Like Cournot, this is a model in which the choice variable is quantity.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sz="1800" dirty="0"/>
                  <a:t>Industry output equals the sum of each firm’s output: </a:t>
                </a:r>
                <a:br>
                  <a:rPr lang="en-US" sz="1800" dirty="0"/>
                </a:br>
                <a:endParaRPr lang="en-US" sz="1800" dirty="0"/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800" dirty="0"/>
              </a:p>
              <a:p>
                <a:pPr marL="0" indent="358775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sz="1800" dirty="0"/>
                  <a:t>and 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𝑀𝐶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AU" sz="18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3" t="-3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807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dirty="0" err="1">
                <a:solidFill>
                  <a:srgbClr val="002060"/>
                </a:solidFill>
              </a:rPr>
              <a:t>Stackleberg</a:t>
            </a:r>
            <a:r>
              <a:rPr lang="en-US" dirty="0">
                <a:solidFill>
                  <a:srgbClr val="002060"/>
                </a:solidFill>
              </a:rPr>
              <a:t> Model</a:t>
            </a:r>
            <a:endParaRPr lang="en-AU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In the </a:t>
                </a:r>
                <a:r>
                  <a:rPr lang="en-US" dirty="0" err="1"/>
                  <a:t>Stackleberg</a:t>
                </a:r>
                <a:r>
                  <a:rPr lang="en-US" dirty="0"/>
                  <a:t> model we will consider the choice of the follower first. We solve this game backwards. 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When the follower makes its decision it takes the decision of the leader as given and chooses a level of output to </a:t>
                </a:r>
                <a:r>
                  <a:rPr lang="en-US" dirty="0" err="1"/>
                  <a:t>maximise</a:t>
                </a:r>
                <a:r>
                  <a:rPr lang="en-US" dirty="0"/>
                  <a:t> profit: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AU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func>
                      <m:r>
                        <a:rPr lang="en-AU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AU" i="1">
                              <a:latin typeface="Cambria Math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AU" i="1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In effect the follower will choose a level of output such that marginal revenue equals marginal cost. Importantly: 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3" t="-7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738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dirty="0" err="1">
                <a:solidFill>
                  <a:srgbClr val="002060"/>
                </a:solidFill>
              </a:rPr>
              <a:t>Stackleberg</a:t>
            </a:r>
            <a:r>
              <a:rPr lang="en-US" dirty="0">
                <a:solidFill>
                  <a:srgbClr val="002060"/>
                </a:solidFill>
              </a:rPr>
              <a:t> Model</a:t>
            </a:r>
            <a:endParaRPr lang="en-AU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sz="1800" dirty="0"/>
                  <a:t>This expression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1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A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800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is called a reaction function 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sz="1800" dirty="0"/>
                  <a:t>We can now consider the leaders problem, which involves choosing a level of output to </a:t>
                </a:r>
                <a:r>
                  <a:rPr lang="en-US" sz="1800" dirty="0" err="1"/>
                  <a:t>maximise</a:t>
                </a:r>
                <a:r>
                  <a:rPr lang="en-US" sz="1800" dirty="0"/>
                  <a:t> profit taking into account how the follower will behave.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sz="1800" dirty="0"/>
                  <a:t>That is, the leader must: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800" b="0" i="1" smtClean="0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AU" sz="1800" b="0" i="1" smtClean="0">
                                      <a:latin typeface="Cambria Math"/>
                                    </a:rPr>
                                    <m:t>𝐴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AU" sz="18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800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AU" sz="1800" b="0" i="1" smtClean="0">
                                      <a:latin typeface="Cambria Math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1800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AU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800" b="0" i="1" smtClean="0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AU" sz="1800" b="0" i="1" smtClean="0"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func>
                      <m:r>
                        <a:rPr lang="en-AU" sz="18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A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AU" sz="18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A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AU" sz="18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rgbClr val="0070C0"/>
                  </a:buClr>
                  <a:buSzPct val="50000"/>
                  <a:buNone/>
                </a:pPr>
                <a:r>
                  <a:rPr lang="en-US" sz="1800" dirty="0"/>
                  <a:t>Or </a:t>
                </a:r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800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AU" sz="1800" i="1">
                                      <a:latin typeface="Cambria Math"/>
                                    </a:rPr>
                                    <m:t>𝐴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AU" sz="18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800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AU" sz="1800" i="1">
                                      <a:latin typeface="Cambria Math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18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AU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1800" i="1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AU" sz="1800" i="1">
                                          <a:latin typeface="Cambria Math"/>
                                        </a:rPr>
                                        <m:t>𝐴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A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AU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func>
                      <m:r>
                        <a:rPr lang="en-AU" sz="1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A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AU" sz="1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A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AU" sz="1800" i="1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3" t="-3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384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dirty="0" err="1">
                <a:solidFill>
                  <a:srgbClr val="002060"/>
                </a:solidFill>
              </a:rPr>
              <a:t>Stackleberg</a:t>
            </a:r>
            <a:r>
              <a:rPr lang="en-US" dirty="0">
                <a:solidFill>
                  <a:srgbClr val="002060"/>
                </a:solidFill>
              </a:rPr>
              <a:t> Model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/>
              <a:t>Consider the following demand and cost conditions:</a:t>
            </a:r>
          </a:p>
          <a:p>
            <a:r>
              <a:rPr lang="en-AU" sz="1400" dirty="0"/>
              <a:t>demand: </a:t>
            </a:r>
            <a:r>
              <a:rPr lang="en-AU" sz="1400" i="1" dirty="0"/>
              <a:t>P</a:t>
            </a:r>
            <a:r>
              <a:rPr lang="en-AU" sz="1400" dirty="0"/>
              <a:t>(</a:t>
            </a:r>
            <a:r>
              <a:rPr lang="en-AU" sz="1400" i="1" dirty="0"/>
              <a:t>Q</a:t>
            </a:r>
            <a:r>
              <a:rPr lang="en-AU" sz="1400" dirty="0"/>
              <a:t>) = 40−</a:t>
            </a:r>
            <a:r>
              <a:rPr lang="en-AU" sz="1400" i="1" dirty="0"/>
              <a:t>Q</a:t>
            </a:r>
            <a:r>
              <a:rPr lang="en-AU" sz="1400" dirty="0"/>
              <a:t>, where </a:t>
            </a:r>
            <a:r>
              <a:rPr lang="en-AU" sz="1400" i="1" dirty="0"/>
              <a:t>Q </a:t>
            </a:r>
            <a:r>
              <a:rPr lang="en-AU" sz="1400" dirty="0"/>
              <a:t>= </a:t>
            </a:r>
            <a:r>
              <a:rPr lang="en-AU" sz="1400" i="1" dirty="0"/>
              <a:t>Q</a:t>
            </a:r>
            <a:r>
              <a:rPr lang="en-AU" sz="1400" i="1" baseline="-25000" dirty="0"/>
              <a:t>1</a:t>
            </a:r>
            <a:r>
              <a:rPr lang="en-AU" sz="1400" dirty="0"/>
              <a:t>+</a:t>
            </a:r>
            <a:r>
              <a:rPr lang="en-AU" sz="1400" i="1" dirty="0"/>
              <a:t>Q</a:t>
            </a:r>
            <a:r>
              <a:rPr lang="en-AU" sz="1400" i="1" baseline="-25000" dirty="0"/>
              <a:t>2</a:t>
            </a:r>
          </a:p>
          <a:p>
            <a:r>
              <a:rPr lang="en-AU" sz="1400" dirty="0"/>
              <a:t>costs: </a:t>
            </a:r>
            <a:r>
              <a:rPr lang="en-AU" sz="1400" i="1" dirty="0"/>
              <a:t>C</a:t>
            </a:r>
            <a:r>
              <a:rPr lang="en-AU" sz="1400" dirty="0"/>
              <a:t>(</a:t>
            </a:r>
            <a:r>
              <a:rPr lang="en-AU" sz="1400" i="1" dirty="0"/>
              <a:t>Q</a:t>
            </a:r>
            <a:r>
              <a:rPr lang="en-AU" sz="1400" i="1" baseline="-25000" dirty="0"/>
              <a:t>i</a:t>
            </a:r>
            <a:r>
              <a:rPr lang="en-AU" sz="1400" dirty="0"/>
              <a:t>) = 4</a:t>
            </a:r>
            <a:r>
              <a:rPr lang="en-AU" sz="1400" i="1" dirty="0"/>
              <a:t>Q</a:t>
            </a:r>
            <a:r>
              <a:rPr lang="en-AU" sz="1400" i="1" baseline="-25000" dirty="0"/>
              <a:t>i</a:t>
            </a:r>
            <a:r>
              <a:rPr lang="en-AU" sz="1400" dirty="0"/>
              <a:t> , </a:t>
            </a:r>
            <a:r>
              <a:rPr lang="en-AU" sz="1400" i="1" dirty="0" err="1"/>
              <a:t>i</a:t>
            </a:r>
            <a:r>
              <a:rPr lang="en-AU" sz="1400" i="1" dirty="0"/>
              <a:t> </a:t>
            </a:r>
            <a:r>
              <a:rPr lang="en-AU" sz="1400" dirty="0"/>
              <a:t>= 1, 2 </a:t>
            </a:r>
          </a:p>
          <a:p>
            <a:pPr marL="0" indent="0">
              <a:buNone/>
            </a:pPr>
            <a:r>
              <a:rPr lang="en-AU" sz="1400" dirty="0"/>
              <a:t>By backward induction, we first solve Firm 2’s problem: </a:t>
            </a:r>
          </a:p>
          <a:p>
            <a:r>
              <a:rPr lang="en-AU" sz="1400" dirty="0"/>
              <a:t>Firm 2 chooses an optimal output given the output of Firm 1. This is equivalent to finding the reaction function in the Cournot model </a:t>
            </a:r>
          </a:p>
          <a:p>
            <a:pPr marL="0" indent="0">
              <a:buNone/>
            </a:pPr>
            <a:r>
              <a:rPr lang="en-AU" sz="1400" dirty="0"/>
              <a:t>Profits: </a:t>
            </a:r>
            <a:r>
              <a:rPr lang="el-GR" sz="1400" i="1" dirty="0"/>
              <a:t>π</a:t>
            </a:r>
            <a:r>
              <a:rPr lang="el-GR" sz="1400" i="1" baseline="-25000" dirty="0"/>
              <a:t>2</a:t>
            </a:r>
            <a:r>
              <a:rPr lang="el-GR" sz="1400" dirty="0"/>
              <a:t> =</a:t>
            </a:r>
            <a:r>
              <a:rPr lang="en-AU" sz="1400" i="1" dirty="0"/>
              <a:t> </a:t>
            </a:r>
            <a:r>
              <a:rPr lang="en-AU" sz="1400" dirty="0"/>
              <a:t>(40−</a:t>
            </a:r>
            <a:r>
              <a:rPr lang="en-AU" sz="1400" i="1" dirty="0"/>
              <a:t>Q</a:t>
            </a:r>
            <a:r>
              <a:rPr lang="en-AU" sz="1400" i="1" baseline="-25000" dirty="0"/>
              <a:t>1</a:t>
            </a:r>
            <a:r>
              <a:rPr lang="en-AU" sz="1400" dirty="0"/>
              <a:t>−</a:t>
            </a:r>
            <a:r>
              <a:rPr lang="en-AU" sz="1400" i="1" dirty="0"/>
              <a:t>Q</a:t>
            </a:r>
            <a:r>
              <a:rPr lang="en-AU" sz="1400" i="1" baseline="-25000" dirty="0"/>
              <a:t>2</a:t>
            </a:r>
            <a:r>
              <a:rPr lang="en-AU" sz="1400" dirty="0"/>
              <a:t>)</a:t>
            </a:r>
            <a:r>
              <a:rPr lang="en-AU" sz="1400" i="1" dirty="0"/>
              <a:t>Q</a:t>
            </a:r>
            <a:r>
              <a:rPr lang="en-AU" sz="1400" i="1" baseline="-25000" dirty="0"/>
              <a:t>2</a:t>
            </a:r>
            <a:r>
              <a:rPr lang="en-AU" sz="1400" dirty="0"/>
              <a:t>−4</a:t>
            </a:r>
            <a:r>
              <a:rPr lang="en-AU" sz="1400" i="1" dirty="0"/>
              <a:t>Q</a:t>
            </a:r>
            <a:r>
              <a:rPr lang="en-AU" sz="1400" i="1" baseline="-25000" dirty="0"/>
              <a:t>2</a:t>
            </a:r>
            <a:endParaRPr lang="en-AU" sz="1400" dirty="0"/>
          </a:p>
          <a:p>
            <a:pPr marL="0" indent="0">
              <a:buNone/>
            </a:pPr>
            <a:r>
              <a:rPr lang="en-AU" sz="1400" dirty="0"/>
              <a:t>Solve FOCs to find the reaction function: </a:t>
            </a:r>
          </a:p>
          <a:p>
            <a:pPr marL="0" indent="0" algn="ctr">
              <a:buNone/>
            </a:pPr>
            <a:r>
              <a:rPr lang="en-AU" sz="1400" dirty="0"/>
              <a:t>0 = 40−</a:t>
            </a:r>
            <a:r>
              <a:rPr lang="en-AU" sz="1400" i="1" dirty="0"/>
              <a:t>Q</a:t>
            </a:r>
            <a:r>
              <a:rPr lang="en-AU" sz="1400" i="1" baseline="-25000" dirty="0"/>
              <a:t>1</a:t>
            </a:r>
            <a:r>
              <a:rPr lang="en-AU" sz="1400" dirty="0"/>
              <a:t>−2</a:t>
            </a:r>
            <a:r>
              <a:rPr lang="en-AU" sz="1400" i="1" dirty="0"/>
              <a:t>Q</a:t>
            </a:r>
            <a:r>
              <a:rPr lang="en-AU" sz="1400" i="1" baseline="-25000" dirty="0"/>
              <a:t>2</a:t>
            </a:r>
            <a:r>
              <a:rPr lang="en-AU" sz="1400" dirty="0"/>
              <a:t>−4</a:t>
            </a:r>
          </a:p>
          <a:p>
            <a:pPr marL="0" indent="0" algn="ctr">
              <a:buNone/>
            </a:pPr>
            <a:r>
              <a:rPr lang="en-AU" sz="1400" i="1" dirty="0"/>
              <a:t>Q</a:t>
            </a:r>
            <a:r>
              <a:rPr lang="en-AU" sz="1400" i="1" baseline="-25000" dirty="0"/>
              <a:t>2</a:t>
            </a:r>
            <a:r>
              <a:rPr lang="en-AU" sz="1400" dirty="0"/>
              <a:t> =18−</a:t>
            </a:r>
            <a:r>
              <a:rPr lang="en-AU" sz="1400" i="1" dirty="0"/>
              <a:t>Q</a:t>
            </a:r>
            <a:r>
              <a:rPr lang="en-AU" sz="1400" i="1" baseline="-25000" dirty="0"/>
              <a:t>1</a:t>
            </a:r>
            <a:r>
              <a:rPr lang="en-AU" sz="1400" dirty="0"/>
              <a:t>/2 ≡ </a:t>
            </a:r>
            <a:r>
              <a:rPr lang="en-AU" sz="1400" i="1" dirty="0"/>
              <a:t>r</a:t>
            </a:r>
            <a:r>
              <a:rPr lang="en-AU" sz="1400" i="1" baseline="-25000" dirty="0"/>
              <a:t>2</a:t>
            </a:r>
            <a:r>
              <a:rPr lang="en-AU" sz="1400" dirty="0"/>
              <a:t>(</a:t>
            </a:r>
            <a:r>
              <a:rPr lang="en-AU" sz="1400" i="1" dirty="0"/>
              <a:t>Q</a:t>
            </a:r>
            <a:r>
              <a:rPr lang="en-AU" sz="1400" i="1" baseline="-25000" dirty="0"/>
              <a:t>1</a:t>
            </a:r>
            <a:r>
              <a:rPr lang="en-AU" sz="1400" dirty="0"/>
              <a:t>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401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dirty="0" err="1">
                <a:solidFill>
                  <a:srgbClr val="002060"/>
                </a:solidFill>
              </a:rPr>
              <a:t>Stackleberg</a:t>
            </a:r>
            <a:r>
              <a:rPr lang="en-US" dirty="0">
                <a:solidFill>
                  <a:srgbClr val="002060"/>
                </a:solidFill>
              </a:rPr>
              <a:t> Model</a:t>
            </a:r>
            <a:endParaRPr lang="en-AU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AU" sz="1600" dirty="0"/>
                  <a:t>What about Firm 1?</a:t>
                </a:r>
              </a:p>
              <a:p>
                <a:pPr marL="0" indent="0">
                  <a:buNone/>
                </a:pPr>
                <a:r>
                  <a:rPr lang="en-AU" sz="1600" dirty="0"/>
                  <a:t>Firm 1 is committed to </a:t>
                </a:r>
                <a:r>
                  <a:rPr lang="en-AU" sz="1600" i="1" dirty="0"/>
                  <a:t>Q</a:t>
                </a:r>
                <a:r>
                  <a:rPr lang="en-AU" sz="1600" i="1" baseline="-25000" dirty="0"/>
                  <a:t>1</a:t>
                </a:r>
                <a:r>
                  <a:rPr lang="en-AU" sz="1600" dirty="0"/>
                  <a:t> when Firm 2 produces, but Firm 1 chooses </a:t>
                </a:r>
                <a:r>
                  <a:rPr lang="en-AU" sz="1600" i="1" dirty="0"/>
                  <a:t>Q</a:t>
                </a:r>
                <a:r>
                  <a:rPr lang="en-AU" sz="1600" i="1" baseline="-25000" dirty="0"/>
                  <a:t>1</a:t>
                </a:r>
                <a:r>
                  <a:rPr lang="en-AU" sz="1600" dirty="0"/>
                  <a:t> strategically</a:t>
                </a:r>
                <a:br>
                  <a:rPr lang="en-AU" sz="1600" dirty="0"/>
                </a:br>
                <a:endParaRPr lang="en-AU" sz="1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600" i="1" dirty="0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l-GR" sz="16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l-GR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160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AU" sz="16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16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160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AU" sz="160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160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AU" sz="1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160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AU" sz="16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160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AU" sz="160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160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AU" sz="1600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AU" sz="16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1600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AU" sz="160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160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AU" sz="16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16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1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600" i="1" dirty="0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l-GR" sz="1600" i="0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l-GR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1600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AU" sz="16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160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AU" sz="16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16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1600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AU" sz="16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1600" b="0" i="1" baseline="-2500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1600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AU" sz="16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1600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AU" sz="16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1600" i="1" dirty="0"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en-AU" sz="1600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AU" sz="16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1600" i="1" dirty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AU" sz="1600" i="1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1600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AU" sz="16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1600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AU" sz="1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1600" i="1" dirty="0" smtClean="0">
                          <a:latin typeface="Cambria Math" panose="02040503050406030204" pitchFamily="18" charset="0"/>
                        </a:rPr>
                        <m:t>(40</m:t>
                      </m:r>
                      <m:r>
                        <a:rPr lang="en-AU" sz="16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1600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AU" sz="16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1600" i="1" dirty="0">
                          <a:latin typeface="Cambria Math" panose="02040503050406030204" pitchFamily="18" charset="0"/>
                        </a:rPr>
                        <m:t>+18</m:t>
                      </m:r>
                      <m:r>
                        <a:rPr lang="en-AU" sz="16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1600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AU" sz="1600" i="1" baseline="-25000" dirty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AU" sz="160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AU" sz="1600" i="1" dirty="0">
                          <a:latin typeface="Cambria Math" panose="02040503050406030204" pitchFamily="18" charset="0"/>
                        </a:rPr>
                        <m:t>2))</m:t>
                      </m:r>
                      <m:r>
                        <a:rPr lang="en-AU" sz="1600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AU" sz="16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16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160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AU" sz="160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AU" sz="16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sz="1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i="1" dirty="0" smtClean="0">
                          <a:latin typeface="Cambria Math" panose="02040503050406030204" pitchFamily="18" charset="0"/>
                        </a:rPr>
                        <m:t>= 18</m:t>
                      </m:r>
                      <m:r>
                        <a:rPr lang="en-AU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1600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AU" sz="16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1600" i="1" dirty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AU" sz="1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16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AU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AU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AU" sz="1600" i="1" dirty="0">
                          <a:latin typeface="Cambria Math" panose="02040503050406030204" pitchFamily="18" charset="0"/>
                        </a:rPr>
                        <m:t>/2 </m:t>
                      </m:r>
                    </m:oMath>
                  </m:oMathPara>
                </a14:m>
                <a:endParaRPr lang="en-AU" sz="1600" dirty="0"/>
              </a:p>
              <a:p>
                <a:r>
                  <a:rPr lang="en-AU" sz="1600" dirty="0"/>
                  <a:t>Firm 1’s first order conditions then give: </a:t>
                </a:r>
                <a14:m>
                  <m:oMath xmlns:m="http://schemas.openxmlformats.org/officeDocument/2006/math">
                    <m:r>
                      <a:rPr lang="en-AU" sz="1600" b="0" i="0" dirty="0" smtClean="0">
                        <a:latin typeface="Cambria Math" panose="02040503050406030204" pitchFamily="18" charset="0"/>
                      </a:rPr>
                      <m:t>0=18−</m:t>
                    </m:r>
                    <m:r>
                      <a:rPr lang="en-AU" sz="16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AU" sz="16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AU" sz="1600" dirty="0"/>
                  <a:t> ⇒ </a:t>
                </a:r>
                <a14:m>
                  <m:oMath xmlns:m="http://schemas.openxmlformats.org/officeDocument/2006/math">
                    <m:r>
                      <a:rPr lang="en-AU" sz="16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AU" sz="16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AU" sz="1600" b="0" i="1" dirty="0" smtClean="0">
                        <a:latin typeface="Cambria Math" panose="02040503050406030204" pitchFamily="18" charset="0"/>
                      </a:rPr>
                      <m:t>=18</m:t>
                    </m:r>
                  </m:oMath>
                </a14:m>
                <a:r>
                  <a:rPr lang="en-AU" sz="1600" dirty="0"/>
                  <a:t> </a:t>
                </a:r>
                <a:endParaRPr lang="en-AU" sz="1100" dirty="0"/>
              </a:p>
              <a:p>
                <a:r>
                  <a:rPr lang="en-AU" sz="1600" dirty="0"/>
                  <a:t>Substitute into Firm 2’s reaction function: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sz="16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AU" sz="16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1600" b="0" i="1" dirty="0" smtClean="0">
                        <a:latin typeface="Cambria Math" panose="02040503050406030204" pitchFamily="18" charset="0"/>
                      </a:rPr>
                      <m:t>=18−</m:t>
                    </m:r>
                    <m:f>
                      <m:fPr>
                        <m:ctrlPr>
                          <a:rPr lang="en-AU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6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AU" sz="1600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1600" b="0" i="1" dirty="0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AU" sz="1600" dirty="0"/>
                  <a:t> </a:t>
                </a:r>
                <a:endParaRPr lang="en-AU" sz="1100" dirty="0"/>
              </a:p>
              <a:p>
                <a:endParaRPr lang="en-AU" sz="11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8" t="-370" b="-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38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6,1,Lecture 2Market Structure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3994</TotalTime>
  <Words>951</Words>
  <Application>Microsoft Macintosh PowerPoint</Application>
  <PresentationFormat>Widescreen</PresentationFormat>
  <Paragraphs>123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Tw Cen MT</vt:lpstr>
      <vt:lpstr>Droplet</vt:lpstr>
      <vt:lpstr>Lecture 3.7 Oligopoly – The Stackleberg model</vt:lpstr>
      <vt:lpstr>the Stackleberg Model</vt:lpstr>
      <vt:lpstr>Pepsi v coca cola</vt:lpstr>
      <vt:lpstr>the Stackleberg Model</vt:lpstr>
      <vt:lpstr>the Stackleberg Model</vt:lpstr>
      <vt:lpstr>the Stackleberg Model</vt:lpstr>
      <vt:lpstr>the Stackleberg Model</vt:lpstr>
      <vt:lpstr>the Stackleberg Model</vt:lpstr>
      <vt:lpstr>the Stackleberg Model</vt:lpstr>
      <vt:lpstr>Stackleberg vs cournot</vt:lpstr>
      <vt:lpstr>Stackleberg vs cournot</vt:lpstr>
      <vt:lpstr>the Stackleberg Model</vt:lpstr>
      <vt:lpstr>the Stackleberg Model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251</cp:revision>
  <dcterms:created xsi:type="dcterms:W3CDTF">2015-02-25T21:48:00Z</dcterms:created>
  <dcterms:modified xsi:type="dcterms:W3CDTF">2020-09-04T19:55:58Z</dcterms:modified>
</cp:coreProperties>
</file>