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426" r:id="rId2"/>
    <p:sldId id="364" r:id="rId3"/>
    <p:sldId id="327" r:id="rId4"/>
    <p:sldId id="368" r:id="rId5"/>
    <p:sldId id="369" r:id="rId6"/>
    <p:sldId id="370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7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9/9/20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986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9/9/20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158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08252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96732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766098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9235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3832385604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303443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4784036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6493059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9/9/20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141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923060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9/9/20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739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46057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648073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9/9/20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036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9/9/20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578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11964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9/9/20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152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754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4.1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power and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optimal pricing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800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Pricing Behaviours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In a competitive market:</a:t>
            </a:r>
          </a:p>
          <a:p>
            <a:pPr marL="0" indent="0" algn="ctr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P = MC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For price to exceed marginal cost, firms must have market power.</a:t>
            </a:r>
          </a:p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We have seen that profit </a:t>
            </a:r>
            <a:r>
              <a:rPr lang="en-US" sz="1800" dirty="0" err="1"/>
              <a:t>maximisation</a:t>
            </a:r>
            <a:r>
              <a:rPr lang="en-US" sz="1800" dirty="0"/>
              <a:t> for a firm with market power requires:</a:t>
            </a:r>
          </a:p>
          <a:p>
            <a:pPr marL="0" indent="0" algn="ctr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Marginal revenue = Marginal cost</a:t>
            </a:r>
          </a:p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Note that such a strategy leaves some consumer surplus on the table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129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Single Price Monopolist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89" y="1709084"/>
            <a:ext cx="7816658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8615081" y="2311292"/>
            <a:ext cx="29135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There are a number of features of this diagram including….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Demand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Relationship between the </a:t>
            </a:r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MC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curves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Profit maximising choice</a:t>
            </a:r>
          </a:p>
        </p:txBody>
      </p:sp>
    </p:spTree>
    <p:extLst>
      <p:ext uri="{BB962C8B-B14F-4D97-AF65-F5344CB8AC3E}">
        <p14:creationId xmlns:p14="http://schemas.microsoft.com/office/powerpoint/2010/main" val="150716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Profit maximising pricing</a:t>
            </a:r>
            <a:endParaRPr lang="en-AU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None/>
                </a:pPr>
                <a:r>
                  <a:rPr lang="en-US" sz="1800" dirty="0"/>
                  <a:t>As demand becomes less elastic the mark up over marginal cost becomes higher.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None/>
                </a:pPr>
                <a:r>
                  <a:rPr lang="en-US" sz="1800" dirty="0"/>
                  <a:t>Recall: </a:t>
                </a:r>
              </a:p>
              <a:p>
                <a:pPr marL="447675" indent="0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b="0" i="1" smtClean="0">
                          <a:latin typeface="Cambria Math"/>
                        </a:rPr>
                        <m:t>𝑀𝑅</m:t>
                      </m:r>
                      <m:r>
                        <a:rPr lang="en-AU" sz="1800" b="0" i="1" smtClean="0">
                          <a:latin typeface="Cambria Math"/>
                        </a:rPr>
                        <m:t>=</m:t>
                      </m:r>
                      <m:r>
                        <a:rPr lang="en-AU" sz="18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800" b="0" i="1" smtClean="0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18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sz="1800" b="0" i="1" smtClean="0">
                                  <a:latin typeface="Cambria Math"/>
                                </a:rPr>
                                <m:t>η</m:t>
                              </m:r>
                            </m:den>
                          </m:f>
                        </m:e>
                      </m:d>
                      <m:r>
                        <a:rPr lang="en-AU" sz="1800" b="0" i="1" smtClean="0">
                          <a:latin typeface="Cambria Math"/>
                        </a:rPr>
                        <m:t>=</m:t>
                      </m:r>
                      <m:r>
                        <a:rPr lang="en-AU" sz="1800" b="0" i="1" smtClean="0">
                          <a:latin typeface="Cambria Math"/>
                        </a:rPr>
                        <m:t>𝑀𝐶</m:t>
                      </m:r>
                    </m:oMath>
                  </m:oMathPara>
                </a14:m>
                <a:endParaRPr lang="en-US" sz="1800" dirty="0"/>
              </a:p>
              <a:p>
                <a:pPr marL="447675" indent="0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AU" sz="1800" dirty="0"/>
                  <a:t>Set higher prices for groups with less elastic demand:</a:t>
                </a:r>
              </a:p>
              <a:p>
                <a:pPr marL="0" indent="0">
                  <a:buNone/>
                </a:pPr>
                <a:endParaRPr lang="en-AU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1800" i="1">
                              <a:latin typeface="Cambria Math"/>
                            </a:rPr>
                            <m:t>𝑀𝐶</m:t>
                          </m:r>
                        </m:num>
                        <m:den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AU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1800" i="1">
                              <a:latin typeface="Cambria Math"/>
                            </a:rPr>
                            <m:t>η</m:t>
                          </m:r>
                        </m:den>
                      </m:f>
                    </m:oMath>
                  </m:oMathPara>
                </a14:m>
                <a:endParaRPr lang="en-AU" sz="1800" dirty="0"/>
              </a:p>
              <a:p>
                <a:pPr marL="447675" indent="0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None/>
                </a:pPr>
                <a:endParaRPr lang="en-US" sz="18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None/>
                </a:pPr>
                <a:endParaRPr lang="en-US" sz="18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613" t="-7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557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Profit maximising pricing</a:t>
            </a:r>
            <a:endParaRPr lang="en-AU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Clr>
                    <a:srgbClr val="0070C0"/>
                  </a:buClr>
                  <a:buSzPct val="50000"/>
                  <a:buNone/>
                </a:pPr>
                <a:r>
                  <a:rPr lang="en-AU" sz="3800" b="0" dirty="0"/>
                  <a:t>Over the long-run entry means elasticity tends to </a:t>
                </a:r>
                <a:r>
                  <a:rPr lang="en-AU" sz="5100" b="0" dirty="0"/>
                  <a:t>∞</a:t>
                </a:r>
                <a:r>
                  <a:rPr lang="en-AU" sz="4000" b="0" dirty="0"/>
                  <a:t>.</a:t>
                </a:r>
              </a:p>
              <a:p>
                <a:pPr marL="447675" indent="0">
                  <a:lnSpc>
                    <a:spcPct val="120000"/>
                  </a:lnSpc>
                  <a:spcBef>
                    <a:spcPts val="1200"/>
                  </a:spcBef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4000" b="0" i="1" smtClean="0">
                              <a:latin typeface="Cambria Math"/>
                            </a:rPr>
                            <m:t>𝑀𝐶</m:t>
                          </m:r>
                        </m:num>
                        <m:den>
                          <m:r>
                            <a:rPr lang="en-AU" sz="4000" b="0" i="1" smtClean="0">
                              <a:latin typeface="Cambria Math"/>
                            </a:rPr>
                            <m:t>𝑃</m:t>
                          </m:r>
                        </m:den>
                      </m:f>
                      <m:r>
                        <a:rPr lang="en-AU" sz="4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4000" b="0" i="1" smtClean="0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AU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4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sz="4000" b="0" i="1" smtClean="0">
                                  <a:latin typeface="Cambria Math"/>
                                </a:rPr>
                                <m:t>η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4000" dirty="0"/>
              </a:p>
              <a:p>
                <a:pPr marL="447675" indent="0">
                  <a:lnSpc>
                    <a:spcPct val="120000"/>
                  </a:lnSpc>
                  <a:spcBef>
                    <a:spcPts val="1200"/>
                  </a:spcBef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4000" i="1">
                              <a:latin typeface="Cambria Math"/>
                            </a:rPr>
                            <m:t>𝑀𝐶</m:t>
                          </m:r>
                        </m:num>
                        <m:den>
                          <m:r>
                            <a:rPr lang="en-AU" sz="4000" i="1">
                              <a:latin typeface="Cambria Math"/>
                            </a:rPr>
                            <m:t>𝑃</m:t>
                          </m:r>
                        </m:den>
                      </m:f>
                      <m:r>
                        <a:rPr lang="en-AU" sz="40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sz="4000" i="1">
                                  <a:latin typeface="Cambria Math"/>
                                </a:rPr>
                                <m:t>η</m:t>
                              </m:r>
                              <m:r>
                                <a:rPr lang="en-AU" sz="4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AU" sz="4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sz="4000" i="1">
                                  <a:latin typeface="Cambria Math"/>
                                </a:rPr>
                                <m:t>η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4000" dirty="0"/>
              </a:p>
              <a:p>
                <a:pPr marL="447675" indent="0">
                  <a:lnSpc>
                    <a:spcPct val="120000"/>
                  </a:lnSpc>
                  <a:spcBef>
                    <a:spcPts val="1200"/>
                  </a:spcBef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4000" b="0" i="1" smtClean="0">
                              <a:latin typeface="Cambria Math"/>
                            </a:rPr>
                            <m:t>𝑃</m:t>
                          </m:r>
                        </m:num>
                        <m:den>
                          <m:r>
                            <a:rPr lang="en-AU" sz="4000" b="0" i="1" smtClean="0">
                              <a:latin typeface="Cambria Math"/>
                            </a:rPr>
                            <m:t>𝑀𝐶</m:t>
                          </m:r>
                        </m:den>
                      </m:f>
                      <m:r>
                        <a:rPr lang="en-AU" sz="40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sz="4000" i="1">
                                  <a:latin typeface="Cambria Math"/>
                                </a:rPr>
                                <m:t>η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sz="4000" i="1">
                                  <a:latin typeface="Cambria Math"/>
                                </a:rPr>
                                <m:t>η</m:t>
                              </m:r>
                              <m:r>
                                <a:rPr lang="en-AU" sz="4000" b="0" i="1" smtClean="0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4000" dirty="0"/>
              </a:p>
              <a:p>
                <a:pPr marL="447675" indent="0">
                  <a:lnSpc>
                    <a:spcPct val="120000"/>
                  </a:lnSpc>
                  <a:spcBef>
                    <a:spcPts val="1200"/>
                  </a:spcBef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4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40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l-GR" sz="4000" i="1">
                                  <a:latin typeface="Cambria Math"/>
                                </a:rPr>
                                <m:t>η</m:t>
                              </m:r>
                              <m:r>
                                <a:rPr lang="el-GR" sz="400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4000" i="1">
                                  <a:latin typeface="Cambria Math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AU" sz="4000" i="1">
                                  <a:latin typeface="Cambria Math"/>
                                </a:rPr>
                                <m:t>𝑀𝐶</m:t>
                              </m:r>
                            </m:den>
                          </m:f>
                          <m:r>
                            <a:rPr lang="en-AU" sz="4000" i="1">
                              <a:latin typeface="Cambria Math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AU" sz="4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40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l-GR" sz="4000" i="1">
                                  <a:latin typeface="Cambria Math"/>
                                </a:rPr>
                                <m:t>η</m:t>
                              </m:r>
                              <m:r>
                                <a:rPr lang="el-GR" sz="4000" i="1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AU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4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4000" i="1">
                                      <a:latin typeface="Cambria Math"/>
                                    </a:rPr>
                                    <m:t>η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l-GR" sz="4000" i="1">
                                      <a:latin typeface="Cambria Math"/>
                                    </a:rPr>
                                    <m:t>η</m:t>
                                  </m:r>
                                  <m:r>
                                    <a:rPr lang="en-AU" sz="4000" i="1">
                                      <a:latin typeface="Cambria Math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  <m:r>
                            <a:rPr lang="en-AU" sz="4000" b="0" i="1" smtClean="0">
                              <a:latin typeface="Cambria Math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US" sz="4000" dirty="0"/>
              </a:p>
              <a:p>
                <a:pPr marL="447675" indent="0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None/>
                </a:pPr>
                <a:endParaRPr lang="en-US" sz="40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None/>
                </a:pPr>
                <a:endParaRPr lang="en-US" sz="40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613" t="-14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83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Profit maximising pricing</a:t>
            </a:r>
            <a:endParaRPr lang="en-AU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None/>
                </a:pPr>
                <a:r>
                  <a:rPr lang="en-US" sz="1800" dirty="0"/>
                  <a:t>That is, in the limit :</a:t>
                </a:r>
              </a:p>
              <a:p>
                <a:pPr marL="447675" indent="0">
                  <a:spcBef>
                    <a:spcPts val="1200"/>
                  </a:spcBef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i="1">
                          <a:latin typeface="Cambria Math"/>
                        </a:rPr>
                        <m:t>𝑃</m:t>
                      </m:r>
                      <m:r>
                        <a:rPr lang="en-AU" sz="1800" i="1">
                          <a:latin typeface="Cambria Math"/>
                        </a:rPr>
                        <m:t>=</m:t>
                      </m:r>
                      <m:r>
                        <a:rPr lang="en-AU" sz="1800" i="1">
                          <a:latin typeface="Cambria Math"/>
                        </a:rPr>
                        <m:t>𝑀𝐶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None/>
                </a:pPr>
                <a:r>
                  <a:rPr lang="en-US" sz="1800" dirty="0"/>
                  <a:t>Conversely, the less elastic demand is the greater will be the mark-up over marginal cost.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None/>
                </a:pPr>
                <a:endParaRPr lang="en-US" sz="18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613" t="-3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8672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7,2,Pricing- Outline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5424</TotalTime>
  <Words>233</Words>
  <Application>Microsoft Macintosh PowerPoint</Application>
  <PresentationFormat>Widescreen</PresentationFormat>
  <Paragraphs>48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Tw Cen MT</vt:lpstr>
      <vt:lpstr>Droplet</vt:lpstr>
      <vt:lpstr>Lecture 4.1 Market power and optimal pricing</vt:lpstr>
      <vt:lpstr>Pricing Behaviours</vt:lpstr>
      <vt:lpstr>Single Price Monopolist</vt:lpstr>
      <vt:lpstr>Profit maximising pricing</vt:lpstr>
      <vt:lpstr>Profit maximising pricing</vt:lpstr>
      <vt:lpstr>Profit maximising pricing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299</cp:revision>
  <dcterms:created xsi:type="dcterms:W3CDTF">2015-02-25T21:48:00Z</dcterms:created>
  <dcterms:modified xsi:type="dcterms:W3CDTF">2020-09-08T22:33:19Z</dcterms:modified>
</cp:coreProperties>
</file>