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439" r:id="rId2"/>
    <p:sldId id="394" r:id="rId3"/>
    <p:sldId id="440" r:id="rId4"/>
    <p:sldId id="378" r:id="rId5"/>
    <p:sldId id="379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7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9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10/9/20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4473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67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58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8252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967320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7660984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35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383238560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303443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478403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493059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41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9230600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10/9/20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399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605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6480736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10/9/20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03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10/9/20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785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196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10/9/20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521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754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4.2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Degree Price discrimination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306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discrimination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Price discrimination (PD): selling the same/similar good at different prices to different customers. </a:t>
            </a:r>
            <a:endParaRPr lang="en-AU" sz="4000" dirty="0"/>
          </a:p>
          <a:p>
            <a:pPr marL="0" indent="0">
              <a:buNone/>
            </a:pPr>
            <a:r>
              <a:rPr lang="en-AU" dirty="0"/>
              <a:t>Price discrimination manifests in many ways: </a:t>
            </a:r>
            <a:endParaRPr lang="en-AU" sz="4000" dirty="0"/>
          </a:p>
          <a:p>
            <a:r>
              <a:rPr lang="en-AU" dirty="0"/>
              <a:t>Different prices for different groups of customers (e.g. student/senior discounts, purchase history dependent prices) </a:t>
            </a:r>
          </a:p>
          <a:p>
            <a:r>
              <a:rPr lang="en-AU" dirty="0"/>
              <a:t>Quantity/bulk discounts; Selling a package of products at a discounted price </a:t>
            </a:r>
          </a:p>
          <a:p>
            <a:r>
              <a:rPr lang="en-AU" dirty="0"/>
              <a:t>Offering different “versions” of a product/service (e.g., economy class vs. business class) </a:t>
            </a:r>
          </a:p>
          <a:p>
            <a:r>
              <a:rPr lang="en-AU" dirty="0"/>
              <a:t>Varying prices over time (e.g. the prices of movies, books, and video games often decline over time; sales and fluctuating prices) </a:t>
            </a:r>
          </a:p>
          <a:p>
            <a:pPr marL="0" indent="0">
              <a:buNone/>
            </a:pPr>
            <a:r>
              <a:rPr lang="en-AU" dirty="0"/>
              <a:t>Crucial point: these price differences arise because of differences in demand, not the costs of serving the consumers.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103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DC4B24B3-1D74-8042-B7EA-4649A3531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483" y="1978377"/>
            <a:ext cx="6147739" cy="42015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Price discrimination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Motivation :</a:t>
            </a:r>
            <a:endParaRPr lang="en-US" sz="4000" dirty="0"/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40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47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First degree price discrimination</a:t>
            </a:r>
            <a:endParaRPr lang="en-AU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What if you have heterogeneous customers, each with their own willingness to pay?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Simply charge willingness to pay for each customer. This is first degree price discrimination.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The firm extracts all surplus.</a:t>
            </a:r>
          </a:p>
          <a:p>
            <a:pPr>
              <a:spcBef>
                <a:spcPts val="600"/>
              </a:spcBef>
              <a:buSzPct val="100000"/>
            </a:pPr>
            <a:r>
              <a:rPr lang="en-US" sz="1800" dirty="0"/>
              <a:t>Market efficiency is improved. There is no deadweight loss.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r>
              <a:rPr lang="en-US" sz="1800" dirty="0"/>
              <a:t>Is it ever feasible?</a:t>
            </a:r>
          </a:p>
          <a:p>
            <a:pPr marL="0">
              <a:spcBef>
                <a:spcPts val="600"/>
              </a:spcBef>
              <a:buSzPct val="100000"/>
            </a:pPr>
            <a:r>
              <a:rPr lang="en-US" sz="1800" dirty="0"/>
              <a:t>Requires complete information about tastes and willingness to pay.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SzPct val="50000"/>
              <a:buNone/>
            </a:pPr>
            <a:endParaRPr lang="en-US" sz="1800" b="1" i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757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>
            <a:off x="3416959" y="1130157"/>
            <a:ext cx="3460" cy="4744228"/>
          </a:xfrm>
          <a:prstGeom prst="line">
            <a:avLst/>
          </a:prstGeom>
          <a:ln w="19050" cmpd="sng">
            <a:solidFill>
              <a:schemeClr val="tx1"/>
            </a:solidFill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774077" y="760825"/>
            <a:ext cx="1255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Price ($)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V="1">
            <a:off x="3422157" y="5780802"/>
            <a:ext cx="16939" cy="94357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274816" y="5827980"/>
            <a:ext cx="39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269762" y="5702630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019480" y="5532248"/>
            <a:ext cx="25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9012" y="5695159"/>
            <a:ext cx="0" cy="18000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000372" y="5875159"/>
            <a:ext cx="574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45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519082" y="4498397"/>
            <a:ext cx="80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50,000</a:t>
            </a:r>
            <a:endParaRPr lang="en-US" sz="1600" baseline="-25000" dirty="0"/>
          </a:p>
        </p:txBody>
      </p:sp>
      <p:cxnSp>
        <p:nvCxnSpPr>
          <p:cNvPr id="80" name="Straight Connector 79"/>
          <p:cNvCxnSpPr/>
          <p:nvPr/>
        </p:nvCxnSpPr>
        <p:spPr>
          <a:xfrm>
            <a:off x="3284365" y="4648269"/>
            <a:ext cx="169334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4173248" y="855395"/>
            <a:ext cx="29315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demand curve can be interpreted as a willingness to pay curve. The height of the demand curve gives the WTP of each buyer.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696578" y="5411722"/>
            <a:ext cx="1555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Quantity</a:t>
            </a:r>
          </a:p>
        </p:txBody>
      </p:sp>
      <p:cxnSp>
        <p:nvCxnSpPr>
          <p:cNvPr id="23" name="Straight Connector 22"/>
          <p:cNvCxnSpPr>
            <a:endCxn id="60" idx="3"/>
          </p:cNvCxnSpPr>
          <p:nvPr/>
        </p:nvCxnSpPr>
        <p:spPr>
          <a:xfrm flipH="1" flipV="1">
            <a:off x="3271476" y="5701525"/>
            <a:ext cx="5675300" cy="3517"/>
          </a:xfrm>
          <a:prstGeom prst="line">
            <a:avLst/>
          </a:prstGeom>
          <a:ln w="19050" cmpd="sng">
            <a:solidFill>
              <a:schemeClr val="tx1"/>
            </a:solidFill>
            <a:head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219012" y="4667674"/>
            <a:ext cx="0" cy="1072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269762" y="4637543"/>
            <a:ext cx="3949250" cy="1072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709511" y="2289362"/>
            <a:ext cx="29315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Charge $480K to the second buyer </a:t>
            </a:r>
            <a:r>
              <a:rPr lang="en-US" sz="1600" dirty="0" err="1"/>
              <a:t>etc</a:t>
            </a:r>
            <a:endParaRPr lang="en-US" sz="1600" baseline="-25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439096" y="1730188"/>
            <a:ext cx="5050480" cy="39606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07256" y="1724094"/>
            <a:ext cx="2931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Charge $490k to the first buyer</a:t>
            </a:r>
          </a:p>
        </p:txBody>
      </p:sp>
      <p:sp>
        <p:nvSpPr>
          <p:cNvPr id="2" name="Rectangle 1"/>
          <p:cNvSpPr/>
          <p:nvPr/>
        </p:nvSpPr>
        <p:spPr>
          <a:xfrm rot="16200000">
            <a:off x="1688831" y="3708819"/>
            <a:ext cx="3700636" cy="263328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7709511" y="3100851"/>
            <a:ext cx="2931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the penultimate and final buyer, charge their willingness to pay of $55k and $50k respectively</a:t>
            </a:r>
            <a:endParaRPr lang="en-US" sz="1600" baseline="-25000" dirty="0"/>
          </a:p>
        </p:txBody>
      </p:sp>
      <p:cxnSp>
        <p:nvCxnSpPr>
          <p:cNvPr id="26" name="Straight Connector 25"/>
          <p:cNvCxnSpPr>
            <a:cxnSpLocks/>
            <a:endCxn id="34" idx="3"/>
          </p:cNvCxnSpPr>
          <p:nvPr/>
        </p:nvCxnSpPr>
        <p:spPr>
          <a:xfrm flipH="1">
            <a:off x="3274398" y="1965453"/>
            <a:ext cx="147198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284365" y="1754931"/>
            <a:ext cx="147197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353162" y="1589019"/>
            <a:ext cx="9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500,000</a:t>
            </a:r>
            <a:endParaRPr lang="en-US" sz="1600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2350814" y="1796176"/>
            <a:ext cx="92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490,000</a:t>
            </a:r>
            <a:endParaRPr lang="en-US" sz="1600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347916" y="2009557"/>
            <a:ext cx="93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480,000</a:t>
            </a:r>
            <a:endParaRPr lang="en-US" sz="1600" baseline="-250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264444" y="2178834"/>
            <a:ext cx="167118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6282182" y="4983334"/>
            <a:ext cx="1203128" cy="23325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/>
          <p:cNvSpPr/>
          <p:nvPr/>
        </p:nvSpPr>
        <p:spPr>
          <a:xfrm rot="16200000">
            <a:off x="2055214" y="3747752"/>
            <a:ext cx="3555297" cy="33080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Rectangle 39"/>
          <p:cNvSpPr/>
          <p:nvPr/>
        </p:nvSpPr>
        <p:spPr>
          <a:xfrm rot="16200000">
            <a:off x="6593073" y="5064860"/>
            <a:ext cx="1023129" cy="228753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173248" y="3424518"/>
            <a:ext cx="2290305" cy="1308847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4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Pricing- 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5425</TotalTime>
  <Words>318</Words>
  <Application>Microsoft Macintosh PowerPoint</Application>
  <PresentationFormat>Widescreen</PresentationFormat>
  <Paragraphs>42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Droplet</vt:lpstr>
      <vt:lpstr>Lecture 4.2 First Degree Price discrimination</vt:lpstr>
      <vt:lpstr>Price discrimination</vt:lpstr>
      <vt:lpstr>Price discrimination</vt:lpstr>
      <vt:lpstr>First degree price discrimination</vt:lpstr>
      <vt:lpstr>PowerPoint Presentation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300</cp:revision>
  <dcterms:created xsi:type="dcterms:W3CDTF">2015-02-25T21:48:00Z</dcterms:created>
  <dcterms:modified xsi:type="dcterms:W3CDTF">2020-09-09T19:41:45Z</dcterms:modified>
</cp:coreProperties>
</file>