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37" r:id="rId2"/>
    <p:sldId id="375" r:id="rId3"/>
    <p:sldId id="442" r:id="rId4"/>
    <p:sldId id="409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7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9/9/20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0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5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0825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6732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66098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3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83238560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03443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78403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49305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41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23060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39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605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8073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9/9/20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3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9/9/20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78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196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5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5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4.3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Two-Part Tariffs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two-part tariffs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There are two components to the price paid by a consumer</a:t>
            </a:r>
          </a:p>
          <a:p>
            <a:r>
              <a:rPr lang="en-AU" sz="1800" dirty="0"/>
              <a:t>a price per unit (e.g. </a:t>
            </a:r>
            <a:r>
              <a:rPr lang="en-AU" sz="1800" i="1" dirty="0"/>
              <a:t>P</a:t>
            </a:r>
            <a:r>
              <a:rPr lang="en-AU" sz="1800" dirty="0"/>
              <a:t> = </a:t>
            </a:r>
            <a:r>
              <a:rPr lang="en-AU" sz="1800" i="1" dirty="0"/>
              <a:t>MC</a:t>
            </a:r>
            <a:r>
              <a:rPr lang="en-AU" sz="1800" dirty="0"/>
              <a:t>)</a:t>
            </a:r>
          </a:p>
          <a:p>
            <a:r>
              <a:rPr lang="en-AU" sz="1800" dirty="0"/>
              <a:t>a fee to join (e.g. </a:t>
            </a:r>
            <a:r>
              <a:rPr lang="en-AU" sz="1800" i="1" dirty="0"/>
              <a:t>F</a:t>
            </a:r>
            <a:r>
              <a:rPr lang="en-AU" sz="1800" dirty="0"/>
              <a:t> =</a:t>
            </a:r>
            <a:r>
              <a:rPr lang="en-AU" sz="1800" i="1" dirty="0"/>
              <a:t>CS</a:t>
            </a:r>
            <a:r>
              <a:rPr lang="en-AU" sz="1800" dirty="0"/>
              <a:t>) </a:t>
            </a:r>
          </a:p>
          <a:p>
            <a:pPr marL="0" indent="0">
              <a:buNone/>
            </a:pPr>
            <a:r>
              <a:rPr lang="en-AU" sz="1800" dirty="0"/>
              <a:t>To buy </a:t>
            </a:r>
            <a:r>
              <a:rPr lang="en-AU" sz="1800" i="1" dirty="0"/>
              <a:t>q</a:t>
            </a:r>
            <a:r>
              <a:rPr lang="en-AU" sz="1800" dirty="0"/>
              <a:t> units, the consumer pays:</a:t>
            </a:r>
          </a:p>
          <a:p>
            <a:pPr marL="0" indent="0" algn="ctr">
              <a:buNone/>
            </a:pPr>
            <a:r>
              <a:rPr lang="en-AU" sz="1800" i="1" dirty="0" err="1"/>
              <a:t>P</a:t>
            </a:r>
            <a:r>
              <a:rPr lang="en-AU" sz="1800" i="1" baseline="-25000" dirty="0" err="1"/>
              <a:t>bundle</a:t>
            </a:r>
            <a:r>
              <a:rPr lang="en-AU" sz="1800" dirty="0"/>
              <a:t> = </a:t>
            </a:r>
            <a:r>
              <a:rPr lang="en-AU" sz="1800" i="1" dirty="0"/>
              <a:t>F </a:t>
            </a:r>
            <a:r>
              <a:rPr lang="en-AU" sz="1800" dirty="0"/>
              <a:t>+ </a:t>
            </a:r>
            <a:r>
              <a:rPr lang="en-AU" sz="1800" i="1" dirty="0" err="1"/>
              <a:t>Pq</a:t>
            </a:r>
            <a:r>
              <a:rPr lang="en-AU" sz="1800" dirty="0"/>
              <a:t> </a:t>
            </a:r>
          </a:p>
          <a:p>
            <a:pPr marL="0" indent="0">
              <a:buNone/>
            </a:pPr>
            <a:r>
              <a:rPr lang="en-AU" sz="1800" dirty="0"/>
              <a:t>Examples: phone plans, theme parks, electricity plans, razors</a:t>
            </a: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08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A31BC67-92C3-F54F-9FF7-643A447BE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614097"/>
            <a:ext cx="4735992" cy="432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two-part tariffs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0" y="2367092"/>
            <a:ext cx="5181600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To sell Qc, the firm must charge </a:t>
            </a:r>
            <a:r>
              <a:rPr lang="en-US" sz="1800" i="1" dirty="0"/>
              <a:t>P</a:t>
            </a:r>
            <a:r>
              <a:rPr lang="en-US" sz="1800" i="1" baseline="-25000" dirty="0"/>
              <a:t>c</a:t>
            </a:r>
            <a:r>
              <a:rPr lang="en-US" sz="1800" dirty="0"/>
              <a:t> &lt; </a:t>
            </a:r>
            <a:r>
              <a:rPr lang="en-US" sz="1800" i="1" dirty="0"/>
              <a:t>P</a:t>
            </a:r>
            <a:r>
              <a:rPr lang="en-US" sz="1800" i="1" baseline="-25000" dirty="0"/>
              <a:t>m</a:t>
            </a:r>
          </a:p>
          <a:p>
            <a:pPr marL="0" indent="0">
              <a:buNone/>
            </a:pPr>
            <a:r>
              <a:rPr lang="en-US" sz="1800" dirty="0"/>
              <a:t>Charge fee: </a:t>
            </a:r>
            <a:r>
              <a:rPr lang="en-US" sz="1800" i="1" dirty="0"/>
              <a:t>F</a:t>
            </a:r>
            <a:r>
              <a:rPr lang="en-US" sz="1800" dirty="0"/>
              <a:t>=</a:t>
            </a:r>
            <a:r>
              <a:rPr lang="en-US" sz="1800" i="1" dirty="0"/>
              <a:t>A</a:t>
            </a:r>
            <a:r>
              <a:rPr lang="en-US" sz="1800" dirty="0"/>
              <a:t>+</a:t>
            </a:r>
            <a:r>
              <a:rPr lang="en-US" sz="1800" i="1" dirty="0"/>
              <a:t>B</a:t>
            </a:r>
            <a:r>
              <a:rPr lang="en-US" sz="1800" dirty="0"/>
              <a:t>+</a:t>
            </a:r>
            <a:r>
              <a:rPr lang="en-US" sz="1800" i="1" dirty="0"/>
              <a:t>C</a:t>
            </a:r>
          </a:p>
          <a:p>
            <a:pPr marL="0" indent="0">
              <a:buNone/>
            </a:pPr>
            <a:r>
              <a:rPr lang="en-US" sz="1800" dirty="0"/>
              <a:t>Monopolist captures all consumer surplus and the previous deadweight loss</a:t>
            </a:r>
          </a:p>
          <a:p>
            <a:pPr marL="0" indent="0">
              <a:buNone/>
            </a:pPr>
            <a:r>
              <a:rPr lang="en-US" sz="1800" dirty="0"/>
              <a:t>Higher profits than single-price monopolist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44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Two-part tariffs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With heterogeneous consumers the problem becomes a little more complex.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Suppose we have two types of buyers – a high and low willingness to pay type.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If we set per unit price = MC, the best we can do is to set the fixed fee at the consumer surplus of the low type consumer.</a:t>
            </a:r>
          </a:p>
          <a:p>
            <a:pPr marL="0" indent="0">
              <a:buNone/>
            </a:pPr>
            <a:r>
              <a:rPr lang="en-AU" sz="1800" dirty="0"/>
              <a:t>The optimal two-part tariff may involve a unit price different to MC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867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2,Pricing- Outlin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215</Words>
  <Application>Microsoft Macintosh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Droplet</vt:lpstr>
      <vt:lpstr>Lecture 4.3 Two-Part Tariffs</vt:lpstr>
      <vt:lpstr>two-part tariffs</vt:lpstr>
      <vt:lpstr>two-part tariffs</vt:lpstr>
      <vt:lpstr>Two-part tariffs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299</cp:revision>
  <dcterms:created xsi:type="dcterms:W3CDTF">2015-02-25T21:48:00Z</dcterms:created>
  <dcterms:modified xsi:type="dcterms:W3CDTF">2020-09-08T22:32:44Z</dcterms:modified>
</cp:coreProperties>
</file>