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27" r:id="rId2"/>
    <p:sldId id="381" r:id="rId3"/>
    <p:sldId id="429" r:id="rId4"/>
    <p:sldId id="441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10/9/20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65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92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58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08252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6732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66098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3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83238560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03443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78403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49305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41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23060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39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4605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8073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3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10/9/20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78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196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5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5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4.4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Degree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discrimination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48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Third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degree price discrimination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It is difficult to learn each individual consumer’s willingness to pay. It is more practical to divide consumers into a few groups according to observable characteristics.</a:t>
            </a:r>
          </a:p>
          <a:p>
            <a:r>
              <a:rPr lang="en-AU" sz="1800" dirty="0"/>
              <a:t>e.g. age or gender</a:t>
            </a:r>
          </a:p>
          <a:p>
            <a:r>
              <a:rPr lang="en-AU" sz="1800" dirty="0"/>
              <a:t>e.g. timing or location of purchase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Third degree price discrimination is the charging of a different price to different groups.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Separate the market into the appropriate number of groups. Then </a:t>
            </a:r>
            <a:r>
              <a:rPr lang="en-US" sz="1800" dirty="0" err="1"/>
              <a:t>maximise</a:t>
            </a:r>
            <a:r>
              <a:rPr lang="en-US" sz="1800" dirty="0"/>
              <a:t> profit as a single price monopolist in each of the separate sub-markets.</a:t>
            </a:r>
            <a:endParaRPr lang="en-AU" sz="1800" dirty="0"/>
          </a:p>
          <a:p>
            <a:pPr>
              <a:spcBef>
                <a:spcPts val="600"/>
              </a:spcBef>
              <a:buSzPct val="100000"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13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Third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degree price discrimination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Bef>
                    <a:spcPts val="600"/>
                  </a:spcBef>
                  <a:buSzPct val="100000"/>
                  <a:buNone/>
                </a:pPr>
                <a:r>
                  <a:rPr lang="en-US" sz="1600" dirty="0"/>
                  <a:t>How does a single price monopolist </a:t>
                </a:r>
                <a:r>
                  <a:rPr lang="en-US" sz="1600" dirty="0" err="1"/>
                  <a:t>maximise</a:t>
                </a:r>
                <a:r>
                  <a:rPr lang="en-US" sz="1600" dirty="0"/>
                  <a:t> profit in each of the separate sub-markets.</a:t>
                </a:r>
              </a:p>
              <a:p>
                <a:pPr>
                  <a:spcBef>
                    <a:spcPts val="600"/>
                  </a:spcBef>
                  <a:buSzPct val="100000"/>
                </a:pPr>
                <a:r>
                  <a:rPr lang="en-US" sz="1600" dirty="0"/>
                  <a:t>Recall, set MR = MC in each of the separate markets</a:t>
                </a:r>
              </a:p>
              <a:p>
                <a:r>
                  <a:rPr lang="en-US" sz="1600" dirty="0"/>
                  <a:t>I.e. </a:t>
                </a:r>
                <a:r>
                  <a:rPr lang="en-AU" sz="1600" dirty="0"/>
                  <a:t>Elasticity rule implies higher prices for groups with less elastic demand.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1600" i="1">
                              <a:latin typeface="Cambria Math"/>
                            </a:rPr>
                            <m:t>𝑀𝐶</m:t>
                          </m:r>
                        </m:num>
                        <m:den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</a:rPr>
                            <m:t>η</m:t>
                          </m:r>
                        </m:den>
                      </m:f>
                    </m:oMath>
                  </m:oMathPara>
                </a14:m>
                <a:endParaRPr lang="en-AU" sz="1600" dirty="0"/>
              </a:p>
              <a:p>
                <a:pPr marL="0" indent="0">
                  <a:buNone/>
                </a:pPr>
                <a:r>
                  <a:rPr lang="en-AU" sz="1600" dirty="0"/>
                  <a:t>Examples</a:t>
                </a:r>
              </a:p>
              <a:p>
                <a:r>
                  <a:rPr lang="en-AU" sz="1600" dirty="0"/>
                  <a:t>student/senior/child discounts</a:t>
                </a:r>
              </a:p>
              <a:p>
                <a:r>
                  <a:rPr lang="en-AU" sz="1600" dirty="0"/>
                  <a:t>different price online vs. in store</a:t>
                </a:r>
              </a:p>
              <a:p>
                <a:r>
                  <a:rPr lang="en-AU" sz="1600" dirty="0"/>
                  <a:t>coupons mailed to some ZIP codes but not others </a:t>
                </a:r>
                <a:endParaRPr lang="en-AU" sz="11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endParaRPr 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8" t="-370" b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47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Third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degree price discrimination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/>
              <a:t>Effects of third degree price discrimination based on market segmentation:</a:t>
            </a:r>
          </a:p>
          <a:p>
            <a:r>
              <a:rPr lang="en-AU" sz="1800" dirty="0"/>
              <a:t>Profit must go up</a:t>
            </a:r>
          </a:p>
          <a:p>
            <a:r>
              <a:rPr lang="en-AU" sz="1800" dirty="0"/>
              <a:t>Ambiguous effects on consumer surplus and total welfare. </a:t>
            </a:r>
          </a:p>
          <a:p>
            <a:pPr marL="0" indent="0">
              <a:buNone/>
            </a:pPr>
            <a:r>
              <a:rPr lang="en-AU" sz="1800" dirty="0"/>
              <a:t>Practical difficulties: </a:t>
            </a:r>
          </a:p>
          <a:p>
            <a:r>
              <a:rPr lang="en-AU" sz="1800" dirty="0"/>
              <a:t>Identification of each consumer group’s demand </a:t>
            </a:r>
          </a:p>
          <a:p>
            <a:r>
              <a:rPr lang="en-AU" sz="1800" dirty="0"/>
              <a:t>Arbitrage </a:t>
            </a:r>
          </a:p>
          <a:p>
            <a:r>
              <a:rPr lang="en-AU" sz="1800" dirty="0"/>
              <a:t>Possible legal/PR issues (though price discrimination is not per se illegal)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973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7,2,Pricing- Outlin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</TotalTime>
  <Words>257</Words>
  <Application>Microsoft Macintosh PowerPoint</Application>
  <PresentationFormat>Widescreen</PresentationFormat>
  <Paragraphs>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Tw Cen MT</vt:lpstr>
      <vt:lpstr>Droplet</vt:lpstr>
      <vt:lpstr>Lecture 4.4 Third Degree Price discrimination</vt:lpstr>
      <vt:lpstr>Third degree price discrimination</vt:lpstr>
      <vt:lpstr>Third degree price discrimination</vt:lpstr>
      <vt:lpstr>Third degree price discrimination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300</cp:revision>
  <dcterms:created xsi:type="dcterms:W3CDTF">2015-02-25T21:48:00Z</dcterms:created>
  <dcterms:modified xsi:type="dcterms:W3CDTF">2020-09-10T00:38:37Z</dcterms:modified>
</cp:coreProperties>
</file>