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430" r:id="rId2"/>
    <p:sldId id="383" r:id="rId3"/>
    <p:sldId id="385" r:id="rId4"/>
    <p:sldId id="386" r:id="rId5"/>
    <p:sldId id="387" r:id="rId6"/>
    <p:sldId id="388" r:id="rId7"/>
    <p:sldId id="389" r:id="rId8"/>
    <p:sldId id="390" r:id="rId9"/>
    <p:sldId id="362" r:id="rId10"/>
    <p:sldId id="391" r:id="rId11"/>
    <p:sldId id="431" r:id="rId12"/>
    <p:sldId id="393" r:id="rId13"/>
    <p:sldId id="432" r:id="rId14"/>
    <p:sldId id="433" r:id="rId15"/>
    <p:sldId id="434" r:id="rId16"/>
    <p:sldId id="377" r:id="rId17"/>
    <p:sldId id="396" r:id="rId18"/>
    <p:sldId id="397" r:id="rId19"/>
    <p:sldId id="435" r:id="rId20"/>
    <p:sldId id="436" r:id="rId21"/>
    <p:sldId id="398" r:id="rId22"/>
    <p:sldId id="410" r:id="rId23"/>
    <p:sldId id="411" r:id="rId24"/>
    <p:sldId id="399" r:id="rId25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93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6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3379F-937F-4919-83C5-972AB0B9385E}" type="datetimeFigureOut">
              <a:rPr lang="en-AU" smtClean="0"/>
              <a:t>10/9/20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34B9F-80A5-4BFE-AF17-36279E5702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76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67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8120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986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3681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0057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1021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675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9864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9864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59818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5137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675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9864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9864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9864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986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986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986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986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986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986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986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986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2B299CD-62D9-4299-BA5B-90FF26755AB5}" type="datetime1">
              <a:rPr lang="en-AU" smtClean="0"/>
              <a:t>10/9/20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1581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708252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96732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7660984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892354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DD3EF5D4-5004-F847-984A-1C17689F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</p:spTree>
    <p:extLst>
      <p:ext uri="{BB962C8B-B14F-4D97-AF65-F5344CB8AC3E}">
        <p14:creationId xmlns:p14="http://schemas.microsoft.com/office/powerpoint/2010/main" val="3832385604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3034438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4784036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6493059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2E139088-8FE6-4FCD-ABD3-BCB189F00056}" type="datetime1">
              <a:rPr lang="en-AU" smtClean="0"/>
              <a:t>10/9/20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1414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lIns="9000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9230600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32A84E0C-B099-4996-9F62-0EED3015E6DB}" type="datetime1">
              <a:rPr lang="en-AU" smtClean="0"/>
              <a:t>10/9/20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7399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46057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6480736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565075-399A-4AAE-A449-ADE93D42FC61}" type="datetime1">
              <a:rPr lang="en-AU" smtClean="0"/>
              <a:t>10/9/20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036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371173-4CC9-492D-BCC1-34FD37CC3187}" type="datetime1">
              <a:rPr lang="en-AU" smtClean="0"/>
              <a:t>10/9/20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5785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11964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E71E48CF-858C-4A31-A9F6-43C4AD660B6D}" type="datetime1">
              <a:rPr lang="en-AU" smtClean="0"/>
              <a:t>10/9/20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1521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754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141" y="638269"/>
            <a:ext cx="9144000" cy="36189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4.5</a:t>
            </a:r>
            <a:b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Degree</a:t>
            </a:r>
            <a:b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discrimination</a:t>
            </a:r>
            <a:endParaRPr lang="en-A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5770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Versioning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0070C0"/>
              </a:buClr>
              <a:buSzPct val="50000"/>
              <a:buNone/>
            </a:pP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10</a:t>
            </a:fld>
            <a:endParaRPr lang="en-AU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214282" y="2151529"/>
            <a:ext cx="0" cy="286870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7306235" y="2151529"/>
            <a:ext cx="0" cy="286870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306235" y="5020235"/>
            <a:ext cx="2796989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214282" y="5020235"/>
            <a:ext cx="2796989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106706" y="2572871"/>
            <a:ext cx="1075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171765" y="2572871"/>
            <a:ext cx="1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214282" y="2572871"/>
            <a:ext cx="1165412" cy="2447364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306235" y="2572871"/>
            <a:ext cx="2393577" cy="2447364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379694" y="5020235"/>
            <a:ext cx="0" cy="125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775012" y="2456329"/>
            <a:ext cx="385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10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822142" y="2434371"/>
            <a:ext cx="385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10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46612" y="5082081"/>
            <a:ext cx="385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507071" y="5096888"/>
            <a:ext cx="385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10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011271" y="4885764"/>
            <a:ext cx="385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Q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103224" y="4867835"/>
            <a:ext cx="385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Q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048435" y="1766046"/>
            <a:ext cx="385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159024" y="1873623"/>
            <a:ext cx="385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P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931459" y="2146865"/>
            <a:ext cx="2698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How much is consumer A willing to pay for 5 hours of talk time?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543364" y="2150622"/>
            <a:ext cx="2698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How much is consumer B willing to pay for 10 hours of talk time?</a:t>
            </a:r>
          </a:p>
        </p:txBody>
      </p:sp>
      <p:sp>
        <p:nvSpPr>
          <p:cNvPr id="44" name="Right Triangle 43"/>
          <p:cNvSpPr/>
          <p:nvPr/>
        </p:nvSpPr>
        <p:spPr>
          <a:xfrm>
            <a:off x="2214282" y="2612287"/>
            <a:ext cx="1165412" cy="2411976"/>
          </a:xfrm>
          <a:prstGeom prst="rtTriangl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ight Triangle 44"/>
          <p:cNvSpPr/>
          <p:nvPr/>
        </p:nvSpPr>
        <p:spPr>
          <a:xfrm>
            <a:off x="7324164" y="2572870"/>
            <a:ext cx="2375648" cy="2433464"/>
          </a:xfrm>
          <a:prstGeom prst="rtTriangle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0735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Versioning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0070C0"/>
              </a:buClr>
              <a:buSzPct val="50000"/>
              <a:buNone/>
            </a:pP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11</a:t>
            </a:fld>
            <a:endParaRPr lang="en-AU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214282" y="2151529"/>
            <a:ext cx="0" cy="286870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7306235" y="2151529"/>
            <a:ext cx="0" cy="286870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306235" y="5020235"/>
            <a:ext cx="2796989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214282" y="5020235"/>
            <a:ext cx="2796989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106706" y="2572871"/>
            <a:ext cx="1075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171765" y="2572871"/>
            <a:ext cx="1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214282" y="2572871"/>
            <a:ext cx="1165412" cy="2447364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306235" y="2572871"/>
            <a:ext cx="2393577" cy="2447364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379694" y="5020235"/>
            <a:ext cx="0" cy="125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775012" y="2456329"/>
            <a:ext cx="385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10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822142" y="2434371"/>
            <a:ext cx="385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10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46612" y="5082081"/>
            <a:ext cx="385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507071" y="5096888"/>
            <a:ext cx="385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10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011271" y="4885764"/>
            <a:ext cx="385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Q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103224" y="4867835"/>
            <a:ext cx="385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Q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048435" y="1766046"/>
            <a:ext cx="385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159024" y="1873623"/>
            <a:ext cx="385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P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931459" y="2146865"/>
            <a:ext cx="2698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How much is consumer A willing to pay for 5 hours of talk time?</a:t>
            </a:r>
          </a:p>
          <a:p>
            <a:r>
              <a:rPr lang="en-AU" dirty="0"/>
              <a:t>A: $25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543364" y="2150622"/>
            <a:ext cx="2698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How much is consumer B willing to pay for 10 hours of talk time?</a:t>
            </a:r>
          </a:p>
          <a:p>
            <a:r>
              <a:rPr lang="en-AU" dirty="0"/>
              <a:t>A: $50</a:t>
            </a:r>
          </a:p>
        </p:txBody>
      </p:sp>
      <p:sp>
        <p:nvSpPr>
          <p:cNvPr id="44" name="Right Triangle 43"/>
          <p:cNvSpPr/>
          <p:nvPr/>
        </p:nvSpPr>
        <p:spPr>
          <a:xfrm>
            <a:off x="2214282" y="2612287"/>
            <a:ext cx="1165412" cy="2411976"/>
          </a:xfrm>
          <a:prstGeom prst="rtTriangl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ight Triangle 44"/>
          <p:cNvSpPr/>
          <p:nvPr/>
        </p:nvSpPr>
        <p:spPr>
          <a:xfrm>
            <a:off x="7324164" y="2572870"/>
            <a:ext cx="2375648" cy="2433464"/>
          </a:xfrm>
          <a:prstGeom prst="rtTriangle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367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Versioning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r>
              <a:rPr lang="en-US" dirty="0"/>
              <a:t>Suppose that two plans are offered – the budget (5 hours talk time per month) for $25 and deluxe (10 hours talk time) for $50.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r>
              <a:rPr lang="en-US" dirty="0"/>
              <a:t>Person A buys the budget, as does person B.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r>
              <a:rPr lang="en-US" dirty="0"/>
              <a:t>Why?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5357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Versioning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0070C0"/>
              </a:buClr>
              <a:buSzPct val="50000"/>
              <a:buNone/>
            </a:pP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13</a:t>
            </a:fld>
            <a:endParaRPr lang="en-AU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214282" y="2151529"/>
            <a:ext cx="0" cy="286870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7306235" y="2151529"/>
            <a:ext cx="0" cy="286870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306235" y="5020235"/>
            <a:ext cx="2796989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214282" y="5020235"/>
            <a:ext cx="2796989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106706" y="2572871"/>
            <a:ext cx="1075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171765" y="2572871"/>
            <a:ext cx="1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214282" y="2572871"/>
            <a:ext cx="1165412" cy="2447364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306235" y="2572871"/>
            <a:ext cx="2393577" cy="2447364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379694" y="5020235"/>
            <a:ext cx="0" cy="125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775012" y="2456329"/>
            <a:ext cx="385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10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822142" y="2434371"/>
            <a:ext cx="385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10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46612" y="5082081"/>
            <a:ext cx="385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507071" y="5096888"/>
            <a:ext cx="385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10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011271" y="4885764"/>
            <a:ext cx="385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Q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103224" y="4867835"/>
            <a:ext cx="385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Q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048435" y="1766046"/>
            <a:ext cx="385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159024" y="1873623"/>
            <a:ext cx="385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P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543364" y="2150622"/>
            <a:ext cx="2698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For $25, consumer B gets $37.50 value of talk time: surplus of $12.50</a:t>
            </a:r>
          </a:p>
        </p:txBody>
      </p:sp>
      <p:sp>
        <p:nvSpPr>
          <p:cNvPr id="44" name="Right Triangle 43"/>
          <p:cNvSpPr/>
          <p:nvPr/>
        </p:nvSpPr>
        <p:spPr>
          <a:xfrm>
            <a:off x="2214282" y="2612287"/>
            <a:ext cx="1165412" cy="2411976"/>
          </a:xfrm>
          <a:prstGeom prst="rtTriangl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ight Triangle 44"/>
          <p:cNvSpPr/>
          <p:nvPr/>
        </p:nvSpPr>
        <p:spPr>
          <a:xfrm>
            <a:off x="7324164" y="2572870"/>
            <a:ext cx="2375648" cy="2433464"/>
          </a:xfrm>
          <a:prstGeom prst="rtTriangle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DDFBF5D7-A959-0D4F-9095-D3F870EE6A30}"/>
              </a:ext>
            </a:extLst>
          </p:cNvPr>
          <p:cNvSpPr/>
          <p:nvPr/>
        </p:nvSpPr>
        <p:spPr>
          <a:xfrm>
            <a:off x="8441549" y="3746799"/>
            <a:ext cx="1258262" cy="1259536"/>
          </a:xfrm>
          <a:prstGeom prst="triangle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3471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Versioning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r>
              <a:rPr lang="en-US" dirty="0"/>
              <a:t>Suppose that two plans are offered – the budget (5 hours talk time per month) for $25 and deluxe (10 hours talk time) for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$35</a:t>
            </a:r>
            <a:r>
              <a:rPr lang="en-US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r>
              <a:rPr lang="en-US" dirty="0"/>
              <a:t>Person A buys the budget, and person B buys the deluxe.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r>
              <a:rPr lang="en-US" dirty="0"/>
              <a:t>Why?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89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Versioning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0070C0"/>
              </a:buClr>
              <a:buSzPct val="50000"/>
              <a:buNone/>
            </a:pP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15</a:t>
            </a:fld>
            <a:endParaRPr lang="en-AU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214282" y="2151529"/>
            <a:ext cx="0" cy="286870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7306235" y="2151529"/>
            <a:ext cx="0" cy="286870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306235" y="5020235"/>
            <a:ext cx="2796989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214282" y="5020235"/>
            <a:ext cx="2796989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106706" y="2572871"/>
            <a:ext cx="1075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171765" y="2572871"/>
            <a:ext cx="1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214282" y="2572871"/>
            <a:ext cx="1165412" cy="2447364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306235" y="2572871"/>
            <a:ext cx="2393577" cy="2447364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379694" y="5020235"/>
            <a:ext cx="0" cy="125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775012" y="2456329"/>
            <a:ext cx="385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10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822142" y="2434371"/>
            <a:ext cx="385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10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46612" y="5082081"/>
            <a:ext cx="385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507071" y="5096888"/>
            <a:ext cx="385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10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011271" y="4885764"/>
            <a:ext cx="385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Q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103224" y="4867835"/>
            <a:ext cx="385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Q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048435" y="1766046"/>
            <a:ext cx="385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159024" y="1873623"/>
            <a:ext cx="385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P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543364" y="2150622"/>
            <a:ext cx="2698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For $35, consumer B gets $50 value of talk time: surplus of $15</a:t>
            </a:r>
          </a:p>
        </p:txBody>
      </p:sp>
      <p:sp>
        <p:nvSpPr>
          <p:cNvPr id="44" name="Right Triangle 43"/>
          <p:cNvSpPr/>
          <p:nvPr/>
        </p:nvSpPr>
        <p:spPr>
          <a:xfrm>
            <a:off x="2214282" y="2612287"/>
            <a:ext cx="1165412" cy="2411976"/>
          </a:xfrm>
          <a:prstGeom prst="rtTriangl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ight Triangle 44"/>
          <p:cNvSpPr/>
          <p:nvPr/>
        </p:nvSpPr>
        <p:spPr>
          <a:xfrm>
            <a:off x="7324164" y="2572870"/>
            <a:ext cx="2375648" cy="2433464"/>
          </a:xfrm>
          <a:prstGeom prst="rtTriangle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3816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BUNDLING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r>
              <a:rPr lang="en-US" sz="1800" dirty="0"/>
              <a:t>Bundling example:</a:t>
            </a:r>
          </a:p>
          <a:p>
            <a:pPr>
              <a:spcBef>
                <a:spcPts val="600"/>
              </a:spcBef>
              <a:buSzPct val="100000"/>
            </a:pPr>
            <a:r>
              <a:rPr lang="en-US" sz="1800" dirty="0"/>
              <a:t>Buyers are considering two television station bundles</a:t>
            </a:r>
          </a:p>
          <a:p>
            <a:pPr>
              <a:spcBef>
                <a:spcPts val="600"/>
              </a:spcBef>
              <a:buSzPct val="100000"/>
            </a:pPr>
            <a:r>
              <a:rPr lang="en-US" sz="1800" dirty="0"/>
              <a:t>Assume that the marginal cost of production is $10</a:t>
            </a:r>
          </a:p>
          <a:p>
            <a:pPr>
              <a:spcBef>
                <a:spcPts val="600"/>
              </a:spcBef>
              <a:buSzPct val="100000"/>
            </a:pPr>
            <a:r>
              <a:rPr lang="en-US" sz="1800" dirty="0"/>
              <a:t>The table shows the valuations that each type of buyer places on each package.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endParaRPr lang="en-US" sz="1800" b="1" i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9038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Bundling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6450" indent="-447675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806450" indent="-447675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806450" indent="-447675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806450" indent="-447675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0" indent="0"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endParaRPr lang="en-US" sz="1800" dirty="0"/>
          </a:p>
          <a:p>
            <a:pPr marL="0" indent="0"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r>
              <a:rPr lang="en-US" sz="1800" dirty="0"/>
              <a:t>What if we priced at: </a:t>
            </a:r>
            <a:r>
              <a:rPr lang="en-US" sz="1800" i="1" dirty="0"/>
              <a:t>P</a:t>
            </a:r>
            <a:r>
              <a:rPr lang="en-US" sz="1800" i="1" baseline="-25000" dirty="0"/>
              <a:t>A</a:t>
            </a:r>
            <a:r>
              <a:rPr lang="en-US" sz="1800" dirty="0"/>
              <a:t>=40 and </a:t>
            </a:r>
            <a:r>
              <a:rPr lang="en-US" sz="1800" i="1" dirty="0"/>
              <a:t>P</a:t>
            </a:r>
            <a:r>
              <a:rPr lang="en-US" sz="1800" i="1" baseline="-25000" dirty="0"/>
              <a:t>T</a:t>
            </a:r>
            <a:r>
              <a:rPr lang="en-US" sz="1800" dirty="0"/>
              <a:t>=40?</a:t>
            </a:r>
          </a:p>
          <a:p>
            <a:pPr marL="0" indent="0"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r>
              <a:rPr lang="en-US" sz="1800" dirty="0"/>
              <a:t>Malcolm and Tony buy both channels. Revenue is $160.</a:t>
            </a:r>
          </a:p>
          <a:p>
            <a:pPr marL="0" indent="0"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r>
              <a:rPr lang="en-US" sz="1800" b="1" dirty="0"/>
              <a:t>Profits = $120</a:t>
            </a:r>
            <a:endParaRPr lang="en-US" sz="1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17</a:t>
            </a:fld>
            <a:endParaRPr lang="en-AU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29D4B7-CF6C-4E46-A0EE-4697146D1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707151"/>
              </p:ext>
            </p:extLst>
          </p:nvPr>
        </p:nvGraphicFramePr>
        <p:xfrm>
          <a:off x="1978212" y="2479735"/>
          <a:ext cx="831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Malcolm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Tony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Trump </a:t>
                      </a:r>
                      <a:r>
                        <a:rPr lang="en-AU" baseline="0" dirty="0"/>
                        <a:t>Apprentice Network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World Series </a:t>
                      </a:r>
                      <a:r>
                        <a:rPr lang="en-AU" dirty="0" err="1"/>
                        <a:t>Triathalon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114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Bundling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6450" indent="-447675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806450" indent="-447675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806450" indent="-447675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endParaRPr lang="en-US" sz="1800" dirty="0"/>
          </a:p>
          <a:p>
            <a:pPr marL="0" indent="0"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r>
              <a:rPr lang="en-US" sz="1800" dirty="0"/>
              <a:t>What if we only sold the two together as a bundle: </a:t>
            </a:r>
            <a:r>
              <a:rPr lang="en-US" sz="1800" i="1" dirty="0"/>
              <a:t>P</a:t>
            </a:r>
            <a:r>
              <a:rPr lang="en-US" sz="1800" i="1" baseline="-25000" dirty="0"/>
              <a:t>B</a:t>
            </a:r>
            <a:r>
              <a:rPr lang="en-US" sz="1800" dirty="0"/>
              <a:t>=100?</a:t>
            </a:r>
          </a:p>
          <a:p>
            <a:pPr marL="0" indent="0"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r>
              <a:rPr lang="en-US" sz="1800" dirty="0"/>
              <a:t>Malcolm and Tony buy the bundle. Revenue is $200.</a:t>
            </a:r>
          </a:p>
          <a:p>
            <a:pPr marL="0" indent="0"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r>
              <a:rPr lang="en-US" sz="1800" b="1" dirty="0"/>
              <a:t>Profits = $160</a:t>
            </a:r>
            <a:endParaRPr lang="en-US" sz="1800" i="1" dirty="0">
              <a:solidFill>
                <a:schemeClr val="bg2">
                  <a:lumMod val="50000"/>
                </a:schemeClr>
              </a:solidFill>
            </a:endParaRPr>
          </a:p>
          <a:p>
            <a:pPr marL="1344613" indent="-358775">
              <a:buClr>
                <a:srgbClr val="0070C0"/>
              </a:buClr>
              <a:buSzPct val="50000"/>
              <a:buBlip>
                <a:blip r:embed="rId3"/>
              </a:buBlip>
            </a:pPr>
            <a:endParaRPr lang="en-US" sz="1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18</a:t>
            </a:fld>
            <a:endParaRPr lang="en-AU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E2E4983-EEB5-9146-81BD-B84D78655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912990"/>
              </p:ext>
            </p:extLst>
          </p:nvPr>
        </p:nvGraphicFramePr>
        <p:xfrm>
          <a:off x="1978212" y="2479735"/>
          <a:ext cx="831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Malcolm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Tony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Trump </a:t>
                      </a:r>
                      <a:r>
                        <a:rPr lang="en-AU" baseline="0" dirty="0"/>
                        <a:t>Apprentice Network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World Series </a:t>
                      </a:r>
                      <a:r>
                        <a:rPr lang="en-AU" dirty="0" err="1"/>
                        <a:t>Triathalon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767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BUNDLING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b="1" dirty="0"/>
              <a:t>Pure bundling: </a:t>
            </a:r>
            <a:r>
              <a:rPr lang="en-AU" sz="1800" dirty="0"/>
              <a:t>several products are sold in a package, and no separate purchase is available </a:t>
            </a:r>
          </a:p>
          <a:p>
            <a:r>
              <a:rPr lang="en-AU" sz="1800" dirty="0"/>
              <a:t>e.g. music albums, newspapers and magazines, cable packages, degree programs </a:t>
            </a:r>
          </a:p>
          <a:p>
            <a:pPr marL="0" indent="0">
              <a:buNone/>
            </a:pPr>
            <a:r>
              <a:rPr lang="en-AU" sz="1800" b="1" dirty="0"/>
              <a:t>Mixed bundling: </a:t>
            </a:r>
            <a:r>
              <a:rPr lang="en-AU" sz="1800" dirty="0"/>
              <a:t>alongside each separately priced product, a package of more than one product is sold at a discount relative to the components </a:t>
            </a:r>
          </a:p>
          <a:p>
            <a:r>
              <a:rPr lang="en-AU" sz="1800" dirty="0"/>
              <a:t>season tickets, software suites, TV + Internet + Telephone, value meals</a:t>
            </a:r>
            <a:endParaRPr lang="en-US" sz="18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endParaRPr lang="en-US" sz="1800" b="1" i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8321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Second degree price discrimination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dirty="0"/>
              <a:t>When we can’t distinguish market segments ourselves, induce self-selection so consumers distinguish themselves for us. This is second-degree price discrimination. Examples:</a:t>
            </a:r>
            <a:endParaRPr lang="en-AU" sz="1800" dirty="0"/>
          </a:p>
          <a:p>
            <a:pPr marL="0" indent="0">
              <a:buNone/>
            </a:pPr>
            <a:r>
              <a:rPr lang="en-AU" dirty="0"/>
              <a:t>Versioning: </a:t>
            </a:r>
            <a:endParaRPr lang="en-AU" sz="1800" dirty="0"/>
          </a:p>
          <a:p>
            <a:r>
              <a:rPr lang="en-AU" dirty="0"/>
              <a:t>Design product versions that appeal to different consumers (e.g. “high-end” products for high-income consumers). </a:t>
            </a:r>
          </a:p>
          <a:p>
            <a:r>
              <a:rPr lang="en-AU" dirty="0"/>
              <a:t>Induce consumers with higher incomes/taste for quality to pay more. </a:t>
            </a:r>
          </a:p>
          <a:p>
            <a:pPr marL="0" indent="0">
              <a:buNone/>
            </a:pPr>
            <a:r>
              <a:rPr lang="en-AU" dirty="0"/>
              <a:t>Bundling:</a:t>
            </a:r>
          </a:p>
          <a:p>
            <a:r>
              <a:rPr lang="en-AU" dirty="0"/>
              <a:t>Sell a package of products together, often at a discounted price.</a:t>
            </a:r>
          </a:p>
          <a:p>
            <a:r>
              <a:rPr lang="en-AU" dirty="0"/>
              <a:t>Induce consumers who value more products to buy more. </a:t>
            </a:r>
          </a:p>
          <a:p>
            <a:pPr marL="0" indent="0">
              <a:buNone/>
            </a:pPr>
            <a:r>
              <a:rPr lang="en-AU" dirty="0"/>
              <a:t>Key: ensure that each group of consumers prefers the scheme/product designed for them </a:t>
            </a:r>
          </a:p>
          <a:p>
            <a:r>
              <a:rPr lang="en-AU" dirty="0"/>
              <a:t>• e.g. economy-class seats should be “uncomfortable” enough that business- or first-class customers do not want to buy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3078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BUNDLING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r>
              <a:rPr lang="en-US" sz="1800" dirty="0"/>
              <a:t>Bundling example:</a:t>
            </a:r>
          </a:p>
          <a:p>
            <a:pPr>
              <a:spcBef>
                <a:spcPts val="600"/>
              </a:spcBef>
              <a:buSzPct val="100000"/>
            </a:pPr>
            <a:r>
              <a:rPr lang="en-US" sz="1800" dirty="0"/>
              <a:t>Buyers are considering two software packages</a:t>
            </a:r>
          </a:p>
          <a:p>
            <a:pPr>
              <a:spcBef>
                <a:spcPts val="600"/>
              </a:spcBef>
              <a:buSzPct val="100000"/>
            </a:pPr>
            <a:r>
              <a:rPr lang="en-US" sz="1800" dirty="0"/>
              <a:t>Assume that the marginal and average cost of production is $0</a:t>
            </a:r>
          </a:p>
          <a:p>
            <a:pPr>
              <a:spcBef>
                <a:spcPts val="600"/>
              </a:spcBef>
              <a:buSzPct val="100000"/>
            </a:pPr>
            <a:r>
              <a:rPr lang="en-US" sz="1800" dirty="0"/>
              <a:t>The table shows the valuations that each type of buyer places on each product.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endParaRPr lang="en-US" sz="1800" b="1" i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7864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Bundling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6450" indent="-447675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806450" indent="-447675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806450" indent="-447675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endParaRPr lang="en-US" sz="1800" dirty="0"/>
          </a:p>
          <a:p>
            <a:pPr marL="0" indent="0"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endParaRPr lang="en-US" sz="1800" dirty="0"/>
          </a:p>
          <a:p>
            <a:pPr marL="0" indent="0"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r>
              <a:rPr lang="en-US" sz="1800" dirty="0"/>
              <a:t>What if we did not bundle and priced at: </a:t>
            </a:r>
            <a:r>
              <a:rPr lang="en-US" sz="1800" i="1" dirty="0"/>
              <a:t>P</a:t>
            </a:r>
            <a:r>
              <a:rPr lang="en-US" sz="1800" i="1" baseline="-25000" dirty="0"/>
              <a:t>W</a:t>
            </a:r>
            <a:r>
              <a:rPr lang="en-US" sz="1800" dirty="0"/>
              <a:t>=90 and </a:t>
            </a:r>
            <a:r>
              <a:rPr lang="en-US" sz="1800" i="1" dirty="0"/>
              <a:t>P</a:t>
            </a:r>
            <a:r>
              <a:rPr lang="en-US" sz="1800" i="1" baseline="-25000" dirty="0"/>
              <a:t>S</a:t>
            </a:r>
            <a:r>
              <a:rPr lang="en-US" sz="1800" dirty="0"/>
              <a:t>=90?</a:t>
            </a:r>
          </a:p>
          <a:p>
            <a:pPr marL="0" indent="0"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r>
              <a:rPr lang="en-US" sz="1800" dirty="0"/>
              <a:t>Buyers of each are circled (sell three of each at $90).</a:t>
            </a:r>
          </a:p>
          <a:p>
            <a:pPr marL="0" indent="0"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r>
              <a:rPr lang="en-US" sz="1800" b="1" dirty="0"/>
              <a:t>Profits = $540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21</a:t>
            </a:fld>
            <a:endParaRPr lang="en-AU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01F1F9D-FAAE-484A-AE3B-A451D90BE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802698"/>
              </p:ext>
            </p:extLst>
          </p:nvPr>
        </p:nvGraphicFramePr>
        <p:xfrm>
          <a:off x="1978212" y="2479735"/>
          <a:ext cx="831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3200">
                  <a:extLst>
                    <a:ext uri="{9D8B030D-6E8A-4147-A177-3AD203B41FA5}">
                      <a16:colId xmlns:a16="http://schemas.microsoft.com/office/drawing/2014/main" val="2614912235"/>
                    </a:ext>
                  </a:extLst>
                </a:gridCol>
                <a:gridCol w="1663200">
                  <a:extLst>
                    <a:ext uri="{9D8B030D-6E8A-4147-A177-3AD203B41FA5}">
                      <a16:colId xmlns:a16="http://schemas.microsoft.com/office/drawing/2014/main" val="737778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Marge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Aaron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>
                          <a:solidFill>
                            <a:schemeClr val="tx1"/>
                          </a:solidFill>
                        </a:rPr>
                        <a:t>Brigette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Chuck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Word Processor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Spreadsheet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ABAD6501-767B-E944-90DE-D815E428358C}"/>
              </a:ext>
            </a:extLst>
          </p:cNvPr>
          <p:cNvSpPr/>
          <p:nvPr/>
        </p:nvSpPr>
        <p:spPr>
          <a:xfrm>
            <a:off x="4199950" y="2785248"/>
            <a:ext cx="573741" cy="52891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A19BDF-EF37-C245-90A6-353F5B7B4AFC}"/>
              </a:ext>
            </a:extLst>
          </p:cNvPr>
          <p:cNvSpPr/>
          <p:nvPr/>
        </p:nvSpPr>
        <p:spPr>
          <a:xfrm>
            <a:off x="5853980" y="2785248"/>
            <a:ext cx="573741" cy="52891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0CBA98F-1B21-5B4A-BAAC-413BC126A485}"/>
              </a:ext>
            </a:extLst>
          </p:cNvPr>
          <p:cNvSpPr/>
          <p:nvPr/>
        </p:nvSpPr>
        <p:spPr>
          <a:xfrm>
            <a:off x="7516014" y="2785248"/>
            <a:ext cx="573741" cy="52891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E78CD02-97B0-D04B-9102-840C76942E0E}"/>
              </a:ext>
            </a:extLst>
          </p:cNvPr>
          <p:cNvSpPr/>
          <p:nvPr/>
        </p:nvSpPr>
        <p:spPr>
          <a:xfrm>
            <a:off x="7534983" y="3147308"/>
            <a:ext cx="573741" cy="52891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ECE990-BB13-3C48-9B57-6D83E96EA753}"/>
              </a:ext>
            </a:extLst>
          </p:cNvPr>
          <p:cNvSpPr/>
          <p:nvPr/>
        </p:nvSpPr>
        <p:spPr>
          <a:xfrm>
            <a:off x="9207347" y="3164541"/>
            <a:ext cx="573741" cy="52891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CA9A595-67A6-7045-AA9C-27BD8401014C}"/>
              </a:ext>
            </a:extLst>
          </p:cNvPr>
          <p:cNvSpPr/>
          <p:nvPr/>
        </p:nvSpPr>
        <p:spPr>
          <a:xfrm>
            <a:off x="5863464" y="3147308"/>
            <a:ext cx="573741" cy="52891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0263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58775" indent="0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endParaRPr lang="en-US" sz="1800" dirty="0"/>
          </a:p>
          <a:p>
            <a:pPr marL="806450" indent="-447675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358775" indent="0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endParaRPr lang="en-US" sz="1800" dirty="0"/>
          </a:p>
          <a:p>
            <a:pPr marL="0" indent="0"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endParaRPr lang="en-US" sz="1800" dirty="0"/>
          </a:p>
          <a:p>
            <a:pPr marL="0" indent="0"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endParaRPr lang="en-US" sz="1800" dirty="0"/>
          </a:p>
          <a:p>
            <a:pPr marL="0" indent="0"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r>
              <a:rPr lang="en-US" sz="1800" dirty="0"/>
              <a:t>What if we bundled and priced at: </a:t>
            </a:r>
            <a:r>
              <a:rPr lang="en-US" sz="1800" i="1" dirty="0"/>
              <a:t>P</a:t>
            </a:r>
            <a:r>
              <a:rPr lang="en-US" sz="1800" i="1" baseline="-25000" dirty="0"/>
              <a:t>B</a:t>
            </a:r>
            <a:r>
              <a:rPr lang="en-US" sz="1800" dirty="0"/>
              <a:t>=150?</a:t>
            </a:r>
          </a:p>
          <a:p>
            <a:pPr marL="0" indent="0"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r>
              <a:rPr lang="en-US" sz="1800" dirty="0"/>
              <a:t>Buyers of each are circled (sell four of each at $150).</a:t>
            </a:r>
          </a:p>
          <a:p>
            <a:pPr marL="0" indent="0"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r>
              <a:rPr lang="en-US" sz="1800" b="1" dirty="0"/>
              <a:t>Profits = $600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DAEB6B2-EA37-F54B-86D9-AFB66F8E1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897775"/>
              </p:ext>
            </p:extLst>
          </p:nvPr>
        </p:nvGraphicFramePr>
        <p:xfrm>
          <a:off x="1978212" y="2479735"/>
          <a:ext cx="831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3200">
                  <a:extLst>
                    <a:ext uri="{9D8B030D-6E8A-4147-A177-3AD203B41FA5}">
                      <a16:colId xmlns:a16="http://schemas.microsoft.com/office/drawing/2014/main" val="2614912235"/>
                    </a:ext>
                  </a:extLst>
                </a:gridCol>
                <a:gridCol w="1663200">
                  <a:extLst>
                    <a:ext uri="{9D8B030D-6E8A-4147-A177-3AD203B41FA5}">
                      <a16:colId xmlns:a16="http://schemas.microsoft.com/office/drawing/2014/main" val="737778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Marge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Aaron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>
                          <a:solidFill>
                            <a:schemeClr val="tx1"/>
                          </a:solidFill>
                        </a:rPr>
                        <a:t>Brigette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Chuck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Word Processor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Spreadsheet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Bundling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22</a:t>
            </a:fld>
            <a:endParaRPr lang="en-AU"/>
          </a:p>
        </p:txBody>
      </p:sp>
      <p:sp>
        <p:nvSpPr>
          <p:cNvPr id="13" name="Oval 12"/>
          <p:cNvSpPr/>
          <p:nvPr/>
        </p:nvSpPr>
        <p:spPr>
          <a:xfrm>
            <a:off x="4176128" y="2844915"/>
            <a:ext cx="573741" cy="74733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/>
          <p:cNvSpPr/>
          <p:nvPr/>
        </p:nvSpPr>
        <p:spPr>
          <a:xfrm>
            <a:off x="5847090" y="2835832"/>
            <a:ext cx="573741" cy="79775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/>
          <p:cNvSpPr/>
          <p:nvPr/>
        </p:nvSpPr>
        <p:spPr>
          <a:xfrm>
            <a:off x="7520759" y="2844916"/>
            <a:ext cx="573741" cy="74733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/>
          <p:cNvSpPr/>
          <p:nvPr/>
        </p:nvSpPr>
        <p:spPr>
          <a:xfrm>
            <a:off x="9181911" y="2851278"/>
            <a:ext cx="573741" cy="74733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3477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Bundling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6450" indent="-447675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806450" indent="-447675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806450" indent="-447675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endParaRPr lang="en-US" sz="1800" dirty="0"/>
          </a:p>
          <a:p>
            <a:pPr marL="0" indent="0"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endParaRPr lang="en-US" sz="1800" dirty="0"/>
          </a:p>
          <a:p>
            <a:pPr marL="0" indent="0"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r>
              <a:rPr lang="en-US" sz="1800" dirty="0"/>
              <a:t>What if we had optional bundling and priced at: </a:t>
            </a:r>
            <a:r>
              <a:rPr lang="en-US" sz="1800" i="1" dirty="0"/>
              <a:t>P</a:t>
            </a:r>
            <a:r>
              <a:rPr lang="en-US" sz="1800" i="1" baseline="-25000" dirty="0"/>
              <a:t>W</a:t>
            </a:r>
            <a:r>
              <a:rPr lang="en-US" sz="1800" dirty="0"/>
              <a:t>=120, </a:t>
            </a:r>
            <a:r>
              <a:rPr lang="en-US" sz="1800" i="1" dirty="0"/>
              <a:t>P</a:t>
            </a:r>
            <a:r>
              <a:rPr lang="en-US" sz="1800" i="1" baseline="-25000" dirty="0"/>
              <a:t>W</a:t>
            </a:r>
            <a:r>
              <a:rPr lang="en-US" sz="1800" dirty="0"/>
              <a:t>=120</a:t>
            </a:r>
            <a:r>
              <a:rPr lang="en-US" sz="1800" i="1" dirty="0"/>
              <a:t> </a:t>
            </a:r>
            <a:r>
              <a:rPr lang="en-US" sz="1800" dirty="0"/>
              <a:t>and </a:t>
            </a:r>
            <a:r>
              <a:rPr lang="en-US" sz="1800" i="1" dirty="0"/>
              <a:t>P</a:t>
            </a:r>
            <a:r>
              <a:rPr lang="en-US" sz="1800" i="1" baseline="-25000" dirty="0"/>
              <a:t>B</a:t>
            </a:r>
            <a:r>
              <a:rPr lang="en-US" sz="1800" dirty="0"/>
              <a:t>=200?</a:t>
            </a:r>
          </a:p>
          <a:p>
            <a:pPr marL="0" indent="0"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r>
              <a:rPr lang="en-US" sz="1800" dirty="0"/>
              <a:t>Buyers of each are circled (sell three bundles and one each of the standalone products).</a:t>
            </a:r>
          </a:p>
          <a:p>
            <a:pPr marL="0" indent="0"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r>
              <a:rPr lang="en-US" sz="1800" b="1" dirty="0"/>
              <a:t>Profits = $640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23</a:t>
            </a:fld>
            <a:endParaRPr lang="en-AU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4EA58D1-E1AB-B144-B95D-C145B426B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735156"/>
              </p:ext>
            </p:extLst>
          </p:nvPr>
        </p:nvGraphicFramePr>
        <p:xfrm>
          <a:off x="1978212" y="2479735"/>
          <a:ext cx="831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3200">
                  <a:extLst>
                    <a:ext uri="{9D8B030D-6E8A-4147-A177-3AD203B41FA5}">
                      <a16:colId xmlns:a16="http://schemas.microsoft.com/office/drawing/2014/main" val="2614912235"/>
                    </a:ext>
                  </a:extLst>
                </a:gridCol>
                <a:gridCol w="1663200">
                  <a:extLst>
                    <a:ext uri="{9D8B030D-6E8A-4147-A177-3AD203B41FA5}">
                      <a16:colId xmlns:a16="http://schemas.microsoft.com/office/drawing/2014/main" val="737778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Marge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Aaron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>
                          <a:solidFill>
                            <a:schemeClr val="tx1"/>
                          </a:solidFill>
                        </a:rPr>
                        <a:t>Brigette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Chuck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Word Processor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Spreadsheet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D071B960-7D40-5147-92D8-809F82BD4B85}"/>
              </a:ext>
            </a:extLst>
          </p:cNvPr>
          <p:cNvSpPr/>
          <p:nvPr/>
        </p:nvSpPr>
        <p:spPr>
          <a:xfrm>
            <a:off x="5847090" y="2835832"/>
            <a:ext cx="573741" cy="79775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87322D-7BD2-0E4B-9B06-D2191FCA4BD4}"/>
              </a:ext>
            </a:extLst>
          </p:cNvPr>
          <p:cNvSpPr/>
          <p:nvPr/>
        </p:nvSpPr>
        <p:spPr>
          <a:xfrm>
            <a:off x="7496910" y="2835832"/>
            <a:ext cx="573741" cy="79775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0836B4-C0DD-BC49-8F19-3C3C91CB1F73}"/>
              </a:ext>
            </a:extLst>
          </p:cNvPr>
          <p:cNvSpPr/>
          <p:nvPr/>
        </p:nvSpPr>
        <p:spPr>
          <a:xfrm>
            <a:off x="4199950" y="2785248"/>
            <a:ext cx="573741" cy="52891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DA5212-A6DE-FC4E-BD50-AFEA406E6DAA}"/>
              </a:ext>
            </a:extLst>
          </p:cNvPr>
          <p:cNvSpPr/>
          <p:nvPr/>
        </p:nvSpPr>
        <p:spPr>
          <a:xfrm>
            <a:off x="9202909" y="3135326"/>
            <a:ext cx="573741" cy="52891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1376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Profit maximising pricing – Other Strategies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dirty="0"/>
              <a:t>Coupons: </a:t>
            </a:r>
          </a:p>
          <a:p>
            <a:r>
              <a:rPr lang="en-AU" dirty="0"/>
              <a:t>Idea: buyers with low willingness to pay may also value their time less, and will spend more time clipping coupons </a:t>
            </a:r>
          </a:p>
          <a:p>
            <a:r>
              <a:rPr lang="en-AU" dirty="0"/>
              <a:t>Outcome: people with higher value of time pay more</a:t>
            </a:r>
          </a:p>
          <a:p>
            <a:pPr marL="0" indent="0">
              <a:buNone/>
            </a:pPr>
            <a:r>
              <a:rPr lang="en-AU" dirty="0"/>
              <a:t>Pricing complementary products: </a:t>
            </a:r>
          </a:p>
          <a:p>
            <a:r>
              <a:rPr lang="en-AU" dirty="0"/>
              <a:t>Idea: reducing one product price increases the demand for both products (e.g. razor blades and razors, Kindle and Amazon e-books) </a:t>
            </a:r>
          </a:p>
          <a:p>
            <a:r>
              <a:rPr lang="en-AU" dirty="0"/>
              <a:t>Outcome: lower price than when each product is sold by separate firms </a:t>
            </a:r>
          </a:p>
          <a:p>
            <a:pPr marL="0" indent="0">
              <a:buNone/>
            </a:pPr>
            <a:r>
              <a:rPr lang="en-AU" dirty="0"/>
              <a:t>Inter-temporal price discrimination:</a:t>
            </a:r>
          </a:p>
          <a:p>
            <a:r>
              <a:rPr lang="en-AU" dirty="0"/>
              <a:t>Price declines over time (e.g. movies, books, electronics, video games) • Idea: high valuation users are often less patient</a:t>
            </a:r>
          </a:p>
          <a:p>
            <a:r>
              <a:rPr lang="en-AU" dirty="0"/>
              <a:t>Outcome: less patient (or high valuation) consumers pay more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1585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Versioning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r>
              <a:rPr lang="en-US" sz="1800" dirty="0"/>
              <a:t>Versioning example:</a:t>
            </a:r>
          </a:p>
          <a:p>
            <a:pPr>
              <a:spcBef>
                <a:spcPts val="600"/>
              </a:spcBef>
              <a:buSzPct val="100000"/>
            </a:pPr>
            <a:r>
              <a:rPr lang="en-US" sz="1800" dirty="0"/>
              <a:t>Buyers are considering two versions of tax software</a:t>
            </a:r>
          </a:p>
          <a:p>
            <a:pPr>
              <a:spcBef>
                <a:spcPts val="600"/>
              </a:spcBef>
              <a:buSzPct val="100000"/>
            </a:pPr>
            <a:r>
              <a:rPr lang="en-US" sz="1800" dirty="0"/>
              <a:t>Assume each buyer buys one version of software and they choose the edition that gives them the greatest level of consumer surplus</a:t>
            </a:r>
          </a:p>
          <a:p>
            <a:pPr>
              <a:spcBef>
                <a:spcPts val="600"/>
              </a:spcBef>
              <a:buSzPct val="100000"/>
            </a:pPr>
            <a:r>
              <a:rPr lang="en-US" sz="1800" dirty="0"/>
              <a:t>Assume, that the marginal cost of production is zero</a:t>
            </a:r>
          </a:p>
          <a:p>
            <a:pPr>
              <a:spcBef>
                <a:spcPts val="600"/>
              </a:spcBef>
              <a:buSzPct val="100000"/>
            </a:pPr>
            <a:r>
              <a:rPr lang="en-US" sz="1800" dirty="0"/>
              <a:t>The table shows the valuations that each type of buyer places on the software.</a:t>
            </a:r>
          </a:p>
          <a:p>
            <a:pPr marL="447675" indent="-447675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447675" indent="0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endParaRPr lang="en-US" sz="18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endParaRPr lang="en-US" sz="1800" b="1" i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8106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Versioning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806450" indent="-447675">
              <a:spcBef>
                <a:spcPts val="6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dirty="0"/>
          </a:p>
          <a:p>
            <a:pPr marL="806450" indent="-447675">
              <a:spcBef>
                <a:spcPts val="6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dirty="0"/>
          </a:p>
          <a:p>
            <a:pPr marL="358775" indent="0"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r>
              <a:rPr lang="en-US" sz="1800" dirty="0"/>
              <a:t>What</a:t>
            </a:r>
            <a:r>
              <a:rPr lang="en-US" dirty="0"/>
              <a:t> is our dream outcome: </a:t>
            </a:r>
            <a:r>
              <a:rPr lang="en-US" i="1" dirty="0"/>
              <a:t>P</a:t>
            </a:r>
            <a:r>
              <a:rPr lang="en-US" i="1" baseline="-25000" dirty="0"/>
              <a:t>B</a:t>
            </a:r>
            <a:r>
              <a:rPr lang="en-US" dirty="0"/>
              <a:t>=20 </a:t>
            </a:r>
            <a:r>
              <a:rPr lang="en-US" i="1" dirty="0"/>
              <a:t>&amp; P</a:t>
            </a:r>
            <a:r>
              <a:rPr lang="en-US" i="1" baseline="-25000" dirty="0"/>
              <a:t>D</a:t>
            </a:r>
            <a:r>
              <a:rPr lang="en-US" dirty="0"/>
              <a:t>=100, and Individual buys the Basic and Self-employed buys the Deluxe.</a:t>
            </a:r>
          </a:p>
          <a:p>
            <a:pPr marL="0" indent="0"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r>
              <a:rPr lang="en-US" b="1" dirty="0"/>
              <a:t>Profits = $120</a:t>
            </a:r>
            <a:r>
              <a:rPr lang="en-US" dirty="0"/>
              <a:t> </a:t>
            </a:r>
          </a:p>
          <a:p>
            <a:pPr marL="0" indent="0"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r>
              <a:rPr lang="en-US" dirty="0"/>
              <a:t>But will this occur?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4</a:t>
            </a:fld>
            <a:endParaRPr lang="en-AU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DB991DC-0724-6A4D-9E14-3D27F11D2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108123"/>
              </p:ext>
            </p:extLst>
          </p:nvPr>
        </p:nvGraphicFramePr>
        <p:xfrm>
          <a:off x="1978212" y="2479735"/>
          <a:ext cx="831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Individual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Self employed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Income tax software (Basic)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Income tax + (Deluxe)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5579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Versioning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806450" indent="-447675">
              <a:spcBef>
                <a:spcPts val="6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dirty="0"/>
          </a:p>
          <a:p>
            <a:pPr marL="806450" indent="-447675">
              <a:spcBef>
                <a:spcPts val="6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dirty="0"/>
          </a:p>
          <a:p>
            <a:pPr marL="806450" indent="-447675">
              <a:spcBef>
                <a:spcPts val="6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r>
              <a:rPr lang="en-US" sz="1800" dirty="0"/>
              <a:t>What</a:t>
            </a:r>
            <a:r>
              <a:rPr lang="en-US" dirty="0"/>
              <a:t> if we priced at: </a:t>
            </a:r>
            <a:r>
              <a:rPr lang="en-US" i="1" dirty="0"/>
              <a:t>P</a:t>
            </a:r>
            <a:r>
              <a:rPr lang="en-US" i="1" baseline="-25000" dirty="0"/>
              <a:t>B</a:t>
            </a:r>
            <a:r>
              <a:rPr lang="en-US" dirty="0"/>
              <a:t>=20 and </a:t>
            </a:r>
            <a:r>
              <a:rPr lang="en-US" i="1" dirty="0"/>
              <a:t>P</a:t>
            </a:r>
            <a:r>
              <a:rPr lang="en-US" i="1" baseline="-25000" dirty="0"/>
              <a:t>D</a:t>
            </a:r>
            <a:r>
              <a:rPr lang="en-US" i="1" dirty="0"/>
              <a:t>=</a:t>
            </a:r>
            <a:r>
              <a:rPr lang="en-US" dirty="0"/>
              <a:t>84?</a:t>
            </a:r>
          </a:p>
          <a:p>
            <a:pPr marL="0" indent="0"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r>
              <a:rPr lang="en-US" dirty="0"/>
              <a:t>Individual buys the Basic and Self-employed buys the Deluxe.</a:t>
            </a:r>
          </a:p>
          <a:p>
            <a:pPr marL="0" indent="0"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r>
              <a:rPr lang="en-US" b="1" dirty="0"/>
              <a:t>Profits = $104</a:t>
            </a: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5</a:t>
            </a:fld>
            <a:endParaRPr lang="en-AU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1A5C7A3-529C-4E4E-AC93-7F4FC834E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148800"/>
              </p:ext>
            </p:extLst>
          </p:nvPr>
        </p:nvGraphicFramePr>
        <p:xfrm>
          <a:off x="1978212" y="2479735"/>
          <a:ext cx="831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Individual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Self employed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Income tax software (Basic)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Income tax + (Deluxe)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30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Versioning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806450" indent="-447675">
              <a:spcBef>
                <a:spcPts val="6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dirty="0"/>
          </a:p>
          <a:p>
            <a:pPr marL="806450" indent="-447675">
              <a:spcBef>
                <a:spcPts val="6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dirty="0"/>
          </a:p>
          <a:p>
            <a:pPr marL="806450" indent="-447675">
              <a:spcBef>
                <a:spcPts val="6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r>
              <a:rPr lang="en-US" sz="1800" dirty="0"/>
              <a:t>What</a:t>
            </a:r>
            <a:r>
              <a:rPr lang="en-US" dirty="0"/>
              <a:t> if we priced at: </a:t>
            </a:r>
            <a:r>
              <a:rPr lang="en-US" i="1" dirty="0"/>
              <a:t>P</a:t>
            </a:r>
            <a:r>
              <a:rPr lang="en-US" i="1" baseline="-25000" dirty="0"/>
              <a:t>B</a:t>
            </a:r>
            <a:r>
              <a:rPr lang="en-US" dirty="0"/>
              <a:t>=20 and </a:t>
            </a:r>
            <a:r>
              <a:rPr lang="en-US" i="1" dirty="0"/>
              <a:t>P</a:t>
            </a:r>
            <a:r>
              <a:rPr lang="en-US" i="1" baseline="-25000" dirty="0"/>
              <a:t>D</a:t>
            </a:r>
            <a:r>
              <a:rPr lang="en-US" i="1" dirty="0"/>
              <a:t>=</a:t>
            </a:r>
            <a:r>
              <a:rPr lang="en-US" dirty="0"/>
              <a:t>86?</a:t>
            </a:r>
          </a:p>
          <a:p>
            <a:pPr marL="0" indent="0"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r>
              <a:rPr lang="en-US" dirty="0"/>
              <a:t>Individual buys the Basic and Self-employed buys the Basic.</a:t>
            </a:r>
          </a:p>
          <a:p>
            <a:pPr marL="0" indent="0"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r>
              <a:rPr lang="en-US" b="1" dirty="0"/>
              <a:t>Profits = $40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6</a:t>
            </a:fld>
            <a:endParaRPr lang="en-AU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4F85AB4-6350-B74A-87EF-5D6E66944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148800"/>
              </p:ext>
            </p:extLst>
          </p:nvPr>
        </p:nvGraphicFramePr>
        <p:xfrm>
          <a:off x="1978212" y="2479735"/>
          <a:ext cx="831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Individual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Self employed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Income tax software (Basic)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Income tax + (Deluxe)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282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Versioning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806450" indent="-447675">
              <a:spcBef>
                <a:spcPts val="6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dirty="0"/>
          </a:p>
          <a:p>
            <a:pPr marL="806450" indent="-447675">
              <a:spcBef>
                <a:spcPts val="6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dirty="0"/>
          </a:p>
          <a:p>
            <a:pPr marL="806450" indent="-447675">
              <a:spcBef>
                <a:spcPts val="6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r>
              <a:rPr lang="en-US" sz="1800" dirty="0"/>
              <a:t>What</a:t>
            </a:r>
            <a:r>
              <a:rPr lang="en-US" dirty="0"/>
              <a:t> if we priced at: </a:t>
            </a:r>
            <a:r>
              <a:rPr lang="en-US" i="1" dirty="0"/>
              <a:t>P</a:t>
            </a:r>
            <a:r>
              <a:rPr lang="en-US" i="1" baseline="-25000" dirty="0"/>
              <a:t>D</a:t>
            </a:r>
            <a:r>
              <a:rPr lang="en-US" i="1" dirty="0"/>
              <a:t>=</a:t>
            </a:r>
            <a:r>
              <a:rPr lang="en-US" dirty="0"/>
              <a:t>100? (We only sell the Deluxe)</a:t>
            </a:r>
          </a:p>
          <a:p>
            <a:pPr marL="0" indent="0"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r>
              <a:rPr lang="en-US" dirty="0"/>
              <a:t>Individual buys nothing and Self-employed buys the Deluxe.</a:t>
            </a:r>
          </a:p>
          <a:p>
            <a:pPr marL="0" indent="0"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r>
              <a:rPr lang="en-US" b="1" dirty="0"/>
              <a:t>Profits = $100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7</a:t>
            </a:fld>
            <a:endParaRPr lang="en-AU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5E22994-A12B-5144-BE58-2907ED46B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148800"/>
              </p:ext>
            </p:extLst>
          </p:nvPr>
        </p:nvGraphicFramePr>
        <p:xfrm>
          <a:off x="1978212" y="2479735"/>
          <a:ext cx="831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Individual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Self employed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Income tax software (Basic)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Income tax + (Deluxe)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149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Versioning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806450" indent="-447675">
              <a:spcBef>
                <a:spcPts val="6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dirty="0"/>
          </a:p>
          <a:p>
            <a:pPr marL="806450" indent="-447675">
              <a:spcBef>
                <a:spcPts val="6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dirty="0"/>
          </a:p>
          <a:p>
            <a:pPr marL="806450" indent="-447675">
              <a:spcBef>
                <a:spcPts val="6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r>
              <a:rPr lang="en-US" sz="1800" dirty="0"/>
              <a:t>What</a:t>
            </a:r>
            <a:r>
              <a:rPr lang="en-US" dirty="0"/>
              <a:t> if we priced at: </a:t>
            </a:r>
            <a:r>
              <a:rPr lang="en-US" i="1" dirty="0"/>
              <a:t>P</a:t>
            </a:r>
            <a:r>
              <a:rPr lang="en-US" i="1" baseline="-25000" dirty="0"/>
              <a:t>B</a:t>
            </a:r>
            <a:r>
              <a:rPr lang="en-US" dirty="0"/>
              <a:t>=20? (We only sell the basic)</a:t>
            </a:r>
          </a:p>
          <a:p>
            <a:pPr marL="0" indent="0"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r>
              <a:rPr lang="en-US" dirty="0"/>
              <a:t>Individual buys the Basic and Self-employed buys the Basic.</a:t>
            </a:r>
          </a:p>
          <a:p>
            <a:pPr marL="0" indent="0"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r>
              <a:rPr lang="en-US" b="1" dirty="0"/>
              <a:t>Profits = $40</a:t>
            </a:r>
          </a:p>
          <a:p>
            <a:pPr marL="0" indent="0"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r>
              <a:rPr lang="en-US" dirty="0"/>
              <a:t>Note: in each case we cannot determine each type. They sort themselves.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8</a:t>
            </a:fld>
            <a:endParaRPr lang="en-AU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2B6339C-ADE2-964D-BE7C-2DFAA761C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148800"/>
              </p:ext>
            </p:extLst>
          </p:nvPr>
        </p:nvGraphicFramePr>
        <p:xfrm>
          <a:off x="1978212" y="2479735"/>
          <a:ext cx="831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Individual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Self employed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Income tax software (Basic)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Income tax + (Deluxe)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967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Versioning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r>
              <a:rPr lang="en-US" dirty="0"/>
              <a:t>We can also think about menu pricing or second degree price discrimination using demand curves.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r>
              <a:rPr lang="en-US" dirty="0"/>
              <a:t>The key here is that the area under the demand curve represents the willingness to pay for individuals.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r>
              <a:rPr lang="en-US" dirty="0"/>
              <a:t>We need to ensure that each individual purchases the appropriate (i.e. profit maximising) option.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r>
              <a:rPr lang="en-US" dirty="0"/>
              <a:t>Consider the following example of willingness to pay for phone plans.  </a:t>
            </a:r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36918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257,2,Pricing- Outline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5427</TotalTime>
  <Words>1498</Words>
  <Application>Microsoft Macintosh PowerPoint</Application>
  <PresentationFormat>Widescreen</PresentationFormat>
  <Paragraphs>354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Tw Cen MT</vt:lpstr>
      <vt:lpstr>Wingdings</vt:lpstr>
      <vt:lpstr>Droplet</vt:lpstr>
      <vt:lpstr>Lecture 4.5 Second Degree Price discrimination</vt:lpstr>
      <vt:lpstr>Second degree price discrimination</vt:lpstr>
      <vt:lpstr>Versioning</vt:lpstr>
      <vt:lpstr>Versioning</vt:lpstr>
      <vt:lpstr>Versioning</vt:lpstr>
      <vt:lpstr>Versioning</vt:lpstr>
      <vt:lpstr>Versioning</vt:lpstr>
      <vt:lpstr>Versioning</vt:lpstr>
      <vt:lpstr>Versioning</vt:lpstr>
      <vt:lpstr>Versioning</vt:lpstr>
      <vt:lpstr>Versioning</vt:lpstr>
      <vt:lpstr>Versioning</vt:lpstr>
      <vt:lpstr>Versioning</vt:lpstr>
      <vt:lpstr>Versioning</vt:lpstr>
      <vt:lpstr>Versioning</vt:lpstr>
      <vt:lpstr>BUNDLING</vt:lpstr>
      <vt:lpstr>Bundling</vt:lpstr>
      <vt:lpstr>Bundling</vt:lpstr>
      <vt:lpstr>BUNDLING</vt:lpstr>
      <vt:lpstr>BUNDLING</vt:lpstr>
      <vt:lpstr>Bundling</vt:lpstr>
      <vt:lpstr>Bundling</vt:lpstr>
      <vt:lpstr>Bundling</vt:lpstr>
      <vt:lpstr>Profit maximising pricing – Other Strategies</vt:lpstr>
    </vt:vector>
  </TitlesOfParts>
  <Company>University of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Econ1040  Principles of Economics</dc:title>
  <dc:creator>Stephen Whelan</dc:creator>
  <cp:lastModifiedBy>Jason Collins</cp:lastModifiedBy>
  <cp:revision>302</cp:revision>
  <dcterms:created xsi:type="dcterms:W3CDTF">2015-02-25T21:48:00Z</dcterms:created>
  <dcterms:modified xsi:type="dcterms:W3CDTF">2020-09-10T01:14:19Z</dcterms:modified>
</cp:coreProperties>
</file>