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421" r:id="rId2"/>
    <p:sldId id="402" r:id="rId3"/>
    <p:sldId id="422" r:id="rId4"/>
    <p:sldId id="423" r:id="rId5"/>
    <p:sldId id="424" r:id="rId6"/>
  </p:sldIdLst>
  <p:sldSz cx="12192000" cy="6858000"/>
  <p:notesSz cx="6858000" cy="9144000"/>
  <p:custDataLst>
    <p:tags r:id="rId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1F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296" autoAdjust="0"/>
    <p:restoredTop sz="94660"/>
  </p:normalViewPr>
  <p:slideViewPr>
    <p:cSldViewPr snapToGrid="0">
      <p:cViewPr varScale="1">
        <p:scale>
          <a:sx n="211" d="100"/>
          <a:sy n="211" d="100"/>
        </p:scale>
        <p:origin x="216" y="48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B3379F-937F-4919-83C5-972AB0B9385E}" type="datetimeFigureOut">
              <a:rPr lang="en-AU" smtClean="0"/>
              <a:t>8/9/20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34B9F-80A5-4BFE-AF17-36279E57021D}" type="slidenum">
              <a:rPr lang="en-AU" smtClean="0"/>
              <a:t>‹#›</a:t>
            </a:fld>
            <a:endParaRPr lang="en-AU"/>
          </a:p>
        </p:txBody>
      </p:sp>
    </p:spTree>
    <p:extLst>
      <p:ext uri="{BB962C8B-B14F-4D97-AF65-F5344CB8AC3E}">
        <p14:creationId xmlns:p14="http://schemas.microsoft.com/office/powerpoint/2010/main" val="3632766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a:t>
            </a:fld>
            <a:endParaRPr lang="en-AU"/>
          </a:p>
        </p:txBody>
      </p:sp>
    </p:spTree>
    <p:extLst>
      <p:ext uri="{BB962C8B-B14F-4D97-AF65-F5344CB8AC3E}">
        <p14:creationId xmlns:p14="http://schemas.microsoft.com/office/powerpoint/2010/main" val="248986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a:t>
            </a:fld>
            <a:endParaRPr lang="en-AU"/>
          </a:p>
        </p:txBody>
      </p:sp>
    </p:spTree>
    <p:extLst>
      <p:ext uri="{BB962C8B-B14F-4D97-AF65-F5344CB8AC3E}">
        <p14:creationId xmlns:p14="http://schemas.microsoft.com/office/powerpoint/2010/main" val="4015457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a:t>
            </a:fld>
            <a:endParaRPr lang="en-AU"/>
          </a:p>
        </p:txBody>
      </p:sp>
    </p:spTree>
    <p:extLst>
      <p:ext uri="{BB962C8B-B14F-4D97-AF65-F5344CB8AC3E}">
        <p14:creationId xmlns:p14="http://schemas.microsoft.com/office/powerpoint/2010/main" val="751109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5</a:t>
            </a:fld>
            <a:endParaRPr lang="en-AU"/>
          </a:p>
        </p:txBody>
      </p:sp>
    </p:spTree>
    <p:extLst>
      <p:ext uri="{BB962C8B-B14F-4D97-AF65-F5344CB8AC3E}">
        <p14:creationId xmlns:p14="http://schemas.microsoft.com/office/powerpoint/2010/main" val="170838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42B299CD-62D9-4299-BA5B-90FF26755AB5}" type="datetime1">
              <a:rPr lang="en-AU" smtClean="0"/>
              <a:t>8/9/20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791581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4" y="4289374"/>
            <a:ext cx="10364432" cy="81161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8/9/20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697082520"/>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74" y="609599"/>
            <a:ext cx="10364452" cy="3427245"/>
          </a:xfrm>
        </p:spPr>
        <p:txBody>
          <a:bodyPr anchor="ctr"/>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8/9/20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71967320"/>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8/9/20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47660984"/>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75" y="2138721"/>
            <a:ext cx="10364452" cy="2511835"/>
          </a:xfrm>
        </p:spPr>
        <p:txBody>
          <a:bodyPr anchor="b"/>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8/9/20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40892354"/>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74" y="609600"/>
            <a:ext cx="10364452" cy="1605094"/>
          </a:xfrm>
        </p:spPr>
        <p:txBody>
          <a:bodyPr/>
          <a:lstStyle/>
          <a:p>
            <a:r>
              <a:rPr lang="en-GB"/>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8/9/20</a:t>
            </a:fld>
            <a:endParaRPr lang="en-AU"/>
          </a:p>
        </p:txBody>
      </p:sp>
      <p:sp>
        <p:nvSpPr>
          <p:cNvPr id="5" name="Slide Number Placeholder 4"/>
          <p:cNvSpPr>
            <a:spLocks noGrp="1"/>
          </p:cNvSpPr>
          <p:nvPr>
            <p:ph type="sldNum" sz="quarter" idx="12"/>
          </p:nvPr>
        </p:nvSpPr>
        <p:spPr/>
        <p:txBody>
          <a:bodyPr/>
          <a:lstStyle/>
          <a:p>
            <a:fld id="{74D345F4-C147-47F7-8B61-3EFBC2119803}" type="slidenum">
              <a:rPr lang="en-AU" smtClean="0"/>
              <a:t>‹#›</a:t>
            </a:fld>
            <a:endParaRPr lang="en-AU"/>
          </a:p>
        </p:txBody>
      </p:sp>
      <p:sp>
        <p:nvSpPr>
          <p:cNvPr id="14" name="Footer Placeholder 1">
            <a:extLst>
              <a:ext uri="{FF2B5EF4-FFF2-40B4-BE49-F238E27FC236}">
                <a16:creationId xmlns:a16="http://schemas.microsoft.com/office/drawing/2014/main" id="{DD3EF5D4-5004-F847-984A-1C17689F2D21}"/>
              </a:ext>
            </a:extLst>
          </p:cNvPr>
          <p:cNvSpPr>
            <a:spLocks noGrp="1"/>
          </p:cNvSpPr>
          <p:nvPr>
            <p:ph type="ftr" sz="quarter" idx="11"/>
          </p:nvPr>
        </p:nvSpPr>
        <p:spPr>
          <a:xfrm>
            <a:off x="913774" y="5883275"/>
            <a:ext cx="6672887" cy="365125"/>
          </a:xfrm>
          <a:prstGeom prst="rect">
            <a:avLst/>
          </a:prstGeom>
        </p:spPr>
        <p:txBody>
          <a:bodyPr/>
          <a:lstStyle/>
          <a:p>
            <a:r>
              <a:rPr lang="en-AU" dirty="0"/>
              <a:t>Econ5026 Strategic Business Relationships, S2 2020</a:t>
            </a:r>
          </a:p>
        </p:txBody>
      </p:sp>
    </p:spTree>
    <p:extLst>
      <p:ext uri="{BB962C8B-B14F-4D97-AF65-F5344CB8AC3E}">
        <p14:creationId xmlns:p14="http://schemas.microsoft.com/office/powerpoint/2010/main" val="3832385604"/>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74" y="610772"/>
            <a:ext cx="10364452" cy="1603922"/>
          </a:xfrm>
        </p:spPr>
        <p:txBody>
          <a:bodyPr/>
          <a:lstStyle/>
          <a:p>
            <a:r>
              <a:rPr lang="en-GB"/>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8/9/20</a:t>
            </a:fld>
            <a:endParaRPr lang="en-AU"/>
          </a:p>
        </p:txBody>
      </p:sp>
      <p:sp>
        <p:nvSpPr>
          <p:cNvPr id="4" name="Footer Placeholder 3"/>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5" name="Slide Number Placeholder 4"/>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973034438"/>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8/9/20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4234784036"/>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GB"/>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8/9/20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826493059"/>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2E139088-8FE6-4FCD-ABD3-BCB189F00056}" type="datetime1">
              <a:rPr lang="en-AU" smtClean="0"/>
              <a:t>8/9/20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731414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lIns="9000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8/9/20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4219230600"/>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GB"/>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32A84E0C-B099-4996-9F62-0EED3015E6DB}" type="datetime1">
              <a:rPr lang="en-AU" smtClean="0"/>
              <a:t>8/9/20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4007399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8/9/20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425460574"/>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8/9/20</a:t>
            </a:fld>
            <a:endParaRPr lang="en-AU"/>
          </a:p>
        </p:txBody>
      </p:sp>
      <p:sp>
        <p:nvSpPr>
          <p:cNvPr id="8" name="Footer Placeholder 7"/>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9" name="Slide Number Placeholder 8"/>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656480736"/>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a:xfrm>
            <a:off x="7678737" y="5883275"/>
            <a:ext cx="2743200" cy="365125"/>
          </a:xfrm>
          <a:prstGeom prst="rect">
            <a:avLst/>
          </a:prstGeom>
        </p:spPr>
        <p:txBody>
          <a:bodyPr/>
          <a:lstStyle/>
          <a:p>
            <a:fld id="{60565075-399A-4AAE-A449-ADE93D42FC61}" type="datetime1">
              <a:rPr lang="en-AU" smtClean="0"/>
              <a:t>8/9/20</a:t>
            </a:fld>
            <a:endParaRPr lang="en-AU"/>
          </a:p>
        </p:txBody>
      </p:sp>
      <p:sp>
        <p:nvSpPr>
          <p:cNvPr id="4" name="Footer Placeholder 3"/>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5" name="Slide Number Placeholder 4"/>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640362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678737" y="5883275"/>
            <a:ext cx="2743200" cy="365125"/>
          </a:xfrm>
          <a:prstGeom prst="rect">
            <a:avLst/>
          </a:prstGeom>
        </p:spPr>
        <p:txBody>
          <a:bodyPr/>
          <a:lstStyle/>
          <a:p>
            <a:fld id="{60371173-4CC9-492D-BCC1-34FD37CC3187}" type="datetime1">
              <a:rPr lang="en-AU" smtClean="0"/>
              <a:t>8/9/20</a:t>
            </a:fld>
            <a:endParaRPr lang="en-AU"/>
          </a:p>
        </p:txBody>
      </p:sp>
      <p:sp>
        <p:nvSpPr>
          <p:cNvPr id="3" name="Footer Placeholder 2"/>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4" name="Slide Number Placeholder 3"/>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565785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75" y="609600"/>
            <a:ext cx="3935688" cy="2023252"/>
          </a:xfrm>
        </p:spPr>
        <p:txBody>
          <a:bodyPr anchor="b"/>
          <a:lstStyle>
            <a:lvl1pPr algn="ctr">
              <a:defRPr sz="3200"/>
            </a:lvl1pPr>
          </a:lstStyle>
          <a:p>
            <a:r>
              <a:rPr lang="en-GB"/>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8/9/20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66119649"/>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74" y="609600"/>
            <a:ext cx="5934969" cy="2023254"/>
          </a:xfrm>
        </p:spPr>
        <p:txBody>
          <a:bodyPr anchor="b"/>
          <a:lstStyle>
            <a:lvl1pPr algn="ct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E71E48CF-858C-4A31-A9F6-43C4AD660B6D}" type="datetime1">
              <a:rPr lang="en-AU" smtClean="0"/>
              <a:t>8/9/20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4091521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r>
              <a:rPr lang="en-AU" dirty="0"/>
              <a:t>Econ5026 Strategic Business Relationships, S2 2020</a:t>
            </a:r>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4D345F4-C147-47F7-8B61-3EFBC2119803}" type="slidenum">
              <a:rPr lang="en-AU" smtClean="0"/>
              <a:t>‹#›</a:t>
            </a:fld>
            <a:endParaRPr lang="en-AU"/>
          </a:p>
        </p:txBody>
      </p:sp>
    </p:spTree>
    <p:extLst>
      <p:ext uri="{BB962C8B-B14F-4D97-AF65-F5344CB8AC3E}">
        <p14:creationId xmlns:p14="http://schemas.microsoft.com/office/powerpoint/2010/main" val="27675447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hd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none" baseline="0">
          <a:solidFill>
            <a:schemeClr val="tx1"/>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none" baseline="0">
          <a:solidFill>
            <a:schemeClr val="tx1"/>
          </a:solidFill>
          <a:effectLst/>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none" baseline="0">
          <a:solidFill>
            <a:schemeClr val="tx1"/>
          </a:solidFill>
          <a:effectLst/>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8141" y="638269"/>
            <a:ext cx="9144000" cy="3618970"/>
          </a:xfrm>
        </p:spPr>
        <p:txBody>
          <a:bodyPr>
            <a:normAutofit/>
          </a:bodyPr>
          <a:lstStyle/>
          <a:p>
            <a:pPr>
              <a:lnSpc>
                <a:spcPct val="150000"/>
              </a:lnSpc>
            </a:pPr>
            <a:r>
              <a:rPr lang="en-US" b="1" dirty="0">
                <a:solidFill>
                  <a:srgbClr val="002060"/>
                </a:solidFill>
                <a:effectLst>
                  <a:outerShdw blurRad="38100" dist="38100" dir="2700000" algn="tl">
                    <a:srgbClr val="000000">
                      <a:alpha val="43137"/>
                    </a:srgbClr>
                  </a:outerShdw>
                </a:effectLst>
              </a:rPr>
              <a:t>Lecture 4.6</a:t>
            </a:r>
            <a:br>
              <a:rPr lang="en-US" b="1" dirty="0">
                <a:solidFill>
                  <a:srgbClr val="002060"/>
                </a:solidFill>
                <a:effectLst>
                  <a:outerShdw blurRad="38100" dist="38100" dir="2700000" algn="tl">
                    <a:srgbClr val="000000">
                      <a:alpha val="43137"/>
                    </a:srgbClr>
                  </a:outerShdw>
                </a:effectLst>
              </a:rPr>
            </a:br>
            <a:r>
              <a:rPr lang="en-US" b="1" dirty="0">
                <a:solidFill>
                  <a:srgbClr val="002060"/>
                </a:solidFill>
                <a:effectLst>
                  <a:outerShdw blurRad="38100" dist="38100" dir="2700000" algn="tl">
                    <a:srgbClr val="000000">
                      <a:alpha val="43137"/>
                    </a:srgbClr>
                  </a:outerShdw>
                </a:effectLst>
              </a:rPr>
              <a:t>Dynamic pricing:</a:t>
            </a:r>
            <a:br>
              <a:rPr lang="en-US" b="1" dirty="0">
                <a:solidFill>
                  <a:srgbClr val="002060"/>
                </a:solidFill>
                <a:effectLst>
                  <a:outerShdw blurRad="38100" dist="38100" dir="2700000" algn="tl">
                    <a:srgbClr val="000000">
                      <a:alpha val="43137"/>
                    </a:srgbClr>
                  </a:outerShdw>
                </a:effectLst>
              </a:rPr>
            </a:br>
            <a:r>
              <a:rPr lang="en-US" b="1" dirty="0">
                <a:solidFill>
                  <a:srgbClr val="002060"/>
                </a:solidFill>
                <a:effectLst>
                  <a:outerShdw blurRad="38100" dist="38100" dir="2700000" algn="tl">
                    <a:srgbClr val="000000">
                      <a:alpha val="43137"/>
                    </a:srgbClr>
                  </a:outerShdw>
                </a:effectLst>
              </a:rPr>
              <a:t>Yield Management</a:t>
            </a:r>
            <a:endParaRPr lang="en-AU" b="1" dirty="0">
              <a:solidFill>
                <a:srgbClr val="002060"/>
              </a:solidFill>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a:t>
            </a:fld>
            <a:endParaRPr lang="en-AU"/>
          </a:p>
        </p:txBody>
      </p:sp>
    </p:spTree>
    <p:extLst>
      <p:ext uri="{BB962C8B-B14F-4D97-AF65-F5344CB8AC3E}">
        <p14:creationId xmlns:p14="http://schemas.microsoft.com/office/powerpoint/2010/main" val="2311516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solidFill>
                  <a:srgbClr val="002060"/>
                </a:solidFill>
              </a:rPr>
              <a:t>Dynamic Pricing: Yield management</a:t>
            </a:r>
            <a:endParaRPr lang="en-AU" i="1" dirty="0">
              <a:solidFill>
                <a:srgbClr val="002060"/>
              </a:solidFill>
            </a:endParaRPr>
          </a:p>
        </p:txBody>
      </p:sp>
      <p:sp>
        <p:nvSpPr>
          <p:cNvPr id="3" name="Content Placeholder 2"/>
          <p:cNvSpPr>
            <a:spLocks noGrp="1"/>
          </p:cNvSpPr>
          <p:nvPr>
            <p:ph idx="1"/>
          </p:nvPr>
        </p:nvSpPr>
        <p:spPr/>
        <p:txBody>
          <a:bodyPr>
            <a:normAutofit/>
          </a:bodyPr>
          <a:lstStyle/>
          <a:p>
            <a:pPr marL="0" indent="0">
              <a:buClr>
                <a:srgbClr val="0070C0"/>
              </a:buClr>
              <a:buSzPct val="50000"/>
              <a:buNone/>
            </a:pPr>
            <a:r>
              <a:rPr lang="en-US" sz="1800" dirty="0"/>
              <a:t>Discussion to this point has largely been static, but we don’t live in a static world.</a:t>
            </a:r>
          </a:p>
          <a:p>
            <a:pPr marL="0" indent="0">
              <a:buClr>
                <a:srgbClr val="0070C0"/>
              </a:buClr>
              <a:buSzPct val="50000"/>
              <a:buNone/>
            </a:pPr>
            <a:r>
              <a:rPr lang="en-US" sz="1800" dirty="0"/>
              <a:t>Airlines are the masters of changing prices over time. This also works for services such as hotel rooms</a:t>
            </a:r>
          </a:p>
          <a:p>
            <a:pPr marL="0" indent="0">
              <a:buClr>
                <a:srgbClr val="0070C0"/>
              </a:buClr>
              <a:buSzPct val="50000"/>
              <a:buNone/>
            </a:pPr>
            <a:r>
              <a:rPr lang="en-US" sz="1800" dirty="0"/>
              <a:t>Think about dynamic price discrimination, revenue management or yield management</a:t>
            </a:r>
          </a:p>
          <a:p>
            <a:pPr marL="0" indent="0">
              <a:buClr>
                <a:srgbClr val="0070C0"/>
              </a:buClr>
              <a:buSzPct val="50000"/>
              <a:buNone/>
            </a:pPr>
            <a:r>
              <a:rPr lang="en-US" sz="1800" dirty="0"/>
              <a:t>Why dynamic? Because booking a ticket now precludes the option of  booking it later at a higher price. The flexibility or option value is lost when a ticket is booked.</a:t>
            </a: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a:t>
            </a:fld>
            <a:endParaRPr lang="en-AU"/>
          </a:p>
        </p:txBody>
      </p:sp>
    </p:spTree>
    <p:extLst>
      <p:ext uri="{BB962C8B-B14F-4D97-AF65-F5344CB8AC3E}">
        <p14:creationId xmlns:p14="http://schemas.microsoft.com/office/powerpoint/2010/main" val="2596151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solidFill>
                  <a:srgbClr val="002060"/>
                </a:solidFill>
              </a:rPr>
              <a:t>Dynamic Pricing: Yield management</a:t>
            </a:r>
            <a:endParaRPr lang="en-AU" i="1" dirty="0">
              <a:solidFill>
                <a:srgbClr val="002060"/>
              </a:solidFill>
            </a:endParaRPr>
          </a:p>
        </p:txBody>
      </p:sp>
      <p:sp>
        <p:nvSpPr>
          <p:cNvPr id="3" name="Content Placeholder 2"/>
          <p:cNvSpPr>
            <a:spLocks noGrp="1"/>
          </p:cNvSpPr>
          <p:nvPr>
            <p:ph idx="1"/>
          </p:nvPr>
        </p:nvSpPr>
        <p:spPr/>
        <p:txBody>
          <a:bodyPr>
            <a:normAutofit fontScale="77500" lnSpcReduction="20000"/>
          </a:bodyPr>
          <a:lstStyle/>
          <a:p>
            <a:pPr marL="0" indent="0">
              <a:buNone/>
            </a:pPr>
            <a:r>
              <a:rPr lang="en-AU" dirty="0"/>
              <a:t>Consider the problem of selling </a:t>
            </a:r>
            <a:r>
              <a:rPr lang="en-AU" i="1" dirty="0"/>
              <a:t>Q</a:t>
            </a:r>
            <a:r>
              <a:rPr lang="en-AU" dirty="0"/>
              <a:t> tickets for a flight at date </a:t>
            </a:r>
            <a:r>
              <a:rPr lang="en-AU" i="1" dirty="0"/>
              <a:t>T</a:t>
            </a:r>
            <a:r>
              <a:rPr lang="en-AU" dirty="0"/>
              <a:t>. The opportunity cost of selling a ticket to a customer today is the foregone sales to another customer later. </a:t>
            </a:r>
            <a:endParaRPr lang="en-AU" sz="1800" dirty="0"/>
          </a:p>
          <a:p>
            <a:pPr marL="0" indent="0">
              <a:buNone/>
            </a:pPr>
            <a:r>
              <a:rPr lang="en-AU" dirty="0"/>
              <a:t>Suppose there are two types of customer</a:t>
            </a:r>
          </a:p>
          <a:p>
            <a:r>
              <a:rPr lang="en-AU" dirty="0"/>
              <a:t>First-class: willing to pay up to </a:t>
            </a:r>
            <a:r>
              <a:rPr lang="en-AU" i="1" dirty="0"/>
              <a:t>p</a:t>
            </a:r>
            <a:r>
              <a:rPr lang="en-AU" i="1" baseline="-25000" dirty="0"/>
              <a:t>f</a:t>
            </a:r>
          </a:p>
          <a:p>
            <a:r>
              <a:rPr lang="en-AU" dirty="0"/>
              <a:t>Discount: willing to pay up to </a:t>
            </a:r>
            <a:r>
              <a:rPr lang="en-AU" i="1" dirty="0"/>
              <a:t>p</a:t>
            </a:r>
            <a:r>
              <a:rPr lang="en-AU" i="1" baseline="-25000" dirty="0"/>
              <a:t>d</a:t>
            </a:r>
            <a:r>
              <a:rPr lang="en-AU" dirty="0"/>
              <a:t> </a:t>
            </a:r>
            <a:endParaRPr lang="en-AU" sz="1800" dirty="0"/>
          </a:p>
          <a:p>
            <a:pPr marL="0" indent="0">
              <a:buNone/>
            </a:pPr>
            <a:r>
              <a:rPr lang="en-AU" dirty="0"/>
              <a:t>Customer arrival is uncertain </a:t>
            </a:r>
            <a:endParaRPr lang="en-AU" sz="1800" dirty="0"/>
          </a:p>
          <a:p>
            <a:r>
              <a:rPr lang="en-AU" dirty="0"/>
              <a:t>let </a:t>
            </a:r>
            <a:r>
              <a:rPr lang="en-AU" i="1" dirty="0"/>
              <a:t>n</a:t>
            </a:r>
            <a:r>
              <a:rPr lang="en-AU" dirty="0"/>
              <a:t> be the probability the next customer is a discount traveller </a:t>
            </a:r>
          </a:p>
          <a:p>
            <a:r>
              <a:rPr lang="en-AU" dirty="0"/>
              <a:t>let </a:t>
            </a:r>
            <a:r>
              <a:rPr lang="en-AU" i="1" dirty="0"/>
              <a:t>s</a:t>
            </a:r>
            <a:r>
              <a:rPr lang="en-AU" dirty="0"/>
              <a:t> be the probability the flight will sell out at a price </a:t>
            </a:r>
            <a:r>
              <a:rPr lang="en-AU" i="1" dirty="0"/>
              <a:t>p</a:t>
            </a:r>
            <a:r>
              <a:rPr lang="en-AU" i="1" baseline="-25000" dirty="0"/>
              <a:t>f</a:t>
            </a:r>
            <a:r>
              <a:rPr lang="en-AU" dirty="0"/>
              <a:t> before travel i.e. a seat sold today will displace a first-class passenger </a:t>
            </a:r>
          </a:p>
          <a:p>
            <a:pPr marL="0" indent="0">
              <a:buNone/>
            </a:pPr>
            <a:r>
              <a:rPr lang="en-AU" dirty="0"/>
              <a:t>Suppose </a:t>
            </a:r>
            <a:r>
              <a:rPr lang="en-AU" i="1" dirty="0"/>
              <a:t>q</a:t>
            </a:r>
            <a:r>
              <a:rPr lang="en-AU" dirty="0"/>
              <a:t> out of </a:t>
            </a:r>
            <a:r>
              <a:rPr lang="en-AU" i="1" dirty="0"/>
              <a:t>Q</a:t>
            </a:r>
            <a:r>
              <a:rPr lang="en-AU" dirty="0"/>
              <a:t> seats have been sold. Should the airline sell only premium fares (</a:t>
            </a:r>
            <a:r>
              <a:rPr lang="en-AU" i="1" dirty="0"/>
              <a:t>p</a:t>
            </a:r>
            <a:r>
              <a:rPr lang="en-AU" i="1" baseline="-25000" dirty="0"/>
              <a:t>f</a:t>
            </a:r>
            <a:r>
              <a:rPr lang="en-AU" dirty="0"/>
              <a:t>) from now on?</a:t>
            </a:r>
            <a:endParaRPr lang="en-US" sz="1800" dirty="0"/>
          </a:p>
          <a:p>
            <a:pPr marL="1344613" indent="-358775">
              <a:buClr>
                <a:srgbClr val="0070C0"/>
              </a:buClr>
              <a:buSzPct val="50000"/>
              <a:buBlip>
                <a:blip r:embed="rId3"/>
              </a:buBlip>
            </a:pPr>
            <a:endParaRPr lang="en-US" sz="1800" dirty="0"/>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a:t>
            </a:fld>
            <a:endParaRPr lang="en-AU"/>
          </a:p>
        </p:txBody>
      </p:sp>
    </p:spTree>
    <p:extLst>
      <p:ext uri="{BB962C8B-B14F-4D97-AF65-F5344CB8AC3E}">
        <p14:creationId xmlns:p14="http://schemas.microsoft.com/office/powerpoint/2010/main" val="3575829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solidFill>
                  <a:srgbClr val="002060"/>
                </a:solidFill>
              </a:rPr>
              <a:t>Dynamic Pricing: Yield management</a:t>
            </a:r>
            <a:endParaRPr lang="en-AU" i="1" dirty="0">
              <a:solidFill>
                <a:srgbClr val="002060"/>
              </a:solidFill>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85000" lnSpcReduction="10000"/>
              </a:bodyPr>
              <a:lstStyle/>
              <a:p>
                <a:pPr marL="0" indent="0">
                  <a:buNone/>
                </a:pPr>
                <a:r>
                  <a:rPr lang="en-AU" sz="1800" dirty="0"/>
                  <a:t>If a discount traveller arrives, it is better to sell a discounted fare if:</a:t>
                </a:r>
              </a:p>
              <a:p>
                <a:pPr marL="0" indent="0">
                  <a:buNone/>
                </a:pPr>
                <a14:m>
                  <m:oMathPara xmlns:m="http://schemas.openxmlformats.org/officeDocument/2006/math">
                    <m:oMathParaPr>
                      <m:jc m:val="centerGroup"/>
                    </m:oMathParaPr>
                    <m:oMath xmlns:m="http://schemas.openxmlformats.org/officeDocument/2006/math">
                      <m:sSub>
                        <m:sSubPr>
                          <m:ctrlPr>
                            <a:rPr lang="en-AU" sz="1800" i="1" smtClean="0">
                              <a:latin typeface="Cambria Math" panose="02040503050406030204" pitchFamily="18" charset="0"/>
                            </a:rPr>
                          </m:ctrlPr>
                        </m:sSubPr>
                        <m:e>
                          <m:r>
                            <a:rPr lang="en-AU" sz="1800" b="0" i="1" smtClean="0">
                              <a:latin typeface="Cambria Math" panose="02040503050406030204" pitchFamily="18" charset="0"/>
                            </a:rPr>
                            <m:t>𝑝</m:t>
                          </m:r>
                        </m:e>
                        <m:sub>
                          <m:r>
                            <a:rPr lang="en-AU" sz="1800" b="0" i="1" smtClean="0">
                              <a:latin typeface="Cambria Math" panose="02040503050406030204" pitchFamily="18" charset="0"/>
                            </a:rPr>
                            <m:t>𝑑</m:t>
                          </m:r>
                        </m:sub>
                      </m:sSub>
                      <m:r>
                        <a:rPr lang="en-AU" sz="1800" b="0" i="1" smtClean="0">
                          <a:latin typeface="Cambria Math" panose="02040503050406030204" pitchFamily="18" charset="0"/>
                        </a:rPr>
                        <m:t>&gt;</m:t>
                      </m:r>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𝑝</m:t>
                          </m:r>
                        </m:e>
                        <m:sub>
                          <m:r>
                            <a:rPr lang="en-AU" sz="1800" b="0" i="1" smtClean="0">
                              <a:latin typeface="Cambria Math" panose="02040503050406030204" pitchFamily="18" charset="0"/>
                            </a:rPr>
                            <m:t>𝑓</m:t>
                          </m:r>
                        </m:sub>
                      </m:sSub>
                      <m:d>
                        <m:dPr>
                          <m:ctrlPr>
                            <a:rPr lang="en-AU" sz="1800" b="0" i="1" smtClean="0">
                              <a:latin typeface="Cambria Math" panose="02040503050406030204" pitchFamily="18" charset="0"/>
                            </a:rPr>
                          </m:ctrlPr>
                        </m:dPr>
                        <m:e>
                          <m:r>
                            <a:rPr lang="en-AU" sz="1800" b="0" i="1" smtClean="0">
                              <a:latin typeface="Cambria Math" panose="02040503050406030204" pitchFamily="18" charset="0"/>
                            </a:rPr>
                            <m:t>1−</m:t>
                          </m:r>
                          <m:r>
                            <a:rPr lang="en-AU" sz="1800" b="0" i="1" smtClean="0">
                              <a:latin typeface="Cambria Math" panose="02040503050406030204" pitchFamily="18" charset="0"/>
                            </a:rPr>
                            <m:t>𝑛</m:t>
                          </m:r>
                          <m:r>
                            <a:rPr lang="en-AU" sz="1800" b="0" i="1" smtClean="0">
                              <a:latin typeface="Cambria Math" panose="02040503050406030204" pitchFamily="18" charset="0"/>
                            </a:rPr>
                            <m:t>+</m:t>
                          </m:r>
                          <m:r>
                            <a:rPr lang="en-AU" sz="1800" b="0" i="1" smtClean="0">
                              <a:latin typeface="Cambria Math" panose="02040503050406030204" pitchFamily="18" charset="0"/>
                            </a:rPr>
                            <m:t>𝑛𝑠</m:t>
                          </m:r>
                        </m:e>
                      </m:d>
                      <m:r>
                        <a:rPr lang="en-AU" sz="1800" b="0" i="1" smtClean="0">
                          <a:latin typeface="Cambria Math" panose="02040503050406030204" pitchFamily="18" charset="0"/>
                        </a:rPr>
                        <m:t>=</m:t>
                      </m:r>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𝑝</m:t>
                          </m:r>
                        </m:e>
                        <m:sub>
                          <m:r>
                            <a:rPr lang="en-AU" sz="1800" b="0" i="1" smtClean="0">
                              <a:latin typeface="Cambria Math" panose="02040503050406030204" pitchFamily="18" charset="0"/>
                            </a:rPr>
                            <m:t>𝑓</m:t>
                          </m:r>
                        </m:sub>
                      </m:sSub>
                      <m:d>
                        <m:dPr>
                          <m:ctrlPr>
                            <a:rPr lang="en-AU" sz="1800" b="0" i="1" smtClean="0">
                              <a:latin typeface="Cambria Math" panose="02040503050406030204" pitchFamily="18" charset="0"/>
                            </a:rPr>
                          </m:ctrlPr>
                        </m:dPr>
                        <m:e>
                          <m:r>
                            <a:rPr lang="en-AU" sz="1800" b="0" i="1" smtClean="0">
                              <a:latin typeface="Cambria Math" panose="02040503050406030204" pitchFamily="18" charset="0"/>
                            </a:rPr>
                            <m:t>1−</m:t>
                          </m:r>
                          <m:r>
                            <a:rPr lang="en-AU" sz="1800" b="0" i="1" smtClean="0">
                              <a:latin typeface="Cambria Math" panose="02040503050406030204" pitchFamily="18" charset="0"/>
                            </a:rPr>
                            <m:t>𝑛</m:t>
                          </m:r>
                          <m:d>
                            <m:dPr>
                              <m:ctrlPr>
                                <a:rPr lang="en-AU" sz="1800" b="0" i="1" smtClean="0">
                                  <a:latin typeface="Cambria Math" panose="02040503050406030204" pitchFamily="18" charset="0"/>
                                </a:rPr>
                              </m:ctrlPr>
                            </m:dPr>
                            <m:e>
                              <m:r>
                                <a:rPr lang="en-AU" sz="1800" b="0" i="1" smtClean="0">
                                  <a:latin typeface="Cambria Math" panose="02040503050406030204" pitchFamily="18" charset="0"/>
                                </a:rPr>
                                <m:t>1−</m:t>
                              </m:r>
                              <m:r>
                                <a:rPr lang="en-AU" sz="1800" b="0" i="1" smtClean="0">
                                  <a:latin typeface="Cambria Math" panose="02040503050406030204" pitchFamily="18" charset="0"/>
                                </a:rPr>
                                <m:t>𝑠</m:t>
                              </m:r>
                            </m:e>
                          </m:d>
                        </m:e>
                      </m:d>
                    </m:oMath>
                  </m:oMathPara>
                </a14:m>
                <a:endParaRPr lang="en-AU" sz="1800" dirty="0"/>
              </a:p>
              <a:p>
                <a:pPr marL="0" indent="0">
                  <a:buNone/>
                </a:pPr>
                <a:r>
                  <a:rPr lang="en-AU" sz="1800" dirty="0"/>
                  <a:t>The term in the first brackets is the sum of two probabilities that selling the seat at a discount today will displace a full fare passenger</a:t>
                </a:r>
              </a:p>
              <a:p>
                <a:r>
                  <a:rPr lang="en-AU" sz="1800" dirty="0"/>
                  <a:t>with probability 1 − </a:t>
                </a:r>
                <a:r>
                  <a:rPr lang="en-AU" sz="1800" i="1" dirty="0"/>
                  <a:t>n</a:t>
                </a:r>
                <a:r>
                  <a:rPr lang="en-AU" sz="1800" dirty="0"/>
                  <a:t>, the next traveller is first-class </a:t>
                </a:r>
              </a:p>
              <a:p>
                <a:r>
                  <a:rPr lang="en-AU" sz="1800" dirty="0"/>
                  <a:t>with probability </a:t>
                </a:r>
                <a:r>
                  <a:rPr lang="en-AU" sz="1800" i="1" dirty="0"/>
                  <a:t>ns</a:t>
                </a:r>
                <a:r>
                  <a:rPr lang="en-AU" sz="1800" dirty="0"/>
                  <a:t>, the next will not pay the first-class fare, but the flight will sell out.</a:t>
                </a:r>
              </a:p>
              <a:p>
                <a:pPr marL="0" indent="0">
                  <a:buNone/>
                </a:pPr>
                <a:r>
                  <a:rPr lang="en-AU" sz="1800" dirty="0"/>
                  <a:t>Rearranging, we obtain:</a:t>
                </a:r>
              </a:p>
              <a:p>
                <a:pPr marL="0" indent="0">
                  <a:buNone/>
                </a:pPr>
                <a14:m>
                  <m:oMathPara xmlns:m="http://schemas.openxmlformats.org/officeDocument/2006/math">
                    <m:oMathParaPr>
                      <m:jc m:val="centerGroup"/>
                    </m:oMathParaPr>
                    <m:oMath xmlns:m="http://schemas.openxmlformats.org/officeDocument/2006/math">
                      <m:r>
                        <a:rPr lang="en-AU" sz="1800" b="0" i="1" smtClean="0">
                          <a:latin typeface="Cambria Math" panose="02040503050406030204" pitchFamily="18" charset="0"/>
                        </a:rPr>
                        <m:t>𝑛</m:t>
                      </m:r>
                      <m:d>
                        <m:dPr>
                          <m:ctrlPr>
                            <a:rPr lang="en-AU" sz="1800" b="0" i="1" smtClean="0">
                              <a:latin typeface="Cambria Math" panose="02040503050406030204" pitchFamily="18" charset="0"/>
                            </a:rPr>
                          </m:ctrlPr>
                        </m:dPr>
                        <m:e>
                          <m:r>
                            <a:rPr lang="en-AU" sz="1800" b="0" i="1" smtClean="0">
                              <a:latin typeface="Cambria Math" panose="02040503050406030204" pitchFamily="18" charset="0"/>
                            </a:rPr>
                            <m:t>1−</m:t>
                          </m:r>
                          <m:r>
                            <a:rPr lang="en-AU" sz="1800" b="0" i="1" smtClean="0">
                              <a:latin typeface="Cambria Math" panose="02040503050406030204" pitchFamily="18" charset="0"/>
                            </a:rPr>
                            <m:t>𝑠</m:t>
                          </m:r>
                        </m:e>
                      </m:d>
                      <m:r>
                        <a:rPr lang="en-AU" sz="1800" b="0" i="1" smtClean="0">
                          <a:latin typeface="Cambria Math" panose="02040503050406030204" pitchFamily="18" charset="0"/>
                        </a:rPr>
                        <m:t>&gt;</m:t>
                      </m:r>
                      <m:f>
                        <m:fPr>
                          <m:ctrlPr>
                            <a:rPr lang="en-AU" sz="1800" b="0" i="1" smtClean="0">
                              <a:latin typeface="Cambria Math" panose="02040503050406030204" pitchFamily="18" charset="0"/>
                            </a:rPr>
                          </m:ctrlPr>
                        </m:fPr>
                        <m:num>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𝑝</m:t>
                              </m:r>
                            </m:e>
                            <m:sub>
                              <m:r>
                                <a:rPr lang="en-AU" sz="1800" b="0" i="1" smtClean="0">
                                  <a:latin typeface="Cambria Math" panose="02040503050406030204" pitchFamily="18" charset="0"/>
                                </a:rPr>
                                <m:t>𝑓</m:t>
                              </m:r>
                            </m:sub>
                          </m:sSub>
                          <m:r>
                            <a:rPr lang="en-AU" sz="1800" b="0" i="1" smtClean="0">
                              <a:latin typeface="Cambria Math" panose="02040503050406030204" pitchFamily="18" charset="0"/>
                            </a:rPr>
                            <m:t>−</m:t>
                          </m:r>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𝑝</m:t>
                              </m:r>
                            </m:e>
                            <m:sub>
                              <m:r>
                                <a:rPr lang="en-AU" sz="1800" b="0" i="1" smtClean="0">
                                  <a:latin typeface="Cambria Math" panose="02040503050406030204" pitchFamily="18" charset="0"/>
                                </a:rPr>
                                <m:t>𝑑</m:t>
                              </m:r>
                            </m:sub>
                          </m:sSub>
                        </m:num>
                        <m:den>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𝑝</m:t>
                              </m:r>
                            </m:e>
                            <m:sub>
                              <m:r>
                                <a:rPr lang="en-AU" sz="1800" b="0" i="1" smtClean="0">
                                  <a:latin typeface="Cambria Math" panose="02040503050406030204" pitchFamily="18" charset="0"/>
                                </a:rPr>
                                <m:t>𝑓</m:t>
                              </m:r>
                            </m:sub>
                          </m:sSub>
                        </m:den>
                      </m:f>
                    </m:oMath>
                  </m:oMathPara>
                </a14:m>
                <a:endParaRPr lang="en-AU" sz="1800" dirty="0"/>
              </a:p>
              <a:p>
                <a:pPr marL="0" indent="0">
                  <a:buNone/>
                </a:pPr>
                <a:r>
                  <a:rPr lang="en-AU" sz="1800" dirty="0"/>
                  <a:t>[Note: this comes from McAfee – there is an error in McAfee leading to a slightly different equation.]</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245" t="-370"/>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a:t>
            </a:fld>
            <a:endParaRPr lang="en-AU"/>
          </a:p>
        </p:txBody>
      </p:sp>
    </p:spTree>
    <p:extLst>
      <p:ext uri="{BB962C8B-B14F-4D97-AF65-F5344CB8AC3E}">
        <p14:creationId xmlns:p14="http://schemas.microsoft.com/office/powerpoint/2010/main" val="3664394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solidFill>
                  <a:srgbClr val="002060"/>
                </a:solidFill>
              </a:rPr>
              <a:t>Dynamic Pricing: Yield management</a:t>
            </a:r>
            <a:endParaRPr lang="en-AU" i="1" dirty="0">
              <a:solidFill>
                <a:srgbClr val="002060"/>
              </a:solidFill>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77500" lnSpcReduction="20000"/>
              </a:bodyPr>
              <a:lstStyle/>
              <a:p>
                <a:pPr marL="0" indent="0">
                  <a:buNone/>
                </a:pPr>
                <a:r>
                  <a:rPr lang="en-AU" sz="1800" dirty="0"/>
                  <a:t>Sell a discounted fare if:</a:t>
                </a:r>
              </a:p>
              <a:p>
                <a:pPr marL="0" indent="0">
                  <a:buNone/>
                </a:pPr>
                <a14:m>
                  <m:oMathPara xmlns:m="http://schemas.openxmlformats.org/officeDocument/2006/math">
                    <m:oMathParaPr>
                      <m:jc m:val="centerGroup"/>
                    </m:oMathParaPr>
                    <m:oMath xmlns:m="http://schemas.openxmlformats.org/officeDocument/2006/math">
                      <m:r>
                        <a:rPr lang="en-AU" sz="1800" i="1" smtClean="0">
                          <a:latin typeface="Cambria Math" panose="02040503050406030204" pitchFamily="18" charset="0"/>
                        </a:rPr>
                        <m:t>𝑛</m:t>
                      </m:r>
                      <m:d>
                        <m:dPr>
                          <m:ctrlPr>
                            <a:rPr lang="en-AU" sz="1800" i="1">
                              <a:latin typeface="Cambria Math" panose="02040503050406030204" pitchFamily="18" charset="0"/>
                            </a:rPr>
                          </m:ctrlPr>
                        </m:dPr>
                        <m:e>
                          <m:r>
                            <a:rPr lang="en-AU" sz="1800" i="1">
                              <a:latin typeface="Cambria Math" panose="02040503050406030204" pitchFamily="18" charset="0"/>
                            </a:rPr>
                            <m:t>1−</m:t>
                          </m:r>
                          <m:r>
                            <a:rPr lang="en-AU" sz="1800" i="1">
                              <a:latin typeface="Cambria Math" panose="02040503050406030204" pitchFamily="18" charset="0"/>
                            </a:rPr>
                            <m:t>𝑠</m:t>
                          </m:r>
                        </m:e>
                      </m:d>
                      <m:r>
                        <a:rPr lang="en-AU" sz="1800" i="1">
                          <a:latin typeface="Cambria Math" panose="02040503050406030204" pitchFamily="18" charset="0"/>
                        </a:rPr>
                        <m:t>&gt;</m:t>
                      </m:r>
                      <m:f>
                        <m:fPr>
                          <m:ctrlPr>
                            <a:rPr lang="en-AU" sz="1800" i="1">
                              <a:latin typeface="Cambria Math" panose="02040503050406030204" pitchFamily="18" charset="0"/>
                            </a:rPr>
                          </m:ctrlPr>
                        </m:fPr>
                        <m:num>
                          <m:sSub>
                            <m:sSubPr>
                              <m:ctrlPr>
                                <a:rPr lang="en-AU" sz="1800" i="1">
                                  <a:latin typeface="Cambria Math" panose="02040503050406030204" pitchFamily="18" charset="0"/>
                                </a:rPr>
                              </m:ctrlPr>
                            </m:sSubPr>
                            <m:e>
                              <m:r>
                                <a:rPr lang="en-AU" sz="1800" i="1">
                                  <a:latin typeface="Cambria Math" panose="02040503050406030204" pitchFamily="18" charset="0"/>
                                </a:rPr>
                                <m:t>𝑝</m:t>
                              </m:r>
                            </m:e>
                            <m:sub>
                              <m:r>
                                <a:rPr lang="en-AU" sz="1800" i="1">
                                  <a:latin typeface="Cambria Math" panose="02040503050406030204" pitchFamily="18" charset="0"/>
                                </a:rPr>
                                <m:t>𝑓</m:t>
                              </m:r>
                            </m:sub>
                          </m:sSub>
                          <m:r>
                            <a:rPr lang="en-AU" sz="1800" i="1">
                              <a:latin typeface="Cambria Math" panose="02040503050406030204" pitchFamily="18" charset="0"/>
                            </a:rPr>
                            <m:t>−</m:t>
                          </m:r>
                          <m:sSub>
                            <m:sSubPr>
                              <m:ctrlPr>
                                <a:rPr lang="en-AU" sz="1800" i="1">
                                  <a:latin typeface="Cambria Math" panose="02040503050406030204" pitchFamily="18" charset="0"/>
                                </a:rPr>
                              </m:ctrlPr>
                            </m:sSubPr>
                            <m:e>
                              <m:r>
                                <a:rPr lang="en-AU" sz="1800" i="1">
                                  <a:latin typeface="Cambria Math" panose="02040503050406030204" pitchFamily="18" charset="0"/>
                                </a:rPr>
                                <m:t>𝑝</m:t>
                              </m:r>
                            </m:e>
                            <m:sub>
                              <m:r>
                                <a:rPr lang="en-AU" sz="1800" i="1">
                                  <a:latin typeface="Cambria Math" panose="02040503050406030204" pitchFamily="18" charset="0"/>
                                </a:rPr>
                                <m:t>𝑑</m:t>
                              </m:r>
                            </m:sub>
                          </m:sSub>
                        </m:num>
                        <m:den>
                          <m:sSub>
                            <m:sSubPr>
                              <m:ctrlPr>
                                <a:rPr lang="en-AU" sz="1800" i="1">
                                  <a:latin typeface="Cambria Math" panose="02040503050406030204" pitchFamily="18" charset="0"/>
                                </a:rPr>
                              </m:ctrlPr>
                            </m:sSubPr>
                            <m:e>
                              <m:r>
                                <a:rPr lang="en-AU" sz="1800" i="1">
                                  <a:latin typeface="Cambria Math" panose="02040503050406030204" pitchFamily="18" charset="0"/>
                                </a:rPr>
                                <m:t>𝑝</m:t>
                              </m:r>
                            </m:e>
                            <m:sub>
                              <m:r>
                                <a:rPr lang="en-AU" sz="1800" i="1">
                                  <a:latin typeface="Cambria Math" panose="02040503050406030204" pitchFamily="18" charset="0"/>
                                </a:rPr>
                                <m:t>𝑓</m:t>
                              </m:r>
                            </m:sub>
                          </m:sSub>
                        </m:den>
                      </m:f>
                      <m:r>
                        <a:rPr lang="en-AU" sz="1800" i="1">
                          <a:latin typeface="Cambria Math" panose="02040503050406030204" pitchFamily="18" charset="0"/>
                        </a:rPr>
                        <m:t> </m:t>
                      </m:r>
                    </m:oMath>
                  </m:oMathPara>
                </a14:m>
                <a:endParaRPr lang="en-AU" sz="1800" dirty="0"/>
              </a:p>
              <a:p>
                <a:pPr marL="0" indent="0">
                  <a:buNone/>
                </a:pPr>
                <a:r>
                  <a:rPr lang="en-AU" sz="1800" dirty="0"/>
                  <a:t>What happens over time?</a:t>
                </a:r>
              </a:p>
              <a:p>
                <a:r>
                  <a:rPr lang="en-AU" sz="1800" i="1" dirty="0"/>
                  <a:t>s</a:t>
                </a:r>
                <a:r>
                  <a:rPr lang="en-AU" sz="1800" dirty="0"/>
                  <a:t> decreases as time passes without sales → better to sell a discount fare now</a:t>
                </a:r>
              </a:p>
              <a:p>
                <a:r>
                  <a:rPr lang="en-AU" sz="1800" i="1" dirty="0"/>
                  <a:t>s</a:t>
                </a:r>
                <a:r>
                  <a:rPr lang="en-AU" sz="1800" dirty="0"/>
                  <a:t> increases every time a seat is sold → remaining seats become more valuable</a:t>
                </a:r>
              </a:p>
              <a:p>
                <a:pPr marL="0" indent="0">
                  <a:buNone/>
                </a:pPr>
                <a:r>
                  <a:rPr lang="en-AU" sz="1800" dirty="0"/>
                  <a:t>As we approach the travel date, what happens to </a:t>
                </a:r>
                <a:r>
                  <a:rPr lang="en-AU" sz="1800" i="1" dirty="0"/>
                  <a:t>n</a:t>
                </a:r>
                <a:r>
                  <a:rPr lang="en-AU" sz="1800" dirty="0"/>
                  <a:t>?</a:t>
                </a:r>
              </a:p>
              <a:p>
                <a:pPr marL="0" indent="0">
                  <a:buNone/>
                </a:pPr>
                <a:r>
                  <a:rPr lang="en-AU" sz="1800" dirty="0">
                    <a:solidFill>
                      <a:schemeClr val="tx1"/>
                    </a:solidFill>
                  </a:rPr>
                  <a:t>If </a:t>
                </a:r>
                <a:r>
                  <a:rPr lang="en-AU" sz="1800" i="1" dirty="0">
                    <a:solidFill>
                      <a:schemeClr val="tx1"/>
                    </a:solidFill>
                  </a:rPr>
                  <a:t>n</a:t>
                </a:r>
                <a:r>
                  <a:rPr lang="en-AU" sz="1800" dirty="0">
                    <a:solidFill>
                      <a:schemeClr val="tx1"/>
                    </a:solidFill>
                  </a:rPr>
                  <a:t> gets </a:t>
                </a:r>
                <a:r>
                  <a:rPr lang="en-US" sz="1800" dirty="0">
                    <a:solidFill>
                      <a:schemeClr val="tx1"/>
                    </a:solidFill>
                  </a:rPr>
                  <a:t>smaller as time to flight departure approaches, then it makes it less likely that the expression above holds in which case the airline is better off NOT selling another discount fare. That is, they offer only full fares as the departure date </a:t>
                </a:r>
                <a:r>
                  <a:rPr lang="en-US" sz="1800" dirty="0" err="1">
                    <a:solidFill>
                      <a:schemeClr val="tx1"/>
                    </a:solidFill>
                  </a:rPr>
                  <a:t>fo</a:t>
                </a:r>
                <a:r>
                  <a:rPr lang="en-US" sz="1800" dirty="0">
                    <a:solidFill>
                      <a:schemeClr val="tx1"/>
                    </a:solidFill>
                  </a:rPr>
                  <a:t> the flight approaches.  </a:t>
                </a:r>
                <a:endParaRPr lang="en-AU" sz="1800" dirty="0"/>
              </a:p>
              <a:p>
                <a:pPr marL="0" indent="0">
                  <a:buNone/>
                </a:pPr>
                <a:r>
                  <a:rPr lang="en-AU" sz="1800" dirty="0"/>
                  <a:t>What does this imply about the profitability of selling discount tickets?</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245" t="-370"/>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5</a:t>
            </a:fld>
            <a:endParaRPr lang="en-AU"/>
          </a:p>
        </p:txBody>
      </p:sp>
    </p:spTree>
    <p:extLst>
      <p:ext uri="{BB962C8B-B14F-4D97-AF65-F5344CB8AC3E}">
        <p14:creationId xmlns:p14="http://schemas.microsoft.com/office/powerpoint/2010/main" val="304506170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STSLIDEVIEWED" val="257,2,Pricing- Outline"/>
</p:tagLst>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5428</TotalTime>
  <Words>511</Words>
  <Application>Microsoft Macintosh PowerPoint</Application>
  <PresentationFormat>Widescreen</PresentationFormat>
  <Paragraphs>47</Paragraphs>
  <Slides>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Cambria Math</vt:lpstr>
      <vt:lpstr>Tw Cen MT</vt:lpstr>
      <vt:lpstr>Droplet</vt:lpstr>
      <vt:lpstr>Lecture 4.6 Dynamic pricing: Yield Management</vt:lpstr>
      <vt:lpstr>Dynamic Pricing: Yield management</vt:lpstr>
      <vt:lpstr>Dynamic Pricing: Yield management</vt:lpstr>
      <vt:lpstr>Dynamic Pricing: Yield management</vt:lpstr>
      <vt:lpstr>Dynamic Pricing: Yield management</vt:lpstr>
    </vt:vector>
  </TitlesOfParts>
  <Company>University of Sydney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Econ1040  Principles of Economics</dc:title>
  <dc:creator>Stephen Whelan</dc:creator>
  <cp:lastModifiedBy>Jason Collins</cp:lastModifiedBy>
  <cp:revision>299</cp:revision>
  <dcterms:created xsi:type="dcterms:W3CDTF">2015-02-25T21:48:00Z</dcterms:created>
  <dcterms:modified xsi:type="dcterms:W3CDTF">2020-09-08T22:31:19Z</dcterms:modified>
</cp:coreProperties>
</file>