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60" r:id="rId3"/>
    <p:sldId id="461" r:id="rId4"/>
    <p:sldId id="370" r:id="rId5"/>
    <p:sldId id="480" r:id="rId6"/>
    <p:sldId id="479" r:id="rId7"/>
    <p:sldId id="481" r:id="rId8"/>
    <p:sldId id="483" r:id="rId9"/>
    <p:sldId id="484" r:id="rId10"/>
    <p:sldId id="485" r:id="rId11"/>
    <p:sldId id="486" r:id="rId12"/>
    <p:sldId id="43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90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03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89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98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2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28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94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37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9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2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389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9392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0372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5346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9436422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29755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2204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2923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3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49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3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9234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236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4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7625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0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Differentiation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Price competition with differentiated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Firm 1 has profits: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100−2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To maximise profits, solve FOCs (set the slope of profits to zero):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=100−2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=120+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=30+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Similarly, for Firm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=30+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8" t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9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Price competition with differentiated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In equilibrium, both firms operate on their reaction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=30+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30+</m:t>
                          </m:r>
                          <m:f>
                            <m:f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=40=</m:t>
                      </m:r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04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Types of differentiation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1800" dirty="0"/>
              <a:t>Horizontal differentiation</a:t>
            </a:r>
          </a:p>
          <a:p>
            <a:r>
              <a:rPr lang="en-AU" sz="1800" dirty="0"/>
              <a:t>Consumers have different product rankings</a:t>
            </a:r>
          </a:p>
          <a:p>
            <a:r>
              <a:rPr lang="en-AU" sz="1800" dirty="0"/>
              <a:t>e.g. red BMWs and blue BMWs</a:t>
            </a:r>
          </a:p>
          <a:p>
            <a:r>
              <a:rPr lang="en-US" sz="1800" dirty="0"/>
              <a:t>Could think about horizontal differentiation as a choice over location</a:t>
            </a:r>
            <a:endParaRPr lang="en-AU" sz="1800" dirty="0"/>
          </a:p>
          <a:p>
            <a:pPr marL="0" indent="0">
              <a:buNone/>
            </a:pPr>
            <a:r>
              <a:rPr lang="en-AU" sz="1800" dirty="0"/>
              <a:t>Vertical differentiation</a:t>
            </a:r>
          </a:p>
          <a:p>
            <a:r>
              <a:rPr lang="en-AU" sz="1800" dirty="0"/>
              <a:t>Consumers agree on the ranking of products</a:t>
            </a:r>
          </a:p>
          <a:p>
            <a:r>
              <a:rPr lang="en-AU" sz="1800" dirty="0"/>
              <a:t>Consumers have different preferences for quality</a:t>
            </a:r>
          </a:p>
          <a:p>
            <a:r>
              <a:rPr lang="en-AU" sz="1800" dirty="0"/>
              <a:t>e.g. new BMWs and used Toyota Corollas</a:t>
            </a:r>
            <a:endParaRPr lang="en-US" sz="1800" dirty="0"/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0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5.0 Product differentiation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5.1 Horizontal product differentiation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5.2 Preemption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5.3 Pricing complementary products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Reading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Chapter 4, ”Differentiation” in McAfee (2002) </a:t>
            </a:r>
            <a:r>
              <a:rPr lang="en-US" sz="1800" i="1" dirty="0"/>
              <a:t>Competitive Solutions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A link to this chapter is in the Week 5 reading page on Canvas.</a:t>
            </a:r>
            <a:endParaRPr lang="en-AU" sz="18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800" b="1" dirty="0"/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7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Value Creation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600" dirty="0"/>
              <a:t>Think of value as the sum of producer and consumer surplus. 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/>
              <a:t>Net value to consumer is (Willingness to Pay minus Price), i.e. consumer surplus.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/>
              <a:t>Net value to seller is (Price minus marginal cost), i.e.  Producer surplus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/>
              <a:t>Hence total value equals (Willingness to Pay minus marginal cost), i.e. Total Surplus.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600" dirty="0"/>
              <a:t>It is important to note how to think about willingness to pay.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/>
              <a:t>For consumers it reflects the utility derived from consumption of good or service.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600" dirty="0"/>
              <a:t>For business buyers it reflects the next best alternative: e.g. sugar versus corn syrup in soft drink production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600" dirty="0"/>
              <a:t>As we have already considered in the context of pricing, it is important to note that Willingness to Pay will vary over buyers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86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C4B24B3-1D74-8042-B7EA-4649A353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83" y="1978377"/>
            <a:ext cx="6147739" cy="4201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Value Creation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921004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Recall this diagram from last week.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Differentiation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The question for a firm is how can they capture more of the value.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One strategy to capture value is product differentiation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By making your self different or creating some uniqueness, i.e. offering a product no one else sells.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By doing so you create some market power.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This could come through market entry or it could come from creating a new product in an existing market</a:t>
            </a:r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59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Product Differentiation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Competing products often have distinguishing characteristics</a:t>
            </a:r>
          </a:p>
          <a:p>
            <a:r>
              <a:rPr lang="en-AU" dirty="0"/>
              <a:t>physical differences</a:t>
            </a:r>
          </a:p>
          <a:p>
            <a:r>
              <a:rPr lang="en-AU" dirty="0"/>
              <a:t>perceived differences (e.g. pharmaceuticals, home brands)</a:t>
            </a:r>
          </a:p>
          <a:p>
            <a:r>
              <a:rPr lang="en-AU" dirty="0"/>
              <a:t>service quality</a:t>
            </a:r>
          </a:p>
          <a:p>
            <a:r>
              <a:rPr lang="en-AU" dirty="0"/>
              <a:t>location </a:t>
            </a:r>
            <a:endParaRPr lang="en-AU" sz="1800" dirty="0"/>
          </a:p>
          <a:p>
            <a:pPr marL="0" indent="0">
              <a:buNone/>
            </a:pPr>
            <a:r>
              <a:rPr lang="en-AU" dirty="0"/>
              <a:t>Product differentiation alters the strategic interaction between firms</a:t>
            </a:r>
          </a:p>
          <a:p>
            <a:r>
              <a:rPr lang="en-AU" dirty="0"/>
              <a:t>product differentiation provides firms with market power</a:t>
            </a:r>
          </a:p>
          <a:p>
            <a:r>
              <a:rPr lang="en-AU" dirty="0"/>
              <a:t>firms have downward sloping demand curves</a:t>
            </a:r>
          </a:p>
          <a:p>
            <a:r>
              <a:rPr lang="en-AU" dirty="0"/>
              <a:t>one explanation for pricing above marginal cost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16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Price competition with differentiated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With differentiated products, demand depends on the prices of all related products: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e.g. suppose firms 1 and 2 produce imperfectly substitutable products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=100−2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 does this demand curve compare with the Bertrand model?</a:t>
                </a:r>
              </a:p>
              <a:p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14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Price competition with differentiated products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Suppose there are two firms who compete by simultaneously setting prices. They face the market conditions below. Find equilibrium prices. </a:t>
                </a:r>
              </a:p>
              <a:p>
                <a:pPr marL="0" indent="0">
                  <a:buNone/>
                </a:pPr>
                <a:r>
                  <a:rPr lang="en-AU" dirty="0"/>
                  <a:t>Demand: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=100−2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35" r="-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787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5Product Differentiation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6511</TotalTime>
  <Words>692</Words>
  <Application>Microsoft Macintosh PowerPoint</Application>
  <PresentationFormat>Widescreen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Wingdings</vt:lpstr>
      <vt:lpstr>Droplet</vt:lpstr>
      <vt:lpstr>Lecture 5.0 Product Differentiation</vt:lpstr>
      <vt:lpstr>Outline</vt:lpstr>
      <vt:lpstr>Reading</vt:lpstr>
      <vt:lpstr>Value Creation</vt:lpstr>
      <vt:lpstr>Value Creation</vt:lpstr>
      <vt:lpstr>Product Differentiation</vt:lpstr>
      <vt:lpstr>Product Differentiation</vt:lpstr>
      <vt:lpstr>Price competition with differentiated products</vt:lpstr>
      <vt:lpstr>Price competition with differentiated products</vt:lpstr>
      <vt:lpstr>Price competition with differentiated products</vt:lpstr>
      <vt:lpstr>Price competition with differentiated products</vt:lpstr>
      <vt:lpstr>Types of differentiation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369</cp:revision>
  <dcterms:created xsi:type="dcterms:W3CDTF">2015-02-25T21:48:00Z</dcterms:created>
  <dcterms:modified xsi:type="dcterms:W3CDTF">2020-09-09T21:31:15Z</dcterms:modified>
</cp:coreProperties>
</file>