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478" r:id="rId2"/>
    <p:sldId id="434" r:id="rId3"/>
    <p:sldId id="439" r:id="rId4"/>
    <p:sldId id="454" r:id="rId5"/>
    <p:sldId id="463" r:id="rId6"/>
    <p:sldId id="440" r:id="rId7"/>
    <p:sldId id="457" r:id="rId8"/>
    <p:sldId id="458" r:id="rId9"/>
    <p:sldId id="442" r:id="rId10"/>
    <p:sldId id="455" r:id="rId11"/>
    <p:sldId id="441" r:id="rId12"/>
    <p:sldId id="443" r:id="rId13"/>
    <p:sldId id="444" r:id="rId14"/>
    <p:sldId id="437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29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6389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9392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0372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45346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94364221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29755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22040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29230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3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949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3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9234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2367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4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7625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2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10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 Differentiation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45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Endogenous Location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Note that this result applies for two firms but not for many.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Suppose that there were four firms and they were all in the middle.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do you think might happen?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So what might the result end up looking like?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56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Endogenous location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We will discuss this in the tutorial, but we would expect in this case: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954111" y="4342847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18056" y="4270022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70346" y="42243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4348" y="4495630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2059" y="4493031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07538" y="4224313"/>
            <a:ext cx="1" cy="26871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81044" y="4224313"/>
            <a:ext cx="1" cy="26871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647" y="4466798"/>
            <a:ext cx="592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7622" y="4475371"/>
            <a:ext cx="59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0.75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6974" y="3894498"/>
            <a:ext cx="148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Firms 3 and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3468" y="3885759"/>
            <a:ext cx="148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Firms 1 and 2</a:t>
            </a:r>
          </a:p>
        </p:txBody>
      </p:sp>
    </p:spTree>
    <p:extLst>
      <p:ext uri="{BB962C8B-B14F-4D97-AF65-F5344CB8AC3E}">
        <p14:creationId xmlns:p14="http://schemas.microsoft.com/office/powerpoint/2010/main" val="233478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Endogenous Prices and Location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happens when prices are adjustable along with firm location?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When prices are flexible you want to be further away from your rivals.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When firms choose best responses (for fixed location) the price was equal to set price equal to </a:t>
            </a:r>
            <a:r>
              <a:rPr lang="en-US" sz="1800" i="1" dirty="0"/>
              <a:t>c:</a:t>
            </a:r>
            <a:r>
              <a:rPr lang="en-US" sz="1800" dirty="0"/>
              <a:t> the transportation cost between the two locations.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The higher this distance is the greater is the price and the greater are the profits for each of the firms.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The key constraint is that when you get further away from each other, what is likely to happen?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68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Endogenous Prices AND LOCATION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does your location do to other firm’s price?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When you move further away from your competitor you tend to increase your own price and also help your competitor.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Why?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Intuitively, for the competitor, the competition is further away and it has a higher price!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But then, the firm that moves away also gets a flow on benefit of the competitor raising its own price.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55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5F524BE-25D5-CE46-B2F5-B75684D6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934A115-F4B6-5F47-8CE6-BB371A3011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dirty="0"/>
              <a:t>We don’t need to confine our differentiation to that of geography or physical location.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14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047930" y="3486763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5488" y="2955780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Breakfast Cereals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069" y="3629093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sweet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47929" y="3368229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23530" y="3400327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6892" y="3629093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Sweet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1370" y="4016473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Chips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047930" y="4491639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047929" y="5460484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7929" y="4385805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47930" y="5354651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23530" y="439850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023529" y="5367351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1370" y="4996036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Movies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9609" y="4642934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Healthy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9607" y="5579655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Period drama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98541" y="4642934"/>
            <a:ext cx="233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Heart attack inducing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86892" y="5579655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Action</a:t>
            </a:r>
          </a:p>
        </p:txBody>
      </p:sp>
      <p:sp>
        <p:nvSpPr>
          <p:cNvPr id="31" name="Footer Placeholder 3">
            <a:extLst>
              <a:ext uri="{FF2B5EF4-FFF2-40B4-BE49-F238E27FC236}">
                <a16:creationId xmlns:a16="http://schemas.microsoft.com/office/drawing/2014/main" id="{5E4D11FE-0112-E845-93D8-BB7DE23F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890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ED6E-9204-B446-AA11-0DA6402D33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We have two shops at each end of a street 10km apart. Consumers prefer to eat nearby. (We considered this example in week 3 in the context of monopolistic competition.) </a:t>
            </a:r>
          </a:p>
          <a:p>
            <a:pPr marL="447675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  <a:p>
            <a:endParaRPr lang="en-AU" sz="18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4CBC6-7F42-CD49-9C69-F848482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D9A6DF1-8AE8-194E-8390-1AF413B1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515136-5249-454A-B2F4-B9B838596785}"/>
              </a:ext>
            </a:extLst>
          </p:cNvPr>
          <p:cNvCxnSpPr/>
          <p:nvPr/>
        </p:nvCxnSpPr>
        <p:spPr>
          <a:xfrm flipH="1" flipV="1">
            <a:off x="2080109" y="5217947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D67B7-6CF1-CB4D-A7B2-50DECD18DBCE}"/>
              </a:ext>
            </a:extLst>
          </p:cNvPr>
          <p:cNvSpPr txBox="1"/>
          <p:nvPr/>
        </p:nvSpPr>
        <p:spPr>
          <a:xfrm>
            <a:off x="9921150" y="5217175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5655F8-9BE2-2547-97E4-A749059F8786}"/>
              </a:ext>
            </a:extLst>
          </p:cNvPr>
          <p:cNvCxnSpPr/>
          <p:nvPr/>
        </p:nvCxnSpPr>
        <p:spPr>
          <a:xfrm>
            <a:off x="2074333" y="51121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47759E-FA9B-994B-88C5-F811AFC55CC1}"/>
              </a:ext>
            </a:extLst>
          </p:cNvPr>
          <p:cNvSpPr txBox="1"/>
          <p:nvPr/>
        </p:nvSpPr>
        <p:spPr>
          <a:xfrm>
            <a:off x="1948336" y="5217175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95208-0B1A-254C-AE09-1F04FD05DEA9}"/>
              </a:ext>
            </a:extLst>
          </p:cNvPr>
          <p:cNvSpPr txBox="1"/>
          <p:nvPr/>
        </p:nvSpPr>
        <p:spPr>
          <a:xfrm>
            <a:off x="3884041" y="4026492"/>
            <a:ext cx="436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B39EED-E9FE-7A40-A14F-8A347A4F6263}"/>
              </a:ext>
            </a:extLst>
          </p:cNvPr>
          <p:cNvSpPr txBox="1"/>
          <p:nvPr/>
        </p:nvSpPr>
        <p:spPr>
          <a:xfrm>
            <a:off x="1876403" y="4773559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4EFA3-0029-A94E-A9E1-909A3AF85BD7}"/>
              </a:ext>
            </a:extLst>
          </p:cNvPr>
          <p:cNvSpPr txBox="1"/>
          <p:nvPr/>
        </p:nvSpPr>
        <p:spPr>
          <a:xfrm>
            <a:off x="1093822" y="5419417"/>
            <a:ext cx="22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4E3E0E-32BD-4043-B455-6D663302EE29}"/>
              </a:ext>
            </a:extLst>
          </p:cNvPr>
          <p:cNvCxnSpPr/>
          <p:nvPr/>
        </p:nvCxnSpPr>
        <p:spPr>
          <a:xfrm>
            <a:off x="10055709" y="50994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1C369D-8200-A945-B85E-C9A0475FB390}"/>
              </a:ext>
            </a:extLst>
          </p:cNvPr>
          <p:cNvSpPr txBox="1"/>
          <p:nvPr/>
        </p:nvSpPr>
        <p:spPr>
          <a:xfrm>
            <a:off x="9803692" y="4760859"/>
            <a:ext cx="43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8D99B-FF58-3D4D-A831-34DF074D3699}"/>
              </a:ext>
            </a:extLst>
          </p:cNvPr>
          <p:cNvSpPr txBox="1"/>
          <p:nvPr/>
        </p:nvSpPr>
        <p:spPr>
          <a:xfrm>
            <a:off x="9041402" y="5417101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97ADB6D-92DF-7740-888A-8474F4134986}"/>
              </a:ext>
            </a:extLst>
          </p:cNvPr>
          <p:cNvSpPr/>
          <p:nvPr/>
        </p:nvSpPr>
        <p:spPr>
          <a:xfrm rot="5400000">
            <a:off x="5901493" y="600316"/>
            <a:ext cx="327056" cy="798137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A595BAA3-5594-D248-B9FF-55CAF63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895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24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75D5D-EE89-3741-A65D-4AA11B69DED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Consider a consumer is located fraction </a:t>
                </a:r>
                <a:r>
                  <a:rPr lang="en-US" sz="1800" i="1" dirty="0"/>
                  <a:t>x</a:t>
                </a:r>
                <a:r>
                  <a:rPr lang="en-US" sz="1800" dirty="0"/>
                  <a:t> of way from L to R. Assume the cost of moving from L to R is </a:t>
                </a:r>
                <a:r>
                  <a:rPr lang="en-US" sz="1800" i="1" dirty="0"/>
                  <a:t>c</a:t>
                </a:r>
                <a:r>
                  <a:rPr lang="en-US" sz="1800" dirty="0"/>
                  <a:t>. The location of the marginal consumer who is indifferent between L and R is: </a:t>
                </a:r>
              </a:p>
              <a:p>
                <a:pPr marL="447675" indent="0" algn="ctr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1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sz="1800" i="1">
                          <a:latin typeface="Cambria Math"/>
                        </a:rPr>
                        <m:t>=0.5+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AU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AU" sz="1800" i="1">
                              <a:latin typeface="Cambria Math"/>
                            </a:rPr>
                            <m:t>2</m:t>
                          </m:r>
                          <m:r>
                            <a:rPr lang="en-AU" sz="1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1800" b="1" i="1" dirty="0">
                  <a:solidFill>
                    <a:srgbClr val="FF0000"/>
                  </a:solidFill>
                </a:endParaRPr>
              </a:p>
              <a:p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75D5D-EE89-3741-A65D-4AA11B69D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13" t="-370" r="-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 flipV="1">
            <a:off x="2080109" y="5217947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21150" y="5217175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074333" y="51121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8336" y="5217175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84041" y="4026492"/>
            <a:ext cx="436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76403" y="4773559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3822" y="5419417"/>
            <a:ext cx="22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55709" y="50994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03692" y="4760859"/>
            <a:ext cx="43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41402" y="5417101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5901493" y="600316"/>
            <a:ext cx="327056" cy="798137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B52B0-067F-4340-AF51-A171CDB1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F0C04435-4967-404F-89E0-37A45315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186DB683-19AF-EC4D-85D7-C679FB6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895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086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2008F40-D13F-2A42-B105-B1859A23536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If </a:t>
                </a:r>
                <a:r>
                  <a:rPr lang="en-US" i="1" dirty="0"/>
                  <a:t>c</a:t>
                </a:r>
                <a:r>
                  <a:rPr lang="en-US" dirty="0"/>
                  <a:t>= $0.50 per </a:t>
                </a:r>
                <a:r>
                  <a:rPr lang="en-US" dirty="0" err="1"/>
                  <a:t>kilometre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E</a:t>
                </a:r>
                <a:r>
                  <a:rPr lang="en-US" dirty="0"/>
                  <a:t>=4 and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J</a:t>
                </a:r>
                <a:r>
                  <a:rPr lang="en-US" dirty="0"/>
                  <a:t>=5:</a:t>
                </a:r>
              </a:p>
              <a:p>
                <a:pPr marL="447675" indent="0" algn="ctr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i="1">
                          <a:latin typeface="Cambria Math"/>
                        </a:rPr>
                        <m:t>=0.5+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/>
                            </a:rPr>
                            <m:t>5−4</m:t>
                          </m:r>
                        </m:num>
                        <m:den>
                          <m:r>
                            <a:rPr lang="en-AU" i="1">
                              <a:latin typeface="Cambria Math"/>
                            </a:rPr>
                            <m:t>2(5)</m:t>
                          </m:r>
                        </m:den>
                      </m:f>
                      <m:r>
                        <a:rPr lang="en-AU" i="1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3600" b="1" i="1" dirty="0">
                  <a:solidFill>
                    <a:srgbClr val="FF0000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2008F40-D13F-2A42-B105-B1859A2353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D8146FA4-CDC2-7244-A93F-357BE0FA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B36DD49-57DE-1D41-AFF1-6D40E137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24" name="Slide Number Placeholder 2">
            <a:extLst>
              <a:ext uri="{FF2B5EF4-FFF2-40B4-BE49-F238E27FC236}">
                <a16:creationId xmlns:a16="http://schemas.microsoft.com/office/drawing/2014/main" id="{2D49433B-5DE4-0643-A72F-2F9CB554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0028E2-06D1-C84E-9B62-11E260D834B4}"/>
              </a:ext>
            </a:extLst>
          </p:cNvPr>
          <p:cNvCxnSpPr/>
          <p:nvPr/>
        </p:nvCxnSpPr>
        <p:spPr>
          <a:xfrm flipH="1" flipV="1">
            <a:off x="2080109" y="5217947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962782B-E45E-BB47-B7EF-24823D5D6539}"/>
              </a:ext>
            </a:extLst>
          </p:cNvPr>
          <p:cNvSpPr txBox="1"/>
          <p:nvPr/>
        </p:nvSpPr>
        <p:spPr>
          <a:xfrm>
            <a:off x="9921150" y="5217175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04756-C8A9-4541-BFD9-AF151E2C9DB5}"/>
              </a:ext>
            </a:extLst>
          </p:cNvPr>
          <p:cNvCxnSpPr/>
          <p:nvPr/>
        </p:nvCxnSpPr>
        <p:spPr>
          <a:xfrm>
            <a:off x="2074333" y="51121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012FB0-7BFC-4645-B004-04F80C1565D4}"/>
              </a:ext>
            </a:extLst>
          </p:cNvPr>
          <p:cNvSpPr txBox="1"/>
          <p:nvPr/>
        </p:nvSpPr>
        <p:spPr>
          <a:xfrm>
            <a:off x="1948336" y="5217175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7EC9A-6455-D547-A9C5-AAB5724DF221}"/>
              </a:ext>
            </a:extLst>
          </p:cNvPr>
          <p:cNvSpPr txBox="1"/>
          <p:nvPr/>
        </p:nvSpPr>
        <p:spPr>
          <a:xfrm>
            <a:off x="3884041" y="4026492"/>
            <a:ext cx="436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046D3-C3B8-8D42-894A-5133AC8FA102}"/>
              </a:ext>
            </a:extLst>
          </p:cNvPr>
          <p:cNvSpPr txBox="1"/>
          <p:nvPr/>
        </p:nvSpPr>
        <p:spPr>
          <a:xfrm>
            <a:off x="1876403" y="4773559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36141-A969-2648-9456-5631B7302AB4}"/>
              </a:ext>
            </a:extLst>
          </p:cNvPr>
          <p:cNvSpPr txBox="1"/>
          <p:nvPr/>
        </p:nvSpPr>
        <p:spPr>
          <a:xfrm>
            <a:off x="1093822" y="5419417"/>
            <a:ext cx="229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BF963E-6B7C-B745-8BB0-A34B96452B33}"/>
              </a:ext>
            </a:extLst>
          </p:cNvPr>
          <p:cNvCxnSpPr/>
          <p:nvPr/>
        </p:nvCxnSpPr>
        <p:spPr>
          <a:xfrm>
            <a:off x="10055709" y="50994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885FA2-7D5A-7747-8711-7ABB2EA57636}"/>
              </a:ext>
            </a:extLst>
          </p:cNvPr>
          <p:cNvSpPr txBox="1"/>
          <p:nvPr/>
        </p:nvSpPr>
        <p:spPr>
          <a:xfrm>
            <a:off x="9803692" y="4760859"/>
            <a:ext cx="43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1785B3-7889-CA46-9BE2-DD80DB1FF220}"/>
              </a:ext>
            </a:extLst>
          </p:cNvPr>
          <p:cNvSpPr txBox="1"/>
          <p:nvPr/>
        </p:nvSpPr>
        <p:spPr>
          <a:xfrm>
            <a:off x="9041402" y="5417101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91364011-07B9-234D-B80B-EB6C4991B078}"/>
              </a:ext>
            </a:extLst>
          </p:cNvPr>
          <p:cNvSpPr/>
          <p:nvPr/>
        </p:nvSpPr>
        <p:spPr>
          <a:xfrm rot="5400000">
            <a:off x="5901493" y="600316"/>
            <a:ext cx="327056" cy="798137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5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14B74-0EF4-2B4D-B853-4A03C4591BB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447675" indent="0" algn="ctr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1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sz="1800" i="1">
                          <a:latin typeface="Cambria Math"/>
                        </a:rPr>
                        <m:t>=0.5+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AU" sz="1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AU" sz="1800" i="1">
                              <a:latin typeface="Cambria Math"/>
                            </a:rPr>
                            <m:t>2</m:t>
                          </m:r>
                          <m:r>
                            <a:rPr lang="en-AU" sz="1800" i="1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If firms have the same price the marginal customer is in the middle.</a:t>
                </a:r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When one of the firm’s decreases its price, it increases sales at a rate proportional to 1/2</a:t>
                </a:r>
                <a:r>
                  <a:rPr lang="en-US" sz="1800" i="1" dirty="0"/>
                  <a:t>c</a:t>
                </a:r>
                <a:r>
                  <a:rPr lang="en-US" sz="1800" dirty="0"/>
                  <a:t>.</a:t>
                </a:r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Hence, when </a:t>
                </a:r>
                <a:r>
                  <a:rPr lang="en-US" sz="1800" i="1" dirty="0"/>
                  <a:t>c</a:t>
                </a:r>
                <a:r>
                  <a:rPr lang="en-US" sz="1800" dirty="0"/>
                  <a:t> is small business stealing is easy (because 1/2</a:t>
                </a:r>
                <a:r>
                  <a:rPr lang="en-US" sz="1800" i="1" dirty="0"/>
                  <a:t>c</a:t>
                </a:r>
                <a:r>
                  <a:rPr lang="en-US" sz="1800" dirty="0"/>
                  <a:t> is large). A change in price leads to a large change in demand. (Think about this as the products being barely differentiated – they are close substitutes)</a:t>
                </a:r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The transportation cost c measures the degree of differentiation.</a:t>
                </a:r>
              </a:p>
              <a:p>
                <a:endParaRPr lang="en-AU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14B74-0EF4-2B4D-B853-4A03C4591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4D1E74E-117B-E14C-86B0-DDEF2022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9C14C29-DBDE-7342-B458-B742D89E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752A256-BEA8-5E43-BB5B-265EDAC4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79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What is the profit maximizing price? The share of customers for L is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800" dirty="0">
                    <a:solidFill>
                      <a:schemeClr val="tx1"/>
                    </a:solidFill>
                  </a:rPr>
                  <a:t>*, so if we assume zero production costs the best price for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L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to choose </a:t>
                </a:r>
                <a:r>
                  <a:rPr lang="en-US" sz="1800" i="1" dirty="0"/>
                  <a:t>P</a:t>
                </a:r>
                <a:r>
                  <a:rPr lang="en-US" sz="1800" i="1" baseline="-25000" dirty="0">
                    <a:solidFill>
                      <a:schemeClr val="tx1"/>
                    </a:solidFill>
                  </a:rPr>
                  <a:t>L</a:t>
                </a:r>
                <a:r>
                  <a:rPr lang="en-US" sz="1800" dirty="0">
                    <a:solidFill>
                      <a:schemeClr val="tx1"/>
                    </a:solidFill>
                  </a:rPr>
                  <a:t> to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maximise</a:t>
                </a:r>
                <a:r>
                  <a:rPr lang="en-US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  <a:tabLst>
                    <a:tab pos="37655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AU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0.5+</m:t>
                          </m:r>
                          <m:f>
                            <m:fPr>
                              <m:ctrlPr>
                                <a:rPr lang="en-AU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AU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AU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  <a:tabLst>
                    <a:tab pos="3675063" algn="l"/>
                  </a:tabLst>
                </a:pPr>
                <a:r>
                  <a:rPr lang="en-US" sz="1800" dirty="0"/>
                  <a:t>FOC (for L):</a:t>
                </a:r>
              </a:p>
              <a:p>
                <a:pPr marL="0" indent="0"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  <a:tabLst>
                    <a:tab pos="36750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0.5+</m:t>
                      </m:r>
                      <m:f>
                        <m:f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1800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AU" sz="1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AU" sz="1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  <a:tabLst>
                    <a:tab pos="3675063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Solving:</a:t>
                </a:r>
              </a:p>
              <a:p>
                <a:pPr marL="0" indent="0"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  <a:tabLst>
                    <a:tab pos="36750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1800">
                              <a:latin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sz="1800">
                              <a:latin typeface="Cambria Math"/>
                            </a:rPr>
                            <m:t>L</m:t>
                          </m:r>
                        </m:sub>
                      </m:sSub>
                      <m:r>
                        <a:rPr lang="en-AU" sz="1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1800">
                              <a:latin typeface="Cambria Math"/>
                            </a:rPr>
                            <m:t>c</m:t>
                          </m:r>
                          <m:r>
                            <a:rPr lang="en-AU" sz="180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1800">
                                  <a:latin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sz="1800">
                                  <a:latin typeface="Cambria Math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r>
                            <a:rPr lang="en-AU" sz="180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  <a:tabLst>
                    <a:tab pos="3765550" algn="l"/>
                  </a:tabLst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8" t="-3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9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Horizontal Differentiation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AU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AU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AU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AU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Implications:</a:t>
                </a:r>
              </a:p>
              <a:p>
                <a:pPr>
                  <a:spcBef>
                    <a:spcPts val="600"/>
                  </a:spcBef>
                  <a:buSzPct val="100000"/>
                </a:pPr>
                <a:r>
                  <a:rPr lang="en-US" sz="1800" dirty="0"/>
                  <a:t>An increase in </a:t>
                </a:r>
                <a:r>
                  <a:rPr lang="en-US" sz="1800" i="1" dirty="0"/>
                  <a:t>c</a:t>
                </a:r>
                <a:r>
                  <a:rPr lang="en-US" sz="1800" dirty="0"/>
                  <a:t> which isolates L from R will lead to an increase in price</a:t>
                </a:r>
              </a:p>
              <a:p>
                <a:pPr>
                  <a:spcBef>
                    <a:spcPts val="600"/>
                  </a:spcBef>
                  <a:buSzPct val="100000"/>
                </a:pPr>
                <a:r>
                  <a:rPr lang="en-US" sz="1800" dirty="0"/>
                  <a:t>An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dirty="0"/>
                  <a:t> will lead to an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18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Prices increase in both the amount of differentiation and the level of competitors prices, but there is less than full pass on.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Nonetheless, in the model above the Nash Equilibrium is that both firms charge c!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r>
                  <a:rPr lang="en-US" sz="1800" dirty="0"/>
                  <a:t>Implication – firm profits increase in the degree of differentiation.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3" b="-25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0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Endogenous location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Now ask what the model looks like if we hold prices constant. In this case the model becomes one of location choice.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Moving from L to R, this causes the marginal consumer to move from the L to the R.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Similarly, the firms on the R will have an incentive to move to the L, causing the marginal consumer to move from the R to the L….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080109" y="5481364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55709" y="539564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83595" y="5347529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57598" y="5551752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9712" y="564947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sp>
        <p:nvSpPr>
          <p:cNvPr id="11" name="Curved Down Arrow 10"/>
          <p:cNvSpPr/>
          <p:nvPr/>
        </p:nvSpPr>
        <p:spPr>
          <a:xfrm>
            <a:off x="2083596" y="4921624"/>
            <a:ext cx="1636757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8357596" y="4967443"/>
            <a:ext cx="1698114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3634491" y="4960775"/>
            <a:ext cx="1143698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flipH="1">
            <a:off x="7243482" y="4940106"/>
            <a:ext cx="1266514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683362" y="5065059"/>
            <a:ext cx="856826" cy="4375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flipH="1">
            <a:off x="6364941" y="5065059"/>
            <a:ext cx="969482" cy="4083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6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Endogenous location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Where to the firms end up?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In the middle.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This is why it is claimed that many firms end up offering something similar.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This reasoning is not just confined to firms, but also political parties who try to capture the middle ground.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18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5Product Differentiation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</TotalTime>
  <Words>934</Words>
  <Application>Microsoft Macintosh PowerPoint</Application>
  <PresentationFormat>Widescreen</PresentationFormat>
  <Paragraphs>142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Wingdings</vt:lpstr>
      <vt:lpstr>Droplet</vt:lpstr>
      <vt:lpstr>Lecture 5.1 Horizontal Differentiation</vt:lpstr>
      <vt:lpstr>Horizontal Differentiation</vt:lpstr>
      <vt:lpstr>Horizontal Differentiation</vt:lpstr>
      <vt:lpstr>Horizontal Differentiation</vt:lpstr>
      <vt:lpstr>Horizontal Differentiation</vt:lpstr>
      <vt:lpstr>Horizontal Differentiation</vt:lpstr>
      <vt:lpstr>Horizontal Differentiation</vt:lpstr>
      <vt:lpstr>Endogenous location</vt:lpstr>
      <vt:lpstr>Endogenous location</vt:lpstr>
      <vt:lpstr>Endogenous Location</vt:lpstr>
      <vt:lpstr>Endogenous location</vt:lpstr>
      <vt:lpstr>Endogenous Prices and Location</vt:lpstr>
      <vt:lpstr>Endogenous Prices AND LOCATION</vt:lpstr>
      <vt:lpstr>Horizontal Differentiation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369</cp:revision>
  <dcterms:created xsi:type="dcterms:W3CDTF">2015-02-25T21:48:00Z</dcterms:created>
  <dcterms:modified xsi:type="dcterms:W3CDTF">2020-09-09T21:30:27Z</dcterms:modified>
</cp:coreProperties>
</file>