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468" r:id="rId2"/>
    <p:sldId id="482" r:id="rId3"/>
    <p:sldId id="447" r:id="rId4"/>
    <p:sldId id="475" r:id="rId5"/>
    <p:sldId id="476" r:id="rId6"/>
    <p:sldId id="477" r:id="rId7"/>
    <p:sldId id="467" r:id="rId8"/>
    <p:sldId id="448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08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208" y="2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10/9/20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6500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3032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605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8881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371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429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163897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193926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803722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3453465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394364221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829755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220406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2292308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833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59490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737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792342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82367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10/9/20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34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10/9/20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776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676250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925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510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5.2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Preemption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28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Preemption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How can you deter entrants and capture value by filling in the product space?</a:t>
            </a:r>
          </a:p>
          <a:p>
            <a:pPr marL="0" indent="0">
              <a:buNone/>
            </a:pPr>
            <a:r>
              <a:rPr lang="en-AU" sz="1800" dirty="0"/>
              <a:t>Idea: increase number of varieties to leave no room for potential entrants in “product space”. </a:t>
            </a:r>
          </a:p>
          <a:p>
            <a:pPr marL="0" indent="0">
              <a:buNone/>
            </a:pPr>
            <a:endParaRPr lang="en-AU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754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Preemption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AU" sz="1300" dirty="0"/>
          </a:p>
          <a:p>
            <a:pPr marL="0" indent="0">
              <a:buNone/>
            </a:pPr>
            <a:endParaRPr lang="en-AU" sz="1300" dirty="0"/>
          </a:p>
          <a:p>
            <a:pPr marL="0" indent="0">
              <a:buNone/>
            </a:pPr>
            <a:endParaRPr lang="en-AU" sz="1300" dirty="0"/>
          </a:p>
          <a:p>
            <a:pPr marL="0" indent="0">
              <a:buNone/>
            </a:pPr>
            <a:r>
              <a:rPr lang="en-AU" sz="1300" dirty="0"/>
              <a:t>Example: ready-to-eat breakfast cereals: </a:t>
            </a:r>
          </a:p>
          <a:p>
            <a:r>
              <a:rPr lang="en-AU" sz="1300" dirty="0"/>
              <a:t>Consumers differ in preferences for some characteristic (sweetness): uniformly distributed from 0 (</a:t>
            </a:r>
            <a:r>
              <a:rPr lang="en-AU" sz="1300" dirty="0" err="1"/>
              <a:t>Weetbix</a:t>
            </a:r>
            <a:r>
              <a:rPr lang="en-AU" sz="1300" dirty="0"/>
              <a:t>) to 100 (Chocolate-Frosted Sugar Bombs). </a:t>
            </a:r>
          </a:p>
          <a:p>
            <a:r>
              <a:rPr lang="en-AU" sz="1300" dirty="0"/>
              <a:t>Monopolist decides on number of varieties and product positioning. Entrant then makes similar decision. </a:t>
            </a:r>
          </a:p>
          <a:p>
            <a:r>
              <a:rPr lang="en-AU" sz="1300" dirty="0"/>
              <a:t>Each consumer buys 1 unit of the nearest variety (up to distance 30). </a:t>
            </a:r>
          </a:p>
          <a:p>
            <a:r>
              <a:rPr lang="en-AU" sz="1300" dirty="0"/>
              <a:t>Price is fixed at </a:t>
            </a:r>
            <a:r>
              <a:rPr lang="en-AU" sz="1300" i="1" dirty="0"/>
              <a:t>p</a:t>
            </a:r>
            <a:r>
              <a:rPr lang="en-AU" sz="1300" dirty="0"/>
              <a:t>=1. </a:t>
            </a:r>
          </a:p>
          <a:p>
            <a:r>
              <a:rPr lang="en-AU" sz="1300" dirty="0"/>
              <a:t>Cost of new variety equivalent to a market share of 15.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pPr/>
              <a:t>3</a:t>
            </a:fld>
            <a:endParaRPr lang="en-AU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4807A401-FA2F-0940-9D28-0D539E50D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056" y="2367093"/>
            <a:ext cx="6466808" cy="101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9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Preemption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  <a:p>
            <a:pPr marL="0" indent="0">
              <a:buNone/>
            </a:pPr>
            <a:r>
              <a:rPr lang="en-AU" sz="1800" dirty="0"/>
              <a:t>What is the monopolist’s optimal strategy if there is no potential rival?</a:t>
            </a:r>
          </a:p>
          <a:p>
            <a:r>
              <a:rPr lang="en-AU" sz="1800" dirty="0"/>
              <a:t>One variety leads to profit 60 − 15 = 45</a:t>
            </a:r>
          </a:p>
          <a:p>
            <a:r>
              <a:rPr lang="en-AU" sz="1800" dirty="0"/>
              <a:t>Two varieties lead to profit 100 − 2 × 15 = 70.</a:t>
            </a:r>
          </a:p>
          <a:p>
            <a:r>
              <a:rPr lang="en-AU" sz="1800" dirty="0"/>
              <a:t>Three varieties lead to profit 100 − 3 × 15 = 55. </a:t>
            </a:r>
          </a:p>
          <a:p>
            <a:r>
              <a:rPr lang="en-AU" sz="1800" dirty="0"/>
              <a:t>Four varieties lead to profit 100 − 4 × 15 = 40.</a:t>
            </a:r>
          </a:p>
          <a:p>
            <a:r>
              <a:rPr lang="en-AU" sz="1800" dirty="0"/>
              <a:t>...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pPr/>
              <a:t>4</a:t>
            </a:fld>
            <a:endParaRPr lang="en-AU"/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191D143D-1ACA-3B45-9C01-197009266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056" y="2367093"/>
            <a:ext cx="6466808" cy="101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0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Preemption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  <a:p>
            <a:pPr marL="0" indent="0">
              <a:buNone/>
            </a:pPr>
            <a:r>
              <a:rPr lang="en-AU" sz="1800" dirty="0"/>
              <a:t>The monopoly strategy is not immune to entry:</a:t>
            </a:r>
          </a:p>
          <a:p>
            <a:r>
              <a:rPr lang="en-AU" sz="1800" dirty="0"/>
              <a:t>Suppose we offer only two varieties (e.g. at 30 and at 70).</a:t>
            </a:r>
          </a:p>
          <a:p>
            <a:r>
              <a:rPr lang="en-AU" sz="1800" dirty="0"/>
              <a:t>By entering at 50, entrant captures all consumers between 40 and 60.</a:t>
            </a:r>
          </a:p>
          <a:p>
            <a:r>
              <a:rPr lang="en-AU" sz="1800" dirty="0"/>
              <a:t>Therefore entrant’s market share is 20, but cost is only 15.</a:t>
            </a:r>
          </a:p>
          <a:p>
            <a:r>
              <a:rPr lang="en-AU" sz="1800" dirty="0"/>
              <a:t>After entry, the incumbents profits drop to 80 − 30 = 50. </a:t>
            </a:r>
          </a:p>
          <a:p>
            <a:r>
              <a:rPr lang="en-AU" sz="1800" dirty="0"/>
              <a:t>A new entrant could also enter at 29 or 71 and capture other customers, completely erasing their profit.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pPr/>
              <a:t>5</a:t>
            </a:fld>
            <a:endParaRPr lang="en-AU"/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191D143D-1ACA-3B45-9C01-197009266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056" y="2367093"/>
            <a:ext cx="6466808" cy="101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7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Preemption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AU" sz="1800" dirty="0"/>
          </a:p>
          <a:p>
            <a:endParaRPr lang="en-AU" sz="1800" dirty="0"/>
          </a:p>
          <a:p>
            <a:endParaRPr lang="en-AU" sz="1800" dirty="0"/>
          </a:p>
          <a:p>
            <a:pPr marL="0" indent="0">
              <a:buNone/>
            </a:pPr>
            <a:r>
              <a:rPr lang="en-AU" sz="1800" dirty="0"/>
              <a:t>Consider a “</a:t>
            </a:r>
            <a:r>
              <a:rPr lang="en-AU" sz="1800" dirty="0" err="1"/>
              <a:t>preemption</a:t>
            </a:r>
            <a:r>
              <a:rPr lang="en-AU" sz="1800" dirty="0"/>
              <a:t>” strategy:</a:t>
            </a:r>
          </a:p>
          <a:p>
            <a:r>
              <a:rPr lang="en-AU" sz="1800" dirty="0"/>
              <a:t>Incumbent offers four varieties: at 15, 40, 60 and 85</a:t>
            </a:r>
          </a:p>
          <a:p>
            <a:r>
              <a:rPr lang="en-AU" sz="1800" dirty="0"/>
              <a:t>Now there is no room for profitable entry! </a:t>
            </a:r>
          </a:p>
          <a:p>
            <a:r>
              <a:rPr lang="en-AU" sz="1800" dirty="0"/>
              <a:t>Incumbent’s profits are now 100 − 60 = 40 (better than zero, but still less than “pure” monopoly with no potential entry).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pPr/>
              <a:t>6</a:t>
            </a:fld>
            <a:endParaRPr lang="en-AU"/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191D143D-1ACA-3B45-9C01-197009266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056" y="2367093"/>
            <a:ext cx="6466808" cy="101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9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Preemption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Preemption can occur with fewer products than would be sold in a competitive equilibrium with zero profit.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The intuition is that by preempting you ‘tie up’ the available product space in such a way that after entry, the entrant is worse off than they would be in a competitive outcome, i.e. earning zero economic profits.</a:t>
            </a:r>
          </a:p>
          <a:p>
            <a:pPr marL="447675" indent="-4476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5690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Preemption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/>
              <a:t>Conclusion: product proliferation can deter entry.</a:t>
            </a:r>
          </a:p>
          <a:p>
            <a:r>
              <a:rPr lang="en-AU" sz="1800" dirty="0"/>
              <a:t>Example: CVS/Walgreens at every corner. </a:t>
            </a:r>
          </a:p>
          <a:p>
            <a:pPr marL="0" indent="0">
              <a:buNone/>
            </a:pPr>
            <a:r>
              <a:rPr lang="en-AU" sz="1800" dirty="0"/>
              <a:t>Staples followed a very similar strategy: </a:t>
            </a:r>
          </a:p>
          <a:p>
            <a:pPr marL="457200" lvl="1" indent="0">
              <a:buNone/>
            </a:pPr>
            <a:r>
              <a:rPr lang="en-AU" i="1" dirty="0"/>
              <a:t>Staples was trying to build a critical mass of stores in the North- east to shut out competitors... By building these networks [of stores] in the big markets like New York and Boston, we have kept competitors out for a very, very long time. </a:t>
            </a:r>
          </a:p>
          <a:p>
            <a:pPr marL="457200" lvl="1" indent="0">
              <a:buNone/>
            </a:pPr>
            <a:r>
              <a:rPr lang="en-AU" dirty="0"/>
              <a:t>Staples founder Thomas Stemberg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82884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6,1,Lecture 5Product Differentiation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6515</TotalTime>
  <Words>544</Words>
  <Application>Microsoft Macintosh PowerPoint</Application>
  <PresentationFormat>Widescreen</PresentationFormat>
  <Paragraphs>74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Tw Cen MT</vt:lpstr>
      <vt:lpstr>Wingdings</vt:lpstr>
      <vt:lpstr>Droplet</vt:lpstr>
      <vt:lpstr>Lecture 5.2 Preemption</vt:lpstr>
      <vt:lpstr>Preemption</vt:lpstr>
      <vt:lpstr>Preemption</vt:lpstr>
      <vt:lpstr>Preemption</vt:lpstr>
      <vt:lpstr>Preemption</vt:lpstr>
      <vt:lpstr>Preemption</vt:lpstr>
      <vt:lpstr>Preemption</vt:lpstr>
      <vt:lpstr>Preemption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370</cp:revision>
  <dcterms:created xsi:type="dcterms:W3CDTF">2015-02-25T21:48:00Z</dcterms:created>
  <dcterms:modified xsi:type="dcterms:W3CDTF">2020-09-10T03:00:59Z</dcterms:modified>
</cp:coreProperties>
</file>