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70" r:id="rId2"/>
    <p:sldId id="417" r:id="rId3"/>
    <p:sldId id="472" r:id="rId4"/>
    <p:sldId id="473" r:id="rId5"/>
    <p:sldId id="474" r:id="rId6"/>
    <p:sldId id="416" r:id="rId7"/>
    <p:sldId id="471" r:id="rId8"/>
    <p:sldId id="419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11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2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9/9/20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16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54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335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45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91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59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29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3897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93926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0372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45346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394364221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29755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22040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29230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33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9490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9/9/20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37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9234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82367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9/9/20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4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9/9/20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7625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9/9/20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25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10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5.3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Pricing complementary products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79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Pricing complementary products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>
                <a:solidFill>
                  <a:schemeClr val="tx1"/>
                </a:solidFill>
              </a:rPr>
              <a:t>Consider what happens if firms can cooperate over complementary products?</a:t>
            </a:r>
          </a:p>
          <a:p>
            <a:pPr marL="0" indent="0">
              <a:buNone/>
            </a:pPr>
            <a:r>
              <a:rPr lang="en-AU" sz="1800" dirty="0"/>
              <a:t>Suppose Penelope owns a popcorn stand within Cindy’s Cinema. Consumers purchase movies and popcorn together. The demand for movies and popcorn is given by </a:t>
            </a:r>
          </a:p>
          <a:p>
            <a:pPr marL="0" indent="0" algn="ctr">
              <a:buNone/>
            </a:pPr>
            <a:r>
              <a:rPr lang="en-AU" sz="1800" dirty="0"/>
              <a:t>Q = 14 − (</a:t>
            </a:r>
            <a:r>
              <a:rPr lang="en-AU" sz="1800" i="1" dirty="0"/>
              <a:t>P</a:t>
            </a:r>
            <a:r>
              <a:rPr lang="en-AU" sz="1800" i="1" baseline="-25000" dirty="0"/>
              <a:t>c</a:t>
            </a:r>
            <a:r>
              <a:rPr lang="en-AU" sz="1800" dirty="0"/>
              <a:t> + </a:t>
            </a:r>
            <a:r>
              <a:rPr lang="en-AU" sz="1800" i="1" dirty="0"/>
              <a:t>P</a:t>
            </a:r>
            <a:r>
              <a:rPr lang="en-AU" sz="1800" i="1" baseline="-25000" dirty="0"/>
              <a:t>P</a:t>
            </a:r>
            <a:r>
              <a:rPr lang="en-AU" sz="1800" dirty="0"/>
              <a:t>),</a:t>
            </a:r>
          </a:p>
          <a:p>
            <a:pPr marL="0" indent="0">
              <a:buNone/>
            </a:pPr>
            <a:r>
              <a:rPr lang="en-AU" sz="1800" i="1" dirty="0"/>
              <a:t>P</a:t>
            </a:r>
            <a:r>
              <a:rPr lang="en-AU" sz="1800" i="1" baseline="-25000" dirty="0"/>
              <a:t>c</a:t>
            </a:r>
            <a:r>
              <a:rPr lang="en-AU" sz="1800" dirty="0"/>
              <a:t> is the price of a movie, and </a:t>
            </a:r>
            <a:r>
              <a:rPr lang="en-AU" sz="1800" i="1" dirty="0"/>
              <a:t>P</a:t>
            </a:r>
            <a:r>
              <a:rPr lang="en-AU" sz="1800" i="1" baseline="-25000" dirty="0"/>
              <a:t>p</a:t>
            </a:r>
            <a:r>
              <a:rPr lang="en-AU" sz="1800" dirty="0"/>
              <a:t> is the price of popcorn. </a:t>
            </a:r>
          </a:p>
          <a:p>
            <a:pPr marL="0" indent="0">
              <a:buNone/>
            </a:pPr>
            <a:r>
              <a:rPr lang="en-AU" sz="1800" dirty="0"/>
              <a:t>The marginal cost of popcorn is $2, and the marginal cost of an additional cinema patron is $0. </a:t>
            </a:r>
          </a:p>
          <a:p>
            <a:pPr marL="0" indent="0">
              <a:buNone/>
            </a:pPr>
            <a:r>
              <a:rPr lang="en-AU" sz="1800" dirty="0"/>
              <a:t>Cindy and Penelope choose their prices simultaneously. What are the equilibrium prices for Cindy and Penelope? We can see the maximum price of the two goods together must be $14.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22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Pricing complementary products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1800" dirty="0"/>
                  <a:t>First, consider Penelope’s problem. Her profits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14−</m:t>
                          </m:r>
                          <m:d>
                            <m:d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AU" sz="1800" b="0" dirty="0"/>
              </a:p>
              <a:p>
                <a:pPr marL="0" indent="0">
                  <a:buNone/>
                </a:pPr>
                <a:r>
                  <a:rPr lang="en-AU" sz="1800" dirty="0"/>
                  <a:t>To maximise profits, Penelope solves FOCs: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=14−</m:t>
                      </m:r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AU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AU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=8−</m:t>
                      </m:r>
                      <m:f>
                        <m:f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800" dirty="0"/>
              </a:p>
              <a:p>
                <a:pPr marL="0" indent="0">
                  <a:buNone/>
                </a:pPr>
                <a:r>
                  <a:rPr lang="en-AU" sz="1800" dirty="0"/>
                  <a:t>This is Penelope’s reaction function, as a function of Cindy’s price.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613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88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Pricing complementary products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1800" dirty="0"/>
                  <a:t>Next, consider Cindy’s problem. Her profits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AU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14−</m:t>
                          </m:r>
                          <m:d>
                            <m:d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1800" dirty="0"/>
              </a:p>
              <a:p>
                <a:pPr marL="0" indent="0">
                  <a:buNone/>
                </a:pPr>
                <a:r>
                  <a:rPr lang="en-AU" sz="1800" dirty="0"/>
                  <a:t>To maximise profits, Cindy solves FOCs: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=14−</m:t>
                      </m:r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AU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1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AU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800" dirty="0"/>
              </a:p>
              <a:p>
                <a:pPr marL="0" indent="0">
                  <a:buNone/>
                </a:pPr>
                <a:r>
                  <a:rPr lang="en-AU" sz="1800" dirty="0"/>
                  <a:t>This is Cindy’s reaction function, as a function of Penelope’s price.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613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50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Pricing complementary products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dirty="0"/>
                  <a:t>In equilibrium, both Cindy and Penelope are on their reaction functions: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=8−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Substituting into Cindy’s reaction function: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They sell 4 tickets/popcorns. They make $16 profit each.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35" b="-18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671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056D928-7D17-0443-9D4B-EC2EAB8FF388}"/>
              </a:ext>
            </a:extLst>
          </p:cNvPr>
          <p:cNvGrpSpPr/>
          <p:nvPr/>
        </p:nvGrpSpPr>
        <p:grpSpPr>
          <a:xfrm>
            <a:off x="3180521" y="1652735"/>
            <a:ext cx="5924335" cy="4648149"/>
            <a:chOff x="2652337" y="1099383"/>
            <a:chExt cx="6446839" cy="5205853"/>
          </a:xfrm>
        </p:grpSpPr>
        <p:cxnSp>
          <p:nvCxnSpPr>
            <p:cNvPr id="3" name="Straight Connector 2"/>
            <p:cNvCxnSpPr>
              <a:cxnSpLocks/>
            </p:cNvCxnSpPr>
            <p:nvPr/>
          </p:nvCxnSpPr>
          <p:spPr>
            <a:xfrm>
              <a:off x="3420419" y="1277837"/>
              <a:ext cx="0" cy="4567075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3405225" y="5849205"/>
              <a:ext cx="5075387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34235" y="1532792"/>
              <a:ext cx="56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3251085" y="1717759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622755" y="5638331"/>
              <a:ext cx="476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P</a:t>
              </a:r>
              <a:r>
                <a:rPr lang="en-US" sz="1600" i="1" baseline="-25000" dirty="0"/>
                <a:t>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40713" y="2089882"/>
              <a:ext cx="1704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i="1" dirty="0">
                  <a:solidFill>
                    <a:srgbClr val="C00000"/>
                  </a:solidFill>
                </a:rPr>
                <a:t>Cindy’s reaction curve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3430626" y="1717458"/>
              <a:ext cx="2427031" cy="419321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724861" y="5925643"/>
              <a:ext cx="4099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30881" y="3558827"/>
              <a:ext cx="4888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53604" y="1099383"/>
              <a:ext cx="476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P</a:t>
              </a:r>
              <a:r>
                <a:rPr lang="en-US" sz="1600" i="1" baseline="-25000" dirty="0"/>
                <a:t>P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89462" y="5881654"/>
              <a:ext cx="56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7872484" y="5845685"/>
              <a:ext cx="0" cy="1299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57657" y="5845685"/>
              <a:ext cx="0" cy="1299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34037" y="3709415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  <a:endCxn id="47" idx="3"/>
            </p:cNvCxnSpPr>
            <p:nvPr/>
          </p:nvCxnSpPr>
          <p:spPr>
            <a:xfrm flipH="1" flipV="1">
              <a:off x="3419754" y="3728104"/>
              <a:ext cx="4452732" cy="2116808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120693" y="4786508"/>
              <a:ext cx="2309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i="1" dirty="0">
                  <a:solidFill>
                    <a:schemeClr val="accent6">
                      <a:lumMod val="50000"/>
                    </a:schemeClr>
                  </a:solidFill>
                </a:rPr>
                <a:t>Penelope’s reaction curve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 flipV="1">
              <a:off x="5044564" y="4500067"/>
              <a:ext cx="18141" cy="144309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88541" y="5926061"/>
              <a:ext cx="806787" cy="37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P</a:t>
              </a:r>
              <a:r>
                <a:rPr lang="en-US" sz="1600" i="1" baseline="-25000" dirty="0"/>
                <a:t>C</a:t>
              </a:r>
              <a:r>
                <a:rPr lang="en-US" sz="1600" dirty="0"/>
                <a:t>*=4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52337" y="4330790"/>
              <a:ext cx="859078" cy="37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P</a:t>
              </a:r>
              <a:r>
                <a:rPr lang="en-US" sz="1600" i="1" baseline="-25000" dirty="0"/>
                <a:t>P</a:t>
              </a:r>
              <a:r>
                <a:rPr lang="en-US" sz="1600" dirty="0"/>
                <a:t>*= 6</a:t>
              </a:r>
            </a:p>
          </p:txBody>
        </p:sp>
        <p:cxnSp>
          <p:nvCxnSpPr>
            <p:cNvPr id="51" name="Straight Connector 50"/>
            <p:cNvCxnSpPr>
              <a:cxnSpLocks/>
            </p:cNvCxnSpPr>
            <p:nvPr/>
          </p:nvCxnSpPr>
          <p:spPr>
            <a:xfrm>
              <a:off x="3403371" y="4500067"/>
              <a:ext cx="1641193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44CAE38B-C6D0-294E-A72B-9160CB76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Pricing complementary products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48" name="Slide Number Placeholder 4">
            <a:extLst>
              <a:ext uri="{FF2B5EF4-FFF2-40B4-BE49-F238E27FC236}">
                <a16:creationId xmlns:a16="http://schemas.microsoft.com/office/drawing/2014/main" id="{36788E85-3722-4249-AA52-F190A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 dirty="0"/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67615280-82D0-D048-9AF9-E560D66B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51360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 Multiproduct firm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An alternative is for Penelope and Cindy to cooperate over the pricing of complementary products </a:t>
            </a:r>
          </a:p>
          <a:p>
            <a:r>
              <a:rPr lang="en-AU" sz="1800" dirty="0"/>
              <a:t>create a joint venture</a:t>
            </a:r>
          </a:p>
          <a:p>
            <a:r>
              <a:rPr lang="en-AU" sz="1800" dirty="0"/>
              <a:t>merge</a:t>
            </a:r>
          </a:p>
          <a:p>
            <a:r>
              <a:rPr lang="en-AU" sz="1800" dirty="0"/>
              <a:t>cooperate (pricing agreements are illegal) </a:t>
            </a:r>
          </a:p>
          <a:p>
            <a:pPr marL="0" indent="0">
              <a:buNone/>
            </a:pPr>
            <a:r>
              <a:rPr lang="en-AU" sz="1800" dirty="0"/>
              <a:t>What is the optimal price of the combined product? Why is this different from the case of separate pricing?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37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 Multiproduct firm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Recall the demand curve and therefore the marginal revenue curve of the products.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Demand: 			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</a:rPr>
                      <m:t>𝑄</m:t>
                    </m:r>
                    <m:r>
                      <a:rPr lang="en-AU" sz="1800" i="1">
                        <a:latin typeface="Cambria Math"/>
                      </a:rPr>
                      <m:t>=</m:t>
                    </m:r>
                    <m:r>
                      <a:rPr lang="en-AU" sz="1800" b="0" i="1" smtClean="0">
                        <a:latin typeface="Cambria Math"/>
                      </a:rPr>
                      <m:t>1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sz="1800" i="1">
                        <a:latin typeface="Cambria Math"/>
                      </a:rPr>
                      <m:t>−</m:t>
                    </m:r>
                    <m:r>
                      <a:rPr lang="en-AU" sz="1800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Marginal revenue: 		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</a:rPr>
                      <m:t>𝑀𝑅</m:t>
                    </m:r>
                    <m:r>
                      <a:rPr lang="en-AU" sz="1800" i="1">
                        <a:latin typeface="Cambria Math"/>
                      </a:rPr>
                      <m:t>=1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sz="1800" i="1">
                        <a:latin typeface="Cambria Math"/>
                      </a:rPr>
                      <m:t>−</m:t>
                    </m:r>
                    <m:r>
                      <a:rPr lang="en-AU" sz="1800" b="0" i="1" smtClean="0">
                        <a:latin typeface="Cambria Math"/>
                      </a:rPr>
                      <m:t>2</m:t>
                    </m:r>
                    <m:r>
                      <a:rPr lang="en-AU" sz="1800" b="0" i="1" smtClean="0">
                        <a:latin typeface="Cambria Math"/>
                      </a:rPr>
                      <m:t>𝑄</m:t>
                    </m:r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Now they will sell 6 tickets (</a:t>
                </a:r>
                <a14:m>
                  <m:oMath xmlns:m="http://schemas.openxmlformats.org/officeDocument/2006/math">
                    <m:r>
                      <a:rPr lang="en-AU" sz="18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800" dirty="0"/>
                  <a:t>) at a price of $8 each for a total profit of $36.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613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535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5Product Differentiation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6513</TotalTime>
  <Words>492</Words>
  <Application>Microsoft Macintosh PowerPoint</Application>
  <PresentationFormat>Widescreen</PresentationFormat>
  <Paragraphs>73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Tw Cen MT</vt:lpstr>
      <vt:lpstr>Droplet</vt:lpstr>
      <vt:lpstr>Lecture 5.3 Pricing complementary products</vt:lpstr>
      <vt:lpstr>Pricing complementary products</vt:lpstr>
      <vt:lpstr>Pricing complementary products</vt:lpstr>
      <vt:lpstr>Pricing complementary products</vt:lpstr>
      <vt:lpstr>Pricing complementary products</vt:lpstr>
      <vt:lpstr>Pricing complementary products</vt:lpstr>
      <vt:lpstr>A Multiproduct firm</vt:lpstr>
      <vt:lpstr>A Multiproduct firm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369</cp:revision>
  <dcterms:created xsi:type="dcterms:W3CDTF">2015-02-25T21:48:00Z</dcterms:created>
  <dcterms:modified xsi:type="dcterms:W3CDTF">2020-09-09T21:29:23Z</dcterms:modified>
</cp:coreProperties>
</file>