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532" r:id="rId3"/>
    <p:sldId id="570" r:id="rId4"/>
    <p:sldId id="257" r:id="rId5"/>
    <p:sldId id="580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1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22/9/20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563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51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51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22/9/20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24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99599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673351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793405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016798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22/9/20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416994791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46257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0793289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098653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22/9/20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035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41020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22/9/20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75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94963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22/9/20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145192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22/9/20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669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22/9/20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435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22/9/20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58508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22/9/20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077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92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6.0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firm?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0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Firm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/>
              <a:t>The price mechanism is effective in market transactions:</a:t>
            </a:r>
          </a:p>
          <a:p>
            <a:r>
              <a:rPr lang="en-AU" dirty="0"/>
              <a:t>It uses information efficiently</a:t>
            </a:r>
          </a:p>
          <a:p>
            <a:r>
              <a:rPr lang="en-AU" dirty="0"/>
              <a:t>It provides strong incentives </a:t>
            </a:r>
          </a:p>
          <a:p>
            <a:pPr marL="0" indent="0">
              <a:buNone/>
            </a:pPr>
            <a:r>
              <a:rPr lang="en-AU" dirty="0"/>
              <a:t>A firm uses administrative fiat rather than the price mechanism to allocate resources. Why? </a:t>
            </a:r>
          </a:p>
          <a:p>
            <a:r>
              <a:rPr lang="en-AU" dirty="0"/>
              <a:t>Exchange or transactions in markets incur contracting costs: search and information costs, bargaining and decision costs, drafting and enforcement costs. </a:t>
            </a:r>
          </a:p>
          <a:p>
            <a:pPr marL="0" indent="0">
              <a:buNone/>
            </a:pPr>
            <a:r>
              <a:rPr lang="en-AU" dirty="0"/>
              <a:t>Why do we have firms? </a:t>
            </a:r>
          </a:p>
          <a:p>
            <a:r>
              <a:rPr lang="en-AU" dirty="0"/>
              <a:t>Why do some transactions take place in markets, and others within firms?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49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Firm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Our model of firms to this point is clearly oversimplified. We had a single actor </a:t>
            </a:r>
            <a:r>
              <a:rPr lang="en-US"/>
              <a:t>making profit </a:t>
            </a:r>
            <a:r>
              <a:rPr lang="en-US" dirty="0"/>
              <a:t>maximizing decisions.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The remainder of this week’s content will examine different ways we can view the firm.</a:t>
            </a: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29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6.0 What is a firm?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6.1 The neoclassical model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6.2 Transaction cost economics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6.3 Principal-agent theory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6.4 The firm as a nexus of contracts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6.5 Property rights approach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6.6 Incentive conflicts and contracts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6.7 Information problems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endParaRPr lang="en-AU" sz="1600" dirty="0"/>
          </a:p>
          <a:p>
            <a:pPr marL="1168400" indent="-457200">
              <a:lnSpc>
                <a:spcPct val="120000"/>
              </a:lnSpc>
              <a:buClr>
                <a:srgbClr val="0070C0"/>
              </a:buClr>
              <a:buSzPct val="50000"/>
            </a:pPr>
            <a:endParaRPr lang="en-AU" sz="1600" b="1" dirty="0">
              <a:solidFill>
                <a:srgbClr val="FF0000"/>
              </a:solidFill>
            </a:endParaRPr>
          </a:p>
          <a:p>
            <a:pPr marL="711200" lvl="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600" dirty="0">
              <a:sym typeface="Helvetica"/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945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Reading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AU" sz="1800" dirty="0"/>
              <a:t>Hart (1989) "An Economist's Perspective on the Theory of the Firm", Columbia Law Review, 89(7), 1757-74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AU" sz="1800" dirty="0"/>
              <a:t>Chapter 10, “Incentive Conflicts and Contracts” in </a:t>
            </a:r>
            <a:r>
              <a:rPr lang="en-AU" sz="1800" dirty="0" err="1"/>
              <a:t>Brickley</a:t>
            </a:r>
            <a:r>
              <a:rPr lang="en-AU" sz="1800" dirty="0"/>
              <a:t>, Smith and Zimmerman (2016) Managerial Economics and Organizational Architecture (6th ed)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AU" sz="1800" dirty="0"/>
              <a:t>Lecture Note 2: Relational Contracts (Links to an external site.) in Robert Gibbons, MBA Course (15.903: Organizational Economics and Corporate Strategy)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sz="1800" dirty="0"/>
              <a:t>Links to readings or downloads are available in Canvas.</a:t>
            </a:r>
            <a:endParaRPr lang="en-AU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sz="1800" dirty="0"/>
          </a:p>
          <a:p>
            <a:pPr marL="1168400" indent="-457200">
              <a:lnSpc>
                <a:spcPct val="120000"/>
              </a:lnSpc>
              <a:buClr>
                <a:srgbClr val="0070C0"/>
              </a:buClr>
              <a:buSzPct val="50000"/>
            </a:pPr>
            <a:endParaRPr lang="en-AU" sz="1800" b="1" i="1" dirty="0">
              <a:solidFill>
                <a:srgbClr val="FF0000"/>
              </a:solidFill>
            </a:endParaRPr>
          </a:p>
          <a:p>
            <a:pPr marL="711200" lvl="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>
              <a:sym typeface="Helvetica"/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6538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532,5,The Firm..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10642</TotalTime>
  <Words>296</Words>
  <Application>Microsoft Macintosh PowerPoint</Application>
  <PresentationFormat>Widescreen</PresentationFormat>
  <Paragraphs>52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Tw Cen MT</vt:lpstr>
      <vt:lpstr>Wingdings</vt:lpstr>
      <vt:lpstr>Droplet</vt:lpstr>
      <vt:lpstr>Lecture 6.0 What is a firm?</vt:lpstr>
      <vt:lpstr>The Firm</vt:lpstr>
      <vt:lpstr>The Firm</vt:lpstr>
      <vt:lpstr>Outline</vt:lpstr>
      <vt:lpstr>Reading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474</cp:revision>
  <dcterms:created xsi:type="dcterms:W3CDTF">2015-02-25T21:48:00Z</dcterms:created>
  <dcterms:modified xsi:type="dcterms:W3CDTF">2020-09-21T19:10:38Z</dcterms:modified>
</cp:coreProperties>
</file>