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584" r:id="rId2"/>
    <p:sldId id="571" r:id="rId3"/>
    <p:sldId id="591" r:id="rId4"/>
  </p:sldIdLst>
  <p:sldSz cx="12192000" cy="6858000"/>
  <p:notesSz cx="6858000" cy="9144000"/>
  <p:custDataLst>
    <p:tags r:id="rId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1F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220" autoAdjust="0"/>
    <p:restoredTop sz="94660"/>
  </p:normalViewPr>
  <p:slideViewPr>
    <p:cSldViewPr snapToGrid="0">
      <p:cViewPr varScale="1">
        <p:scale>
          <a:sx n="224" d="100"/>
          <a:sy n="224" d="100"/>
        </p:scale>
        <p:origin x="1208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B3379F-937F-4919-83C5-972AB0B9385E}" type="datetimeFigureOut">
              <a:rPr lang="en-AU" smtClean="0"/>
              <a:t>21/9/20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434B9F-80A5-4BFE-AF17-36279E5702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32766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151916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66439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42B299CD-62D9-4299-BA5B-90FF26755AB5}" type="datetime1">
              <a:rPr lang="en-AU" smtClean="0"/>
              <a:t>21/9/20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35247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21/9/20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46995997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21/9/20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16733513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21/9/20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87934059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21/9/20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50167981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21/9/20</a:t>
            </a:fld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  <p:sp>
        <p:nvSpPr>
          <p:cNvPr id="14" name="Footer Placeholder 1">
            <a:extLst>
              <a:ext uri="{FF2B5EF4-FFF2-40B4-BE49-F238E27FC236}">
                <a16:creationId xmlns:a16="http://schemas.microsoft.com/office/drawing/2014/main" id="{DD3EF5D4-5004-F847-984A-1C17689F2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</p:spTree>
    <p:extLst>
      <p:ext uri="{BB962C8B-B14F-4D97-AF65-F5344CB8AC3E}">
        <p14:creationId xmlns:p14="http://schemas.microsoft.com/office/powerpoint/2010/main" val="4169947913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21/9/20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91462578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21/9/20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30793289"/>
      </p:ext>
    </p:extLst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21/9/20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4098653"/>
      </p:ext>
    </p:extLst>
  </p:cSld>
  <p:clrMapOvr>
    <a:masterClrMapping/>
  </p:clrMapOvr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2E139088-8FE6-4FCD-ABD3-BCB189F00056}" type="datetime1">
              <a:rPr lang="en-AU" smtClean="0"/>
              <a:t>21/9/20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40358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 lIns="90000"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21/9/20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94102091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32A84E0C-B099-4996-9F62-0EED3015E6DB}" type="datetime1">
              <a:rPr lang="en-AU" smtClean="0"/>
              <a:t>21/9/20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62758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21/9/20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02949638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21/9/20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31451929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60565075-399A-4AAE-A449-ADE93D42FC61}" type="datetime1">
              <a:rPr lang="en-AU" smtClean="0"/>
              <a:t>21/9/20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06691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60371173-4CC9-492D-BCC1-34FD37CC3187}" type="datetime1">
              <a:rPr lang="en-AU" smtClean="0"/>
              <a:t>21/9/20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14353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21/9/20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69585084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E71E48CF-858C-4A31-A9F6-43C4AD660B6D}" type="datetime1">
              <a:rPr lang="en-AU" smtClean="0"/>
              <a:t>21/9/20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50779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06926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none" baseline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8141" y="638269"/>
            <a:ext cx="9144000" cy="361897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Lecture 6.1</a:t>
            </a:r>
            <a:b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Neoclassical Model</a:t>
            </a:r>
            <a:endParaRPr lang="en-AU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50637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The Neoclassical model</a:t>
            </a:r>
            <a:endParaRPr lang="en-AU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Clr>
                <a:srgbClr val="0070C0"/>
              </a:buClr>
              <a:buSzPct val="50000"/>
              <a:buNone/>
            </a:pPr>
            <a:r>
              <a:rPr lang="en-US" sz="1400" dirty="0"/>
              <a:t>Think of the firm as a set of production plans.</a:t>
            </a:r>
          </a:p>
          <a:p>
            <a:pPr marL="0" indent="0">
              <a:lnSpc>
                <a:spcPct val="120000"/>
              </a:lnSpc>
              <a:buClr>
                <a:srgbClr val="0070C0"/>
              </a:buClr>
              <a:buSzPct val="50000"/>
              <a:buNone/>
            </a:pPr>
            <a:endParaRPr lang="en-US" sz="1400" dirty="0"/>
          </a:p>
          <a:p>
            <a:pPr marL="358775" indent="0">
              <a:lnSpc>
                <a:spcPct val="120000"/>
              </a:lnSpc>
              <a:buClr>
                <a:srgbClr val="0070C0"/>
              </a:buClr>
              <a:buSzPct val="50000"/>
              <a:buNone/>
            </a:pPr>
            <a:endParaRPr lang="en-US" sz="1400" i="1" dirty="0">
              <a:solidFill>
                <a:schemeClr val="bg2">
                  <a:lumMod val="50000"/>
                </a:schemeClr>
              </a:solidFill>
            </a:endParaRPr>
          </a:p>
          <a:p>
            <a:pPr marL="358775" indent="-358775">
              <a:lnSpc>
                <a:spcPct val="120000"/>
              </a:lnSpc>
              <a:buClr>
                <a:srgbClr val="0070C0"/>
              </a:buClr>
              <a:buSzPct val="50000"/>
              <a:buFont typeface="Wingdings" panose="05000000000000000000" pitchFamily="2" charset="2"/>
              <a:buChar char="q"/>
            </a:pPr>
            <a:endParaRPr lang="en-US" sz="1400" dirty="0"/>
          </a:p>
          <a:p>
            <a:pPr marL="0" indent="0">
              <a:lnSpc>
                <a:spcPct val="120000"/>
              </a:lnSpc>
              <a:buClr>
                <a:srgbClr val="0070C0"/>
              </a:buClr>
              <a:buSzPct val="50000"/>
              <a:buNone/>
            </a:pPr>
            <a:r>
              <a:rPr lang="en-US" sz="1400" dirty="0"/>
              <a:t>Strengths:</a:t>
            </a:r>
          </a:p>
          <a:p>
            <a:pPr>
              <a:buSzPct val="100000"/>
            </a:pPr>
            <a:r>
              <a:rPr lang="en-AU" sz="1400" dirty="0"/>
              <a:t>Nice from math perspective, </a:t>
            </a:r>
            <a:r>
              <a:rPr lang="en-AU" sz="1400" dirty="0" err="1"/>
              <a:t>rigourous</a:t>
            </a:r>
            <a:r>
              <a:rPr lang="en-AU" sz="1400" dirty="0"/>
              <a:t> but rudimentary.</a:t>
            </a:r>
          </a:p>
          <a:p>
            <a:pPr>
              <a:buSzPct val="100000"/>
            </a:pPr>
            <a:r>
              <a:rPr lang="en-AU" sz="1400" dirty="0"/>
              <a:t>Tractable: allows modelling how exogenous changes (shocks) affect firm behaviour, such as a change in wages or introduction of a tax</a:t>
            </a:r>
          </a:p>
          <a:p>
            <a:pPr>
              <a:buSzPct val="100000"/>
            </a:pPr>
            <a:r>
              <a:rPr lang="en-AU" sz="1400" dirty="0"/>
              <a:t>Useful for thinking about strategic behaviours under imperfect competition</a:t>
            </a:r>
          </a:p>
          <a:p>
            <a:pPr marL="514350" indent="-514350">
              <a:lnSpc>
                <a:spcPct val="120000"/>
              </a:lnSpc>
              <a:buClr>
                <a:srgbClr val="0070C0"/>
              </a:buClr>
              <a:buSzPct val="50000"/>
              <a:buFont typeface="+mj-lt"/>
              <a:buAutoNum type="alphaLcParenR"/>
            </a:pPr>
            <a:endParaRPr lang="en-US" sz="1400" dirty="0"/>
          </a:p>
          <a:p>
            <a:pPr marL="711200" indent="0">
              <a:buClr>
                <a:srgbClr val="0070C0"/>
              </a:buClr>
              <a:buSzPct val="50000"/>
              <a:buFont typeface="Wingdings" panose="05000000000000000000" pitchFamily="2" charset="2"/>
              <a:buChar char="v"/>
            </a:pPr>
            <a:endParaRPr lang="en-US" sz="1400" dirty="0"/>
          </a:p>
          <a:p>
            <a:pPr marL="711200" indent="0">
              <a:buClr>
                <a:srgbClr val="0070C0"/>
              </a:buClr>
              <a:buSzPct val="50000"/>
              <a:buFont typeface="Wingdings" panose="05000000000000000000" pitchFamily="2" charset="2"/>
              <a:buChar char="v"/>
            </a:pPr>
            <a:endParaRPr lang="en-US" sz="1400" dirty="0"/>
          </a:p>
          <a:p>
            <a:pPr marL="0" indent="0">
              <a:buClr>
                <a:srgbClr val="0070C0"/>
              </a:buClr>
              <a:buSzPct val="50000"/>
              <a:buNone/>
            </a:pPr>
            <a:endParaRPr lang="en-US" sz="1400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2</a:t>
            </a:fld>
            <a:endParaRPr lang="en-AU"/>
          </a:p>
        </p:txBody>
      </p:sp>
      <p:sp>
        <p:nvSpPr>
          <p:cNvPr id="6" name="Rounded Rectangle 5"/>
          <p:cNvSpPr/>
          <p:nvPr/>
        </p:nvSpPr>
        <p:spPr>
          <a:xfrm>
            <a:off x="1784474" y="3105188"/>
            <a:ext cx="1143000" cy="584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i="1" dirty="0"/>
              <a:t>Inputs</a:t>
            </a:r>
            <a:endParaRPr lang="en-AU" b="1" i="1" dirty="0"/>
          </a:p>
        </p:txBody>
      </p:sp>
      <p:sp>
        <p:nvSpPr>
          <p:cNvPr id="7" name="Right Arrow 6"/>
          <p:cNvSpPr/>
          <p:nvPr/>
        </p:nvSpPr>
        <p:spPr>
          <a:xfrm>
            <a:off x="2950882" y="3237916"/>
            <a:ext cx="1845732" cy="322730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ounded Rectangle 7"/>
          <p:cNvSpPr/>
          <p:nvPr/>
        </p:nvSpPr>
        <p:spPr>
          <a:xfrm>
            <a:off x="8222626" y="3110698"/>
            <a:ext cx="1143000" cy="584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i="1" dirty="0"/>
              <a:t>Outputs</a:t>
            </a:r>
            <a:endParaRPr lang="en-AU" b="1" i="1" dirty="0"/>
          </a:p>
        </p:txBody>
      </p:sp>
      <p:sp>
        <p:nvSpPr>
          <p:cNvPr id="9" name="Rounded Rectangle 8"/>
          <p:cNvSpPr/>
          <p:nvPr/>
        </p:nvSpPr>
        <p:spPr>
          <a:xfrm>
            <a:off x="4765736" y="3012055"/>
            <a:ext cx="1583267" cy="7704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/>
              <a:t>The firm or technology</a:t>
            </a:r>
            <a:endParaRPr lang="en-AU" b="1" i="1" dirty="0"/>
          </a:p>
        </p:txBody>
      </p:sp>
      <p:sp>
        <p:nvSpPr>
          <p:cNvPr id="10" name="Right Arrow 9"/>
          <p:cNvSpPr/>
          <p:nvPr/>
        </p:nvSpPr>
        <p:spPr>
          <a:xfrm>
            <a:off x="6341533" y="3235923"/>
            <a:ext cx="1845732" cy="322730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45549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The Neoclassical model</a:t>
            </a:r>
            <a:endParaRPr lang="en-AU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Clr>
                <a:srgbClr val="0070C0"/>
              </a:buClr>
              <a:buSzPct val="50000"/>
              <a:buNone/>
            </a:pPr>
            <a:r>
              <a:rPr lang="en-US" sz="1400" dirty="0"/>
              <a:t>Think of the firm as a set of production plans.</a:t>
            </a:r>
          </a:p>
          <a:p>
            <a:pPr marL="358775" indent="0">
              <a:lnSpc>
                <a:spcPct val="120000"/>
              </a:lnSpc>
              <a:buClr>
                <a:srgbClr val="0070C0"/>
              </a:buClr>
              <a:buSzPct val="50000"/>
              <a:buNone/>
            </a:pPr>
            <a:endParaRPr lang="en-US" sz="1400" i="1" dirty="0">
              <a:solidFill>
                <a:schemeClr val="bg2">
                  <a:lumMod val="50000"/>
                </a:schemeClr>
              </a:solidFill>
            </a:endParaRPr>
          </a:p>
          <a:p>
            <a:pPr marL="358775" indent="-358775">
              <a:lnSpc>
                <a:spcPct val="120000"/>
              </a:lnSpc>
              <a:buClr>
                <a:srgbClr val="0070C0"/>
              </a:buClr>
              <a:buSzPct val="50000"/>
              <a:buFont typeface="Wingdings" panose="05000000000000000000" pitchFamily="2" charset="2"/>
              <a:buChar char="q"/>
            </a:pPr>
            <a:endParaRPr lang="en-US" sz="1400" dirty="0"/>
          </a:p>
          <a:p>
            <a:pPr marL="0" indent="0">
              <a:lnSpc>
                <a:spcPct val="120000"/>
              </a:lnSpc>
              <a:buClr>
                <a:srgbClr val="0070C0"/>
              </a:buClr>
              <a:buSzPct val="50000"/>
              <a:buNone/>
            </a:pPr>
            <a:endParaRPr lang="en-US" sz="1400" dirty="0"/>
          </a:p>
          <a:p>
            <a:pPr marL="0" indent="0">
              <a:lnSpc>
                <a:spcPct val="120000"/>
              </a:lnSpc>
              <a:buClr>
                <a:srgbClr val="0070C0"/>
              </a:buClr>
              <a:buSzPct val="50000"/>
              <a:buNone/>
            </a:pPr>
            <a:r>
              <a:rPr lang="en-US" sz="1400" dirty="0"/>
              <a:t>Weaknesses:</a:t>
            </a:r>
          </a:p>
          <a:p>
            <a:pPr>
              <a:buSzPct val="100000"/>
            </a:pPr>
            <a:r>
              <a:rPr lang="en-AU" sz="1400" dirty="0"/>
              <a:t>Says little or nothing about internal workings of firm, how decisions made etc</a:t>
            </a:r>
          </a:p>
          <a:p>
            <a:pPr>
              <a:buSzPct val="100000"/>
            </a:pPr>
            <a:r>
              <a:rPr lang="en-AU" sz="1400" dirty="0"/>
              <a:t>Ignores conflicts within the firm. Many of those decision makers do not have a primary objective of maximising the value of the firm. They are, after all, individual economic agents with their own preferences. They can have different interests.</a:t>
            </a:r>
          </a:p>
          <a:p>
            <a:pPr>
              <a:buSzPct val="100000"/>
            </a:pPr>
            <a:r>
              <a:rPr lang="en-AU" sz="1400" dirty="0"/>
              <a:t>No insight into what are the boundaries of the firm: no insight into mergers, splitting of firms into smaller firms, structure. Why do firms employ workers for some services, and contract for or purchase other services?</a:t>
            </a:r>
            <a:endParaRPr lang="en-US" sz="1400" dirty="0"/>
          </a:p>
          <a:p>
            <a:pPr marL="711200" indent="0">
              <a:buClr>
                <a:srgbClr val="0070C0"/>
              </a:buClr>
              <a:buSzPct val="50000"/>
              <a:buFont typeface="Wingdings" panose="05000000000000000000" pitchFamily="2" charset="2"/>
              <a:buChar char="v"/>
            </a:pPr>
            <a:endParaRPr lang="en-US" sz="1400" dirty="0"/>
          </a:p>
          <a:p>
            <a:pPr marL="711200" indent="0">
              <a:buClr>
                <a:srgbClr val="0070C0"/>
              </a:buClr>
              <a:buSzPct val="50000"/>
              <a:buFont typeface="Wingdings" panose="05000000000000000000" pitchFamily="2" charset="2"/>
              <a:buChar char="v"/>
            </a:pPr>
            <a:endParaRPr lang="en-US" sz="1400" dirty="0"/>
          </a:p>
          <a:p>
            <a:pPr marL="0" indent="0">
              <a:buClr>
                <a:srgbClr val="0070C0"/>
              </a:buClr>
              <a:buSzPct val="50000"/>
              <a:buNone/>
            </a:pPr>
            <a:endParaRPr lang="en-US" sz="1400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3</a:t>
            </a:fld>
            <a:endParaRPr lang="en-AU"/>
          </a:p>
        </p:txBody>
      </p:sp>
      <p:sp>
        <p:nvSpPr>
          <p:cNvPr id="6" name="Rounded Rectangle 5"/>
          <p:cNvSpPr/>
          <p:nvPr/>
        </p:nvSpPr>
        <p:spPr>
          <a:xfrm>
            <a:off x="1784474" y="3105188"/>
            <a:ext cx="1143000" cy="584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i="1" dirty="0"/>
              <a:t>Inputs</a:t>
            </a:r>
            <a:endParaRPr lang="en-AU" b="1" i="1" dirty="0"/>
          </a:p>
        </p:txBody>
      </p:sp>
      <p:sp>
        <p:nvSpPr>
          <p:cNvPr id="7" name="Right Arrow 6"/>
          <p:cNvSpPr/>
          <p:nvPr/>
        </p:nvSpPr>
        <p:spPr>
          <a:xfrm>
            <a:off x="2950882" y="3237916"/>
            <a:ext cx="1845732" cy="322730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ounded Rectangle 7"/>
          <p:cNvSpPr/>
          <p:nvPr/>
        </p:nvSpPr>
        <p:spPr>
          <a:xfrm>
            <a:off x="8222626" y="3110698"/>
            <a:ext cx="1143000" cy="584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i="1" dirty="0"/>
              <a:t>Outputs</a:t>
            </a:r>
            <a:endParaRPr lang="en-AU" b="1" i="1" dirty="0"/>
          </a:p>
        </p:txBody>
      </p:sp>
      <p:sp>
        <p:nvSpPr>
          <p:cNvPr id="9" name="Rounded Rectangle 8"/>
          <p:cNvSpPr/>
          <p:nvPr/>
        </p:nvSpPr>
        <p:spPr>
          <a:xfrm>
            <a:off x="4765736" y="3012055"/>
            <a:ext cx="1583267" cy="7704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/>
              <a:t>The firm or technology</a:t>
            </a:r>
            <a:endParaRPr lang="en-AU" b="1" i="1" dirty="0"/>
          </a:p>
        </p:txBody>
      </p:sp>
      <p:sp>
        <p:nvSpPr>
          <p:cNvPr id="10" name="Right Arrow 9"/>
          <p:cNvSpPr/>
          <p:nvPr/>
        </p:nvSpPr>
        <p:spPr>
          <a:xfrm>
            <a:off x="6341533" y="3235923"/>
            <a:ext cx="1845732" cy="322730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8090895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STSLIDEVIEWED" val="532,5,The Firm.."/>
</p:tagLst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10642</TotalTime>
  <Words>220</Words>
  <Application>Microsoft Macintosh PowerPoint</Application>
  <PresentationFormat>Widescreen</PresentationFormat>
  <Paragraphs>36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Tw Cen MT</vt:lpstr>
      <vt:lpstr>Wingdings</vt:lpstr>
      <vt:lpstr>Droplet</vt:lpstr>
      <vt:lpstr>Lecture 6.1 The Neoclassical Model</vt:lpstr>
      <vt:lpstr>The Neoclassical model</vt:lpstr>
      <vt:lpstr>The Neoclassical model</vt:lpstr>
    </vt:vector>
  </TitlesOfParts>
  <Company>University of Sydney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Econ1040  Principles of Economics</dc:title>
  <dc:creator>Stephen Whelan</dc:creator>
  <cp:lastModifiedBy>Jason Collins</cp:lastModifiedBy>
  <cp:revision>473</cp:revision>
  <dcterms:created xsi:type="dcterms:W3CDTF">2015-02-25T21:48:00Z</dcterms:created>
  <dcterms:modified xsi:type="dcterms:W3CDTF">2020-09-20T20:17:06Z</dcterms:modified>
</cp:coreProperties>
</file>