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587" r:id="rId2"/>
    <p:sldId id="577" r:id="rId3"/>
    <p:sldId id="582" r:id="rId4"/>
    <p:sldId id="593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22/9/20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01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16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959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335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340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1679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41699479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625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79328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865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102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7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4963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4519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22/9/20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22/9/20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3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850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7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6.4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firm as a nexus of contracts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7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Nexus of Contracts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400" dirty="0"/>
              <a:t>The firm is defined by a set of contractual relationships</a:t>
            </a:r>
          </a:p>
          <a:p>
            <a:pPr>
              <a:buSzPct val="100000"/>
            </a:pPr>
            <a:r>
              <a:rPr lang="en-AU" sz="1400" dirty="0"/>
              <a:t>with employees, suppliers, customers, creditors</a:t>
            </a:r>
          </a:p>
          <a:p>
            <a:pPr>
              <a:buSzPct val="100000"/>
            </a:pPr>
            <a:r>
              <a:rPr lang="en-AU" sz="1400" dirty="0"/>
              <a:t>formal legal contracts</a:t>
            </a:r>
          </a:p>
          <a:p>
            <a:pPr>
              <a:buSzPct val="100000"/>
            </a:pPr>
            <a:r>
              <a:rPr lang="en-AU" sz="1400" dirty="0"/>
              <a:t>informal/implicit contracts, expectations, and relationships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400" dirty="0"/>
              <a:t>Think of the firm as a nexus of contracts where the firm is always one of the parties to the contract.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400" dirty="0"/>
              <a:t>The contracts include both enforceable legal contracts and informal/implicit contracts, expectations and relationships.</a:t>
            </a:r>
          </a:p>
          <a:p>
            <a:pPr>
              <a:buSzPct val="100000"/>
            </a:pPr>
            <a:r>
              <a:rPr lang="en-AU" sz="1400" dirty="0"/>
              <a:t>Contracts from an economist’s perspective don’t need to be ‘</a:t>
            </a:r>
            <a:r>
              <a:rPr lang="en-AU" sz="1400" i="1" dirty="0"/>
              <a:t>enforceable legal agreement</a:t>
            </a:r>
            <a:r>
              <a:rPr lang="en-AU" sz="1400" dirty="0"/>
              <a:t>’ (lawyer’s definition). </a:t>
            </a:r>
          </a:p>
          <a:p>
            <a:pPr>
              <a:buSzPct val="100000"/>
            </a:pPr>
            <a:r>
              <a:rPr lang="en-AU" sz="1400" dirty="0"/>
              <a:t>Rather think of them as relationships characterised by reciprocal expectations and behaviour. Contracts can be implicit or explicit.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61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1235-3314-48BB-BBF9-5B0A09A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Nexus of Contracts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2C453-568C-4A40-8D5B-BC97BB6B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10DF5A-5F9F-4B44-9F3A-98555F4FE669}"/>
              </a:ext>
            </a:extLst>
          </p:cNvPr>
          <p:cNvSpPr/>
          <p:nvPr/>
        </p:nvSpPr>
        <p:spPr>
          <a:xfrm>
            <a:off x="1223818" y="2170545"/>
            <a:ext cx="2627746" cy="581891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Employee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C1AE6F-7731-461B-BF28-B95AA9DFE76F}"/>
              </a:ext>
            </a:extLst>
          </p:cNvPr>
          <p:cNvSpPr/>
          <p:nvPr/>
        </p:nvSpPr>
        <p:spPr>
          <a:xfrm>
            <a:off x="8340436" y="3639311"/>
            <a:ext cx="2627746" cy="581891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Owners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650747-26F5-4720-898B-57FEF49EC2E3}"/>
              </a:ext>
            </a:extLst>
          </p:cNvPr>
          <p:cNvSpPr/>
          <p:nvPr/>
        </p:nvSpPr>
        <p:spPr>
          <a:xfrm>
            <a:off x="1223818" y="3629792"/>
            <a:ext cx="2627746" cy="581891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Insurance providers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A382AA-51DA-496F-9BDB-FEDBF1E11083}"/>
              </a:ext>
            </a:extLst>
          </p:cNvPr>
          <p:cNvSpPr/>
          <p:nvPr/>
        </p:nvSpPr>
        <p:spPr>
          <a:xfrm>
            <a:off x="4782127" y="2194106"/>
            <a:ext cx="2627746" cy="581891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Suppliers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97BB21-355E-4BDC-A432-242DB9EEB26B}"/>
              </a:ext>
            </a:extLst>
          </p:cNvPr>
          <p:cNvSpPr/>
          <p:nvPr/>
        </p:nvSpPr>
        <p:spPr>
          <a:xfrm>
            <a:off x="4782127" y="5089039"/>
            <a:ext cx="2627746" cy="581891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Banks/ lenders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FAEBCA-B0CC-4858-B7D6-DD6199A7E69A}"/>
              </a:ext>
            </a:extLst>
          </p:cNvPr>
          <p:cNvSpPr/>
          <p:nvPr/>
        </p:nvSpPr>
        <p:spPr>
          <a:xfrm>
            <a:off x="1223818" y="5089040"/>
            <a:ext cx="2627746" cy="581891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Bond holders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5989E8-7B2C-482E-866B-C35E7A0F3C9F}"/>
              </a:ext>
            </a:extLst>
          </p:cNvPr>
          <p:cNvSpPr/>
          <p:nvPr/>
        </p:nvSpPr>
        <p:spPr>
          <a:xfrm>
            <a:off x="8340436" y="5089040"/>
            <a:ext cx="2627746" cy="581891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7D6137-1D19-4370-A167-B6E6D40EC3C5}"/>
              </a:ext>
            </a:extLst>
          </p:cNvPr>
          <p:cNvSpPr/>
          <p:nvPr/>
        </p:nvSpPr>
        <p:spPr>
          <a:xfrm>
            <a:off x="8340436" y="2189583"/>
            <a:ext cx="2627746" cy="581891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Labour unions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A0AF6F-A80B-4861-A9E2-97610759CCFA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2537691" y="2752436"/>
            <a:ext cx="7116618" cy="23366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EE0085-E3BD-4B85-86FD-7C797F71EBA9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2537691" y="2771474"/>
            <a:ext cx="7116618" cy="23175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9EF31-BFB5-4DC0-99AF-3697A5C285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96000" y="2775997"/>
            <a:ext cx="0" cy="23130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540900-A590-4159-B643-A2CC9672A5F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51564" y="3920738"/>
            <a:ext cx="4488872" cy="95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DE7AD6C-0FF5-4AB6-B721-37B4DA79FB78}"/>
              </a:ext>
            </a:extLst>
          </p:cNvPr>
          <p:cNvSpPr/>
          <p:nvPr/>
        </p:nvSpPr>
        <p:spPr>
          <a:xfrm>
            <a:off x="4782127" y="3501678"/>
            <a:ext cx="2627746" cy="581891"/>
          </a:xfrm>
          <a:prstGeom prst="round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 firm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2D96CA2-AE2E-5442-9360-A394E2E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68521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Nexus of Contracts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Strengths:</a:t>
            </a:r>
          </a:p>
          <a:p>
            <a:pPr>
              <a:buSzPct val="100000"/>
            </a:pPr>
            <a:r>
              <a:rPr lang="en-AU" sz="1800" dirty="0"/>
              <a:t>Makes</a:t>
            </a:r>
            <a:r>
              <a:rPr lang="en-AU" sz="1800" i="1" dirty="0"/>
              <a:t> </a:t>
            </a:r>
            <a:r>
              <a:rPr lang="en-AU" sz="1800" dirty="0"/>
              <a:t>clear that there is a series of relationships that make up the firm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Weaknesses:</a:t>
            </a:r>
          </a:p>
          <a:p>
            <a:pPr>
              <a:buSzPct val="100000"/>
            </a:pPr>
            <a:r>
              <a:rPr lang="en-AU" sz="1800" dirty="0"/>
              <a:t>Doesn’t necessarily help us understand the scope of the firm or why firms take particular forms.</a:t>
            </a: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043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532,5,The Firm.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10653</TotalTime>
  <Words>210</Words>
  <Application>Microsoft Macintosh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Droplet</vt:lpstr>
      <vt:lpstr>Lecture 6.4 The firm as a nexus of contracts</vt:lpstr>
      <vt:lpstr>Nexus of Contracts</vt:lpstr>
      <vt:lpstr>Nexus of Contracts</vt:lpstr>
      <vt:lpstr>Nexus of Contracts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480</cp:revision>
  <dcterms:created xsi:type="dcterms:W3CDTF">2015-02-25T21:48:00Z</dcterms:created>
  <dcterms:modified xsi:type="dcterms:W3CDTF">2020-09-21T19:37:33Z</dcterms:modified>
</cp:coreProperties>
</file>