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89" r:id="rId2"/>
    <p:sldId id="537" r:id="rId3"/>
    <p:sldId id="461" r:id="rId4"/>
    <p:sldId id="538" r:id="rId5"/>
    <p:sldId id="539" r:id="rId6"/>
    <p:sldId id="544" r:id="rId7"/>
    <p:sldId id="541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52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21/9/20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21/9/20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21/9/20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21/9/20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21/9/20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6.6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Incentive conflicts and contracts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6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Incentive Conflicts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400" dirty="0"/>
              <a:t>A fundamental story of economics is utility </a:t>
            </a:r>
            <a:r>
              <a:rPr lang="en-US" sz="1400" dirty="0" err="1"/>
              <a:t>maximising</a:t>
            </a:r>
            <a:r>
              <a:rPr lang="en-US" sz="1400" dirty="0"/>
              <a:t> economic agents. Managers are no different. The actions that </a:t>
            </a:r>
            <a:r>
              <a:rPr lang="en-US" sz="1400" dirty="0" err="1"/>
              <a:t>maximise</a:t>
            </a:r>
            <a:r>
              <a:rPr lang="en-US" sz="1400" dirty="0"/>
              <a:t> a manager’s utility won’t in general be actions that </a:t>
            </a:r>
            <a:r>
              <a:rPr lang="en-US" sz="1400" dirty="0" err="1"/>
              <a:t>maximise</a:t>
            </a:r>
            <a:r>
              <a:rPr lang="en-US" sz="1400" dirty="0"/>
              <a:t> the utility of shareholders or owners.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400" dirty="0"/>
              <a:t>More generally, parties that contract with a firm are unlikely to have interests that are aligned. </a:t>
            </a:r>
            <a:r>
              <a:rPr lang="en-AU" sz="1400" dirty="0"/>
              <a:t>Managers, employees, suppliers have different goals to owners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400" dirty="0"/>
              <a:t>What types of conflicts arise in firms? Conflicts between an owner and manager include: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Effort choice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Perks (company car, nice office, travel)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Risk exposure – managers have a portfolio (both financial and human capital) different from firm’s owners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Different time horizons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Overinvestment and empire building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76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Incentive Problems and Contracts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How can these conflicts be resolved?</a:t>
            </a:r>
          </a:p>
          <a:p>
            <a:pPr>
              <a:buSzPct val="100000"/>
            </a:pPr>
            <a:r>
              <a:rPr lang="en-US" sz="1800" dirty="0"/>
              <a:t>Implicit and explicit contracts can be used to align interests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Contracts define an organization's architecture:</a:t>
            </a:r>
          </a:p>
          <a:p>
            <a:pPr>
              <a:buSzPct val="100000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who </a:t>
            </a:r>
            <a:r>
              <a:rPr lang="en-US" sz="1800" dirty="0"/>
              <a:t>makes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what decisions</a:t>
            </a:r>
          </a:p>
          <a:p>
            <a:pPr>
              <a:buSzPct val="100000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rewards and penalties which flow from them.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68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Incentive Problems and Contracts: Example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600" dirty="0"/>
                  <a:t>Assume we want to prevent a CEO from taking too many perks: the CEO likes perks, the owner wants to limit spending on perks.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600" dirty="0"/>
                  <a:t>Suppose the CEO has a utility function:</a:t>
                </a:r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𝑈</m:t>
                      </m:r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600" dirty="0"/>
                  <a:t>Where:</a:t>
                </a:r>
              </a:p>
              <a:p>
                <a:pPr marL="457200" lvl="1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600" i="1" dirty="0"/>
                  <a:t>C</a:t>
                </a:r>
                <a:r>
                  <a:rPr lang="en-US" sz="1600" dirty="0"/>
                  <a:t> is their direct compensation</a:t>
                </a:r>
              </a:p>
              <a:p>
                <a:pPr marL="457200" lvl="1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600" i="1" dirty="0"/>
                  <a:t>P</a:t>
                </a:r>
                <a:r>
                  <a:rPr lang="en-US" sz="1600" dirty="0"/>
                  <a:t> is the perks they receive</a:t>
                </a:r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sz="1600" dirty="0"/>
                  <a:t>Suppose the CEO must be ‘paid’ at least S: </a:t>
                </a:r>
                <a:r>
                  <a:rPr lang="en-AU" sz="1600" i="1" dirty="0"/>
                  <a:t>U</a:t>
                </a:r>
                <a:r>
                  <a:rPr lang="en-AU" sz="1600" dirty="0"/>
                  <a:t>(</a:t>
                </a:r>
                <a:r>
                  <a:rPr lang="en-AU" sz="1600" i="1" dirty="0"/>
                  <a:t>C</a:t>
                </a:r>
                <a:r>
                  <a:rPr lang="en-AU" sz="1600" dirty="0"/>
                  <a:t>,</a:t>
                </a:r>
                <a:r>
                  <a:rPr lang="en-AU" sz="1600" i="1" dirty="0"/>
                  <a:t>P</a:t>
                </a:r>
                <a:r>
                  <a:rPr lang="en-AU" sz="1600" dirty="0"/>
                  <a:t>) ≥ U(</a:t>
                </a:r>
                <a:r>
                  <a:rPr lang="en-AU" sz="1600" i="1" dirty="0"/>
                  <a:t>S</a:t>
                </a:r>
                <a:r>
                  <a:rPr lang="en-AU" sz="1600" dirty="0"/>
                  <a:t>,</a:t>
                </a:r>
                <a:r>
                  <a:rPr lang="en-AU" sz="1600" i="1" dirty="0"/>
                  <a:t>0</a:t>
                </a:r>
                <a:r>
                  <a:rPr lang="en-AU" sz="1600" dirty="0"/>
                  <a:t>). Otherwise, she will find a job at another firm</a:t>
                </a:r>
                <a:r>
                  <a:rPr lang="en-US" sz="1600" dirty="0"/>
                  <a:t>. </a:t>
                </a:r>
              </a:p>
              <a:p>
                <a:pPr marL="806450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sz="16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sz="1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7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1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Incentive Problems and Contracts: EXAMPLE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600" dirty="0"/>
                  <a:t>Next, assume the owners of the firm know the maximum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ea typeface="Cambria Math"/>
                  </a:rPr>
                  <a:t> </a:t>
                </a:r>
                <a:r>
                  <a:rPr lang="en-US" sz="1600" dirty="0"/>
                  <a:t>that could be attained:</a:t>
                </a:r>
                <a:br>
                  <a:rPr lang="en-US" sz="1600" dirty="0"/>
                </a:br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is realized profits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AU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AU" sz="1600" i="1" dirty="0"/>
                  <a:t> </a:t>
                </a:r>
                <a:r>
                  <a:rPr lang="en-AU" sz="1600" dirty="0"/>
                  <a:t>is contractable, the optimal contract is</a:t>
                </a:r>
                <a:r>
                  <a:rPr lang="en-US" sz="1600" dirty="0"/>
                  <a:t>: </a:t>
                </a:r>
              </a:p>
              <a:p>
                <a:pPr marL="358775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AU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AU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AU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AU" sz="16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AU" sz="16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AU" sz="1600" dirty="0"/>
                  <a:t>This contract directly charges the CEO for any perks she consumes (i.e. </a:t>
                </a:r>
                <a:r>
                  <a:rPr lang="en-AU" sz="1600" i="1" dirty="0"/>
                  <a:t>C</a:t>
                </a:r>
                <a:r>
                  <a:rPr lang="en-AU" sz="1600" dirty="0"/>
                  <a:t> = </a:t>
                </a:r>
                <a:r>
                  <a:rPr lang="en-AU" sz="1600" i="1" dirty="0"/>
                  <a:t>S</a:t>
                </a:r>
                <a:r>
                  <a:rPr lang="en-AU" sz="1600" dirty="0"/>
                  <a:t> − </a:t>
                </a:r>
                <a:r>
                  <a:rPr lang="en-AU" sz="1600" i="1" dirty="0"/>
                  <a:t>P</a:t>
                </a:r>
                <a:r>
                  <a:rPr lang="en-AU" sz="1600" dirty="0"/>
                  <a:t>)</a:t>
                </a:r>
              </a:p>
              <a:p>
                <a:pPr marL="0" indent="0">
                  <a:buNone/>
                </a:pPr>
                <a:r>
                  <a:rPr lang="en-AU" sz="1600" dirty="0"/>
                  <a:t>Whatever the CEO consumes in perks is lost in salary. This forces the CEO to internalise the costs of her perks</a:t>
                </a:r>
                <a:endParaRPr lang="en-US" sz="1600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sz="1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7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80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6" y="5690802"/>
            <a:ext cx="4663009" cy="10723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0444" y="1385112"/>
            <a:ext cx="125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 compo 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725221" y="5690802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92276" y="580526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12416" y="1385112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52321" y="1400802"/>
            <a:ext cx="364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 optimum, MRS equals the MRT=1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17387" y="5729003"/>
            <a:ext cx="15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Perks ($)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468952" y="1543666"/>
            <a:ext cx="4256269" cy="414713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0329882">
            <a:off x="4487384" y="-1404321"/>
            <a:ext cx="6503542" cy="5578868"/>
          </a:xfrm>
          <a:prstGeom prst="arc">
            <a:avLst>
              <a:gd name="adj1" fmla="val 16851360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c 64"/>
          <p:cNvSpPr/>
          <p:nvPr/>
        </p:nvSpPr>
        <p:spPr>
          <a:xfrm rot="10800000">
            <a:off x="4023464" y="-471909"/>
            <a:ext cx="6503542" cy="5578868"/>
          </a:xfrm>
          <a:prstGeom prst="arc">
            <a:avLst/>
          </a:prstGeom>
          <a:ln w="254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45478" y="3299012"/>
            <a:ext cx="213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8082" y="3129735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1591" y="5724256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5689" y="2179476"/>
            <a:ext cx="364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 interesting question might be whether this is always the case… and for what reasons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3219" y="3627957"/>
            <a:ext cx="364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Here the contract aligns the incentives of the manager and owner – whatever he consumes in perks is lost in salary.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80212" y="3299012"/>
            <a:ext cx="0" cy="257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Incentive Problems and Contracts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Complications: </a:t>
                </a:r>
                <a:endParaRPr lang="en-US" sz="18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buSzPct val="100000"/>
                </a:pPr>
                <a:r>
                  <a:rPr lang="en-AU" sz="1800" dirty="0">
                    <a:solidFill>
                      <a:schemeClr val="bg2">
                        <a:lumMod val="25000"/>
                      </a:schemeClr>
                    </a:solidFill>
                  </a:rPr>
                  <a:t>Contracts are not costless to negotiate, write and enforce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>
                  <a:buSzPct val="100000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</a:rPr>
                  <a:t>Information is asymmetric. what is the most obvious aspects of asymmetry in the relationship above? Hint: think about </a:t>
                </a:r>
                <a14:m>
                  <m:oMath xmlns:m="http://schemas.openxmlformats.org/officeDocument/2006/math">
                    <m:r>
                      <a:rPr lang="en-AU" sz="18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AU" sz="1800" dirty="0"/>
                  <a:t>.</a:t>
                </a:r>
              </a:p>
              <a:p>
                <a:pPr>
                  <a:buSzPct val="100000"/>
                </a:pPr>
                <a:r>
                  <a:rPr lang="en-AU" sz="1800" dirty="0"/>
                  <a:t>Information asymmetries might occur before the contract is negotiated, and after.</a:t>
                </a:r>
                <a:endParaRPr lang="en-US" sz="1800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US" sz="18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US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2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945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10718</TotalTime>
  <Words>523</Words>
  <Application>Microsoft Macintosh PowerPoint</Application>
  <PresentationFormat>Widescreen</PresentationFormat>
  <Paragraphs>68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Tw Cen MT</vt:lpstr>
      <vt:lpstr>Wingdings</vt:lpstr>
      <vt:lpstr>Droplet</vt:lpstr>
      <vt:lpstr>Lecture 6.6 Incentive conflicts and contracts</vt:lpstr>
      <vt:lpstr>Incentive Conflicts</vt:lpstr>
      <vt:lpstr>Incentive Problems and Contracts</vt:lpstr>
      <vt:lpstr>Incentive Problems and Contracts: Example</vt:lpstr>
      <vt:lpstr>Incentive Problems and Contracts: EXAMPLE</vt:lpstr>
      <vt:lpstr>PowerPoint Presentation</vt:lpstr>
      <vt:lpstr>Incentive Problems and Contracts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484</cp:revision>
  <dcterms:created xsi:type="dcterms:W3CDTF">2015-02-25T21:48:00Z</dcterms:created>
  <dcterms:modified xsi:type="dcterms:W3CDTF">2020-09-20T21:38:47Z</dcterms:modified>
</cp:coreProperties>
</file>