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590" r:id="rId2"/>
    <p:sldId id="542" r:id="rId3"/>
    <p:sldId id="591" r:id="rId4"/>
    <p:sldId id="543" r:id="rId5"/>
    <p:sldId id="540" r:id="rId6"/>
    <p:sldId id="546" r:id="rId7"/>
    <p:sldId id="579" r:id="rId8"/>
    <p:sldId id="547" r:id="rId9"/>
    <p:sldId id="549" r:id="rId10"/>
    <p:sldId id="564" r:id="rId11"/>
    <p:sldId id="513" r:id="rId12"/>
    <p:sldId id="552" r:id="rId13"/>
    <p:sldId id="592" r:id="rId14"/>
    <p:sldId id="593" r:id="rId15"/>
    <p:sldId id="594" r:id="rId16"/>
    <p:sldId id="553" r:id="rId17"/>
    <p:sldId id="555" r:id="rId18"/>
    <p:sldId id="595" r:id="rId19"/>
    <p:sldId id="554"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4660"/>
  </p:normalViewPr>
  <p:slideViewPr>
    <p:cSldViewPr snapToGrid="0">
      <p:cViewPr varScale="1">
        <p:scale>
          <a:sx n="128" d="100"/>
          <a:sy n="128" d="100"/>
        </p:scale>
        <p:origin x="496"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23/9/20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13</a:t>
            </a:fld>
            <a:endParaRPr lang="en-AU"/>
          </a:p>
        </p:txBody>
      </p:sp>
    </p:spTree>
    <p:extLst>
      <p:ext uri="{BB962C8B-B14F-4D97-AF65-F5344CB8AC3E}">
        <p14:creationId xmlns:p14="http://schemas.microsoft.com/office/powerpoint/2010/main" val="4232427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14</a:t>
            </a:fld>
            <a:endParaRPr lang="en-AU"/>
          </a:p>
        </p:txBody>
      </p:sp>
    </p:spTree>
    <p:extLst>
      <p:ext uri="{BB962C8B-B14F-4D97-AF65-F5344CB8AC3E}">
        <p14:creationId xmlns:p14="http://schemas.microsoft.com/office/powerpoint/2010/main" val="3584518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15</a:t>
            </a:fld>
            <a:endParaRPr lang="en-AU"/>
          </a:p>
        </p:txBody>
      </p:sp>
    </p:spTree>
    <p:extLst>
      <p:ext uri="{BB962C8B-B14F-4D97-AF65-F5344CB8AC3E}">
        <p14:creationId xmlns:p14="http://schemas.microsoft.com/office/powerpoint/2010/main" val="1154352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18</a:t>
            </a:fld>
            <a:endParaRPr lang="en-AU"/>
          </a:p>
        </p:txBody>
      </p:sp>
    </p:spTree>
    <p:extLst>
      <p:ext uri="{BB962C8B-B14F-4D97-AF65-F5344CB8AC3E}">
        <p14:creationId xmlns:p14="http://schemas.microsoft.com/office/powerpoint/2010/main" val="829130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270287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99342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11</a:t>
            </a:fld>
            <a:endParaRPr lang="en-AU"/>
          </a:p>
        </p:txBody>
      </p:sp>
    </p:spTree>
    <p:extLst>
      <p:ext uri="{BB962C8B-B14F-4D97-AF65-F5344CB8AC3E}">
        <p14:creationId xmlns:p14="http://schemas.microsoft.com/office/powerpoint/2010/main" val="4131655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12</a:t>
            </a:fld>
            <a:endParaRPr lang="en-AU"/>
          </a:p>
        </p:txBody>
      </p:sp>
    </p:spTree>
    <p:extLst>
      <p:ext uri="{BB962C8B-B14F-4D97-AF65-F5344CB8AC3E}">
        <p14:creationId xmlns:p14="http://schemas.microsoft.com/office/powerpoint/2010/main" val="2941019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23/9/20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3524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24699599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71673351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793405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25016798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416994791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89146257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430793289"/>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94098653"/>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23/9/20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40358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89410209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23/9/20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462758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70294963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83145192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23/9/20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30669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23/9/20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31435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36958508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23/9/20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35077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3906926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Lecture 6.7</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information problems</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79118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Implicit Contracts and Reputational Concerns</a:t>
            </a:r>
            <a:endParaRPr lang="en-AU"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marL="0" indent="0">
              <a:buClr>
                <a:srgbClr val="0070C0"/>
              </a:buClr>
              <a:buSzPct val="50000"/>
              <a:buNone/>
            </a:pPr>
            <a:r>
              <a:rPr lang="en-AU" dirty="0"/>
              <a:t>Many contracts that constitute the firm are implicit.</a:t>
            </a:r>
          </a:p>
          <a:p>
            <a:pPr>
              <a:buSzPct val="100000"/>
            </a:pPr>
            <a:r>
              <a:rPr lang="en-AU" sz="2000" dirty="0"/>
              <a:t>Implicit contracts are promises and understandings that are not formalised within legal documents.</a:t>
            </a:r>
          </a:p>
          <a:p>
            <a:pPr>
              <a:buSzPct val="100000"/>
            </a:pPr>
            <a:r>
              <a:rPr lang="en-AU" sz="2000" dirty="0"/>
              <a:t>Examples include promises of a promotion for a job well done, or an understandings that quality will be maintained.</a:t>
            </a:r>
          </a:p>
          <a:p>
            <a:pPr marL="0" indent="0">
              <a:lnSpc>
                <a:spcPct val="120000"/>
              </a:lnSpc>
              <a:buClr>
                <a:srgbClr val="0070C0"/>
              </a:buClr>
              <a:buSzPct val="50000"/>
              <a:buNone/>
            </a:pPr>
            <a:r>
              <a:rPr lang="en-AU" sz="2000" dirty="0"/>
              <a:t>Implicit contracts are difficult to enforce in court (by definition). They rely on the incentives of individuals to honour their terms</a:t>
            </a:r>
          </a:p>
          <a:p>
            <a:pPr marL="0" indent="0">
              <a:lnSpc>
                <a:spcPct val="120000"/>
              </a:lnSpc>
              <a:buClr>
                <a:srgbClr val="0070C0"/>
              </a:buClr>
              <a:buSzPct val="50000"/>
              <a:buNone/>
            </a:pPr>
            <a:r>
              <a:rPr lang="en-AU" sz="2000" dirty="0"/>
              <a:t>Reputational concerns Can act as a powerful force to motivate contract compliance. Each party’s reputation must be valuable enough to ensure the contract is adhered to.</a:t>
            </a:r>
          </a:p>
          <a:p>
            <a:pPr marL="0" indent="0">
              <a:lnSpc>
                <a:spcPct val="120000"/>
              </a:lnSpc>
              <a:buClr>
                <a:srgbClr val="0070C0"/>
              </a:buClr>
              <a:buSzPct val="50000"/>
              <a:buNone/>
            </a:pPr>
            <a:r>
              <a:rPr lang="en-AU" dirty="0"/>
              <a:t>We have already encountered reputational concerns in the case of Anna and Bert. Recall:</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10</a:t>
            </a:fld>
            <a:endParaRPr lang="en-AU"/>
          </a:p>
        </p:txBody>
      </p:sp>
    </p:spTree>
    <p:extLst>
      <p:ext uri="{BB962C8B-B14F-4D97-AF65-F5344CB8AC3E}">
        <p14:creationId xmlns:p14="http://schemas.microsoft.com/office/powerpoint/2010/main" val="247622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Implicit Contracts and Reputational Concerns</a:t>
            </a:r>
            <a:endParaRPr lang="en-AU" dirty="0">
              <a:solidFill>
                <a:srgbClr val="002060"/>
              </a:solidFill>
            </a:endParaRPr>
          </a:p>
        </p:txBody>
      </p:sp>
      <p:sp>
        <p:nvSpPr>
          <p:cNvPr id="3" name="Content Placeholder 2"/>
          <p:cNvSpPr>
            <a:spLocks noGrp="1"/>
          </p:cNvSpPr>
          <p:nvPr>
            <p:ph sz="quarter" idx="13"/>
          </p:nvPr>
        </p:nvSpPr>
        <p:spPr/>
        <p:txBody>
          <a:bodyPr>
            <a:normAutofit/>
          </a:bodyPr>
          <a:lstStyle/>
          <a:p>
            <a:pPr marL="0" indent="0">
              <a:buClr>
                <a:srgbClr val="0070C0"/>
              </a:buClr>
              <a:buSzPct val="50000"/>
              <a:buNone/>
            </a:pPr>
            <a:r>
              <a:rPr lang="en-US" sz="1800" dirty="0"/>
              <a:t>Consider two employees assigned to a team, Anna and Bert. Anna and Bert can work or shirk.</a:t>
            </a:r>
            <a:endParaRPr lang="en-US" sz="1800" b="1" dirty="0"/>
          </a:p>
          <a:p>
            <a:pPr marL="0" indent="0">
              <a:buClr>
                <a:srgbClr val="0070C0"/>
              </a:buClr>
              <a:buSzPct val="50000"/>
              <a:buNone/>
            </a:pPr>
            <a:r>
              <a:rPr lang="en-US" sz="1800" dirty="0"/>
              <a:t>Payoffs reflecting the utility from exerting effort, along with the disutility of effort. </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11</a:t>
            </a:fld>
            <a:endParaRPr lang="en-AU"/>
          </a:p>
        </p:txBody>
      </p:sp>
      <p:graphicFrame>
        <p:nvGraphicFramePr>
          <p:cNvPr id="6" name="Table 5"/>
          <p:cNvGraphicFramePr>
            <a:graphicFrameLocks noGrp="1"/>
          </p:cNvGraphicFramePr>
          <p:nvPr/>
        </p:nvGraphicFramePr>
        <p:xfrm>
          <a:off x="1870820" y="3426861"/>
          <a:ext cx="8578852" cy="2520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19050" cap="flat" cmpd="sng" algn="ctr">
                      <a:no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Bert</a:t>
                      </a:r>
                    </a:p>
                  </a:txBody>
                  <a:tcP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0" dirty="0">
                        <a:solidFill>
                          <a:schemeClr val="tx1"/>
                        </a:solidFill>
                      </a:endParaRP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0" dirty="0">
                          <a:solidFill>
                            <a:schemeClr val="tx1"/>
                          </a:solidFill>
                        </a:rPr>
                        <a:t>Shirk</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0" dirty="0">
                          <a:solidFill>
                            <a:schemeClr val="tx1"/>
                          </a:solidFill>
                        </a:rPr>
                        <a:t>Work</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Anna</a:t>
                      </a:r>
                    </a:p>
                  </a:txBody>
                  <a:tcPr anchor="ctr">
                    <a:lnB w="19050" cap="flat" cmpd="sng" algn="ctr">
                      <a:noFill/>
                      <a:prstDash val="solid"/>
                      <a:round/>
                      <a:headEnd type="none" w="med" len="med"/>
                      <a:tailEnd type="none" w="med" len="med"/>
                    </a:lnB>
                    <a:noFill/>
                  </a:tcPr>
                </a:tc>
                <a:tc>
                  <a:txBody>
                    <a:bodyPr/>
                    <a:lstStyle/>
                    <a:p>
                      <a:pPr algn="ctr"/>
                      <a:r>
                        <a:rPr lang="en-AU" sz="2400" b="0" dirty="0">
                          <a:solidFill>
                            <a:schemeClr val="tx1"/>
                          </a:solidFill>
                        </a:rPr>
                        <a:t>Shirk</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0" dirty="0">
                          <a:solidFill>
                            <a:schemeClr val="tx1"/>
                          </a:solidFill>
                        </a:rPr>
                        <a:t>$1000, $1000</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0" dirty="0">
                          <a:solidFill>
                            <a:schemeClr val="tx1"/>
                          </a:solidFill>
                        </a:rPr>
                        <a:t>$3000, $0</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0" dirty="0">
                          <a:solidFill>
                            <a:schemeClr val="tx1"/>
                          </a:solidFill>
                        </a:rPr>
                        <a:t>Work</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0" dirty="0">
                          <a:solidFill>
                            <a:schemeClr val="tx1"/>
                          </a:solidFill>
                        </a:rPr>
                        <a:t>$0, $3000</a:t>
                      </a:r>
                      <a:endParaRPr lang="en-AU" b="0" dirty="0">
                        <a:solidFill>
                          <a:schemeClr val="tx1"/>
                        </a:solidFill>
                      </a:endParaRP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0" dirty="0">
                          <a:solidFill>
                            <a:schemeClr val="tx1"/>
                          </a:solidFill>
                        </a:rPr>
                        <a:t>$2000, $2000</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84581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62876"/>
            <a:ext cx="10515600" cy="4314087"/>
          </a:xfrm>
        </p:spPr>
        <p:txBody>
          <a:bodyPr>
            <a:normAutofit/>
          </a:bodyPr>
          <a:lstStyle/>
          <a:p>
            <a:pPr marL="0" indent="0">
              <a:lnSpc>
                <a:spcPct val="120000"/>
              </a:lnSpc>
              <a:buClr>
                <a:srgbClr val="0070C0"/>
              </a:buClr>
              <a:buSzPct val="50000"/>
              <a:buNone/>
            </a:pPr>
            <a:r>
              <a:rPr lang="en-US" sz="1800" dirty="0"/>
              <a:t>Consider a simple ‘trust game’ in which one party decides whether to trust the other party when they promise that they will be rewarded if they work hard. Could also be used as a model of a bonus based on subjective performance evaluation.</a:t>
            </a:r>
          </a:p>
          <a:p>
            <a:pPr marL="0" indent="0">
              <a:lnSpc>
                <a:spcPct val="120000"/>
              </a:lnSpc>
              <a:buClr>
                <a:srgbClr val="0070C0"/>
              </a:buClr>
              <a:buSzPct val="50000"/>
              <a:buNone/>
            </a:pPr>
            <a:endParaRPr lang="en-US" sz="1800" dirty="0"/>
          </a:p>
          <a:p>
            <a:pPr marL="355600" indent="-355600">
              <a:lnSpc>
                <a:spcPct val="120000"/>
              </a:lnSpc>
              <a:buClr>
                <a:srgbClr val="0070C0"/>
              </a:buClr>
              <a:buSzPct val="50000"/>
              <a:buFont typeface="Wingdings" panose="05000000000000000000" pitchFamily="2" charset="2"/>
              <a:buChar char="q"/>
            </a:pPr>
            <a:endParaRPr lang="en-US" sz="1800" dirty="0"/>
          </a:p>
          <a:p>
            <a:pPr marL="355600" indent="-355600">
              <a:lnSpc>
                <a:spcPct val="120000"/>
              </a:lnSpc>
              <a:buClr>
                <a:srgbClr val="0070C0"/>
              </a:buClr>
              <a:buSzPct val="50000"/>
              <a:buFont typeface="Wingdings" panose="05000000000000000000" pitchFamily="2" charset="2"/>
              <a:buChar char="q"/>
            </a:pPr>
            <a:endParaRPr lang="en-US" sz="1800" dirty="0"/>
          </a:p>
          <a:p>
            <a:pPr marL="711200" indent="0">
              <a:buClr>
                <a:srgbClr val="0070C0"/>
              </a:buClr>
              <a:buSzPct val="50000"/>
              <a:buFont typeface="Wingdings" panose="05000000000000000000" pitchFamily="2" charset="2"/>
              <a:buChar char="v"/>
            </a:pPr>
            <a:endParaRPr lang="en-US" sz="1800"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sz="1800" dirty="0"/>
          </a:p>
          <a:p>
            <a:pPr>
              <a:lnSpc>
                <a:spcPct val="120000"/>
              </a:lnSpc>
              <a:spcBef>
                <a:spcPts val="600"/>
              </a:spcBef>
              <a:spcAft>
                <a:spcPts val="600"/>
              </a:spcAft>
              <a:buClr>
                <a:srgbClr val="0070C0"/>
              </a:buClr>
              <a:buSzPct val="50000"/>
            </a:pPr>
            <a:endParaRPr lang="en-AU" sz="1800"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sz="18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12</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4121702797"/>
              </p:ext>
            </p:extLst>
          </p:nvPr>
        </p:nvGraphicFramePr>
        <p:xfrm>
          <a:off x="1466850" y="2999551"/>
          <a:ext cx="9468000" cy="3337560"/>
        </p:xfrm>
        <a:graphic>
          <a:graphicData uri="http://schemas.openxmlformats.org/drawingml/2006/table">
            <a:tbl>
              <a:tblPr>
                <a:tableStyleId>{5C22544A-7EE6-4342-B048-85BDC9FD1C3A}</a:tableStyleId>
              </a:tblPr>
              <a:tblGrid>
                <a:gridCol w="1893600">
                  <a:extLst>
                    <a:ext uri="{9D8B030D-6E8A-4147-A177-3AD203B41FA5}">
                      <a16:colId xmlns:a16="http://schemas.microsoft.com/office/drawing/2014/main" val="20000"/>
                    </a:ext>
                  </a:extLst>
                </a:gridCol>
                <a:gridCol w="1893600">
                  <a:extLst>
                    <a:ext uri="{9D8B030D-6E8A-4147-A177-3AD203B41FA5}">
                      <a16:colId xmlns:a16="http://schemas.microsoft.com/office/drawing/2014/main" val="20001"/>
                    </a:ext>
                  </a:extLst>
                </a:gridCol>
                <a:gridCol w="1893600">
                  <a:extLst>
                    <a:ext uri="{9D8B030D-6E8A-4147-A177-3AD203B41FA5}">
                      <a16:colId xmlns:a16="http://schemas.microsoft.com/office/drawing/2014/main" val="20002"/>
                    </a:ext>
                  </a:extLst>
                </a:gridCol>
                <a:gridCol w="1893600">
                  <a:extLst>
                    <a:ext uri="{9D8B030D-6E8A-4147-A177-3AD203B41FA5}">
                      <a16:colId xmlns:a16="http://schemas.microsoft.com/office/drawing/2014/main" val="20003"/>
                    </a:ext>
                  </a:extLst>
                </a:gridCol>
                <a:gridCol w="1893600">
                  <a:extLst>
                    <a:ext uri="{9D8B030D-6E8A-4147-A177-3AD203B41FA5}">
                      <a16:colId xmlns:a16="http://schemas.microsoft.com/office/drawing/2014/main" val="20004"/>
                    </a:ext>
                  </a:extLst>
                </a:gridCol>
              </a:tblGrid>
              <a:tr h="370840">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r>
                        <a:rPr lang="en-AU" dirty="0"/>
                        <a:t>Honour</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$1</a:t>
                      </a:r>
                      <a:r>
                        <a:rPr lang="en-AU" sz="1800" b="1" dirty="0"/>
                        <a:t>, </a:t>
                      </a:r>
                      <a:r>
                        <a:rPr lang="en-AU" sz="1800" b="1" dirty="0">
                          <a:solidFill>
                            <a:srgbClr val="7030A0"/>
                          </a:solidFill>
                        </a:rPr>
                        <a:t>$1</a:t>
                      </a:r>
                      <a:r>
                        <a:rPr lang="en-AU" sz="1800" b="1" dirty="0"/>
                        <a:t>)</a:t>
                      </a:r>
                    </a:p>
                  </a:txBody>
                  <a:tcPr>
                    <a:noFill/>
                  </a:tcPr>
                </a:tc>
                <a:extLst>
                  <a:ext uri="{0D108BD9-81ED-4DB2-BD59-A6C34878D82A}">
                    <a16:rowId xmlns:a16="http://schemas.microsoft.com/office/drawing/2014/main" val="10000"/>
                  </a:ext>
                </a:extLst>
              </a:tr>
              <a:tr h="370840">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Trust</a:t>
                      </a:r>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1"/>
                  </a:ext>
                </a:extLst>
              </a:tr>
              <a:tr h="370840">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r>
                        <a:rPr lang="en-AU" dirty="0"/>
                        <a:t>Betray</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$1</a:t>
                      </a:r>
                      <a:r>
                        <a:rPr lang="en-AU" sz="1800" b="1" dirty="0"/>
                        <a:t>, </a:t>
                      </a:r>
                      <a:r>
                        <a:rPr lang="en-AU" sz="1800" b="1" dirty="0">
                          <a:solidFill>
                            <a:srgbClr val="7030A0"/>
                          </a:solidFill>
                        </a:rPr>
                        <a:t>$2</a:t>
                      </a:r>
                      <a:r>
                        <a:rPr lang="en-AU" sz="1800" b="1" dirty="0"/>
                        <a:t>)</a:t>
                      </a:r>
                    </a:p>
                  </a:txBody>
                  <a:tcPr>
                    <a:noFill/>
                  </a:tcPr>
                </a:tc>
                <a:extLst>
                  <a:ext uri="{0D108BD9-81ED-4DB2-BD59-A6C34878D82A}">
                    <a16:rowId xmlns:a16="http://schemas.microsoft.com/office/drawing/2014/main" val="10002"/>
                  </a:ext>
                </a:extLst>
              </a:tr>
              <a:tr h="370840">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3"/>
                  </a:ext>
                </a:extLst>
              </a:tr>
              <a:tr h="370840">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4"/>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5"/>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6"/>
                  </a:ext>
                </a:extLst>
              </a:tr>
              <a:tr h="370840">
                <a:tc>
                  <a:txBody>
                    <a:bodyPr/>
                    <a:lstStyle/>
                    <a:p>
                      <a:endParaRPr lang="en-AU"/>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Not trust</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$0</a:t>
                      </a:r>
                      <a:r>
                        <a:rPr lang="en-AU" sz="1800" b="1" dirty="0"/>
                        <a:t>, </a:t>
                      </a:r>
                      <a:r>
                        <a:rPr lang="en-AU" sz="1800" b="1" dirty="0">
                          <a:solidFill>
                            <a:srgbClr val="7030A0"/>
                          </a:solidFill>
                        </a:rPr>
                        <a:t>$0</a:t>
                      </a:r>
                      <a:r>
                        <a:rPr lang="en-AU" sz="1800" b="1" dirty="0"/>
                        <a:t>)</a:t>
                      </a:r>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7"/>
                  </a:ext>
                </a:extLst>
              </a:tr>
              <a:tr h="370840">
                <a:tc>
                  <a:txBody>
                    <a:bodyPr/>
                    <a:lstStyle/>
                    <a:p>
                      <a:endParaRPr lang="en-AU"/>
                    </a:p>
                  </a:txBody>
                  <a:tcPr>
                    <a:noFill/>
                  </a:tcPr>
                </a:tc>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8"/>
                  </a:ext>
                </a:extLst>
              </a:tr>
            </a:tbl>
          </a:graphicData>
        </a:graphic>
      </p:graphicFrame>
      <p:sp>
        <p:nvSpPr>
          <p:cNvPr id="8" name="Rounded Rectangle 7"/>
          <p:cNvSpPr/>
          <p:nvPr/>
        </p:nvSpPr>
        <p:spPr>
          <a:xfrm>
            <a:off x="5229224" y="3344833"/>
            <a:ext cx="1447800" cy="314325"/>
          </a:xfrm>
          <a:prstGeom prst="roundRect">
            <a:avLst/>
          </a:prstGeom>
          <a:solidFill>
            <a:srgbClr val="7030A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Player 2</a:t>
            </a:r>
          </a:p>
        </p:txBody>
      </p:sp>
      <p:sp>
        <p:nvSpPr>
          <p:cNvPr id="13" name="Rounded Rectangle 12"/>
          <p:cNvSpPr/>
          <p:nvPr/>
        </p:nvSpPr>
        <p:spPr>
          <a:xfrm>
            <a:off x="1466850" y="4418776"/>
            <a:ext cx="1447800" cy="314325"/>
          </a:xfrm>
          <a:prstGeom prst="round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Player 1</a:t>
            </a:r>
          </a:p>
        </p:txBody>
      </p:sp>
      <p:cxnSp>
        <p:nvCxnSpPr>
          <p:cNvPr id="15" name="Straight Arrow Connector 14"/>
          <p:cNvCxnSpPr>
            <a:stCxn id="13" idx="3"/>
          </p:cNvCxnSpPr>
          <p:nvPr/>
        </p:nvCxnSpPr>
        <p:spPr>
          <a:xfrm flipV="1">
            <a:off x="2914650" y="3552002"/>
            <a:ext cx="466725" cy="10239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14650" y="4578737"/>
            <a:ext cx="466725" cy="11429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691170" y="3175766"/>
            <a:ext cx="466725" cy="338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677024" y="3540655"/>
            <a:ext cx="461963" cy="2905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472247" y="5799062"/>
            <a:ext cx="671253"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38600" y="3540655"/>
            <a:ext cx="1104900" cy="1786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146470" y="3180810"/>
            <a:ext cx="921327" cy="9526"/>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8146472" y="3945886"/>
            <a:ext cx="921325"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DD016822-B42E-EB44-8AD7-9AB3A2A103D0}"/>
              </a:ext>
            </a:extLst>
          </p:cNvPr>
          <p:cNvSpPr txBox="1">
            <a:spLocks/>
          </p:cNvSpPr>
          <p:nvPr/>
        </p:nvSpPr>
        <p:spPr>
          <a:xfrm>
            <a:off x="913775" y="61851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solidFill>
                  <a:srgbClr val="002060"/>
                </a:solidFill>
              </a:rPr>
              <a:t>Implicit Contracts and Reputational Concerns</a:t>
            </a:r>
            <a:endParaRPr lang="en-AU" dirty="0">
              <a:solidFill>
                <a:srgbClr val="002060"/>
              </a:solidFill>
            </a:endParaRPr>
          </a:p>
        </p:txBody>
      </p:sp>
    </p:spTree>
    <p:extLst>
      <p:ext uri="{BB962C8B-B14F-4D97-AF65-F5344CB8AC3E}">
        <p14:creationId xmlns:p14="http://schemas.microsoft.com/office/powerpoint/2010/main" val="1273858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62876"/>
            <a:ext cx="10515600" cy="4314087"/>
          </a:xfrm>
        </p:spPr>
        <p:txBody>
          <a:bodyPr>
            <a:normAutofit/>
          </a:bodyPr>
          <a:lstStyle/>
          <a:p>
            <a:pPr marL="0" indent="0">
              <a:lnSpc>
                <a:spcPct val="120000"/>
              </a:lnSpc>
              <a:buClr>
                <a:srgbClr val="0070C0"/>
              </a:buClr>
              <a:buSzPct val="50000"/>
              <a:buNone/>
            </a:pPr>
            <a:r>
              <a:rPr lang="en-US" sz="1800" dirty="0"/>
              <a:t>Consider a simple ‘trust game’ in which one party decides whether to trust the other party when they promise that they will be rewarded if they work hard. Could also be used as a model of a bonus based on subjective performance evaluation.</a:t>
            </a:r>
          </a:p>
          <a:p>
            <a:pPr marL="0" indent="0">
              <a:lnSpc>
                <a:spcPct val="120000"/>
              </a:lnSpc>
              <a:buClr>
                <a:srgbClr val="0070C0"/>
              </a:buClr>
              <a:buSzPct val="50000"/>
              <a:buNone/>
            </a:pPr>
            <a:endParaRPr lang="en-US" sz="1800" dirty="0"/>
          </a:p>
          <a:p>
            <a:pPr marL="355600" indent="-355600">
              <a:lnSpc>
                <a:spcPct val="120000"/>
              </a:lnSpc>
              <a:buClr>
                <a:srgbClr val="0070C0"/>
              </a:buClr>
              <a:buSzPct val="50000"/>
              <a:buFont typeface="Wingdings" panose="05000000000000000000" pitchFamily="2" charset="2"/>
              <a:buChar char="q"/>
            </a:pPr>
            <a:endParaRPr lang="en-US" sz="1800" dirty="0"/>
          </a:p>
          <a:p>
            <a:pPr marL="355600" indent="-355600">
              <a:lnSpc>
                <a:spcPct val="120000"/>
              </a:lnSpc>
              <a:buClr>
                <a:srgbClr val="0070C0"/>
              </a:buClr>
              <a:buSzPct val="50000"/>
              <a:buFont typeface="Wingdings" panose="05000000000000000000" pitchFamily="2" charset="2"/>
              <a:buChar char="q"/>
            </a:pPr>
            <a:endParaRPr lang="en-US" sz="1800" dirty="0"/>
          </a:p>
          <a:p>
            <a:pPr marL="711200" indent="0">
              <a:buClr>
                <a:srgbClr val="0070C0"/>
              </a:buClr>
              <a:buSzPct val="50000"/>
              <a:buFont typeface="Wingdings" panose="05000000000000000000" pitchFamily="2" charset="2"/>
              <a:buChar char="v"/>
            </a:pPr>
            <a:endParaRPr lang="en-US" sz="1800"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sz="1800" dirty="0"/>
          </a:p>
          <a:p>
            <a:pPr>
              <a:lnSpc>
                <a:spcPct val="120000"/>
              </a:lnSpc>
              <a:spcBef>
                <a:spcPts val="600"/>
              </a:spcBef>
              <a:spcAft>
                <a:spcPts val="600"/>
              </a:spcAft>
              <a:buClr>
                <a:srgbClr val="0070C0"/>
              </a:buClr>
              <a:buSzPct val="50000"/>
            </a:pPr>
            <a:endParaRPr lang="en-AU" sz="1800"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sz="18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13</a:t>
            </a:fld>
            <a:endParaRPr lang="en-AU"/>
          </a:p>
        </p:txBody>
      </p:sp>
      <p:graphicFrame>
        <p:nvGraphicFramePr>
          <p:cNvPr id="6" name="Table 5"/>
          <p:cNvGraphicFramePr>
            <a:graphicFrameLocks noGrp="1"/>
          </p:cNvGraphicFramePr>
          <p:nvPr/>
        </p:nvGraphicFramePr>
        <p:xfrm>
          <a:off x="1466850" y="2999551"/>
          <a:ext cx="9468000" cy="3337560"/>
        </p:xfrm>
        <a:graphic>
          <a:graphicData uri="http://schemas.openxmlformats.org/drawingml/2006/table">
            <a:tbl>
              <a:tblPr>
                <a:tableStyleId>{5C22544A-7EE6-4342-B048-85BDC9FD1C3A}</a:tableStyleId>
              </a:tblPr>
              <a:tblGrid>
                <a:gridCol w="1893600">
                  <a:extLst>
                    <a:ext uri="{9D8B030D-6E8A-4147-A177-3AD203B41FA5}">
                      <a16:colId xmlns:a16="http://schemas.microsoft.com/office/drawing/2014/main" val="20000"/>
                    </a:ext>
                  </a:extLst>
                </a:gridCol>
                <a:gridCol w="1893600">
                  <a:extLst>
                    <a:ext uri="{9D8B030D-6E8A-4147-A177-3AD203B41FA5}">
                      <a16:colId xmlns:a16="http://schemas.microsoft.com/office/drawing/2014/main" val="20001"/>
                    </a:ext>
                  </a:extLst>
                </a:gridCol>
                <a:gridCol w="1893600">
                  <a:extLst>
                    <a:ext uri="{9D8B030D-6E8A-4147-A177-3AD203B41FA5}">
                      <a16:colId xmlns:a16="http://schemas.microsoft.com/office/drawing/2014/main" val="20002"/>
                    </a:ext>
                  </a:extLst>
                </a:gridCol>
                <a:gridCol w="1893600">
                  <a:extLst>
                    <a:ext uri="{9D8B030D-6E8A-4147-A177-3AD203B41FA5}">
                      <a16:colId xmlns:a16="http://schemas.microsoft.com/office/drawing/2014/main" val="20003"/>
                    </a:ext>
                  </a:extLst>
                </a:gridCol>
                <a:gridCol w="1893600">
                  <a:extLst>
                    <a:ext uri="{9D8B030D-6E8A-4147-A177-3AD203B41FA5}">
                      <a16:colId xmlns:a16="http://schemas.microsoft.com/office/drawing/2014/main" val="20004"/>
                    </a:ext>
                  </a:extLst>
                </a:gridCol>
              </a:tblGrid>
              <a:tr h="370840">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r>
                        <a:rPr lang="en-AU" dirty="0"/>
                        <a:t>Honour</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$1</a:t>
                      </a:r>
                      <a:r>
                        <a:rPr lang="en-AU" sz="1800" b="1" dirty="0"/>
                        <a:t>, </a:t>
                      </a:r>
                      <a:r>
                        <a:rPr lang="en-AU" sz="1800" b="1" dirty="0">
                          <a:solidFill>
                            <a:srgbClr val="7030A0"/>
                          </a:solidFill>
                        </a:rPr>
                        <a:t>$1</a:t>
                      </a:r>
                      <a:r>
                        <a:rPr lang="en-AU" sz="1800" b="1" dirty="0"/>
                        <a:t>)</a:t>
                      </a:r>
                    </a:p>
                  </a:txBody>
                  <a:tcPr>
                    <a:noFill/>
                  </a:tcPr>
                </a:tc>
                <a:extLst>
                  <a:ext uri="{0D108BD9-81ED-4DB2-BD59-A6C34878D82A}">
                    <a16:rowId xmlns:a16="http://schemas.microsoft.com/office/drawing/2014/main" val="10000"/>
                  </a:ext>
                </a:extLst>
              </a:tr>
              <a:tr h="370840">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Trust</a:t>
                      </a:r>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1"/>
                  </a:ext>
                </a:extLst>
              </a:tr>
              <a:tr h="370840">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r>
                        <a:rPr lang="en-AU" dirty="0"/>
                        <a:t>Betray</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$1</a:t>
                      </a:r>
                      <a:r>
                        <a:rPr lang="en-AU" sz="1800" b="1" dirty="0"/>
                        <a:t>, </a:t>
                      </a:r>
                      <a:r>
                        <a:rPr lang="en-AU" sz="1800" b="1" dirty="0">
                          <a:solidFill>
                            <a:srgbClr val="7030A0"/>
                          </a:solidFill>
                        </a:rPr>
                        <a:t>$2</a:t>
                      </a:r>
                      <a:r>
                        <a:rPr lang="en-AU" sz="1800" b="1" dirty="0"/>
                        <a:t>)</a:t>
                      </a:r>
                    </a:p>
                  </a:txBody>
                  <a:tcPr>
                    <a:noFill/>
                  </a:tcPr>
                </a:tc>
                <a:extLst>
                  <a:ext uri="{0D108BD9-81ED-4DB2-BD59-A6C34878D82A}">
                    <a16:rowId xmlns:a16="http://schemas.microsoft.com/office/drawing/2014/main" val="10002"/>
                  </a:ext>
                </a:extLst>
              </a:tr>
              <a:tr h="370840">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3"/>
                  </a:ext>
                </a:extLst>
              </a:tr>
              <a:tr h="370840">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4"/>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5"/>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6"/>
                  </a:ext>
                </a:extLst>
              </a:tr>
              <a:tr h="370840">
                <a:tc>
                  <a:txBody>
                    <a:bodyPr/>
                    <a:lstStyle/>
                    <a:p>
                      <a:endParaRPr lang="en-AU"/>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Not trust</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$0</a:t>
                      </a:r>
                      <a:r>
                        <a:rPr lang="en-AU" sz="1800" b="1" dirty="0"/>
                        <a:t>, </a:t>
                      </a:r>
                      <a:r>
                        <a:rPr lang="en-AU" sz="1800" b="1" dirty="0">
                          <a:solidFill>
                            <a:srgbClr val="7030A0"/>
                          </a:solidFill>
                        </a:rPr>
                        <a:t>$0</a:t>
                      </a:r>
                      <a:r>
                        <a:rPr lang="en-AU" sz="1800" b="1" dirty="0"/>
                        <a:t>)</a:t>
                      </a:r>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7"/>
                  </a:ext>
                </a:extLst>
              </a:tr>
              <a:tr h="370840">
                <a:tc>
                  <a:txBody>
                    <a:bodyPr/>
                    <a:lstStyle/>
                    <a:p>
                      <a:endParaRPr lang="en-AU"/>
                    </a:p>
                  </a:txBody>
                  <a:tcPr>
                    <a:noFill/>
                  </a:tcPr>
                </a:tc>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8"/>
                  </a:ext>
                </a:extLst>
              </a:tr>
            </a:tbl>
          </a:graphicData>
        </a:graphic>
      </p:graphicFrame>
      <p:sp>
        <p:nvSpPr>
          <p:cNvPr id="8" name="Rounded Rectangle 7"/>
          <p:cNvSpPr/>
          <p:nvPr/>
        </p:nvSpPr>
        <p:spPr>
          <a:xfrm>
            <a:off x="5229224" y="3344833"/>
            <a:ext cx="1447800" cy="314325"/>
          </a:xfrm>
          <a:prstGeom prst="roundRect">
            <a:avLst/>
          </a:prstGeom>
          <a:solidFill>
            <a:srgbClr val="7030A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Player 2</a:t>
            </a:r>
          </a:p>
        </p:txBody>
      </p:sp>
      <p:sp>
        <p:nvSpPr>
          <p:cNvPr id="13" name="Rounded Rectangle 12"/>
          <p:cNvSpPr/>
          <p:nvPr/>
        </p:nvSpPr>
        <p:spPr>
          <a:xfrm>
            <a:off x="1466850" y="4418776"/>
            <a:ext cx="1447800" cy="314325"/>
          </a:xfrm>
          <a:prstGeom prst="round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Player 1</a:t>
            </a:r>
          </a:p>
        </p:txBody>
      </p:sp>
      <p:cxnSp>
        <p:nvCxnSpPr>
          <p:cNvPr id="15" name="Straight Arrow Connector 14"/>
          <p:cNvCxnSpPr>
            <a:stCxn id="13" idx="3"/>
          </p:cNvCxnSpPr>
          <p:nvPr/>
        </p:nvCxnSpPr>
        <p:spPr>
          <a:xfrm flipV="1">
            <a:off x="2914650" y="3552002"/>
            <a:ext cx="466725" cy="10239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14650" y="4578737"/>
            <a:ext cx="466725" cy="11429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691170" y="3175766"/>
            <a:ext cx="466725" cy="338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677024" y="3540655"/>
            <a:ext cx="461963" cy="2905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472247" y="5799062"/>
            <a:ext cx="671253"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38600" y="3540655"/>
            <a:ext cx="1104900" cy="1786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146470" y="3180810"/>
            <a:ext cx="921327" cy="9526"/>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8146472" y="3945886"/>
            <a:ext cx="921325"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9489108" y="3731716"/>
            <a:ext cx="523875" cy="335756"/>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itle 1">
            <a:extLst>
              <a:ext uri="{FF2B5EF4-FFF2-40B4-BE49-F238E27FC236}">
                <a16:creationId xmlns:a16="http://schemas.microsoft.com/office/drawing/2014/main" id="{DD016822-B42E-EB44-8AD7-9AB3A2A103D0}"/>
              </a:ext>
            </a:extLst>
          </p:cNvPr>
          <p:cNvSpPr txBox="1">
            <a:spLocks/>
          </p:cNvSpPr>
          <p:nvPr/>
        </p:nvSpPr>
        <p:spPr>
          <a:xfrm>
            <a:off x="913775" y="61851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solidFill>
                  <a:srgbClr val="002060"/>
                </a:solidFill>
              </a:rPr>
              <a:t>Implicit Contracts and Reputational Concerns</a:t>
            </a:r>
            <a:endParaRPr lang="en-AU" dirty="0">
              <a:solidFill>
                <a:srgbClr val="002060"/>
              </a:solidFill>
            </a:endParaRPr>
          </a:p>
        </p:txBody>
      </p:sp>
    </p:spTree>
    <p:extLst>
      <p:ext uri="{BB962C8B-B14F-4D97-AF65-F5344CB8AC3E}">
        <p14:creationId xmlns:p14="http://schemas.microsoft.com/office/powerpoint/2010/main" val="1705423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62876"/>
            <a:ext cx="10515600" cy="4314087"/>
          </a:xfrm>
        </p:spPr>
        <p:txBody>
          <a:bodyPr>
            <a:normAutofit/>
          </a:bodyPr>
          <a:lstStyle/>
          <a:p>
            <a:pPr marL="0" indent="0">
              <a:lnSpc>
                <a:spcPct val="120000"/>
              </a:lnSpc>
              <a:buClr>
                <a:srgbClr val="0070C0"/>
              </a:buClr>
              <a:buSzPct val="50000"/>
              <a:buNone/>
            </a:pPr>
            <a:r>
              <a:rPr lang="en-US" sz="1800" dirty="0"/>
              <a:t>Consider a simple ‘trust game’ in which one party decides whether to trust the other party when they promise that they will be rewarded if they work hard. Could also be used as a model of a bonus based on subjective performance evaluation.</a:t>
            </a:r>
          </a:p>
          <a:p>
            <a:pPr marL="0" indent="0">
              <a:lnSpc>
                <a:spcPct val="120000"/>
              </a:lnSpc>
              <a:buClr>
                <a:srgbClr val="0070C0"/>
              </a:buClr>
              <a:buSzPct val="50000"/>
              <a:buNone/>
            </a:pPr>
            <a:endParaRPr lang="en-US" sz="1800" dirty="0"/>
          </a:p>
          <a:p>
            <a:pPr marL="355600" indent="-355600">
              <a:lnSpc>
                <a:spcPct val="120000"/>
              </a:lnSpc>
              <a:buClr>
                <a:srgbClr val="0070C0"/>
              </a:buClr>
              <a:buSzPct val="50000"/>
              <a:buFont typeface="Wingdings" panose="05000000000000000000" pitchFamily="2" charset="2"/>
              <a:buChar char="q"/>
            </a:pPr>
            <a:endParaRPr lang="en-US" sz="1800" dirty="0"/>
          </a:p>
          <a:p>
            <a:pPr marL="355600" indent="-355600">
              <a:lnSpc>
                <a:spcPct val="120000"/>
              </a:lnSpc>
              <a:buClr>
                <a:srgbClr val="0070C0"/>
              </a:buClr>
              <a:buSzPct val="50000"/>
              <a:buFont typeface="Wingdings" panose="05000000000000000000" pitchFamily="2" charset="2"/>
              <a:buChar char="q"/>
            </a:pPr>
            <a:endParaRPr lang="en-US" sz="1800" dirty="0"/>
          </a:p>
          <a:p>
            <a:pPr marL="711200" indent="0">
              <a:buClr>
                <a:srgbClr val="0070C0"/>
              </a:buClr>
              <a:buSzPct val="50000"/>
              <a:buFont typeface="Wingdings" panose="05000000000000000000" pitchFamily="2" charset="2"/>
              <a:buChar char="v"/>
            </a:pPr>
            <a:endParaRPr lang="en-US" sz="1800"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sz="1800" dirty="0"/>
          </a:p>
          <a:p>
            <a:pPr>
              <a:lnSpc>
                <a:spcPct val="120000"/>
              </a:lnSpc>
              <a:spcBef>
                <a:spcPts val="600"/>
              </a:spcBef>
              <a:spcAft>
                <a:spcPts val="600"/>
              </a:spcAft>
              <a:buClr>
                <a:srgbClr val="0070C0"/>
              </a:buClr>
              <a:buSzPct val="50000"/>
            </a:pPr>
            <a:endParaRPr lang="en-AU" sz="1800"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sz="18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14</a:t>
            </a:fld>
            <a:endParaRPr lang="en-AU"/>
          </a:p>
        </p:txBody>
      </p:sp>
      <p:graphicFrame>
        <p:nvGraphicFramePr>
          <p:cNvPr id="6" name="Table 5"/>
          <p:cNvGraphicFramePr>
            <a:graphicFrameLocks noGrp="1"/>
          </p:cNvGraphicFramePr>
          <p:nvPr/>
        </p:nvGraphicFramePr>
        <p:xfrm>
          <a:off x="1466850" y="2999551"/>
          <a:ext cx="9468000" cy="3337560"/>
        </p:xfrm>
        <a:graphic>
          <a:graphicData uri="http://schemas.openxmlformats.org/drawingml/2006/table">
            <a:tbl>
              <a:tblPr>
                <a:tableStyleId>{5C22544A-7EE6-4342-B048-85BDC9FD1C3A}</a:tableStyleId>
              </a:tblPr>
              <a:tblGrid>
                <a:gridCol w="1893600">
                  <a:extLst>
                    <a:ext uri="{9D8B030D-6E8A-4147-A177-3AD203B41FA5}">
                      <a16:colId xmlns:a16="http://schemas.microsoft.com/office/drawing/2014/main" val="20000"/>
                    </a:ext>
                  </a:extLst>
                </a:gridCol>
                <a:gridCol w="1893600">
                  <a:extLst>
                    <a:ext uri="{9D8B030D-6E8A-4147-A177-3AD203B41FA5}">
                      <a16:colId xmlns:a16="http://schemas.microsoft.com/office/drawing/2014/main" val="20001"/>
                    </a:ext>
                  </a:extLst>
                </a:gridCol>
                <a:gridCol w="1893600">
                  <a:extLst>
                    <a:ext uri="{9D8B030D-6E8A-4147-A177-3AD203B41FA5}">
                      <a16:colId xmlns:a16="http://schemas.microsoft.com/office/drawing/2014/main" val="20002"/>
                    </a:ext>
                  </a:extLst>
                </a:gridCol>
                <a:gridCol w="1893600">
                  <a:extLst>
                    <a:ext uri="{9D8B030D-6E8A-4147-A177-3AD203B41FA5}">
                      <a16:colId xmlns:a16="http://schemas.microsoft.com/office/drawing/2014/main" val="20003"/>
                    </a:ext>
                  </a:extLst>
                </a:gridCol>
                <a:gridCol w="1893600">
                  <a:extLst>
                    <a:ext uri="{9D8B030D-6E8A-4147-A177-3AD203B41FA5}">
                      <a16:colId xmlns:a16="http://schemas.microsoft.com/office/drawing/2014/main" val="20004"/>
                    </a:ext>
                  </a:extLst>
                </a:gridCol>
              </a:tblGrid>
              <a:tr h="370840">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r>
                        <a:rPr lang="en-AU" dirty="0"/>
                        <a:t>Honour</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$1</a:t>
                      </a:r>
                      <a:r>
                        <a:rPr lang="en-AU" sz="1800" b="1" dirty="0"/>
                        <a:t>, </a:t>
                      </a:r>
                      <a:r>
                        <a:rPr lang="en-AU" sz="1800" b="1" dirty="0">
                          <a:solidFill>
                            <a:srgbClr val="7030A0"/>
                          </a:solidFill>
                        </a:rPr>
                        <a:t>$1</a:t>
                      </a:r>
                      <a:r>
                        <a:rPr lang="en-AU" sz="1800" b="1" dirty="0"/>
                        <a:t>)</a:t>
                      </a:r>
                    </a:p>
                  </a:txBody>
                  <a:tcPr>
                    <a:noFill/>
                  </a:tcPr>
                </a:tc>
                <a:extLst>
                  <a:ext uri="{0D108BD9-81ED-4DB2-BD59-A6C34878D82A}">
                    <a16:rowId xmlns:a16="http://schemas.microsoft.com/office/drawing/2014/main" val="10000"/>
                  </a:ext>
                </a:extLst>
              </a:tr>
              <a:tr h="370840">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Trust</a:t>
                      </a:r>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1"/>
                  </a:ext>
                </a:extLst>
              </a:tr>
              <a:tr h="370840">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r>
                        <a:rPr lang="en-AU" dirty="0"/>
                        <a:t>Betray</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$1</a:t>
                      </a:r>
                      <a:r>
                        <a:rPr lang="en-AU" sz="1800" b="1" dirty="0"/>
                        <a:t>, </a:t>
                      </a:r>
                      <a:r>
                        <a:rPr lang="en-AU" sz="1800" b="1" dirty="0">
                          <a:solidFill>
                            <a:srgbClr val="7030A0"/>
                          </a:solidFill>
                        </a:rPr>
                        <a:t>$2</a:t>
                      </a:r>
                      <a:r>
                        <a:rPr lang="en-AU" sz="1800" b="1" dirty="0"/>
                        <a:t>)</a:t>
                      </a:r>
                    </a:p>
                  </a:txBody>
                  <a:tcPr>
                    <a:noFill/>
                  </a:tcPr>
                </a:tc>
                <a:extLst>
                  <a:ext uri="{0D108BD9-81ED-4DB2-BD59-A6C34878D82A}">
                    <a16:rowId xmlns:a16="http://schemas.microsoft.com/office/drawing/2014/main" val="10002"/>
                  </a:ext>
                </a:extLst>
              </a:tr>
              <a:tr h="370840">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3"/>
                  </a:ext>
                </a:extLst>
              </a:tr>
              <a:tr h="370840">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4"/>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5"/>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6"/>
                  </a:ext>
                </a:extLst>
              </a:tr>
              <a:tr h="370840">
                <a:tc>
                  <a:txBody>
                    <a:bodyPr/>
                    <a:lstStyle/>
                    <a:p>
                      <a:endParaRPr lang="en-AU"/>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Not trust</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$0</a:t>
                      </a:r>
                      <a:r>
                        <a:rPr lang="en-AU" sz="1800" b="1" dirty="0"/>
                        <a:t>, </a:t>
                      </a:r>
                      <a:r>
                        <a:rPr lang="en-AU" sz="1800" b="1" dirty="0">
                          <a:solidFill>
                            <a:srgbClr val="7030A0"/>
                          </a:solidFill>
                        </a:rPr>
                        <a:t>$0</a:t>
                      </a:r>
                      <a:r>
                        <a:rPr lang="en-AU" sz="1800" b="1" dirty="0"/>
                        <a:t>)</a:t>
                      </a:r>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7"/>
                  </a:ext>
                </a:extLst>
              </a:tr>
              <a:tr h="370840">
                <a:tc>
                  <a:txBody>
                    <a:bodyPr/>
                    <a:lstStyle/>
                    <a:p>
                      <a:endParaRPr lang="en-AU"/>
                    </a:p>
                  </a:txBody>
                  <a:tcPr>
                    <a:noFill/>
                  </a:tcPr>
                </a:tc>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8"/>
                  </a:ext>
                </a:extLst>
              </a:tr>
            </a:tbl>
          </a:graphicData>
        </a:graphic>
      </p:graphicFrame>
      <p:sp>
        <p:nvSpPr>
          <p:cNvPr id="8" name="Rounded Rectangle 7"/>
          <p:cNvSpPr/>
          <p:nvPr/>
        </p:nvSpPr>
        <p:spPr>
          <a:xfrm>
            <a:off x="5229224" y="3344833"/>
            <a:ext cx="1447800" cy="314325"/>
          </a:xfrm>
          <a:prstGeom prst="roundRect">
            <a:avLst/>
          </a:prstGeom>
          <a:solidFill>
            <a:srgbClr val="7030A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Player 2</a:t>
            </a:r>
          </a:p>
        </p:txBody>
      </p:sp>
      <p:sp>
        <p:nvSpPr>
          <p:cNvPr id="13" name="Rounded Rectangle 12"/>
          <p:cNvSpPr/>
          <p:nvPr/>
        </p:nvSpPr>
        <p:spPr>
          <a:xfrm>
            <a:off x="1466850" y="4418776"/>
            <a:ext cx="1447800" cy="314325"/>
          </a:xfrm>
          <a:prstGeom prst="round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Player 1</a:t>
            </a:r>
          </a:p>
        </p:txBody>
      </p:sp>
      <p:cxnSp>
        <p:nvCxnSpPr>
          <p:cNvPr id="15" name="Straight Arrow Connector 14"/>
          <p:cNvCxnSpPr>
            <a:stCxn id="13" idx="3"/>
          </p:cNvCxnSpPr>
          <p:nvPr/>
        </p:nvCxnSpPr>
        <p:spPr>
          <a:xfrm flipV="1">
            <a:off x="2914650" y="3552002"/>
            <a:ext cx="466725" cy="10239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14650" y="4578737"/>
            <a:ext cx="466725" cy="11429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691170" y="3175766"/>
            <a:ext cx="466725" cy="338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677024" y="3540655"/>
            <a:ext cx="461963" cy="2905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472247" y="5799062"/>
            <a:ext cx="671253"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38600" y="3540655"/>
            <a:ext cx="1104900" cy="1786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146470" y="3180810"/>
            <a:ext cx="921327" cy="9526"/>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8146472" y="3945886"/>
            <a:ext cx="921325"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9489108" y="3731716"/>
            <a:ext cx="523875" cy="335756"/>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Oval 56"/>
          <p:cNvSpPr/>
          <p:nvPr/>
        </p:nvSpPr>
        <p:spPr>
          <a:xfrm>
            <a:off x="5638799" y="5552531"/>
            <a:ext cx="628651" cy="39963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itle 1">
            <a:extLst>
              <a:ext uri="{FF2B5EF4-FFF2-40B4-BE49-F238E27FC236}">
                <a16:creationId xmlns:a16="http://schemas.microsoft.com/office/drawing/2014/main" id="{DD016822-B42E-EB44-8AD7-9AB3A2A103D0}"/>
              </a:ext>
            </a:extLst>
          </p:cNvPr>
          <p:cNvSpPr txBox="1">
            <a:spLocks/>
          </p:cNvSpPr>
          <p:nvPr/>
        </p:nvSpPr>
        <p:spPr>
          <a:xfrm>
            <a:off x="913775" y="61851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solidFill>
                  <a:srgbClr val="002060"/>
                </a:solidFill>
              </a:rPr>
              <a:t>Implicit Contracts and Reputational Concerns</a:t>
            </a:r>
            <a:endParaRPr lang="en-AU" dirty="0">
              <a:solidFill>
                <a:srgbClr val="002060"/>
              </a:solidFill>
            </a:endParaRPr>
          </a:p>
        </p:txBody>
      </p:sp>
    </p:spTree>
    <p:extLst>
      <p:ext uri="{BB962C8B-B14F-4D97-AF65-F5344CB8AC3E}">
        <p14:creationId xmlns:p14="http://schemas.microsoft.com/office/powerpoint/2010/main" val="2812728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62876"/>
            <a:ext cx="10515600" cy="4314087"/>
          </a:xfrm>
        </p:spPr>
        <p:txBody>
          <a:bodyPr>
            <a:normAutofit/>
          </a:bodyPr>
          <a:lstStyle/>
          <a:p>
            <a:pPr marL="0" indent="0">
              <a:lnSpc>
                <a:spcPct val="120000"/>
              </a:lnSpc>
              <a:buClr>
                <a:srgbClr val="0070C0"/>
              </a:buClr>
              <a:buSzPct val="50000"/>
              <a:buNone/>
            </a:pPr>
            <a:r>
              <a:rPr lang="en-US" sz="1800" dirty="0"/>
              <a:t>Consider a simple ‘trust game’ in which one party decides whether to trust the other party when they promise that they will be rewarded if they work hard. Could also be used as a model of a bonus based on subjective performance evaluation.</a:t>
            </a:r>
          </a:p>
          <a:p>
            <a:pPr marL="0" indent="0">
              <a:lnSpc>
                <a:spcPct val="120000"/>
              </a:lnSpc>
              <a:buClr>
                <a:srgbClr val="0070C0"/>
              </a:buClr>
              <a:buSzPct val="50000"/>
              <a:buNone/>
            </a:pPr>
            <a:endParaRPr lang="en-US" sz="1800" dirty="0"/>
          </a:p>
          <a:p>
            <a:pPr marL="355600" indent="-355600">
              <a:lnSpc>
                <a:spcPct val="120000"/>
              </a:lnSpc>
              <a:buClr>
                <a:srgbClr val="0070C0"/>
              </a:buClr>
              <a:buSzPct val="50000"/>
              <a:buFont typeface="Wingdings" panose="05000000000000000000" pitchFamily="2" charset="2"/>
              <a:buChar char="q"/>
            </a:pPr>
            <a:endParaRPr lang="en-US" sz="1800" dirty="0"/>
          </a:p>
          <a:p>
            <a:pPr marL="355600" indent="-355600">
              <a:lnSpc>
                <a:spcPct val="120000"/>
              </a:lnSpc>
              <a:buClr>
                <a:srgbClr val="0070C0"/>
              </a:buClr>
              <a:buSzPct val="50000"/>
              <a:buFont typeface="Wingdings" panose="05000000000000000000" pitchFamily="2" charset="2"/>
              <a:buChar char="q"/>
            </a:pPr>
            <a:endParaRPr lang="en-US" sz="1800" dirty="0"/>
          </a:p>
          <a:p>
            <a:pPr marL="711200" indent="0">
              <a:buClr>
                <a:srgbClr val="0070C0"/>
              </a:buClr>
              <a:buSzPct val="50000"/>
              <a:buFont typeface="Wingdings" panose="05000000000000000000" pitchFamily="2" charset="2"/>
              <a:buChar char="v"/>
            </a:pPr>
            <a:endParaRPr lang="en-US" sz="1800"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sz="1800" dirty="0"/>
          </a:p>
          <a:p>
            <a:pPr>
              <a:lnSpc>
                <a:spcPct val="120000"/>
              </a:lnSpc>
              <a:spcBef>
                <a:spcPts val="600"/>
              </a:spcBef>
              <a:spcAft>
                <a:spcPts val="600"/>
              </a:spcAft>
              <a:buClr>
                <a:srgbClr val="0070C0"/>
              </a:buClr>
              <a:buSzPct val="50000"/>
            </a:pPr>
            <a:endParaRPr lang="en-AU" sz="1800"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sz="18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15</a:t>
            </a:fld>
            <a:endParaRPr lang="en-AU"/>
          </a:p>
        </p:txBody>
      </p:sp>
      <p:graphicFrame>
        <p:nvGraphicFramePr>
          <p:cNvPr id="6" name="Table 5"/>
          <p:cNvGraphicFramePr>
            <a:graphicFrameLocks noGrp="1"/>
          </p:cNvGraphicFramePr>
          <p:nvPr/>
        </p:nvGraphicFramePr>
        <p:xfrm>
          <a:off x="1466850" y="2999551"/>
          <a:ext cx="9468000" cy="3337560"/>
        </p:xfrm>
        <a:graphic>
          <a:graphicData uri="http://schemas.openxmlformats.org/drawingml/2006/table">
            <a:tbl>
              <a:tblPr>
                <a:tableStyleId>{5C22544A-7EE6-4342-B048-85BDC9FD1C3A}</a:tableStyleId>
              </a:tblPr>
              <a:tblGrid>
                <a:gridCol w="1893600">
                  <a:extLst>
                    <a:ext uri="{9D8B030D-6E8A-4147-A177-3AD203B41FA5}">
                      <a16:colId xmlns:a16="http://schemas.microsoft.com/office/drawing/2014/main" val="20000"/>
                    </a:ext>
                  </a:extLst>
                </a:gridCol>
                <a:gridCol w="1893600">
                  <a:extLst>
                    <a:ext uri="{9D8B030D-6E8A-4147-A177-3AD203B41FA5}">
                      <a16:colId xmlns:a16="http://schemas.microsoft.com/office/drawing/2014/main" val="20001"/>
                    </a:ext>
                  </a:extLst>
                </a:gridCol>
                <a:gridCol w="1893600">
                  <a:extLst>
                    <a:ext uri="{9D8B030D-6E8A-4147-A177-3AD203B41FA5}">
                      <a16:colId xmlns:a16="http://schemas.microsoft.com/office/drawing/2014/main" val="20002"/>
                    </a:ext>
                  </a:extLst>
                </a:gridCol>
                <a:gridCol w="1893600">
                  <a:extLst>
                    <a:ext uri="{9D8B030D-6E8A-4147-A177-3AD203B41FA5}">
                      <a16:colId xmlns:a16="http://schemas.microsoft.com/office/drawing/2014/main" val="20003"/>
                    </a:ext>
                  </a:extLst>
                </a:gridCol>
                <a:gridCol w="1893600">
                  <a:extLst>
                    <a:ext uri="{9D8B030D-6E8A-4147-A177-3AD203B41FA5}">
                      <a16:colId xmlns:a16="http://schemas.microsoft.com/office/drawing/2014/main" val="20004"/>
                    </a:ext>
                  </a:extLst>
                </a:gridCol>
              </a:tblGrid>
              <a:tr h="370840">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r>
                        <a:rPr lang="en-AU" dirty="0"/>
                        <a:t>Honour</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$1</a:t>
                      </a:r>
                      <a:r>
                        <a:rPr lang="en-AU" sz="1800" b="1" dirty="0"/>
                        <a:t>, </a:t>
                      </a:r>
                      <a:r>
                        <a:rPr lang="en-AU" sz="1800" b="1" dirty="0">
                          <a:solidFill>
                            <a:srgbClr val="7030A0"/>
                          </a:solidFill>
                        </a:rPr>
                        <a:t>$1</a:t>
                      </a:r>
                      <a:r>
                        <a:rPr lang="en-AU" sz="1800" b="1" dirty="0"/>
                        <a:t>)</a:t>
                      </a:r>
                    </a:p>
                  </a:txBody>
                  <a:tcPr>
                    <a:noFill/>
                  </a:tcPr>
                </a:tc>
                <a:extLst>
                  <a:ext uri="{0D108BD9-81ED-4DB2-BD59-A6C34878D82A}">
                    <a16:rowId xmlns:a16="http://schemas.microsoft.com/office/drawing/2014/main" val="10000"/>
                  </a:ext>
                </a:extLst>
              </a:tr>
              <a:tr h="370840">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Trust</a:t>
                      </a:r>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1"/>
                  </a:ext>
                </a:extLst>
              </a:tr>
              <a:tr h="370840">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r>
                        <a:rPr lang="en-AU" dirty="0"/>
                        <a:t>Betray</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$1</a:t>
                      </a:r>
                      <a:r>
                        <a:rPr lang="en-AU" sz="1800" b="1" dirty="0"/>
                        <a:t>, </a:t>
                      </a:r>
                      <a:r>
                        <a:rPr lang="en-AU" sz="1800" b="1" dirty="0">
                          <a:solidFill>
                            <a:srgbClr val="7030A0"/>
                          </a:solidFill>
                        </a:rPr>
                        <a:t>$2</a:t>
                      </a:r>
                      <a:r>
                        <a:rPr lang="en-AU" sz="1800" b="1" dirty="0"/>
                        <a:t>)</a:t>
                      </a:r>
                    </a:p>
                  </a:txBody>
                  <a:tcPr>
                    <a:noFill/>
                  </a:tcPr>
                </a:tc>
                <a:extLst>
                  <a:ext uri="{0D108BD9-81ED-4DB2-BD59-A6C34878D82A}">
                    <a16:rowId xmlns:a16="http://schemas.microsoft.com/office/drawing/2014/main" val="10002"/>
                  </a:ext>
                </a:extLst>
              </a:tr>
              <a:tr h="370840">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3"/>
                  </a:ext>
                </a:extLst>
              </a:tr>
              <a:tr h="370840">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4"/>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5"/>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6"/>
                  </a:ext>
                </a:extLst>
              </a:tr>
              <a:tr h="370840">
                <a:tc>
                  <a:txBody>
                    <a:bodyPr/>
                    <a:lstStyle/>
                    <a:p>
                      <a:endParaRPr lang="en-AU"/>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Not trust</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$0</a:t>
                      </a:r>
                      <a:r>
                        <a:rPr lang="en-AU" sz="1800" b="1" dirty="0"/>
                        <a:t>, </a:t>
                      </a:r>
                      <a:r>
                        <a:rPr lang="en-AU" sz="1800" b="1" dirty="0">
                          <a:solidFill>
                            <a:srgbClr val="7030A0"/>
                          </a:solidFill>
                        </a:rPr>
                        <a:t>$0</a:t>
                      </a:r>
                      <a:r>
                        <a:rPr lang="en-AU" sz="1800" b="1" dirty="0"/>
                        <a:t>)</a:t>
                      </a:r>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7"/>
                  </a:ext>
                </a:extLst>
              </a:tr>
              <a:tr h="370840">
                <a:tc>
                  <a:txBody>
                    <a:bodyPr/>
                    <a:lstStyle/>
                    <a:p>
                      <a:endParaRPr lang="en-AU"/>
                    </a:p>
                  </a:txBody>
                  <a:tcPr>
                    <a:noFill/>
                  </a:tcPr>
                </a:tc>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8"/>
                  </a:ext>
                </a:extLst>
              </a:tr>
            </a:tbl>
          </a:graphicData>
        </a:graphic>
      </p:graphicFrame>
      <p:sp>
        <p:nvSpPr>
          <p:cNvPr id="8" name="Rounded Rectangle 7"/>
          <p:cNvSpPr/>
          <p:nvPr/>
        </p:nvSpPr>
        <p:spPr>
          <a:xfrm>
            <a:off x="5229224" y="3344833"/>
            <a:ext cx="1447800" cy="314325"/>
          </a:xfrm>
          <a:prstGeom prst="roundRect">
            <a:avLst/>
          </a:prstGeom>
          <a:solidFill>
            <a:srgbClr val="7030A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Player 2</a:t>
            </a:r>
          </a:p>
        </p:txBody>
      </p:sp>
      <p:sp>
        <p:nvSpPr>
          <p:cNvPr id="13" name="Rounded Rectangle 12"/>
          <p:cNvSpPr/>
          <p:nvPr/>
        </p:nvSpPr>
        <p:spPr>
          <a:xfrm>
            <a:off x="1466850" y="4418776"/>
            <a:ext cx="1447800" cy="314325"/>
          </a:xfrm>
          <a:prstGeom prst="round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Player 1</a:t>
            </a:r>
          </a:p>
        </p:txBody>
      </p:sp>
      <p:cxnSp>
        <p:nvCxnSpPr>
          <p:cNvPr id="15" name="Straight Arrow Connector 14"/>
          <p:cNvCxnSpPr>
            <a:stCxn id="13" idx="3"/>
          </p:cNvCxnSpPr>
          <p:nvPr/>
        </p:nvCxnSpPr>
        <p:spPr>
          <a:xfrm flipV="1">
            <a:off x="2914650" y="3552002"/>
            <a:ext cx="466725" cy="10239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14650" y="4578737"/>
            <a:ext cx="466725" cy="11429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691170" y="3175766"/>
            <a:ext cx="466725" cy="338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677024" y="3540655"/>
            <a:ext cx="461963" cy="2905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472247" y="5799062"/>
            <a:ext cx="671253"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38600" y="3540655"/>
            <a:ext cx="1104900" cy="1786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146470" y="3180810"/>
            <a:ext cx="921327" cy="9526"/>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8146472" y="3945886"/>
            <a:ext cx="921325"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9489108" y="3731716"/>
            <a:ext cx="523875" cy="335756"/>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Oval 56"/>
          <p:cNvSpPr/>
          <p:nvPr/>
        </p:nvSpPr>
        <p:spPr>
          <a:xfrm>
            <a:off x="5638799" y="5552531"/>
            <a:ext cx="628651" cy="39963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8" name="Straight Arrow Connector 57"/>
          <p:cNvCxnSpPr/>
          <p:nvPr/>
        </p:nvCxnSpPr>
        <p:spPr>
          <a:xfrm flipV="1">
            <a:off x="4347212" y="5787294"/>
            <a:ext cx="921322" cy="9524"/>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2914650" y="4575938"/>
            <a:ext cx="466725" cy="115252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DD016822-B42E-EB44-8AD7-9AB3A2A103D0}"/>
              </a:ext>
            </a:extLst>
          </p:cNvPr>
          <p:cNvSpPr txBox="1">
            <a:spLocks/>
          </p:cNvSpPr>
          <p:nvPr/>
        </p:nvSpPr>
        <p:spPr>
          <a:xfrm>
            <a:off x="913775" y="61851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solidFill>
                  <a:srgbClr val="002060"/>
                </a:solidFill>
              </a:rPr>
              <a:t>Implicit Contracts and Reputational Concerns</a:t>
            </a:r>
            <a:endParaRPr lang="en-AU" dirty="0">
              <a:solidFill>
                <a:srgbClr val="002060"/>
              </a:solidFill>
            </a:endParaRPr>
          </a:p>
        </p:txBody>
      </p:sp>
      <p:sp>
        <p:nvSpPr>
          <p:cNvPr id="24" name="Oval 23">
            <a:extLst>
              <a:ext uri="{FF2B5EF4-FFF2-40B4-BE49-F238E27FC236}">
                <a16:creationId xmlns:a16="http://schemas.microsoft.com/office/drawing/2014/main" id="{5BD19CB1-840F-6043-BBDA-9ABF76471622}"/>
              </a:ext>
            </a:extLst>
          </p:cNvPr>
          <p:cNvSpPr/>
          <p:nvPr/>
        </p:nvSpPr>
        <p:spPr>
          <a:xfrm>
            <a:off x="5219074" y="5584282"/>
            <a:ext cx="628651" cy="39963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13209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Implicit Contracts and Reputational Concerns</a:t>
            </a:r>
            <a:endParaRPr lang="en-AU" dirty="0">
              <a:solidFill>
                <a:srgbClr val="002060"/>
              </a:solidFill>
            </a:endParaRPr>
          </a:p>
        </p:txBody>
      </p:sp>
      <p:sp>
        <p:nvSpPr>
          <p:cNvPr id="3" name="Content Placeholder 2"/>
          <p:cNvSpPr>
            <a:spLocks noGrp="1"/>
          </p:cNvSpPr>
          <p:nvPr>
            <p:ph idx="1"/>
          </p:nvPr>
        </p:nvSpPr>
        <p:spPr/>
        <p:txBody>
          <a:bodyPr>
            <a:normAutofit fontScale="70000" lnSpcReduction="20000"/>
          </a:bodyPr>
          <a:lstStyle/>
          <a:p>
            <a:pPr marL="0" indent="0">
              <a:lnSpc>
                <a:spcPct val="120000"/>
              </a:lnSpc>
              <a:buClr>
                <a:srgbClr val="0070C0"/>
              </a:buClr>
              <a:buSzPct val="50000"/>
              <a:buNone/>
            </a:pPr>
            <a:r>
              <a:rPr lang="en-AU" sz="2000" dirty="0"/>
              <a:t>What happens if we play the game repeatedly?</a:t>
            </a:r>
          </a:p>
          <a:p>
            <a:r>
              <a:rPr lang="en-AU" dirty="0"/>
              <a:t>Suppose each player has a discount factor of </a:t>
            </a:r>
            <a:r>
              <a:rPr lang="el-GR" i="1" dirty="0"/>
              <a:t>δ</a:t>
            </a:r>
            <a:r>
              <a:rPr lang="el-GR" dirty="0"/>
              <a:t>.</a:t>
            </a:r>
            <a:endParaRPr lang="en-AU" dirty="0"/>
          </a:p>
          <a:p>
            <a:r>
              <a:rPr lang="en-AU" dirty="0"/>
              <a:t>Is there an equilibrium (SPNE) in which Player 1 plays Trust? </a:t>
            </a:r>
          </a:p>
          <a:p>
            <a:pPr marL="0" indent="0">
              <a:lnSpc>
                <a:spcPct val="120000"/>
              </a:lnSpc>
              <a:buClr>
                <a:srgbClr val="0070C0"/>
              </a:buClr>
              <a:buSzPct val="50000"/>
              <a:buNone/>
            </a:pPr>
            <a:r>
              <a:rPr lang="en-AU" sz="2000" dirty="0"/>
              <a:t>Assume players play a ‘trigger strategy’:</a:t>
            </a:r>
          </a:p>
          <a:p>
            <a:pPr>
              <a:buSzPct val="100000"/>
            </a:pPr>
            <a:r>
              <a:rPr lang="en-AU" sz="2000" dirty="0"/>
              <a:t>Player 1: play ‘Trust’ in first period. Thereafter if all moves in all previous periods have been ‘Trust and Honour’, play ‘Trust’. Otherwise play  ‘Not Trust’. </a:t>
            </a:r>
          </a:p>
          <a:p>
            <a:pPr>
              <a:buSzPct val="100000"/>
            </a:pPr>
            <a:r>
              <a:rPr lang="en-AU" sz="2000" dirty="0"/>
              <a:t>Player 2: If Player 1 plays ‘Trust’ this period, play ‘Honour’ if all moves in all previous periods have been ‘Trust and Honour’, otherwise play ‘Betray’.</a:t>
            </a:r>
          </a:p>
          <a:p>
            <a:pPr marL="0" indent="0">
              <a:lnSpc>
                <a:spcPct val="120000"/>
              </a:lnSpc>
              <a:buClr>
                <a:srgbClr val="0070C0"/>
              </a:buClr>
              <a:buSzPct val="50000"/>
              <a:buNone/>
            </a:pPr>
            <a:r>
              <a:rPr lang="en-AU" sz="2000" b="1" dirty="0"/>
              <a:t>What happens?</a:t>
            </a:r>
          </a:p>
          <a:p>
            <a:pPr>
              <a:buSzPct val="100000"/>
            </a:pPr>
            <a:r>
              <a:rPr lang="en-AU" sz="2000" dirty="0"/>
              <a:t>Trigger strategies are a Nash Equilibrium of the infinitely repeated game as long as player 2 is patient enough (or the discount rate is sufficiently close to one).</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16</a:t>
            </a:fld>
            <a:endParaRPr lang="en-AU"/>
          </a:p>
        </p:txBody>
      </p:sp>
    </p:spTree>
    <p:extLst>
      <p:ext uri="{BB962C8B-B14F-4D97-AF65-F5344CB8AC3E}">
        <p14:creationId xmlns:p14="http://schemas.microsoft.com/office/powerpoint/2010/main" val="327734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Implicit Contracts and Reputational Concerns</a:t>
            </a:r>
            <a:endParaRPr lang="en-AU" dirty="0">
              <a:solidFill>
                <a:srgbClr val="002060"/>
              </a:solidFill>
            </a:endParaRPr>
          </a:p>
        </p:txBody>
      </p:sp>
      <p:sp>
        <p:nvSpPr>
          <p:cNvPr id="3" name="Content Placeholder 2"/>
          <p:cNvSpPr>
            <a:spLocks noGrp="1"/>
          </p:cNvSpPr>
          <p:nvPr>
            <p:ph idx="1"/>
          </p:nvPr>
        </p:nvSpPr>
        <p:spPr/>
        <p:txBody>
          <a:bodyPr>
            <a:noAutofit/>
          </a:bodyPr>
          <a:lstStyle/>
          <a:p>
            <a:pPr marL="0" indent="0">
              <a:lnSpc>
                <a:spcPct val="120000"/>
              </a:lnSpc>
              <a:buClr>
                <a:srgbClr val="0070C0"/>
              </a:buClr>
              <a:buSzPct val="50000"/>
              <a:buNone/>
            </a:pPr>
            <a:r>
              <a:rPr lang="en-AU" sz="1800" dirty="0"/>
              <a:t>Think about the payoffs for Player 2 as follows..</a:t>
            </a:r>
          </a:p>
          <a:p>
            <a:pPr>
              <a:buSzPct val="100000"/>
            </a:pPr>
            <a:r>
              <a:rPr lang="en-AU" sz="1800" i="1" dirty="0"/>
              <a:t>C</a:t>
            </a:r>
            <a:r>
              <a:rPr lang="en-AU" sz="1800" dirty="0"/>
              <a:t> =1 is the payoff from cooperation (Honour)</a:t>
            </a:r>
          </a:p>
          <a:p>
            <a:pPr>
              <a:buSzPct val="100000"/>
            </a:pPr>
            <a:r>
              <a:rPr lang="en-AU" sz="1800" i="1" dirty="0"/>
              <a:t>D</a:t>
            </a:r>
            <a:r>
              <a:rPr lang="en-AU" sz="1800" dirty="0"/>
              <a:t> =2 is the payoff from defection (Betray). </a:t>
            </a:r>
          </a:p>
          <a:p>
            <a:pPr>
              <a:buSzPct val="100000"/>
            </a:pPr>
            <a:r>
              <a:rPr lang="en-AU" sz="1800" i="1" dirty="0"/>
              <a:t>P</a:t>
            </a:r>
            <a:r>
              <a:rPr lang="en-AU" sz="1800" dirty="0"/>
              <a:t> =0 is the payoff from punishment (i.e. an endless stream at lower payoff)</a:t>
            </a:r>
            <a:endParaRPr lang="en-AU" sz="1800" i="1" dirty="0">
              <a:solidFill>
                <a:schemeClr val="bg2">
                  <a:lumMod val="50000"/>
                </a:schemeClr>
              </a:solidFill>
            </a:endParaRPr>
          </a:p>
          <a:p>
            <a:pPr marL="365125" indent="-365125">
              <a:lnSpc>
                <a:spcPct val="120000"/>
              </a:lnSpc>
              <a:buClr>
                <a:srgbClr val="0070C0"/>
              </a:buClr>
              <a:buSzPct val="50000"/>
              <a:buFont typeface="Wingdings" panose="05000000000000000000" pitchFamily="2" charset="2"/>
              <a:buChar char="q"/>
            </a:pPr>
            <a:endParaRPr lang="en-AU"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17</a:t>
            </a:fld>
            <a:endParaRPr lang="en-AU"/>
          </a:p>
        </p:txBody>
      </p:sp>
    </p:spTree>
    <p:extLst>
      <p:ext uri="{BB962C8B-B14F-4D97-AF65-F5344CB8AC3E}">
        <p14:creationId xmlns:p14="http://schemas.microsoft.com/office/powerpoint/2010/main" val="2352536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Implicit Contracts and Reputational Concerns</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lnSpc>
                    <a:spcPct val="120000"/>
                  </a:lnSpc>
                  <a:buClr>
                    <a:srgbClr val="0070C0"/>
                  </a:buClr>
                  <a:buSzPct val="50000"/>
                  <a:buNone/>
                </a:pPr>
                <a:r>
                  <a:rPr lang="en-AU" sz="1800" dirty="0"/>
                  <a:t>Player 2 prefers to cooperate if: </a:t>
                </a:r>
              </a:p>
              <a:p>
                <a:pPr marL="0" indent="0">
                  <a:lnSpc>
                    <a:spcPct val="120000"/>
                  </a:lnSpc>
                  <a:buClr>
                    <a:srgbClr val="0070C0"/>
                  </a:buClr>
                  <a:buSzPct val="50000"/>
                  <a:buNone/>
                </a:pPr>
                <a:endParaRPr lang="en-AU" sz="1800" dirty="0"/>
              </a:p>
              <a:p>
                <a:pPr marL="0" indent="0">
                  <a:buClr>
                    <a:srgbClr val="0070C0"/>
                  </a:buClr>
                  <a:buSzPct val="50000"/>
                  <a:buNone/>
                </a:pPr>
                <a14:m>
                  <m:oMathPara xmlns:m="http://schemas.openxmlformats.org/officeDocument/2006/math">
                    <m:oMathParaPr>
                      <m:jc m:val="centerGroup"/>
                    </m:oMathParaPr>
                    <m:oMath xmlns:m="http://schemas.openxmlformats.org/officeDocument/2006/math">
                      <m:r>
                        <a:rPr lang="en-AU" sz="1800" i="1">
                          <a:latin typeface="Cambria Math" panose="02040503050406030204" pitchFamily="18" charset="0"/>
                          <a:ea typeface="Cambria Math" panose="02040503050406030204" pitchFamily="18" charset="0"/>
                        </a:rPr>
                        <m:t>𝑉𝐶</m:t>
                      </m:r>
                      <m:r>
                        <a:rPr lang="en-AU" sz="1800" i="1">
                          <a:latin typeface="Cambria Math" panose="02040503050406030204" pitchFamily="18" charset="0"/>
                          <a:ea typeface="Cambria Math" panose="02040503050406030204" pitchFamily="18" charset="0"/>
                        </a:rPr>
                        <m:t>=</m:t>
                      </m:r>
                      <m:r>
                        <a:rPr lang="en-AU" sz="1800" i="1">
                          <a:latin typeface="Cambria Math" panose="02040503050406030204" pitchFamily="18" charset="0"/>
                          <a:ea typeface="Cambria Math" panose="02040503050406030204" pitchFamily="18" charset="0"/>
                        </a:rPr>
                        <m:t>𝐶</m:t>
                      </m:r>
                      <m:r>
                        <a:rPr lang="en-AU" sz="1800" i="1">
                          <a:latin typeface="Cambria Math" panose="02040503050406030204" pitchFamily="18" charset="0"/>
                          <a:ea typeface="Cambria Math" panose="02040503050406030204" pitchFamily="18" charset="0"/>
                        </a:rPr>
                        <m:t>(1+</m:t>
                      </m:r>
                      <m:r>
                        <a:rPr lang="el-GR" sz="1800" i="1">
                          <a:latin typeface="Cambria Math" panose="02040503050406030204" pitchFamily="18" charset="0"/>
                          <a:ea typeface="Cambria Math" panose="02040503050406030204" pitchFamily="18" charset="0"/>
                        </a:rPr>
                        <m:t>𝛿</m:t>
                      </m:r>
                      <m:r>
                        <a:rPr lang="el-GR" sz="1800" i="1">
                          <a:latin typeface="Cambria Math" panose="02040503050406030204" pitchFamily="18" charset="0"/>
                          <a:ea typeface="Cambria Math" panose="02040503050406030204" pitchFamily="18" charset="0"/>
                        </a:rPr>
                        <m:t>+</m:t>
                      </m:r>
                      <m:sSup>
                        <m:sSupPr>
                          <m:ctrlPr>
                            <a:rPr lang="el-GR" sz="1800" i="1" smtClean="0">
                              <a:latin typeface="Cambria Math" panose="02040503050406030204" pitchFamily="18" charset="0"/>
                              <a:ea typeface="Cambria Math" panose="02040503050406030204" pitchFamily="18" charset="0"/>
                            </a:rPr>
                          </m:ctrlPr>
                        </m:sSupPr>
                        <m:e>
                          <m:r>
                            <a:rPr lang="el-GR" sz="1800" i="1">
                              <a:latin typeface="Cambria Math" panose="02040503050406030204" pitchFamily="18" charset="0"/>
                              <a:ea typeface="Cambria Math" panose="02040503050406030204" pitchFamily="18" charset="0"/>
                            </a:rPr>
                            <m:t>𝛿</m:t>
                          </m:r>
                        </m:e>
                        <m:sup>
                          <m:r>
                            <a:rPr lang="en-AU" sz="1800" b="0" i="1" smtClean="0">
                              <a:latin typeface="Cambria Math" panose="02040503050406030204" pitchFamily="18" charset="0"/>
                              <a:ea typeface="Cambria Math" panose="02040503050406030204" pitchFamily="18" charset="0"/>
                            </a:rPr>
                            <m:t>2</m:t>
                          </m:r>
                        </m:sup>
                      </m:sSup>
                      <m:r>
                        <a:rPr lang="el-GR" sz="1800" i="1">
                          <a:latin typeface="Cambria Math" panose="02040503050406030204" pitchFamily="18" charset="0"/>
                          <a:ea typeface="Cambria Math" panose="02040503050406030204" pitchFamily="18" charset="0"/>
                        </a:rPr>
                        <m:t>+…)≥</m:t>
                      </m:r>
                      <m:r>
                        <a:rPr lang="en-AU" sz="1800" i="1">
                          <a:latin typeface="Cambria Math" panose="02040503050406030204" pitchFamily="18" charset="0"/>
                          <a:ea typeface="Cambria Math" panose="02040503050406030204" pitchFamily="18" charset="0"/>
                        </a:rPr>
                        <m:t>𝑉</m:t>
                      </m:r>
                      <m:r>
                        <a:rPr lang="en-AU" sz="1800" i="1" smtClean="0">
                          <a:latin typeface="Cambria Math" panose="02040503050406030204" pitchFamily="18" charset="0"/>
                          <a:ea typeface="Cambria Math" panose="02040503050406030204" pitchFamily="18" charset="0"/>
                        </a:rPr>
                        <m:t>𝐷</m:t>
                      </m:r>
                      <m:r>
                        <a:rPr lang="en-AU" sz="1800" i="1" smtClean="0">
                          <a:latin typeface="Cambria Math" panose="02040503050406030204" pitchFamily="18" charset="0"/>
                          <a:ea typeface="Cambria Math" panose="02040503050406030204" pitchFamily="18" charset="0"/>
                        </a:rPr>
                        <m:t> =</m:t>
                      </m:r>
                      <m:r>
                        <a:rPr lang="en-AU" sz="1800" i="1">
                          <a:latin typeface="Cambria Math" panose="02040503050406030204" pitchFamily="18" charset="0"/>
                          <a:ea typeface="Cambria Math" panose="02040503050406030204" pitchFamily="18" charset="0"/>
                        </a:rPr>
                        <m:t>𝐷</m:t>
                      </m:r>
                      <m:r>
                        <a:rPr lang="en-AU" sz="1800" i="1">
                          <a:latin typeface="Cambria Math" panose="02040503050406030204" pitchFamily="18" charset="0"/>
                          <a:ea typeface="Cambria Math" panose="02040503050406030204" pitchFamily="18" charset="0"/>
                        </a:rPr>
                        <m:t>+</m:t>
                      </m:r>
                      <m:r>
                        <a:rPr lang="en-AU" sz="1800" i="1">
                          <a:latin typeface="Cambria Math" panose="02040503050406030204" pitchFamily="18" charset="0"/>
                          <a:ea typeface="Cambria Math" panose="02040503050406030204" pitchFamily="18" charset="0"/>
                        </a:rPr>
                        <m:t>𝑃</m:t>
                      </m:r>
                      <m:r>
                        <a:rPr lang="en-AU" sz="1800" i="1">
                          <a:latin typeface="Cambria Math" panose="02040503050406030204" pitchFamily="18" charset="0"/>
                          <a:ea typeface="Cambria Math" panose="02040503050406030204" pitchFamily="18" charset="0"/>
                        </a:rPr>
                        <m:t>(</m:t>
                      </m:r>
                      <m:r>
                        <a:rPr lang="el-GR" sz="1800" i="1">
                          <a:latin typeface="Cambria Math" panose="02040503050406030204" pitchFamily="18" charset="0"/>
                          <a:ea typeface="Cambria Math" panose="02040503050406030204" pitchFamily="18" charset="0"/>
                        </a:rPr>
                        <m:t>𝛿</m:t>
                      </m:r>
                      <m:r>
                        <a:rPr lang="el-GR" sz="1800" i="1">
                          <a:latin typeface="Cambria Math" panose="02040503050406030204" pitchFamily="18" charset="0"/>
                          <a:ea typeface="Cambria Math" panose="02040503050406030204" pitchFamily="18" charset="0"/>
                        </a:rPr>
                        <m:t>+</m:t>
                      </m:r>
                      <m:sSup>
                        <m:sSupPr>
                          <m:ctrlPr>
                            <a:rPr lang="el-GR" sz="1800" i="1" smtClean="0">
                              <a:latin typeface="Cambria Math" panose="02040503050406030204" pitchFamily="18" charset="0"/>
                              <a:ea typeface="Cambria Math" panose="02040503050406030204" pitchFamily="18" charset="0"/>
                            </a:rPr>
                          </m:ctrlPr>
                        </m:sSupPr>
                        <m:e>
                          <m:r>
                            <a:rPr lang="el-GR" sz="1800" i="1">
                              <a:latin typeface="Cambria Math" panose="02040503050406030204" pitchFamily="18" charset="0"/>
                              <a:ea typeface="Cambria Math" panose="02040503050406030204" pitchFamily="18" charset="0"/>
                            </a:rPr>
                            <m:t>𝛿</m:t>
                          </m:r>
                        </m:e>
                        <m:sup>
                          <m:r>
                            <a:rPr lang="en-AU" sz="1800" b="0" i="1" smtClean="0">
                              <a:latin typeface="Cambria Math" panose="02040503050406030204" pitchFamily="18" charset="0"/>
                              <a:ea typeface="Cambria Math" panose="02040503050406030204" pitchFamily="18" charset="0"/>
                            </a:rPr>
                            <m:t>2</m:t>
                          </m:r>
                        </m:sup>
                      </m:sSup>
                      <m:r>
                        <a:rPr lang="el-GR" sz="1800" i="1">
                          <a:latin typeface="Cambria Math" panose="02040503050406030204" pitchFamily="18" charset="0"/>
                          <a:ea typeface="Cambria Math" panose="02040503050406030204" pitchFamily="18" charset="0"/>
                        </a:rPr>
                        <m:t>+…) </m:t>
                      </m:r>
                    </m:oMath>
                  </m:oMathPara>
                </a14:m>
                <a:endParaRPr lang="en-AU" sz="1800" dirty="0">
                  <a:latin typeface="Cambria Math" panose="02040503050406030204" pitchFamily="18" charset="0"/>
                  <a:ea typeface="Cambria Math" panose="02040503050406030204" pitchFamily="18" charset="0"/>
                </a:endParaRPr>
              </a:p>
              <a:p>
                <a:pPr marL="0" indent="0">
                  <a:buClr>
                    <a:srgbClr val="0070C0"/>
                  </a:buClr>
                  <a:buSzPct val="50000"/>
                  <a:buNone/>
                </a:pPr>
                <a:endParaRPr lang="el-GR" sz="1800" dirty="0"/>
              </a:p>
              <a:p>
                <a:pPr marL="0" indent="0">
                  <a:buClr>
                    <a:srgbClr val="0070C0"/>
                  </a:buClr>
                  <a:buSzPct val="50000"/>
                  <a:buNone/>
                </a:pPr>
                <a14:m>
                  <m:oMathPara xmlns:m="http://schemas.openxmlformats.org/officeDocument/2006/math">
                    <m:oMathParaPr>
                      <m:jc m:val="centerGroup"/>
                    </m:oMathParaPr>
                    <m:oMath xmlns:m="http://schemas.openxmlformats.org/officeDocument/2006/math">
                      <m:f>
                        <m:fPr>
                          <m:type m:val="lin"/>
                          <m:ctrlPr>
                            <a:rPr lang="en-AU" sz="1800" i="1" smtClean="0">
                              <a:latin typeface="Cambria Math" panose="02040503050406030204" pitchFamily="18" charset="0"/>
                            </a:rPr>
                          </m:ctrlPr>
                        </m:fPr>
                        <m:num>
                          <m:r>
                            <a:rPr lang="en-AU" sz="1800" b="0" i="1" smtClean="0">
                              <a:latin typeface="Cambria Math" panose="02040503050406030204" pitchFamily="18" charset="0"/>
                            </a:rPr>
                            <m:t>𝐶</m:t>
                          </m:r>
                        </m:num>
                        <m:den>
                          <m:d>
                            <m:dPr>
                              <m:ctrlPr>
                                <a:rPr lang="en-AU" sz="1800" i="1" smtClean="0">
                                  <a:latin typeface="Cambria Math" panose="02040503050406030204" pitchFamily="18" charset="0"/>
                                </a:rPr>
                              </m:ctrlPr>
                            </m:dPr>
                            <m:e>
                              <m:r>
                                <a:rPr lang="en-AU" sz="1800" b="0" i="1" smtClean="0">
                                  <a:latin typeface="Cambria Math" panose="02040503050406030204" pitchFamily="18" charset="0"/>
                                </a:rPr>
                                <m:t>1−</m:t>
                              </m:r>
                              <m:r>
                                <a:rPr lang="el-GR" sz="1800" i="1">
                                  <a:latin typeface="Cambria Math" panose="02040503050406030204" pitchFamily="18" charset="0"/>
                                </a:rPr>
                                <m:t>𝛿</m:t>
                              </m:r>
                            </m:e>
                          </m:d>
                        </m:den>
                      </m:f>
                      <m:r>
                        <a:rPr lang="el-GR" sz="1800" i="1">
                          <a:latin typeface="Cambria Math" panose="02040503050406030204" pitchFamily="18" charset="0"/>
                        </a:rPr>
                        <m:t>≥</m:t>
                      </m:r>
                      <m:r>
                        <a:rPr lang="en-AU" sz="1800" i="1">
                          <a:latin typeface="Cambria Math" panose="02040503050406030204" pitchFamily="18" charset="0"/>
                        </a:rPr>
                        <m:t>𝐷</m:t>
                      </m:r>
                      <m:r>
                        <a:rPr lang="en-AU" sz="1800" i="1">
                          <a:latin typeface="Cambria Math" panose="02040503050406030204" pitchFamily="18" charset="0"/>
                        </a:rPr>
                        <m:t>+</m:t>
                      </m:r>
                      <m:r>
                        <a:rPr lang="el-GR" sz="1800" i="1">
                          <a:latin typeface="Cambria Math" panose="02040503050406030204" pitchFamily="18" charset="0"/>
                        </a:rPr>
                        <m:t>𝛿</m:t>
                      </m:r>
                      <m:f>
                        <m:fPr>
                          <m:type m:val="lin"/>
                          <m:ctrlPr>
                            <a:rPr lang="en-AU" sz="1800" i="1">
                              <a:latin typeface="Cambria Math" panose="02040503050406030204" pitchFamily="18" charset="0"/>
                            </a:rPr>
                          </m:ctrlPr>
                        </m:fPr>
                        <m:num>
                          <m:r>
                            <a:rPr lang="en-AU" sz="1800" b="0" i="1" smtClean="0">
                              <a:latin typeface="Cambria Math" panose="02040503050406030204" pitchFamily="18" charset="0"/>
                            </a:rPr>
                            <m:t>𝑃</m:t>
                          </m:r>
                        </m:num>
                        <m:den>
                          <m:d>
                            <m:dPr>
                              <m:ctrlPr>
                                <a:rPr lang="en-AU" sz="1800" i="1">
                                  <a:latin typeface="Cambria Math" panose="02040503050406030204" pitchFamily="18" charset="0"/>
                                </a:rPr>
                              </m:ctrlPr>
                            </m:dPr>
                            <m:e>
                              <m:r>
                                <a:rPr lang="en-AU" sz="1800" i="1">
                                  <a:latin typeface="Cambria Math" panose="02040503050406030204" pitchFamily="18" charset="0"/>
                                </a:rPr>
                                <m:t>1−</m:t>
                              </m:r>
                              <m:r>
                                <a:rPr lang="el-GR" sz="1800" i="1">
                                  <a:latin typeface="Cambria Math" panose="02040503050406030204" pitchFamily="18" charset="0"/>
                                </a:rPr>
                                <m:t>𝛿</m:t>
                              </m:r>
                            </m:e>
                          </m:d>
                        </m:den>
                      </m:f>
                    </m:oMath>
                  </m:oMathPara>
                </a14:m>
                <a:endParaRPr lang="en-AU" sz="1600" dirty="0"/>
              </a:p>
              <a:p>
                <a:pPr marL="0" indent="0">
                  <a:buClr>
                    <a:srgbClr val="0070C0"/>
                  </a:buClr>
                  <a:buSzPct val="50000"/>
                  <a:buNone/>
                </a:pPr>
                <a:endParaRPr lang="el-GR" sz="1600" dirty="0"/>
              </a:p>
              <a:p>
                <a:pPr marL="0" indent="0">
                  <a:buClr>
                    <a:srgbClr val="0070C0"/>
                  </a:buClr>
                  <a:buSzPct val="50000"/>
                  <a:buNone/>
                </a:pPr>
                <a14:m>
                  <m:oMathPara xmlns:m="http://schemas.openxmlformats.org/officeDocument/2006/math">
                    <m:oMathParaPr>
                      <m:jc m:val="centerGroup"/>
                    </m:oMathParaPr>
                    <m:oMath xmlns:m="http://schemas.openxmlformats.org/officeDocument/2006/math">
                      <m:r>
                        <a:rPr lang="el-GR" sz="1800" i="1">
                          <a:latin typeface="Cambria Math" panose="02040503050406030204" pitchFamily="18" charset="0"/>
                        </a:rPr>
                        <m:t>𝛿</m:t>
                      </m:r>
                      <m:r>
                        <a:rPr lang="el-GR" sz="1800" i="1">
                          <a:latin typeface="Cambria Math" panose="02040503050406030204" pitchFamily="18" charset="0"/>
                        </a:rPr>
                        <m:t>≥</m:t>
                      </m:r>
                      <m:f>
                        <m:fPr>
                          <m:ctrlPr>
                            <a:rPr lang="el-GR" sz="1800" i="1" smtClean="0">
                              <a:latin typeface="Cambria Math" panose="02040503050406030204" pitchFamily="18" charset="0"/>
                            </a:rPr>
                          </m:ctrlPr>
                        </m:fPr>
                        <m:num>
                          <m:r>
                            <a:rPr lang="en-AU" sz="1800" b="0" i="1" smtClean="0">
                              <a:latin typeface="Cambria Math" panose="02040503050406030204" pitchFamily="18" charset="0"/>
                            </a:rPr>
                            <m:t>𝐷</m:t>
                          </m:r>
                          <m:r>
                            <a:rPr lang="en-AU" sz="1800" b="0" i="1" smtClean="0">
                              <a:latin typeface="Cambria Math" panose="02040503050406030204" pitchFamily="18" charset="0"/>
                            </a:rPr>
                            <m:t>−</m:t>
                          </m:r>
                          <m:r>
                            <a:rPr lang="en-AU" sz="1800" b="0" i="1" smtClean="0">
                              <a:latin typeface="Cambria Math" panose="02040503050406030204" pitchFamily="18" charset="0"/>
                            </a:rPr>
                            <m:t>𝐶</m:t>
                          </m:r>
                        </m:num>
                        <m:den>
                          <m:r>
                            <a:rPr lang="en-AU" sz="1800" b="0" i="1" smtClean="0">
                              <a:latin typeface="Cambria Math" panose="02040503050406030204" pitchFamily="18" charset="0"/>
                            </a:rPr>
                            <m:t>𝐷</m:t>
                          </m:r>
                          <m:r>
                            <a:rPr lang="en-AU" sz="1800" b="0" i="1" smtClean="0">
                              <a:latin typeface="Cambria Math" panose="02040503050406030204" pitchFamily="18" charset="0"/>
                            </a:rPr>
                            <m:t>−</m:t>
                          </m:r>
                          <m:r>
                            <a:rPr lang="en-AU" sz="1800" b="0" i="1" smtClean="0">
                              <a:latin typeface="Cambria Math" panose="02040503050406030204" pitchFamily="18" charset="0"/>
                            </a:rPr>
                            <m:t>𝑃</m:t>
                          </m:r>
                        </m:den>
                      </m:f>
                      <m:r>
                        <a:rPr lang="en-AU" sz="1800" b="0" i="1" smtClean="0">
                          <a:latin typeface="Cambria Math" panose="02040503050406030204" pitchFamily="18" charset="0"/>
                        </a:rPr>
                        <m:t>=</m:t>
                      </m:r>
                      <m:f>
                        <m:fPr>
                          <m:ctrlPr>
                            <a:rPr lang="en-AU" sz="1800" b="0" i="1" smtClean="0">
                              <a:latin typeface="Cambria Math" panose="02040503050406030204" pitchFamily="18" charset="0"/>
                            </a:rPr>
                          </m:ctrlPr>
                        </m:fPr>
                        <m:num>
                          <m:r>
                            <a:rPr lang="en-AU" sz="1800" b="0" i="1" smtClean="0">
                              <a:latin typeface="Cambria Math" panose="02040503050406030204" pitchFamily="18" charset="0"/>
                            </a:rPr>
                            <m:t>2−1</m:t>
                          </m:r>
                        </m:num>
                        <m:den>
                          <m:r>
                            <a:rPr lang="en-AU" sz="1800" b="0" i="1" smtClean="0">
                              <a:latin typeface="Cambria Math" panose="02040503050406030204" pitchFamily="18" charset="0"/>
                            </a:rPr>
                            <m:t>2−0</m:t>
                          </m:r>
                        </m:den>
                      </m:f>
                      <m:r>
                        <a:rPr lang="en-AU" sz="1800" b="0" i="1" smtClean="0">
                          <a:latin typeface="Cambria Math" panose="02040503050406030204" pitchFamily="18" charset="0"/>
                        </a:rPr>
                        <m:t>=</m:t>
                      </m:r>
                      <m:f>
                        <m:fPr>
                          <m:ctrlPr>
                            <a:rPr lang="en-AU" sz="1800" b="0" i="1" smtClean="0">
                              <a:latin typeface="Cambria Math" panose="02040503050406030204" pitchFamily="18" charset="0"/>
                            </a:rPr>
                          </m:ctrlPr>
                        </m:fPr>
                        <m:num>
                          <m:r>
                            <a:rPr lang="en-AU" sz="1800" b="0" i="1" smtClean="0">
                              <a:latin typeface="Cambria Math" panose="02040503050406030204" pitchFamily="18" charset="0"/>
                            </a:rPr>
                            <m:t>1</m:t>
                          </m:r>
                        </m:num>
                        <m:den>
                          <m:r>
                            <a:rPr lang="en-AU" sz="1800" b="0" i="1" smtClean="0">
                              <a:latin typeface="Cambria Math" panose="02040503050406030204" pitchFamily="18" charset="0"/>
                            </a:rPr>
                            <m:t>2</m:t>
                          </m:r>
                        </m:den>
                      </m:f>
                    </m:oMath>
                  </m:oMathPara>
                </a14:m>
                <a:endParaRPr lang="en-AU" sz="1800" i="1" dirty="0">
                  <a:solidFill>
                    <a:schemeClr val="bg2">
                      <a:lumMod val="50000"/>
                    </a:schemeClr>
                  </a:solidFill>
                </a:endParaRPr>
              </a:p>
              <a:p>
                <a:pPr marL="0" indent="0" algn="ctr">
                  <a:lnSpc>
                    <a:spcPct val="120000"/>
                  </a:lnSpc>
                  <a:buClr>
                    <a:srgbClr val="0070C0"/>
                  </a:buClr>
                  <a:buSzPct val="50000"/>
                  <a:buNone/>
                </a:pPr>
                <a:endParaRPr lang="en-AU" sz="1800" i="1" dirty="0">
                  <a:solidFill>
                    <a:schemeClr val="bg2">
                      <a:lumMod val="50000"/>
                    </a:schemeClr>
                  </a:solidFill>
                </a:endParaRPr>
              </a:p>
              <a:p>
                <a:pPr marL="365125" indent="-365125">
                  <a:lnSpc>
                    <a:spcPct val="120000"/>
                  </a:lnSpc>
                  <a:buClr>
                    <a:srgbClr val="0070C0"/>
                  </a:buClr>
                  <a:buSzPct val="50000"/>
                  <a:buFont typeface="Wingdings" panose="05000000000000000000" pitchFamily="2" charset="2"/>
                  <a:buChar char="q"/>
                </a:pPr>
                <a:endParaRPr lang="en-AU" sz="1800"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12"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18</a:t>
            </a:fld>
            <a:endParaRPr lang="en-AU"/>
          </a:p>
        </p:txBody>
      </p:sp>
    </p:spTree>
    <p:extLst>
      <p:ext uri="{BB962C8B-B14F-4D97-AF65-F5344CB8AC3E}">
        <p14:creationId xmlns:p14="http://schemas.microsoft.com/office/powerpoint/2010/main" val="3602896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Implicit Contracts and Reputational Concerns</a:t>
            </a:r>
            <a:endParaRPr lang="en-AU" dirty="0">
              <a:solidFill>
                <a:srgbClr val="002060"/>
              </a:solidFill>
            </a:endParaRPr>
          </a:p>
        </p:txBody>
      </p:sp>
      <p:sp>
        <p:nvSpPr>
          <p:cNvPr id="3" name="Content Placeholder 2"/>
          <p:cNvSpPr>
            <a:spLocks noGrp="1"/>
          </p:cNvSpPr>
          <p:nvPr>
            <p:ph idx="1"/>
          </p:nvPr>
        </p:nvSpPr>
        <p:spPr/>
        <p:txBody>
          <a:bodyPr>
            <a:normAutofit/>
          </a:bodyPr>
          <a:lstStyle/>
          <a:p>
            <a:pPr marL="0" indent="0">
              <a:lnSpc>
                <a:spcPct val="120000"/>
              </a:lnSpc>
              <a:buClr>
                <a:srgbClr val="0070C0"/>
              </a:buClr>
              <a:buSzPct val="50000"/>
              <a:buNone/>
            </a:pPr>
            <a:r>
              <a:rPr lang="en-AU" sz="1800" dirty="0"/>
              <a:t>Implications</a:t>
            </a:r>
          </a:p>
          <a:p>
            <a:pPr>
              <a:buSzPct val="100000"/>
            </a:pPr>
            <a:r>
              <a:rPr lang="en-AU" sz="1800" dirty="0"/>
              <a:t>If Player 2 is sufficiently patient then it is optimal to cooperate. </a:t>
            </a:r>
          </a:p>
          <a:p>
            <a:pPr>
              <a:buSzPct val="100000"/>
            </a:pPr>
            <a:r>
              <a:rPr lang="en-AU" sz="1800" dirty="0"/>
              <a:t>Cooperation is more likely if that value of the relationship (</a:t>
            </a:r>
            <a:r>
              <a:rPr lang="en-AU" sz="1800" i="1" dirty="0"/>
              <a:t>C-P</a:t>
            </a:r>
            <a:r>
              <a:rPr lang="en-AU" sz="1800" dirty="0"/>
              <a:t>) is greater</a:t>
            </a:r>
            <a:r>
              <a:rPr lang="en-AU" sz="1800" i="1" dirty="0"/>
              <a:t>.</a:t>
            </a:r>
            <a:r>
              <a:rPr lang="en-AU" sz="1800" dirty="0"/>
              <a:t> A cooperative outcome  is more likely if the parties do better together than apart.</a:t>
            </a:r>
          </a:p>
          <a:p>
            <a:pPr marL="0" indent="0" algn="ctr">
              <a:lnSpc>
                <a:spcPct val="120000"/>
              </a:lnSpc>
              <a:buClr>
                <a:srgbClr val="0070C0"/>
              </a:buClr>
              <a:buSzPct val="50000"/>
              <a:buNone/>
            </a:pPr>
            <a:endParaRPr lang="en-AU" sz="1800" i="1" dirty="0">
              <a:solidFill>
                <a:schemeClr val="bg2">
                  <a:lumMod val="50000"/>
                </a:schemeClr>
              </a:solidFill>
            </a:endParaRPr>
          </a:p>
          <a:p>
            <a:pPr marL="365125" indent="-365125">
              <a:lnSpc>
                <a:spcPct val="120000"/>
              </a:lnSpc>
              <a:buClr>
                <a:srgbClr val="0070C0"/>
              </a:buClr>
              <a:buSzPct val="50000"/>
              <a:buFont typeface="Wingdings" panose="05000000000000000000" pitchFamily="2" charset="2"/>
              <a:buChar char="q"/>
            </a:pPr>
            <a:endParaRPr lang="en-AU"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19</a:t>
            </a:fld>
            <a:endParaRPr lang="en-AU"/>
          </a:p>
        </p:txBody>
      </p:sp>
    </p:spTree>
    <p:extLst>
      <p:ext uri="{BB962C8B-B14F-4D97-AF65-F5344CB8AC3E}">
        <p14:creationId xmlns:p14="http://schemas.microsoft.com/office/powerpoint/2010/main" val="243543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Post-contractual information problems</a:t>
            </a:r>
            <a:endParaRPr lang="en-AU" dirty="0">
              <a:solidFill>
                <a:srgbClr val="002060"/>
              </a:solidFill>
            </a:endParaRPr>
          </a:p>
        </p:txBody>
      </p:sp>
      <p:sp>
        <p:nvSpPr>
          <p:cNvPr id="3" name="Content Placeholder 2"/>
          <p:cNvSpPr>
            <a:spLocks noGrp="1"/>
          </p:cNvSpPr>
          <p:nvPr>
            <p:ph idx="1"/>
          </p:nvPr>
        </p:nvSpPr>
        <p:spPr/>
        <p:txBody>
          <a:bodyPr>
            <a:normAutofit fontScale="70000" lnSpcReduction="20000"/>
          </a:bodyPr>
          <a:lstStyle/>
          <a:p>
            <a:pPr marL="0" indent="0">
              <a:buNone/>
            </a:pPr>
            <a:r>
              <a:rPr lang="en-AU" dirty="0"/>
              <a:t>Principal-agent relationships: </a:t>
            </a:r>
          </a:p>
          <a:p>
            <a:r>
              <a:rPr lang="en-AU" dirty="0"/>
              <a:t>A principal engages an agent to perform a service on the principal’s behalf (or a task that the principal cares about). </a:t>
            </a:r>
          </a:p>
          <a:p>
            <a:pPr marL="0" indent="0">
              <a:lnSpc>
                <a:spcPct val="120000"/>
              </a:lnSpc>
              <a:buClr>
                <a:srgbClr val="0070C0"/>
              </a:buClr>
              <a:buSzPct val="50000"/>
              <a:buNone/>
            </a:pPr>
            <a:r>
              <a:rPr lang="en-US" sz="2000" dirty="0"/>
              <a:t>There are many agency relationships within a firm: </a:t>
            </a:r>
            <a:endParaRPr lang="en-US" sz="2000" i="1" dirty="0">
              <a:solidFill>
                <a:schemeClr val="bg2">
                  <a:lumMod val="25000"/>
                </a:schemeClr>
              </a:solidFill>
            </a:endParaRPr>
          </a:p>
          <a:p>
            <a:pPr>
              <a:buSzPct val="100000"/>
            </a:pPr>
            <a:r>
              <a:rPr lang="en-AU" sz="2000" dirty="0">
                <a:solidFill>
                  <a:schemeClr val="bg2">
                    <a:lumMod val="25000"/>
                  </a:schemeClr>
                </a:solidFill>
              </a:rPr>
              <a:t>Shareholders appoint a Boards of Directors</a:t>
            </a:r>
            <a:r>
              <a:rPr lang="en-US" sz="2000" dirty="0">
                <a:solidFill>
                  <a:schemeClr val="bg2">
                    <a:lumMod val="25000"/>
                  </a:schemeClr>
                </a:solidFill>
              </a:rPr>
              <a:t>.</a:t>
            </a:r>
          </a:p>
          <a:p>
            <a:pPr>
              <a:buSzPct val="100000"/>
            </a:pPr>
            <a:r>
              <a:rPr lang="en-US" sz="2000" dirty="0">
                <a:solidFill>
                  <a:schemeClr val="bg2">
                    <a:lumMod val="25000"/>
                  </a:schemeClr>
                </a:solidFill>
              </a:rPr>
              <a:t>Boards delegate decision making authority to senior executives.</a:t>
            </a:r>
          </a:p>
          <a:p>
            <a:pPr>
              <a:buSzPct val="100000"/>
            </a:pPr>
            <a:r>
              <a:rPr lang="en-US" sz="2000" dirty="0">
                <a:solidFill>
                  <a:schemeClr val="bg2">
                    <a:lumMod val="25000"/>
                  </a:schemeClr>
                </a:solidFill>
              </a:rPr>
              <a:t>Tasks are assigned to successively lower level of employees.</a:t>
            </a:r>
          </a:p>
          <a:p>
            <a:pPr marL="0" indent="0">
              <a:lnSpc>
                <a:spcPct val="120000"/>
              </a:lnSpc>
              <a:buClr>
                <a:srgbClr val="0070C0"/>
              </a:buClr>
              <a:buSzPct val="50000"/>
              <a:buNone/>
            </a:pPr>
            <a:r>
              <a:rPr lang="en-AU" sz="2000" dirty="0"/>
              <a:t>Agency problems arise because the interests of the principal-agent are not perfectly aligned. Moreover, asymmetric information means that these contracting problems cannot be resolved </a:t>
            </a:r>
            <a:r>
              <a:rPr lang="en-AU" sz="2000" dirty="0" err="1"/>
              <a:t>costlessly</a:t>
            </a:r>
            <a:r>
              <a:rPr lang="en-AU" sz="2000" dirty="0"/>
              <a:t>.</a:t>
            </a:r>
            <a:r>
              <a:rPr lang="en-AU" sz="2000" dirty="0">
                <a:solidFill>
                  <a:srgbClr val="FF0000"/>
                </a:solidFill>
              </a:rPr>
              <a:t> </a:t>
            </a:r>
            <a:r>
              <a:rPr lang="en-AU" sz="2000" dirty="0"/>
              <a:t>Monitoring costs will be incurred.</a:t>
            </a:r>
          </a:p>
          <a:p>
            <a:pPr marL="0" indent="0">
              <a:lnSpc>
                <a:spcPct val="120000"/>
              </a:lnSpc>
              <a:buClr>
                <a:srgbClr val="0070C0"/>
              </a:buClr>
              <a:buSzPct val="50000"/>
              <a:buNone/>
            </a:pPr>
            <a:r>
              <a:rPr lang="en-AU" sz="2000" dirty="0"/>
              <a:t>Residual loss is the loss in gains from trade that result from the conflicts of interest in the agency relationship.</a:t>
            </a:r>
            <a:endParaRPr lang="en-US" sz="20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920459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Post-contractual information problems</a:t>
            </a:r>
            <a:endParaRPr lang="en-AU" dirty="0">
              <a:solidFill>
                <a:srgbClr val="002060"/>
              </a:solidFill>
            </a:endParaRPr>
          </a:p>
        </p:txBody>
      </p:sp>
      <p:sp>
        <p:nvSpPr>
          <p:cNvPr id="3" name="Content Placeholder 2"/>
          <p:cNvSpPr>
            <a:spLocks noGrp="1"/>
          </p:cNvSpPr>
          <p:nvPr>
            <p:ph idx="1"/>
          </p:nvPr>
        </p:nvSpPr>
        <p:spPr/>
        <p:txBody>
          <a:bodyPr>
            <a:normAutofit/>
          </a:bodyPr>
          <a:lstStyle/>
          <a:p>
            <a:pPr marL="0" indent="0">
              <a:buClr>
                <a:srgbClr val="0070C0"/>
              </a:buClr>
              <a:buSzPct val="50000"/>
              <a:buNone/>
            </a:pPr>
            <a:r>
              <a:rPr lang="en-AU" sz="1800" b="1" dirty="0"/>
              <a:t>Moral hazard: </a:t>
            </a:r>
            <a:r>
              <a:rPr lang="en-AU" sz="1800" dirty="0"/>
              <a:t>After a contract is written, the agent may take (hidden) actions to benefit herself. That is, the agent acts in their own interests and inconsistently with the interests of the principal.</a:t>
            </a:r>
          </a:p>
          <a:p>
            <a:pPr>
              <a:buSzPct val="100000"/>
            </a:pPr>
            <a:r>
              <a:rPr lang="en-AU" sz="1800" dirty="0"/>
              <a:t>It is costly to monitor the actions of an agent</a:t>
            </a:r>
          </a:p>
          <a:p>
            <a:pPr>
              <a:buSzPct val="100000"/>
            </a:pPr>
            <a:r>
              <a:rPr lang="en-AU" sz="1800" dirty="0"/>
              <a:t>It is difficult to include all contingencies in a contract </a:t>
            </a:r>
          </a:p>
          <a:p>
            <a:pPr marL="0" indent="0">
              <a:buClr>
                <a:srgbClr val="0070C0"/>
              </a:buClr>
              <a:buSzPct val="50000"/>
              <a:buNone/>
            </a:pPr>
            <a:r>
              <a:rPr lang="en-AU" sz="1800" dirty="0"/>
              <a:t>Insurance is a classic example: after insuring, the insured takes more risks.</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spTree>
    <p:extLst>
      <p:ext uri="{BB962C8B-B14F-4D97-AF65-F5344CB8AC3E}">
        <p14:creationId xmlns:p14="http://schemas.microsoft.com/office/powerpoint/2010/main" val="66353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Post-contractual information problems</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lnSpc>
                    <a:spcPct val="120000"/>
                  </a:lnSpc>
                  <a:spcAft>
                    <a:spcPts val="1200"/>
                  </a:spcAft>
                  <a:buClr>
                    <a:srgbClr val="0070C0"/>
                  </a:buClr>
                  <a:buSzPct val="50000"/>
                  <a:buNone/>
                </a:pPr>
                <a:r>
                  <a:rPr lang="en-US" sz="1800" dirty="0"/>
                  <a:t>Consider a building firm that wishes to use a legal firm to provide advice. Let </a:t>
                </a:r>
                <a:r>
                  <a:rPr lang="en-US" sz="1800" i="1" dirty="0"/>
                  <a:t>L</a:t>
                </a:r>
                <a:r>
                  <a:rPr lang="en-US" sz="1800" dirty="0"/>
                  <a:t> be the number of hours of advice given each week. The marginal benefit of advice to the builder is: </a:t>
                </a:r>
                <a:endParaRPr lang="en-US" sz="1800" i="1" dirty="0">
                  <a:solidFill>
                    <a:schemeClr val="bg2">
                      <a:lumMod val="25000"/>
                    </a:schemeClr>
                  </a:solidFill>
                </a:endParaRPr>
              </a:p>
              <a:p>
                <a:pPr marL="0" indent="0" algn="ctr">
                  <a:lnSpc>
                    <a:spcPct val="120000"/>
                  </a:lnSpc>
                  <a:spcAft>
                    <a:spcPts val="1200"/>
                  </a:spcAft>
                  <a:buClr>
                    <a:srgbClr val="0070C0"/>
                  </a:buClr>
                  <a:buSzPct val="50000"/>
                  <a:buNone/>
                </a:pPr>
                <a14:m>
                  <m:oMathPara xmlns:m="http://schemas.openxmlformats.org/officeDocument/2006/math">
                    <m:oMathParaPr>
                      <m:jc m:val="centerGroup"/>
                    </m:oMathParaPr>
                    <m:oMath xmlns:m="http://schemas.openxmlformats.org/officeDocument/2006/math">
                      <m:r>
                        <a:rPr lang="en-AU" sz="1800" b="0" i="1" smtClean="0">
                          <a:solidFill>
                            <a:schemeClr val="bg2">
                              <a:lumMod val="25000"/>
                            </a:schemeClr>
                          </a:solidFill>
                          <a:latin typeface="Cambria Math"/>
                          <a:ea typeface="Cambria Math"/>
                        </a:rPr>
                        <m:t>𝑀𝐵</m:t>
                      </m:r>
                      <m:r>
                        <a:rPr lang="en-AU" sz="1800" b="0" i="1" smtClean="0">
                          <a:solidFill>
                            <a:schemeClr val="bg2">
                              <a:lumMod val="25000"/>
                            </a:schemeClr>
                          </a:solidFill>
                          <a:latin typeface="Cambria Math"/>
                          <a:ea typeface="Cambria Math"/>
                        </a:rPr>
                        <m:t>=200−2</m:t>
                      </m:r>
                      <m:r>
                        <a:rPr lang="en-AU" sz="1800" b="0" i="1" smtClean="0">
                          <a:solidFill>
                            <a:schemeClr val="bg2">
                              <a:lumMod val="25000"/>
                            </a:schemeClr>
                          </a:solidFill>
                          <a:latin typeface="Cambria Math"/>
                          <a:ea typeface="Cambria Math"/>
                        </a:rPr>
                        <m:t>𝐿</m:t>
                      </m:r>
                    </m:oMath>
                  </m:oMathPara>
                </a14:m>
                <a:endParaRPr lang="en-AU" sz="1800" b="0" dirty="0">
                  <a:solidFill>
                    <a:schemeClr val="bg2">
                      <a:lumMod val="25000"/>
                    </a:schemeClr>
                  </a:solidFill>
                  <a:ea typeface="Cambria Math"/>
                </a:endParaRPr>
              </a:p>
              <a:p>
                <a:pPr marL="0" indent="0">
                  <a:lnSpc>
                    <a:spcPct val="120000"/>
                  </a:lnSpc>
                  <a:buClr>
                    <a:srgbClr val="0070C0"/>
                  </a:buClr>
                  <a:buSzPct val="50000"/>
                  <a:buNone/>
                </a:pPr>
                <a:r>
                  <a:rPr lang="en-AU" sz="1800" dirty="0"/>
                  <a:t>The law firm has constant marginal costs: </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r>
                        <a:rPr lang="en-AU" sz="1800" i="1">
                          <a:solidFill>
                            <a:schemeClr val="bg2">
                              <a:lumMod val="25000"/>
                            </a:schemeClr>
                          </a:solidFill>
                          <a:latin typeface="Cambria Math"/>
                          <a:ea typeface="Cambria Math"/>
                        </a:rPr>
                        <m:t>𝑀</m:t>
                      </m:r>
                      <m:r>
                        <a:rPr lang="en-AU" sz="1800" b="0" i="1" smtClean="0">
                          <a:solidFill>
                            <a:schemeClr val="bg2">
                              <a:lumMod val="25000"/>
                            </a:schemeClr>
                          </a:solidFill>
                          <a:latin typeface="Cambria Math"/>
                          <a:ea typeface="Cambria Math"/>
                        </a:rPr>
                        <m:t>𝐶</m:t>
                      </m:r>
                      <m:r>
                        <a:rPr lang="en-AU" sz="1800" i="1">
                          <a:solidFill>
                            <a:schemeClr val="bg2">
                              <a:lumMod val="25000"/>
                            </a:schemeClr>
                          </a:solidFill>
                          <a:latin typeface="Cambria Math"/>
                          <a:ea typeface="Cambria Math"/>
                        </a:rPr>
                        <m:t>=</m:t>
                      </m:r>
                      <m:r>
                        <a:rPr lang="en-AU" sz="1800" b="0" i="1" smtClean="0">
                          <a:solidFill>
                            <a:schemeClr val="bg2">
                              <a:lumMod val="25000"/>
                            </a:schemeClr>
                          </a:solidFill>
                          <a:latin typeface="Cambria Math"/>
                          <a:ea typeface="Cambria Math"/>
                        </a:rPr>
                        <m:t>100</m:t>
                      </m:r>
                    </m:oMath>
                  </m:oMathPara>
                </a14:m>
                <a:endParaRPr lang="en-AU" sz="1800" dirty="0">
                  <a:solidFill>
                    <a:schemeClr val="bg2">
                      <a:lumMod val="25000"/>
                    </a:schemeClr>
                  </a:solidFill>
                  <a:ea typeface="Cambria Math"/>
                </a:endParaRPr>
              </a:p>
              <a:p>
                <a:pPr marL="0" indent="0">
                  <a:lnSpc>
                    <a:spcPct val="120000"/>
                  </a:lnSpc>
                  <a:buClr>
                    <a:srgbClr val="0070C0"/>
                  </a:buClr>
                  <a:buSzPct val="50000"/>
                  <a:buNone/>
                </a:pPr>
                <a:r>
                  <a:rPr lang="en-AU" sz="1800" dirty="0"/>
                  <a:t>The optimal hours of legal service equates the marginal benefit and marginal cost: </a:t>
                </a:r>
                <a:r>
                  <a:rPr lang="en-US" sz="1800" dirty="0"/>
                  <a:t> </a:t>
                </a:r>
              </a:p>
              <a:p>
                <a:pPr marL="358775"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r>
                        <a:rPr lang="en-AU" sz="1800" i="1">
                          <a:solidFill>
                            <a:schemeClr val="bg2">
                              <a:lumMod val="25000"/>
                            </a:schemeClr>
                          </a:solidFill>
                          <a:latin typeface="Cambria Math"/>
                          <a:ea typeface="Cambria Math"/>
                        </a:rPr>
                        <m:t>𝑀</m:t>
                      </m:r>
                      <m:r>
                        <a:rPr lang="en-AU" sz="1800" b="0" i="1" smtClean="0">
                          <a:solidFill>
                            <a:schemeClr val="bg2">
                              <a:lumMod val="25000"/>
                            </a:schemeClr>
                          </a:solidFill>
                          <a:latin typeface="Cambria Math"/>
                          <a:ea typeface="Cambria Math"/>
                        </a:rPr>
                        <m:t>𝐵</m:t>
                      </m:r>
                      <m:r>
                        <a:rPr lang="en-AU" sz="1800" b="0" i="1" smtClean="0">
                          <a:solidFill>
                            <a:schemeClr val="bg2">
                              <a:lumMod val="25000"/>
                            </a:schemeClr>
                          </a:solidFill>
                          <a:latin typeface="Cambria Math"/>
                          <a:ea typeface="Cambria Math"/>
                        </a:rPr>
                        <m:t>=</m:t>
                      </m:r>
                      <m:r>
                        <a:rPr lang="en-AU" sz="1800" b="0" i="1" smtClean="0">
                          <a:solidFill>
                            <a:schemeClr val="bg2">
                              <a:lumMod val="25000"/>
                            </a:schemeClr>
                          </a:solidFill>
                          <a:latin typeface="Cambria Math"/>
                          <a:ea typeface="Cambria Math"/>
                        </a:rPr>
                        <m:t>𝑀𝐶</m:t>
                      </m:r>
                      <m:r>
                        <a:rPr lang="en-AU" sz="1800" i="1">
                          <a:solidFill>
                            <a:schemeClr val="bg2">
                              <a:lumMod val="25000"/>
                            </a:schemeClr>
                          </a:solidFill>
                          <a:latin typeface="Cambria Math"/>
                          <a:ea typeface="Cambria Math"/>
                        </a:rPr>
                        <m:t>=100</m:t>
                      </m:r>
                      <m:r>
                        <a:rPr lang="en-AU" sz="1800" i="1" smtClean="0">
                          <a:solidFill>
                            <a:schemeClr val="bg2">
                              <a:lumMod val="25000"/>
                            </a:schemeClr>
                          </a:solidFill>
                          <a:latin typeface="Cambria Math"/>
                          <a:ea typeface="Cambria Math"/>
                        </a:rPr>
                        <m:t>→</m:t>
                      </m:r>
                      <m:r>
                        <a:rPr lang="en-AU" sz="1800" b="0" i="1" smtClean="0">
                          <a:solidFill>
                            <a:schemeClr val="bg2">
                              <a:lumMod val="25000"/>
                            </a:schemeClr>
                          </a:solidFill>
                          <a:latin typeface="Cambria Math"/>
                          <a:ea typeface="Cambria Math"/>
                        </a:rPr>
                        <m:t>  </m:t>
                      </m:r>
                      <m:sSup>
                        <m:sSupPr>
                          <m:ctrlPr>
                            <a:rPr lang="en-AU" sz="1800" b="0" i="1" smtClean="0">
                              <a:solidFill>
                                <a:schemeClr val="bg2">
                                  <a:lumMod val="25000"/>
                                </a:schemeClr>
                              </a:solidFill>
                              <a:latin typeface="Cambria Math" panose="02040503050406030204" pitchFamily="18" charset="0"/>
                              <a:ea typeface="Cambria Math"/>
                            </a:rPr>
                          </m:ctrlPr>
                        </m:sSupPr>
                        <m:e>
                          <m:r>
                            <a:rPr lang="en-AU" sz="1800" b="0" i="1" smtClean="0">
                              <a:solidFill>
                                <a:schemeClr val="bg2">
                                  <a:lumMod val="25000"/>
                                </a:schemeClr>
                              </a:solidFill>
                              <a:latin typeface="Cambria Math"/>
                              <a:ea typeface="Cambria Math"/>
                            </a:rPr>
                            <m:t>𝐿</m:t>
                          </m:r>
                        </m:e>
                        <m:sup>
                          <m:r>
                            <a:rPr lang="en-AU" sz="1800" b="0" i="1" smtClean="0">
                              <a:solidFill>
                                <a:schemeClr val="bg2">
                                  <a:lumMod val="25000"/>
                                </a:schemeClr>
                              </a:solidFill>
                              <a:latin typeface="Cambria Math"/>
                              <a:ea typeface="Cambria Math"/>
                            </a:rPr>
                            <m:t>∗</m:t>
                          </m:r>
                        </m:sup>
                      </m:sSup>
                      <m:r>
                        <a:rPr lang="en-AU" sz="1800" b="0" i="1" smtClean="0">
                          <a:solidFill>
                            <a:schemeClr val="bg2">
                              <a:lumMod val="25000"/>
                            </a:schemeClr>
                          </a:solidFill>
                          <a:latin typeface="Cambria Math"/>
                          <a:ea typeface="Cambria Math"/>
                        </a:rPr>
                        <m:t>=50</m:t>
                      </m:r>
                    </m:oMath>
                  </m:oMathPara>
                </a14:m>
                <a:endParaRPr lang="en-AU" sz="1800" dirty="0">
                  <a:solidFill>
                    <a:schemeClr val="bg2">
                      <a:lumMod val="25000"/>
                    </a:schemeClr>
                  </a:solidFill>
                  <a:ea typeface="Cambria Math"/>
                </a:endParaRPr>
              </a:p>
              <a:p>
                <a:pPr marL="0" indent="0">
                  <a:lnSpc>
                    <a:spcPct val="120000"/>
                  </a:lnSpc>
                  <a:buClr>
                    <a:srgbClr val="0070C0"/>
                  </a:buClr>
                  <a:buSzPct val="50000"/>
                  <a:buNone/>
                </a:pPr>
                <a:r>
                  <a:rPr lang="en-AU" sz="1800" dirty="0"/>
                  <a:t>For example, a contract that specifies for 50 hours per week at $6250 gives both firms a surplus of $1250.</a:t>
                </a:r>
                <a:endParaRPr lang="en-US" sz="1800" b="1" i="1"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367"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spTree>
    <p:extLst>
      <p:ext uri="{BB962C8B-B14F-4D97-AF65-F5344CB8AC3E}">
        <p14:creationId xmlns:p14="http://schemas.microsoft.com/office/powerpoint/2010/main" val="645273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6" y="5690802"/>
            <a:ext cx="4663009" cy="10723"/>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137513" y="920751"/>
            <a:ext cx="1531830" cy="369332"/>
          </a:xfrm>
          <a:prstGeom prst="rect">
            <a:avLst/>
          </a:prstGeom>
          <a:noFill/>
        </p:spPr>
        <p:txBody>
          <a:bodyPr wrap="square" rtlCol="0">
            <a:spAutoFit/>
          </a:bodyPr>
          <a:lstStyle/>
          <a:p>
            <a:r>
              <a:rPr lang="en-US" dirty="0"/>
              <a:t>MC/ MB ($)</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77" name="Straight Connector 76"/>
          <p:cNvCxnSpPr/>
          <p:nvPr/>
        </p:nvCxnSpPr>
        <p:spPr>
          <a:xfrm>
            <a:off x="7725221" y="569080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7527222" y="5893533"/>
            <a:ext cx="765131" cy="338554"/>
          </a:xfrm>
          <a:prstGeom prst="rect">
            <a:avLst/>
          </a:prstGeom>
          <a:noFill/>
        </p:spPr>
        <p:txBody>
          <a:bodyPr wrap="square" rtlCol="0">
            <a:spAutoFit/>
          </a:bodyPr>
          <a:lstStyle/>
          <a:p>
            <a:r>
              <a:rPr lang="en-US" sz="1600" dirty="0"/>
              <a:t>100</a:t>
            </a:r>
          </a:p>
        </p:txBody>
      </p:sp>
      <p:sp>
        <p:nvSpPr>
          <p:cNvPr id="79" name="TextBox 78"/>
          <p:cNvSpPr txBox="1"/>
          <p:nvPr/>
        </p:nvSpPr>
        <p:spPr>
          <a:xfrm>
            <a:off x="2778082" y="1385112"/>
            <a:ext cx="690870" cy="338554"/>
          </a:xfrm>
          <a:prstGeom prst="rect">
            <a:avLst/>
          </a:prstGeom>
          <a:noFill/>
        </p:spPr>
        <p:txBody>
          <a:bodyPr wrap="square" rtlCol="0">
            <a:spAutoFit/>
          </a:bodyPr>
          <a:lstStyle/>
          <a:p>
            <a:r>
              <a:rPr lang="en-US" sz="1600" dirty="0"/>
              <a:t>200</a:t>
            </a:r>
          </a:p>
        </p:txBody>
      </p:sp>
      <p:cxnSp>
        <p:nvCxnSpPr>
          <p:cNvPr id="80" name="Straight Connector 79"/>
          <p:cNvCxnSpPr/>
          <p:nvPr/>
        </p:nvCxnSpPr>
        <p:spPr>
          <a:xfrm>
            <a:off x="3221580" y="1491635"/>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091591" y="1397572"/>
            <a:ext cx="3647772" cy="830997"/>
          </a:xfrm>
          <a:prstGeom prst="rect">
            <a:avLst/>
          </a:prstGeom>
          <a:noFill/>
        </p:spPr>
        <p:txBody>
          <a:bodyPr wrap="square" rtlCol="0">
            <a:spAutoFit/>
          </a:bodyPr>
          <a:lstStyle/>
          <a:p>
            <a:r>
              <a:rPr lang="en-US" sz="1600" i="1" dirty="0"/>
              <a:t>Surplus of $2,500 is split equally.</a:t>
            </a:r>
          </a:p>
          <a:p>
            <a:endParaRPr lang="en-US" sz="1600" i="1" dirty="0"/>
          </a:p>
          <a:p>
            <a:pPr algn="ctr"/>
            <a:r>
              <a:rPr lang="en-US" sz="1600" b="1" i="1" dirty="0">
                <a:solidFill>
                  <a:srgbClr val="FF0000"/>
                </a:solidFill>
              </a:rPr>
              <a:t>Why?</a:t>
            </a:r>
          </a:p>
        </p:txBody>
      </p:sp>
      <p:sp>
        <p:nvSpPr>
          <p:cNvPr id="41" name="TextBox 40"/>
          <p:cNvSpPr txBox="1"/>
          <p:nvPr/>
        </p:nvSpPr>
        <p:spPr>
          <a:xfrm>
            <a:off x="7406527" y="5500743"/>
            <a:ext cx="1555133" cy="369332"/>
          </a:xfrm>
          <a:prstGeom prst="rect">
            <a:avLst/>
          </a:prstGeom>
          <a:noFill/>
        </p:spPr>
        <p:txBody>
          <a:bodyPr wrap="square" rtlCol="0">
            <a:spAutoFit/>
          </a:bodyPr>
          <a:lstStyle/>
          <a:p>
            <a:pPr algn="ctr"/>
            <a:r>
              <a:rPr lang="en-US" i="1" dirty="0"/>
              <a:t>L</a:t>
            </a:r>
          </a:p>
        </p:txBody>
      </p:sp>
      <p:cxnSp>
        <p:nvCxnSpPr>
          <p:cNvPr id="24" name="Straight Connector 23"/>
          <p:cNvCxnSpPr/>
          <p:nvPr/>
        </p:nvCxnSpPr>
        <p:spPr>
          <a:xfrm>
            <a:off x="3390914" y="1491635"/>
            <a:ext cx="4334307" cy="4215908"/>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30" idx="3"/>
          </p:cNvCxnSpPr>
          <p:nvPr/>
        </p:nvCxnSpPr>
        <p:spPr>
          <a:xfrm flipH="1">
            <a:off x="3334618" y="3299012"/>
            <a:ext cx="1945595"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78082" y="3129735"/>
            <a:ext cx="556536" cy="338554"/>
          </a:xfrm>
          <a:prstGeom prst="rect">
            <a:avLst/>
          </a:prstGeom>
          <a:noFill/>
        </p:spPr>
        <p:txBody>
          <a:bodyPr wrap="square" rtlCol="0">
            <a:spAutoFit/>
          </a:bodyPr>
          <a:lstStyle/>
          <a:p>
            <a:r>
              <a:rPr lang="en-US" sz="1600" dirty="0"/>
              <a:t>100</a:t>
            </a:r>
          </a:p>
        </p:txBody>
      </p:sp>
      <p:sp>
        <p:nvSpPr>
          <p:cNvPr id="31" name="TextBox 30"/>
          <p:cNvSpPr txBox="1"/>
          <p:nvPr/>
        </p:nvSpPr>
        <p:spPr>
          <a:xfrm>
            <a:off x="5091591" y="5724256"/>
            <a:ext cx="556536" cy="338554"/>
          </a:xfrm>
          <a:prstGeom prst="rect">
            <a:avLst/>
          </a:prstGeom>
          <a:noFill/>
        </p:spPr>
        <p:txBody>
          <a:bodyPr wrap="square" rtlCol="0">
            <a:spAutoFit/>
          </a:bodyPr>
          <a:lstStyle/>
          <a:p>
            <a:r>
              <a:rPr lang="en-US" sz="1600" dirty="0"/>
              <a:t>50</a:t>
            </a:r>
          </a:p>
        </p:txBody>
      </p:sp>
      <p:cxnSp>
        <p:nvCxnSpPr>
          <p:cNvPr id="14" name="Straight Connector 13"/>
          <p:cNvCxnSpPr/>
          <p:nvPr/>
        </p:nvCxnSpPr>
        <p:spPr>
          <a:xfrm>
            <a:off x="5280212" y="3299012"/>
            <a:ext cx="0" cy="242524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ight Triangle 15"/>
          <p:cNvSpPr/>
          <p:nvPr/>
        </p:nvSpPr>
        <p:spPr>
          <a:xfrm>
            <a:off x="3430627" y="1554389"/>
            <a:ext cx="1786832" cy="1744623"/>
          </a:xfrm>
          <a:prstGeom prst="rtTriangl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Arrow Connector 22"/>
          <p:cNvCxnSpPr/>
          <p:nvPr/>
        </p:nvCxnSpPr>
        <p:spPr>
          <a:xfrm flipH="1">
            <a:off x="4052047" y="1723666"/>
            <a:ext cx="1684683" cy="4904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62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Post-contractual information problems</a:t>
            </a:r>
            <a:endParaRPr lang="en-AU" dirty="0">
              <a:solidFill>
                <a:srgbClr val="002060"/>
              </a:solidFill>
            </a:endParaRPr>
          </a:p>
        </p:txBody>
      </p:sp>
      <p:sp>
        <p:nvSpPr>
          <p:cNvPr id="3" name="Content Placeholder 2"/>
          <p:cNvSpPr>
            <a:spLocks noGrp="1"/>
          </p:cNvSpPr>
          <p:nvPr>
            <p:ph idx="1"/>
          </p:nvPr>
        </p:nvSpPr>
        <p:spPr/>
        <p:txBody>
          <a:bodyPr>
            <a:noAutofit/>
          </a:bodyPr>
          <a:lstStyle/>
          <a:p>
            <a:pPr marL="0" indent="0">
              <a:buClr>
                <a:srgbClr val="0070C0"/>
              </a:buClr>
              <a:buSzPct val="50000"/>
              <a:buNone/>
            </a:pPr>
            <a:r>
              <a:rPr lang="en-AU" sz="1800" dirty="0"/>
              <a:t>What if it is costly to verify the amount of work actually done? If the parties cannot agree on a contract, all surplus will be lost </a:t>
            </a:r>
          </a:p>
          <a:p>
            <a:pPr marL="0" indent="0">
              <a:buNone/>
            </a:pPr>
            <a:r>
              <a:rPr lang="en-AU" sz="1800" dirty="0"/>
              <a:t>Suppose instead that the firm can </a:t>
            </a:r>
            <a:r>
              <a:rPr lang="en-AU" sz="1800" b="1" dirty="0"/>
              <a:t>monitor</a:t>
            </a:r>
            <a:r>
              <a:rPr lang="en-AU" sz="1800" dirty="0"/>
              <a:t> the work of the law firm at a cost. The law firm incurs similar </a:t>
            </a:r>
            <a:r>
              <a:rPr lang="en-AU" sz="1800" b="1" dirty="0"/>
              <a:t>bonding</a:t>
            </a:r>
            <a:r>
              <a:rPr lang="en-AU" sz="1800" dirty="0"/>
              <a:t> costs to document its work. Will this resolve the problem of overbilling?</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spTree>
    <p:extLst>
      <p:ext uri="{BB962C8B-B14F-4D97-AF65-F5344CB8AC3E}">
        <p14:creationId xmlns:p14="http://schemas.microsoft.com/office/powerpoint/2010/main" val="401056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Post-contractual information problems</a:t>
            </a:r>
            <a:endParaRPr lang="en-AU"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marL="0" indent="0">
              <a:buNone/>
            </a:pPr>
            <a:r>
              <a:rPr lang="en-AU" dirty="0"/>
              <a:t>Suppose that the builder can pay $400 in monitoring and the law firm $400 in documenting its legal work.</a:t>
            </a:r>
          </a:p>
          <a:p>
            <a:pPr marL="0" indent="0">
              <a:buNone/>
            </a:pPr>
            <a:r>
              <a:rPr lang="en-AU" dirty="0"/>
              <a:t>Further suppose that the monitoring can only ensure that at least 40 hours of work is done. As a result, the builder is unwilling to pay for more, so the law firm only provides 40 hours.</a:t>
            </a:r>
          </a:p>
          <a:p>
            <a:pPr marL="0" indent="0">
              <a:buNone/>
            </a:pPr>
            <a:r>
              <a:rPr lang="en-AU" dirty="0"/>
              <a:t>Under this framework there is a loss of $100 in surplus through the lower provision of hours, plus $800 in costs between the two forms. That leaves $1600 of surplus.</a:t>
            </a:r>
          </a:p>
          <a:p>
            <a:pPr marL="0" indent="0">
              <a:buNone/>
            </a:pPr>
            <a:r>
              <a:rPr lang="en-AU" dirty="0"/>
              <a:t>In splitting this remaining surplus equally, the builder and law firm could settle on a new contract for $5200 per week.</a:t>
            </a:r>
          </a:p>
          <a:p>
            <a:pPr marL="0" indent="0" algn="ctr">
              <a:buNone/>
            </a:pPr>
            <a:r>
              <a:rPr lang="el-GR" i="1" dirty="0"/>
              <a:t>π</a:t>
            </a:r>
            <a:r>
              <a:rPr lang="en-AU" i="1" baseline="-25000" dirty="0"/>
              <a:t>L</a:t>
            </a:r>
            <a:r>
              <a:rPr lang="en-AU" dirty="0"/>
              <a:t> = 5200−40×100−400 = $800</a:t>
            </a:r>
          </a:p>
          <a:p>
            <a:pPr marL="0" indent="0" algn="ctr">
              <a:buNone/>
            </a:pPr>
            <a:r>
              <a:rPr lang="el-GR" i="1" dirty="0"/>
              <a:t>π</a:t>
            </a:r>
            <a:r>
              <a:rPr lang="en-AU" i="1" baseline="-25000" dirty="0"/>
              <a:t>B</a:t>
            </a:r>
            <a:r>
              <a:rPr lang="en-AU" dirty="0"/>
              <a:t> = 6400−5200−400 = $800</a:t>
            </a:r>
            <a:endParaRPr lang="en-AU" sz="24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a:p>
        </p:txBody>
      </p:sp>
    </p:spTree>
    <p:extLst>
      <p:ext uri="{BB962C8B-B14F-4D97-AF65-F5344CB8AC3E}">
        <p14:creationId xmlns:p14="http://schemas.microsoft.com/office/powerpoint/2010/main" val="174790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6" y="5690802"/>
            <a:ext cx="4663009" cy="10723"/>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524520" y="945491"/>
            <a:ext cx="1531830" cy="369332"/>
          </a:xfrm>
          <a:prstGeom prst="rect">
            <a:avLst/>
          </a:prstGeom>
          <a:noFill/>
        </p:spPr>
        <p:txBody>
          <a:bodyPr wrap="square" rtlCol="0">
            <a:spAutoFit/>
          </a:bodyPr>
          <a:lstStyle/>
          <a:p>
            <a:r>
              <a:rPr lang="en-US" dirty="0"/>
              <a:t>MC/ MB ($)</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77" name="Straight Connector 76"/>
          <p:cNvCxnSpPr/>
          <p:nvPr/>
        </p:nvCxnSpPr>
        <p:spPr>
          <a:xfrm>
            <a:off x="7725221" y="569080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7527222" y="5893533"/>
            <a:ext cx="765131" cy="338554"/>
          </a:xfrm>
          <a:prstGeom prst="rect">
            <a:avLst/>
          </a:prstGeom>
          <a:noFill/>
        </p:spPr>
        <p:txBody>
          <a:bodyPr wrap="square" rtlCol="0">
            <a:spAutoFit/>
          </a:bodyPr>
          <a:lstStyle/>
          <a:p>
            <a:r>
              <a:rPr lang="en-US" sz="1600" dirty="0"/>
              <a:t>100</a:t>
            </a:r>
          </a:p>
        </p:txBody>
      </p:sp>
      <p:sp>
        <p:nvSpPr>
          <p:cNvPr id="79" name="TextBox 78"/>
          <p:cNvSpPr txBox="1"/>
          <p:nvPr/>
        </p:nvSpPr>
        <p:spPr>
          <a:xfrm>
            <a:off x="2778082" y="1385112"/>
            <a:ext cx="690870" cy="338554"/>
          </a:xfrm>
          <a:prstGeom prst="rect">
            <a:avLst/>
          </a:prstGeom>
          <a:noFill/>
        </p:spPr>
        <p:txBody>
          <a:bodyPr wrap="square" rtlCol="0">
            <a:spAutoFit/>
          </a:bodyPr>
          <a:lstStyle/>
          <a:p>
            <a:r>
              <a:rPr lang="en-US" sz="1600" dirty="0"/>
              <a:t>200</a:t>
            </a:r>
          </a:p>
        </p:txBody>
      </p:sp>
      <p:cxnSp>
        <p:nvCxnSpPr>
          <p:cNvPr id="80" name="Straight Connector 79"/>
          <p:cNvCxnSpPr/>
          <p:nvPr/>
        </p:nvCxnSpPr>
        <p:spPr>
          <a:xfrm>
            <a:off x="3221580" y="1491635"/>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091589" y="1397572"/>
            <a:ext cx="5128175" cy="338554"/>
          </a:xfrm>
          <a:prstGeom prst="rect">
            <a:avLst/>
          </a:prstGeom>
          <a:noFill/>
        </p:spPr>
        <p:txBody>
          <a:bodyPr wrap="square" rtlCol="0">
            <a:spAutoFit/>
          </a:bodyPr>
          <a:lstStyle/>
          <a:p>
            <a:r>
              <a:rPr lang="en-US" sz="1600" i="1" dirty="0"/>
              <a:t>Surplus after taking into account  agency costs ($1600).</a:t>
            </a:r>
            <a:endParaRPr lang="en-US" sz="1600" b="1" i="1" dirty="0">
              <a:solidFill>
                <a:srgbClr val="FF0000"/>
              </a:solidFill>
            </a:endParaRPr>
          </a:p>
        </p:txBody>
      </p:sp>
      <p:sp>
        <p:nvSpPr>
          <p:cNvPr id="41" name="TextBox 40"/>
          <p:cNvSpPr txBox="1"/>
          <p:nvPr/>
        </p:nvSpPr>
        <p:spPr>
          <a:xfrm>
            <a:off x="8199575" y="5538266"/>
            <a:ext cx="1555133" cy="338554"/>
          </a:xfrm>
          <a:prstGeom prst="rect">
            <a:avLst/>
          </a:prstGeom>
          <a:noFill/>
        </p:spPr>
        <p:txBody>
          <a:bodyPr wrap="square" rtlCol="0">
            <a:spAutoFit/>
          </a:bodyPr>
          <a:lstStyle/>
          <a:p>
            <a:pPr algn="ctr"/>
            <a:r>
              <a:rPr lang="en-US" sz="1600" i="1" dirty="0"/>
              <a:t>L</a:t>
            </a:r>
          </a:p>
        </p:txBody>
      </p:sp>
      <p:cxnSp>
        <p:nvCxnSpPr>
          <p:cNvPr id="24" name="Straight Connector 23"/>
          <p:cNvCxnSpPr/>
          <p:nvPr/>
        </p:nvCxnSpPr>
        <p:spPr>
          <a:xfrm>
            <a:off x="3390914" y="1491635"/>
            <a:ext cx="4334307" cy="4215908"/>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30" idx="3"/>
          </p:cNvCxnSpPr>
          <p:nvPr/>
        </p:nvCxnSpPr>
        <p:spPr>
          <a:xfrm flipH="1">
            <a:off x="3334618" y="3299012"/>
            <a:ext cx="1945595"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78082" y="3129735"/>
            <a:ext cx="556536" cy="338554"/>
          </a:xfrm>
          <a:prstGeom prst="rect">
            <a:avLst/>
          </a:prstGeom>
          <a:noFill/>
        </p:spPr>
        <p:txBody>
          <a:bodyPr wrap="square" rtlCol="0">
            <a:spAutoFit/>
          </a:bodyPr>
          <a:lstStyle/>
          <a:p>
            <a:r>
              <a:rPr lang="en-US" sz="1600" dirty="0"/>
              <a:t>100</a:t>
            </a:r>
          </a:p>
        </p:txBody>
      </p:sp>
      <p:sp>
        <p:nvSpPr>
          <p:cNvPr id="31" name="TextBox 30"/>
          <p:cNvSpPr txBox="1"/>
          <p:nvPr/>
        </p:nvSpPr>
        <p:spPr>
          <a:xfrm>
            <a:off x="4616120" y="5724256"/>
            <a:ext cx="556536" cy="338554"/>
          </a:xfrm>
          <a:prstGeom prst="rect">
            <a:avLst/>
          </a:prstGeom>
          <a:noFill/>
        </p:spPr>
        <p:txBody>
          <a:bodyPr wrap="square" rtlCol="0">
            <a:spAutoFit/>
          </a:bodyPr>
          <a:lstStyle/>
          <a:p>
            <a:r>
              <a:rPr lang="en-US" sz="1600" dirty="0"/>
              <a:t>40</a:t>
            </a:r>
          </a:p>
        </p:txBody>
      </p:sp>
      <p:cxnSp>
        <p:nvCxnSpPr>
          <p:cNvPr id="14" name="Straight Connector 13"/>
          <p:cNvCxnSpPr/>
          <p:nvPr/>
        </p:nvCxnSpPr>
        <p:spPr>
          <a:xfrm>
            <a:off x="4703772" y="2761130"/>
            <a:ext cx="2203" cy="3019672"/>
          </a:xfrm>
          <a:prstGeom prst="line">
            <a:avLst/>
          </a:prstGeom>
        </p:spPr>
        <p:style>
          <a:lnRef idx="1">
            <a:schemeClr val="accent1"/>
          </a:lnRef>
          <a:fillRef idx="0">
            <a:schemeClr val="accent1"/>
          </a:fillRef>
          <a:effectRef idx="0">
            <a:schemeClr val="accent1"/>
          </a:effectRef>
          <a:fontRef idx="minor">
            <a:schemeClr val="tx1"/>
          </a:fontRef>
        </p:style>
      </p:cxnSp>
      <p:sp>
        <p:nvSpPr>
          <p:cNvPr id="16" name="Right Triangle 15"/>
          <p:cNvSpPr/>
          <p:nvPr/>
        </p:nvSpPr>
        <p:spPr>
          <a:xfrm>
            <a:off x="3439096" y="1554390"/>
            <a:ext cx="1266879" cy="1206740"/>
          </a:xfrm>
          <a:prstGeom prst="rtTriangl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Arrow Connector 22"/>
          <p:cNvCxnSpPr/>
          <p:nvPr/>
        </p:nvCxnSpPr>
        <p:spPr>
          <a:xfrm flipH="1">
            <a:off x="3670813" y="1723666"/>
            <a:ext cx="2065918" cy="24523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Right Triangle 24"/>
          <p:cNvSpPr/>
          <p:nvPr/>
        </p:nvSpPr>
        <p:spPr>
          <a:xfrm>
            <a:off x="4703772" y="2761130"/>
            <a:ext cx="576441" cy="537882"/>
          </a:xfrm>
          <a:prstGeom prst="rtTriangle">
            <a:avLst/>
          </a:prstGeom>
          <a:solidFill>
            <a:srgbClr val="0020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p:cNvSpPr txBox="1"/>
          <p:nvPr/>
        </p:nvSpPr>
        <p:spPr>
          <a:xfrm>
            <a:off x="6086854" y="2752166"/>
            <a:ext cx="4410997" cy="830997"/>
          </a:xfrm>
          <a:prstGeom prst="rect">
            <a:avLst/>
          </a:prstGeom>
          <a:noFill/>
        </p:spPr>
        <p:txBody>
          <a:bodyPr wrap="square" rtlCol="0">
            <a:spAutoFit/>
          </a:bodyPr>
          <a:lstStyle/>
          <a:p>
            <a:r>
              <a:rPr lang="en-US" sz="1600" i="1" dirty="0"/>
              <a:t>Residual loss – loss of surplus that occurs because not efficient to resolve incentive problem completely. In this case equal to $100</a:t>
            </a:r>
            <a:endParaRPr lang="en-US" sz="1600" b="1" i="1" dirty="0">
              <a:solidFill>
                <a:srgbClr val="FF0000"/>
              </a:solidFill>
            </a:endParaRPr>
          </a:p>
        </p:txBody>
      </p:sp>
      <p:cxnSp>
        <p:nvCxnSpPr>
          <p:cNvPr id="27" name="Straight Arrow Connector 26"/>
          <p:cNvCxnSpPr/>
          <p:nvPr/>
        </p:nvCxnSpPr>
        <p:spPr>
          <a:xfrm flipH="1">
            <a:off x="4894388" y="3030072"/>
            <a:ext cx="1192467" cy="996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430626" y="2761130"/>
            <a:ext cx="1275349" cy="26894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p:cNvSpPr/>
          <p:nvPr/>
        </p:nvSpPr>
        <p:spPr>
          <a:xfrm>
            <a:off x="3422157" y="3030071"/>
            <a:ext cx="1275349" cy="26894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TextBox 32"/>
          <p:cNvSpPr txBox="1"/>
          <p:nvPr/>
        </p:nvSpPr>
        <p:spPr>
          <a:xfrm>
            <a:off x="84937" y="2073569"/>
            <a:ext cx="2783770" cy="1323439"/>
          </a:xfrm>
          <a:prstGeom prst="rect">
            <a:avLst/>
          </a:prstGeom>
          <a:noFill/>
        </p:spPr>
        <p:txBody>
          <a:bodyPr wrap="square" rtlCol="0">
            <a:spAutoFit/>
          </a:bodyPr>
          <a:lstStyle/>
          <a:p>
            <a:r>
              <a:rPr lang="en-US" sz="1600" i="1" dirty="0"/>
              <a:t>Costs incurred by each company - $400 each.</a:t>
            </a:r>
          </a:p>
          <a:p>
            <a:endParaRPr lang="en-US" sz="1600" b="1" i="1" dirty="0">
              <a:solidFill>
                <a:srgbClr val="FF0000"/>
              </a:solidFill>
            </a:endParaRPr>
          </a:p>
          <a:p>
            <a:r>
              <a:rPr lang="en-US" sz="1600" b="1" i="1" dirty="0">
                <a:solidFill>
                  <a:srgbClr val="FF0000"/>
                </a:solidFill>
              </a:rPr>
              <a:t>These also reduce the surplus from the </a:t>
            </a:r>
            <a:r>
              <a:rPr lang="en-US" sz="1600" b="1" i="1" dirty="0" err="1">
                <a:solidFill>
                  <a:srgbClr val="FF0000"/>
                </a:solidFill>
              </a:rPr>
              <a:t>transation</a:t>
            </a:r>
            <a:endParaRPr lang="en-US" sz="1600" b="1" i="1" dirty="0">
              <a:solidFill>
                <a:srgbClr val="FF0000"/>
              </a:solidFill>
            </a:endParaRPr>
          </a:p>
        </p:txBody>
      </p:sp>
      <p:cxnSp>
        <p:nvCxnSpPr>
          <p:cNvPr id="34" name="Straight Arrow Connector 33"/>
          <p:cNvCxnSpPr/>
          <p:nvPr/>
        </p:nvCxnSpPr>
        <p:spPr>
          <a:xfrm>
            <a:off x="2106706" y="2365956"/>
            <a:ext cx="1470041" cy="5296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106706" y="2365956"/>
            <a:ext cx="1470041" cy="7637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721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Pre-contractual Information Problems</a:t>
            </a:r>
            <a:endParaRPr lang="en-AU" dirty="0">
              <a:solidFill>
                <a:srgbClr val="002060"/>
              </a:solidFill>
            </a:endParaRPr>
          </a:p>
        </p:txBody>
      </p:sp>
      <p:sp>
        <p:nvSpPr>
          <p:cNvPr id="3" name="Content Placeholder 2"/>
          <p:cNvSpPr>
            <a:spLocks noGrp="1"/>
          </p:cNvSpPr>
          <p:nvPr>
            <p:ph idx="1"/>
          </p:nvPr>
        </p:nvSpPr>
        <p:spPr/>
        <p:txBody>
          <a:bodyPr>
            <a:noAutofit/>
          </a:bodyPr>
          <a:lstStyle/>
          <a:p>
            <a:pPr marL="0" indent="0">
              <a:lnSpc>
                <a:spcPct val="120000"/>
              </a:lnSpc>
              <a:buClr>
                <a:srgbClr val="0070C0"/>
              </a:buClr>
              <a:buSzPct val="50000"/>
              <a:buNone/>
            </a:pPr>
            <a:r>
              <a:rPr lang="en-AU" sz="1400" b="1" dirty="0"/>
              <a:t>Bargaining failures: </a:t>
            </a:r>
            <a:r>
              <a:rPr lang="en-AU" sz="1400" dirty="0"/>
              <a:t>Sometimes because of information asymmetries mutually advantageous trades are simply never made. Think about bargaining between agents where surplus exists but is not generated. </a:t>
            </a:r>
          </a:p>
          <a:p>
            <a:pPr>
              <a:buSzPct val="100000"/>
            </a:pPr>
            <a:r>
              <a:rPr lang="en-AU" sz="1400" dirty="0"/>
              <a:t>Example: Suppose a person is willing to accept a job for as little as $2,500 a month and an employer is willing to pay $3,000. As neither side knows the other’s reservation price, the potential employee might ask for $3,500 as a first bid. The employer then discontinues negotiations as they believe they can’t get the employee for less than $3,000.</a:t>
            </a:r>
          </a:p>
          <a:p>
            <a:pPr marL="0" indent="0">
              <a:buNone/>
            </a:pPr>
            <a:r>
              <a:rPr lang="en-AU" sz="1400" b="1" dirty="0"/>
              <a:t>Adverse selection: </a:t>
            </a:r>
            <a:r>
              <a:rPr lang="en-AU" sz="1400" dirty="0"/>
              <a:t>The agent has private information about her “type” or the hidden details of a contract </a:t>
            </a:r>
          </a:p>
          <a:p>
            <a:r>
              <a:rPr lang="en-AU" sz="1400" dirty="0"/>
              <a:t>the agent will only contract with the principal in circumstances that benefit her </a:t>
            </a:r>
          </a:p>
          <a:p>
            <a:r>
              <a:rPr lang="en-AU" sz="1400" dirty="0"/>
              <a:t>e.g. health insurance: healthy people are both cheaper to insure and less likely to apply </a:t>
            </a:r>
          </a:p>
          <a:p>
            <a:r>
              <a:rPr lang="en-AU" sz="1400" dirty="0"/>
              <a:t>e.g. the market for used cars: if I want to sell my car, it may be because it is unreliable </a:t>
            </a:r>
          </a:p>
          <a:p>
            <a:pPr marL="0" indent="0">
              <a:buClr>
                <a:srgbClr val="0070C0"/>
              </a:buClr>
              <a:buSzPct val="50000"/>
              <a:buNone/>
            </a:pPr>
            <a:r>
              <a:rPr lang="en-AU" sz="1400" dirty="0"/>
              <a:t>Various ways to overcome adverse selection, but none are perfect. Moreover, they can often be costly.</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9</a:t>
            </a:fld>
            <a:endParaRPr lang="en-AU"/>
          </a:p>
        </p:txBody>
      </p:sp>
    </p:spTree>
    <p:extLst>
      <p:ext uri="{BB962C8B-B14F-4D97-AF65-F5344CB8AC3E}">
        <p14:creationId xmlns:p14="http://schemas.microsoft.com/office/powerpoint/2010/main" val="41629200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532,5,The Firm.."/>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10872</TotalTime>
  <Words>1759</Words>
  <Application>Microsoft Macintosh PowerPoint</Application>
  <PresentationFormat>Widescreen</PresentationFormat>
  <Paragraphs>225</Paragraphs>
  <Slides>19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Tw Cen MT</vt:lpstr>
      <vt:lpstr>Wingdings</vt:lpstr>
      <vt:lpstr>Droplet</vt:lpstr>
      <vt:lpstr>Lecture 6.7 information problems</vt:lpstr>
      <vt:lpstr>Post-contractual information problems</vt:lpstr>
      <vt:lpstr>Post-contractual information problems</vt:lpstr>
      <vt:lpstr>Post-contractual information problems</vt:lpstr>
      <vt:lpstr>PowerPoint Presentation</vt:lpstr>
      <vt:lpstr>Post-contractual information problems</vt:lpstr>
      <vt:lpstr>Post-contractual information problems</vt:lpstr>
      <vt:lpstr>PowerPoint Presentation</vt:lpstr>
      <vt:lpstr>Pre-contractual Information Problems</vt:lpstr>
      <vt:lpstr>Implicit Contracts and Reputational Concerns</vt:lpstr>
      <vt:lpstr>Implicit Contracts and Reputational Concerns</vt:lpstr>
      <vt:lpstr>PowerPoint Presentation</vt:lpstr>
      <vt:lpstr>PowerPoint Presentation</vt:lpstr>
      <vt:lpstr>PowerPoint Presentation</vt:lpstr>
      <vt:lpstr>PowerPoint Presentation</vt:lpstr>
      <vt:lpstr>Implicit Contracts and Reputational Concerns</vt:lpstr>
      <vt:lpstr>Implicit Contracts and Reputational Concerns</vt:lpstr>
      <vt:lpstr>Implicit Contracts and Reputational Concerns</vt:lpstr>
      <vt:lpstr>Implicit Contracts and Reputational Concerns</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495</cp:revision>
  <dcterms:created xsi:type="dcterms:W3CDTF">2015-02-25T21:48:00Z</dcterms:created>
  <dcterms:modified xsi:type="dcterms:W3CDTF">2020-09-22T19:47:54Z</dcterms:modified>
</cp:coreProperties>
</file>