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8" r:id="rId3"/>
    <p:sldId id="296" r:id="rId4"/>
    <p:sldId id="295" r:id="rId5"/>
    <p:sldId id="290" r:id="rId6"/>
    <p:sldId id="297" r:id="rId7"/>
    <p:sldId id="291" r:id="rId8"/>
    <p:sldId id="292" r:id="rId9"/>
    <p:sldId id="293" r:id="rId10"/>
    <p:sldId id="294" r:id="rId11"/>
    <p:sldId id="326" r:id="rId12"/>
    <p:sldId id="327" r:id="rId13"/>
    <p:sldId id="328" r:id="rId14"/>
    <p:sldId id="329" r:id="rId15"/>
    <p:sldId id="330" r:id="rId16"/>
    <p:sldId id="266" r:id="rId17"/>
    <p:sldId id="331" r:id="rId18"/>
    <p:sldId id="305" r:id="rId19"/>
    <p:sldId id="301" r:id="rId20"/>
    <p:sldId id="302" r:id="rId21"/>
    <p:sldId id="303" r:id="rId22"/>
    <p:sldId id="304" r:id="rId23"/>
    <p:sldId id="300" r:id="rId24"/>
    <p:sldId id="306" r:id="rId25"/>
    <p:sldId id="307" r:id="rId26"/>
    <p:sldId id="308" r:id="rId27"/>
    <p:sldId id="309" r:id="rId28"/>
    <p:sldId id="310" r:id="rId29"/>
    <p:sldId id="311" r:id="rId30"/>
    <p:sldId id="312" r:id="rId31"/>
    <p:sldId id="316" r:id="rId32"/>
    <p:sldId id="317" r:id="rId33"/>
    <p:sldId id="318" r:id="rId34"/>
    <p:sldId id="319" r:id="rId35"/>
    <p:sldId id="320" r:id="rId36"/>
    <p:sldId id="321" r:id="rId37"/>
    <p:sldId id="322" r:id="rId38"/>
    <p:sldId id="323" r:id="rId39"/>
    <p:sldId id="324" r:id="rId40"/>
    <p:sldId id="332" r:id="rId41"/>
    <p:sldId id="333" r:id="rId42"/>
    <p:sldId id="334" r:id="rId43"/>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A Collins" initials="JAC" lastIdx="1" clrIdx="0">
    <p:extLst>
      <p:ext uri="{19B8F6BF-5375-455C-9EA6-DF929625EA0E}">
        <p15:presenceInfo xmlns:p15="http://schemas.microsoft.com/office/powerpoint/2012/main" userId="S::jason.a.collins@pwc.com::08a68ee8-8054-49b3-baae-47156b4ba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p:cViewPr varScale="1">
        <p:scale>
          <a:sx n="61" d="100"/>
          <a:sy n="61" d="100"/>
        </p:scale>
        <p:origin x="80" y="21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3T08:52:38.991" idx="1">
    <p:pos x="10" y="10"/>
    <p:text>Replace with slide about Enron or other example as conversation starterf</p:text>
    <p:extLst>
      <p:ext uri="{C676402C-5697-4E1C-873F-D02D1690AC5C}">
        <p15:threadingInfo xmlns:p15="http://schemas.microsoft.com/office/powerpoint/2012/main" timeZoneBias="-6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97067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5457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406527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31798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247372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688196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3486387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714686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239023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928066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272082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357117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75569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50168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261228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245642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23495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3/03/2020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3/03/2020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3/03/2020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3/03/2020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3/03/2020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3/03/2020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3/03/2020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3/03/2020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3/03/2020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3/03/2020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3/03/2020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3/03/2020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fontScale="90000"/>
          </a:bodyPr>
          <a:lstStyle/>
          <a:p>
            <a:pPr>
              <a:lnSpc>
                <a:spcPct val="150000"/>
              </a:lnSpc>
            </a:pPr>
            <a:r>
              <a:rPr lang="en-US" b="1" dirty="0">
                <a:solidFill>
                  <a:srgbClr val="002060"/>
                </a:solidFill>
                <a:effectLst>
                  <a:outerShdw blurRad="38100" dist="38100" dir="2700000" algn="tl">
                    <a:srgbClr val="000000">
                      <a:alpha val="43137"/>
                    </a:srgbClr>
                  </a:outerShdw>
                </a:effectLst>
              </a:rPr>
              <a:t>Lecture 1</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Introduction</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The Economic Approach</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a:off x="3429000" y="5791200"/>
            <a:ext cx="8046720" cy="45720"/>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dirty="0">
              <a:solidFill>
                <a:srgbClr val="002060"/>
              </a:solidFill>
            </a:endParaRPr>
          </a:p>
        </p:txBody>
      </p:sp>
      <p:sp>
        <p:nvSpPr>
          <p:cNvPr id="3" name="Content Placeholder 2"/>
          <p:cNvSpPr>
            <a:spLocks noGrp="1"/>
          </p:cNvSpPr>
          <p:nvPr>
            <p:ph idx="1"/>
          </p:nvPr>
        </p:nvSpPr>
        <p:spPr>
          <a:xfrm>
            <a:off x="838200" y="1503892"/>
            <a:ext cx="10515600" cy="4566708"/>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When considering what happens within the firm and how to organize those relationships within the firm, two principles that will be critical as we move through the material this semester: </a:t>
            </a:r>
          </a:p>
          <a:p>
            <a:pPr marL="869950" indent="-514350">
              <a:lnSpc>
                <a:spcPct val="120000"/>
              </a:lnSpc>
              <a:spcBef>
                <a:spcPts val="600"/>
              </a:spcBef>
              <a:buClr>
                <a:srgbClr val="0070C0"/>
              </a:buClr>
              <a:buSzPct val="100000"/>
              <a:buFont typeface="+mj-lt"/>
              <a:buAutoNum type="arabicParenR"/>
            </a:pPr>
            <a:r>
              <a:rPr lang="en-AU" i="1" dirty="0">
                <a:solidFill>
                  <a:schemeClr val="tx1">
                    <a:lumMod val="75000"/>
                    <a:lumOff val="25000"/>
                  </a:schemeClr>
                </a:solidFill>
                <a:sym typeface="Helvetica"/>
              </a:rPr>
              <a:t>Incentives matter – recall that economists generally see agents acting in their own self interest</a:t>
            </a:r>
          </a:p>
          <a:p>
            <a:pPr marL="869950" indent="-514350">
              <a:lnSpc>
                <a:spcPct val="120000"/>
              </a:lnSpc>
              <a:spcBef>
                <a:spcPts val="600"/>
              </a:spcBef>
              <a:buClr>
                <a:srgbClr val="0070C0"/>
              </a:buClr>
              <a:buSzPct val="100000"/>
              <a:buFont typeface="+mj-lt"/>
              <a:buAutoNum type="arabicParenR"/>
            </a:pPr>
            <a:r>
              <a:rPr lang="en-AU" i="1" dirty="0">
                <a:solidFill>
                  <a:schemeClr val="tx1">
                    <a:lumMod val="75000"/>
                    <a:lumOff val="25000"/>
                  </a:schemeClr>
                </a:solidFill>
                <a:sym typeface="Helvetica"/>
              </a:rPr>
              <a:t>Asymmetric information – Your employee knows some things that you don't. The CEO knows things that shareholders don't. Teams members know some things that others don't. You know things that your rivals don't.….</a:t>
            </a:r>
          </a:p>
          <a:p>
            <a:pPr marL="355600" indent="-355600">
              <a:lnSpc>
                <a:spcPct val="120000"/>
              </a:lnSpc>
              <a:buClr>
                <a:srgbClr val="0070C0"/>
              </a:buClr>
              <a:buSzPct val="50000"/>
              <a:buFont typeface="Wingdings" panose="05000000000000000000" pitchFamily="2" charset="2"/>
              <a:buChar char="q"/>
            </a:pPr>
            <a:r>
              <a:rPr lang="en-US" dirty="0">
                <a:sym typeface="Helvetica"/>
              </a:rPr>
              <a:t>So what will be important? To return to the Enron example, </a:t>
            </a:r>
          </a:p>
          <a:p>
            <a:pPr marL="896938" indent="-538163">
              <a:lnSpc>
                <a:spcPct val="120000"/>
              </a:lnSpc>
              <a:buClr>
                <a:srgbClr val="0070C0"/>
              </a:buClr>
              <a:buSzPct val="100000"/>
              <a:buFont typeface="+mj-lt"/>
              <a:buAutoNum type="alphaLcParenR"/>
            </a:pPr>
            <a:r>
              <a:rPr lang="en-US" i="1" dirty="0">
                <a:solidFill>
                  <a:schemeClr val="tx1">
                    <a:lumMod val="75000"/>
                    <a:lumOff val="25000"/>
                  </a:schemeClr>
                </a:solidFill>
                <a:sym typeface="Helvetica"/>
              </a:rPr>
              <a:t>Assignment of decision rights</a:t>
            </a:r>
          </a:p>
          <a:p>
            <a:pPr marL="896938" indent="-538163">
              <a:lnSpc>
                <a:spcPct val="120000"/>
              </a:lnSpc>
              <a:buClr>
                <a:srgbClr val="0070C0"/>
              </a:buClr>
              <a:buSzPct val="100000"/>
              <a:buFont typeface="+mj-lt"/>
              <a:buAutoNum type="alphaLcParenR"/>
            </a:pPr>
            <a:r>
              <a:rPr lang="en-US" i="1" dirty="0">
                <a:solidFill>
                  <a:schemeClr val="tx1">
                    <a:lumMod val="75000"/>
                    <a:lumOff val="25000"/>
                  </a:schemeClr>
                </a:solidFill>
                <a:sym typeface="Helvetica"/>
              </a:rPr>
              <a:t>The reward system</a:t>
            </a:r>
          </a:p>
          <a:p>
            <a:pPr marL="896938" indent="-538163">
              <a:lnSpc>
                <a:spcPct val="120000"/>
              </a:lnSpc>
              <a:buClr>
                <a:srgbClr val="0070C0"/>
              </a:buClr>
              <a:buSzPct val="100000"/>
              <a:buFont typeface="+mj-lt"/>
              <a:buAutoNum type="alphaLcParenR"/>
            </a:pPr>
            <a:r>
              <a:rPr lang="en-US" i="1" dirty="0">
                <a:solidFill>
                  <a:schemeClr val="tx1">
                    <a:lumMod val="75000"/>
                    <a:lumOff val="25000"/>
                  </a:schemeClr>
                </a:solidFill>
                <a:sym typeface="Helvetica"/>
              </a:rPr>
              <a:t>Performance evaluation </a:t>
            </a: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93887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economic approach</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US" dirty="0"/>
              <a:t>Economics is about understanding choices or decisions.</a:t>
            </a:r>
          </a:p>
          <a:p>
            <a:pPr marL="0" indent="0">
              <a:lnSpc>
                <a:spcPct val="120000"/>
              </a:lnSpc>
              <a:buClr>
                <a:srgbClr val="0070C0"/>
              </a:buClr>
              <a:buSzPct val="50000"/>
              <a:buNone/>
            </a:pPr>
            <a:r>
              <a:rPr lang="en-US" dirty="0"/>
              <a:t>It helps understand why analysts at Merrill Lynch rated  a ‘piece of crap’ highly for clients</a:t>
            </a:r>
          </a:p>
          <a:p>
            <a:pPr marL="0" indent="0">
              <a:lnSpc>
                <a:spcPct val="120000"/>
              </a:lnSpc>
              <a:buClr>
                <a:srgbClr val="0070C0"/>
              </a:buClr>
              <a:buSzPct val="50000"/>
              <a:buNone/>
            </a:pPr>
            <a:r>
              <a:rPr lang="en-US" dirty="0"/>
              <a:t>In general economic agents respond to incentives..</a:t>
            </a:r>
          </a:p>
          <a:p>
            <a:pPr marL="0" indent="0" algn="ctr">
              <a:lnSpc>
                <a:spcPct val="120000"/>
              </a:lnSpc>
              <a:buClr>
                <a:srgbClr val="0070C0"/>
              </a:buClr>
              <a:buSzPct val="50000"/>
              <a:buNone/>
            </a:pPr>
            <a:r>
              <a:rPr lang="en-AU" i="1" dirty="0">
                <a:solidFill>
                  <a:schemeClr val="bg2">
                    <a:lumMod val="50000"/>
                  </a:schemeClr>
                </a:solidFill>
              </a:rPr>
              <a:t>So what might the incentives have been for stock analysts to overrate stocks that Merrill Lynch assessed for clients?</a:t>
            </a:r>
          </a:p>
          <a:p>
            <a:pPr marL="0" indent="0" algn="ctr">
              <a:lnSpc>
                <a:spcPct val="120000"/>
              </a:lnSpc>
              <a:buClr>
                <a:srgbClr val="0070C0"/>
              </a:buClr>
              <a:buSzPct val="50000"/>
              <a:buNone/>
            </a:pPr>
            <a:r>
              <a:rPr lang="en-AU" i="1" dirty="0">
                <a:solidFill>
                  <a:schemeClr val="bg2">
                    <a:lumMod val="50000"/>
                  </a:schemeClr>
                </a:solidFill>
              </a:rPr>
              <a:t>Any analogies in the news at the moment?</a:t>
            </a:r>
            <a:r>
              <a:rPr lang="en-AU" dirty="0"/>
              <a:t> </a:t>
            </a: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268298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Economic Model of Behaviour</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0" indent="0">
              <a:lnSpc>
                <a:spcPct val="120000"/>
              </a:lnSpc>
              <a:buClr>
                <a:srgbClr val="0070C0"/>
              </a:buClr>
              <a:buSzPct val="50000"/>
              <a:buNone/>
            </a:pPr>
            <a:r>
              <a:rPr lang="en-US" dirty="0"/>
              <a:t>The economic model of human </a:t>
            </a:r>
            <a:r>
              <a:rPr lang="en-US" dirty="0" err="1"/>
              <a:t>behaviour</a:t>
            </a:r>
            <a:r>
              <a:rPr lang="en-US" dirty="0"/>
              <a:t> is one of constrained </a:t>
            </a:r>
            <a:r>
              <a:rPr lang="en-US" dirty="0" err="1"/>
              <a:t>optimisation</a:t>
            </a:r>
            <a:r>
              <a:rPr lang="en-US" dirty="0"/>
              <a:t>.</a:t>
            </a:r>
          </a:p>
          <a:p>
            <a:pPr marL="806450" indent="-447675">
              <a:lnSpc>
                <a:spcPct val="120000"/>
              </a:lnSpc>
              <a:buClr>
                <a:srgbClr val="0070C0"/>
              </a:buClr>
              <a:buSzPct val="50000"/>
              <a:buFont typeface="Wingdings" panose="05000000000000000000" pitchFamily="2" charset="2"/>
              <a:buChar char="v"/>
            </a:pPr>
            <a:r>
              <a:rPr lang="en-US" i="1" dirty="0"/>
              <a:t>Individuals maximize utility subject to a budget constraint</a:t>
            </a:r>
          </a:p>
          <a:p>
            <a:pPr marL="806450" indent="-447675">
              <a:lnSpc>
                <a:spcPct val="120000"/>
              </a:lnSpc>
              <a:buClr>
                <a:srgbClr val="0070C0"/>
              </a:buClr>
              <a:buSzPct val="50000"/>
              <a:buFont typeface="Wingdings" panose="05000000000000000000" pitchFamily="2" charset="2"/>
              <a:buChar char="v"/>
            </a:pPr>
            <a:r>
              <a:rPr lang="en-US" i="1" dirty="0"/>
              <a:t>Firms maximize profit subject to a production constraint</a:t>
            </a:r>
          </a:p>
          <a:p>
            <a:pPr marL="806450" indent="-447675">
              <a:lnSpc>
                <a:spcPct val="120000"/>
              </a:lnSpc>
              <a:buClr>
                <a:srgbClr val="0070C0"/>
              </a:buClr>
              <a:buSzPct val="50000"/>
              <a:buFont typeface="Wingdings" panose="05000000000000000000" pitchFamily="2" charset="2"/>
              <a:buChar char="v"/>
            </a:pPr>
            <a:r>
              <a:rPr lang="en-US" i="1" dirty="0"/>
              <a:t>Managers maximize their </a:t>
            </a:r>
            <a:r>
              <a:rPr lang="en-US" i="1" dirty="0">
                <a:solidFill>
                  <a:srgbClr val="FF0000"/>
                </a:solidFill>
              </a:rPr>
              <a:t>‘payoff’ </a:t>
            </a:r>
            <a:r>
              <a:rPr lang="en-US" i="1" dirty="0"/>
              <a:t>subject to the constraints that they act under.</a:t>
            </a:r>
          </a:p>
          <a:p>
            <a:pPr marL="0" indent="0">
              <a:lnSpc>
                <a:spcPct val="120000"/>
              </a:lnSpc>
              <a:buClr>
                <a:srgbClr val="0070C0"/>
              </a:buClr>
              <a:buSzPct val="50000"/>
              <a:buNone/>
            </a:pPr>
            <a:r>
              <a:rPr lang="en-US" dirty="0"/>
              <a:t>In each case individuals compare costs and benefits at the margin. They go ahead with decision as long as the marginal benefit is greater than the marginal cost (MB &gt; MC). </a:t>
            </a: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370061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Economic Model of Behaviour</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0" indent="0">
              <a:lnSpc>
                <a:spcPct val="120000"/>
              </a:lnSpc>
              <a:buClr>
                <a:srgbClr val="0070C0"/>
              </a:buClr>
              <a:buSzPct val="50000"/>
              <a:buNone/>
            </a:pPr>
            <a:r>
              <a:rPr lang="en-US" dirty="0"/>
              <a:t>We can apply this to a whole range of decision making scenarios for the firm/ organization and within the firm.</a:t>
            </a:r>
          </a:p>
          <a:p>
            <a:pPr marL="806450" indent="-447675">
              <a:lnSpc>
                <a:spcPct val="120000"/>
              </a:lnSpc>
              <a:buClr>
                <a:srgbClr val="0070C0"/>
              </a:buClr>
              <a:buSzPct val="50000"/>
              <a:buFont typeface="Wingdings" panose="05000000000000000000" pitchFamily="2" charset="2"/>
              <a:buChar char="v"/>
            </a:pPr>
            <a:r>
              <a:rPr lang="en-US" dirty="0"/>
              <a:t>Advertising – how much, across media…</a:t>
            </a:r>
          </a:p>
          <a:p>
            <a:pPr marL="806450" indent="-447675">
              <a:lnSpc>
                <a:spcPct val="120000"/>
              </a:lnSpc>
              <a:buClr>
                <a:srgbClr val="0070C0"/>
              </a:buClr>
              <a:buSzPct val="50000"/>
              <a:buFont typeface="Wingdings" panose="05000000000000000000" pitchFamily="2" charset="2"/>
              <a:buChar char="v"/>
            </a:pPr>
            <a:r>
              <a:rPr lang="en-US" dirty="0"/>
              <a:t>Effort in making sales</a:t>
            </a:r>
          </a:p>
          <a:p>
            <a:pPr marL="806450" indent="-447675">
              <a:lnSpc>
                <a:spcPct val="120000"/>
              </a:lnSpc>
              <a:buClr>
                <a:srgbClr val="0070C0"/>
              </a:buClr>
              <a:buSzPct val="50000"/>
              <a:buFont typeface="Wingdings" panose="05000000000000000000" pitchFamily="2" charset="2"/>
              <a:buChar char="v"/>
            </a:pPr>
            <a:r>
              <a:rPr lang="en-US" dirty="0"/>
              <a:t>The decision to engage in illicit trades ala Jerome </a:t>
            </a:r>
            <a:r>
              <a:rPr lang="en-US" dirty="0" err="1"/>
              <a:t>Kerviel</a:t>
            </a:r>
            <a:r>
              <a:rPr lang="en-US" dirty="0"/>
              <a:t> at </a:t>
            </a:r>
            <a:r>
              <a:rPr lang="en-US" i="1" dirty="0" err="1"/>
              <a:t>Societe</a:t>
            </a:r>
            <a:r>
              <a:rPr lang="en-US" i="1" dirty="0"/>
              <a:t> </a:t>
            </a:r>
            <a:r>
              <a:rPr lang="en-US" i="1" dirty="0" err="1"/>
              <a:t>Generale</a:t>
            </a:r>
            <a:endParaRPr lang="en-US" i="1" dirty="0"/>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The MB represents the additional profit earned ≈ genius status.</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The MC is potential loss and greater probability of detection and sanctions in the form of incarceration.</a:t>
            </a:r>
          </a:p>
          <a:p>
            <a:pPr marL="0" indent="0">
              <a:lnSpc>
                <a:spcPct val="120000"/>
              </a:lnSpc>
              <a:buClr>
                <a:srgbClr val="0070C0"/>
              </a:buClr>
              <a:buSzPct val="50000"/>
              <a:buNone/>
            </a:pPr>
            <a:r>
              <a:rPr lang="en-US" dirty="0">
                <a:solidFill>
                  <a:srgbClr val="AD1F41"/>
                </a:solidFill>
              </a:rPr>
              <a:t>Aside</a:t>
            </a:r>
            <a:r>
              <a:rPr lang="en-US" dirty="0"/>
              <a:t>: </a:t>
            </a:r>
            <a:r>
              <a:rPr lang="en-US" b="1" i="1" dirty="0">
                <a:solidFill>
                  <a:schemeClr val="bg2">
                    <a:lumMod val="25000"/>
                  </a:schemeClr>
                </a:solidFill>
              </a:rPr>
              <a:t>are people always so calculating and rational? ... Perhaps not</a:t>
            </a: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339957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The Economic Model of Behaviour</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0" indent="0">
              <a:lnSpc>
                <a:spcPct val="120000"/>
              </a:lnSpc>
              <a:buClr>
                <a:srgbClr val="0070C0"/>
              </a:buClr>
              <a:buSzPct val="50000"/>
              <a:buNone/>
            </a:pPr>
            <a:r>
              <a:rPr lang="en-US" dirty="0"/>
              <a:t>Some of the implications of the economic model of </a:t>
            </a:r>
            <a:r>
              <a:rPr lang="en-US" dirty="0" err="1"/>
              <a:t>behaviour</a:t>
            </a:r>
            <a:r>
              <a:rPr lang="en-US" dirty="0"/>
              <a:t>.</a:t>
            </a:r>
          </a:p>
          <a:p>
            <a:pPr marL="806450" indent="-447675">
              <a:lnSpc>
                <a:spcPct val="120000"/>
              </a:lnSpc>
              <a:buClr>
                <a:srgbClr val="0070C0"/>
              </a:buClr>
              <a:buSzPct val="50000"/>
              <a:buFont typeface="Wingdings" panose="05000000000000000000" pitchFamily="2" charset="2"/>
              <a:buChar char="v"/>
            </a:pPr>
            <a:r>
              <a:rPr lang="en-US" dirty="0"/>
              <a:t>Sunk costs are irrelevant, only avoidable costs matter – </a:t>
            </a:r>
            <a:r>
              <a:rPr lang="en-US" i="1" dirty="0">
                <a:solidFill>
                  <a:schemeClr val="bg2">
                    <a:lumMod val="50000"/>
                  </a:schemeClr>
                </a:solidFill>
              </a:rPr>
              <a:t>consider the choice of tennis versus sales effort when you have purchased a tennis club membership</a:t>
            </a:r>
            <a:r>
              <a:rPr lang="en-US" i="1" dirty="0"/>
              <a:t>.</a:t>
            </a:r>
          </a:p>
          <a:p>
            <a:pPr marL="806450" indent="-447675">
              <a:lnSpc>
                <a:spcPct val="120000"/>
              </a:lnSpc>
              <a:buClr>
                <a:srgbClr val="0070C0"/>
              </a:buClr>
              <a:buSzPct val="50000"/>
              <a:buFont typeface="Wingdings" panose="05000000000000000000" pitchFamily="2" charset="2"/>
              <a:buChar char="v"/>
            </a:pPr>
            <a:r>
              <a:rPr lang="en-US" dirty="0"/>
              <a:t>Calculations can be time consuming </a:t>
            </a:r>
            <a:r>
              <a:rPr lang="en-US" i="1" dirty="0">
                <a:solidFill>
                  <a:schemeClr val="bg2">
                    <a:lumMod val="50000"/>
                  </a:schemeClr>
                </a:solidFill>
              </a:rPr>
              <a:t>– perhaps individuals adopt a more heuristic approach</a:t>
            </a:r>
          </a:p>
          <a:p>
            <a:pPr marL="806450" indent="-447675">
              <a:lnSpc>
                <a:spcPct val="120000"/>
              </a:lnSpc>
              <a:buClr>
                <a:srgbClr val="0070C0"/>
              </a:buClr>
              <a:buSzPct val="50000"/>
              <a:buFont typeface="Wingdings" panose="05000000000000000000" pitchFamily="2" charset="2"/>
              <a:buChar char="v"/>
            </a:pPr>
            <a:r>
              <a:rPr lang="en-US" dirty="0"/>
              <a:t>Opportunity costs are what matter from an economic and indeed strategic point of view</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Time is money</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Classic case of time or capital invested into a business.</a:t>
            </a: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178907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Individual Choice</a:t>
            </a:r>
            <a:endParaRPr lang="en-AU" b="1" i="1" dirty="0">
              <a:solidFill>
                <a:srgbClr val="00206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lnSpc>
                    <a:spcPct val="120000"/>
                  </a:lnSpc>
                  <a:buClr>
                    <a:srgbClr val="0070C0"/>
                  </a:buClr>
                  <a:buSzPct val="50000"/>
                  <a:buNone/>
                </a:pPr>
                <a:r>
                  <a:rPr lang="en-US" dirty="0"/>
                  <a:t>Recall that individuals maximize utility subject to a budget constraint. The utility function is represented graphically using indifference curves.</a:t>
                </a:r>
              </a:p>
              <a:p>
                <a:pPr marL="0" indent="0">
                  <a:lnSpc>
                    <a:spcPct val="120000"/>
                  </a:lnSpc>
                  <a:buClr>
                    <a:srgbClr val="0070C0"/>
                  </a:buClr>
                  <a:buSzPct val="50000"/>
                  <a:buNone/>
                </a:pPr>
                <a:r>
                  <a:rPr lang="en-US" dirty="0"/>
                  <a:t>At the optimum, agents choose the highest possible IC subject to the budget constraint. With well behaved preferences this means that the slope of the IC is equal to the slope of the budget constraint at the optimum.</a:t>
                </a:r>
              </a:p>
              <a:p>
                <a:pPr marL="0" indent="719138" algn="ctr">
                  <a:lnSpc>
                    <a:spcPct val="120000"/>
                  </a:lnSpc>
                  <a:buClr>
                    <a:srgbClr val="0070C0"/>
                  </a:buClr>
                  <a:buSzPct val="50000"/>
                  <a:buNone/>
                </a:pPr>
                <a:r>
                  <a:rPr lang="en-US" b="1" i="1" dirty="0">
                    <a:solidFill>
                      <a:srgbClr val="002060"/>
                    </a:solidFill>
                  </a:rPr>
                  <a:t>MRS = MRT or price ratio</a:t>
                </a:r>
              </a:p>
              <a:p>
                <a:pPr marL="0" indent="4037013">
                  <a:lnSpc>
                    <a:spcPct val="120000"/>
                  </a:lnSpc>
                  <a:buClr>
                    <a:srgbClr val="0070C0"/>
                  </a:buClr>
                  <a:buSzPct val="50000"/>
                  <a:buNone/>
                </a:pPr>
                <a14:m>
                  <m:oMath xmlns:m="http://schemas.openxmlformats.org/officeDocument/2006/math">
                    <m:f>
                      <m:fPr>
                        <m:ctrlPr>
                          <a:rPr lang="en-US" b="1" i="1" smtClean="0">
                            <a:solidFill>
                              <a:srgbClr val="002060"/>
                            </a:solidFill>
                            <a:latin typeface="Cambria Math" panose="02040503050406030204" pitchFamily="18" charset="0"/>
                          </a:rPr>
                        </m:ctrlPr>
                      </m:fPr>
                      <m:num>
                        <m:r>
                          <a:rPr lang="en-US" b="1" i="1" smtClean="0">
                            <a:solidFill>
                              <a:srgbClr val="002060"/>
                            </a:solidFill>
                            <a:latin typeface="Cambria Math" panose="02040503050406030204" pitchFamily="18" charset="0"/>
                            <a:ea typeface="Cambria Math" panose="02040503050406030204" pitchFamily="18" charset="0"/>
                          </a:rPr>
                          <m:t>𝝏</m:t>
                        </m:r>
                        <m:sSub>
                          <m:sSubPr>
                            <m:ctrlPr>
                              <a:rPr lang="en-US" b="1" i="1" smtClean="0">
                                <a:solidFill>
                                  <a:srgbClr val="002060"/>
                                </a:solidFill>
                                <a:latin typeface="Cambria Math" panose="02040503050406030204" pitchFamily="18" charset="0"/>
                                <a:ea typeface="Cambria Math" panose="02040503050406030204" pitchFamily="18" charset="0"/>
                              </a:rPr>
                            </m:ctrlPr>
                          </m:sSubPr>
                          <m:e>
                            <m:r>
                              <a:rPr lang="en-US" b="1" i="1" smtClean="0">
                                <a:solidFill>
                                  <a:srgbClr val="002060"/>
                                </a:solidFill>
                                <a:latin typeface="Cambria Math" panose="02040503050406030204" pitchFamily="18" charset="0"/>
                                <a:ea typeface="Cambria Math" panose="02040503050406030204" pitchFamily="18" charset="0"/>
                              </a:rPr>
                              <m:t>𝑼</m:t>
                            </m:r>
                          </m:e>
                          <m:sub>
                            <m:r>
                              <a:rPr lang="en-US" b="1" i="1" smtClean="0">
                                <a:solidFill>
                                  <a:srgbClr val="002060"/>
                                </a:solidFill>
                                <a:latin typeface="Cambria Math" panose="02040503050406030204" pitchFamily="18" charset="0"/>
                                <a:ea typeface="Cambria Math" panose="02040503050406030204" pitchFamily="18" charset="0"/>
                              </a:rPr>
                              <m:t>𝒇</m:t>
                            </m:r>
                          </m:sub>
                        </m:sSub>
                      </m:num>
                      <m:den>
                        <m:r>
                          <a:rPr lang="en-US" b="1" i="1">
                            <a:solidFill>
                              <a:srgbClr val="002060"/>
                            </a:solidFill>
                            <a:latin typeface="Cambria Math" panose="02040503050406030204" pitchFamily="18" charset="0"/>
                            <a:ea typeface="Cambria Math" panose="02040503050406030204" pitchFamily="18" charset="0"/>
                          </a:rPr>
                          <m:t>𝝏</m:t>
                        </m:r>
                        <m:sSub>
                          <m:sSubPr>
                            <m:ctrlPr>
                              <a:rPr lang="en-US" b="1" i="1">
                                <a:solidFill>
                                  <a:srgbClr val="002060"/>
                                </a:solidFill>
                                <a:latin typeface="Cambria Math" panose="02040503050406030204" pitchFamily="18" charset="0"/>
                                <a:ea typeface="Cambria Math" panose="02040503050406030204" pitchFamily="18" charset="0"/>
                              </a:rPr>
                            </m:ctrlPr>
                          </m:sSubPr>
                          <m:e>
                            <m:r>
                              <a:rPr lang="en-US" b="1" i="1">
                                <a:solidFill>
                                  <a:srgbClr val="002060"/>
                                </a:solidFill>
                                <a:latin typeface="Cambria Math" panose="02040503050406030204" pitchFamily="18" charset="0"/>
                                <a:ea typeface="Cambria Math" panose="02040503050406030204" pitchFamily="18" charset="0"/>
                              </a:rPr>
                              <m:t>𝑼</m:t>
                            </m:r>
                          </m:e>
                          <m:sub>
                            <m:r>
                              <a:rPr lang="en-US" b="1" i="1" smtClean="0">
                                <a:solidFill>
                                  <a:srgbClr val="002060"/>
                                </a:solidFill>
                                <a:latin typeface="Cambria Math" panose="02040503050406030204" pitchFamily="18" charset="0"/>
                                <a:ea typeface="Cambria Math" panose="02040503050406030204" pitchFamily="18" charset="0"/>
                              </a:rPr>
                              <m:t>𝒄</m:t>
                            </m:r>
                          </m:sub>
                        </m:sSub>
                      </m:den>
                    </m:f>
                  </m:oMath>
                </a14:m>
                <a:r>
                  <a:rPr lang="en-US" b="1" i="1" dirty="0">
                    <a:solidFill>
                      <a:srgbClr val="002060"/>
                    </a:solidFill>
                  </a:rPr>
                  <a:t> = - </a:t>
                </a:r>
                <a14:m>
                  <m:oMath xmlns:m="http://schemas.openxmlformats.org/officeDocument/2006/math">
                    <m:f>
                      <m:fPr>
                        <m:ctrlPr>
                          <a:rPr lang="en-US" b="1" i="1">
                            <a:solidFill>
                              <a:srgbClr val="002060"/>
                            </a:solidFill>
                            <a:latin typeface="Cambria Math" panose="02040503050406030204" pitchFamily="18" charset="0"/>
                          </a:rPr>
                        </m:ctrlPr>
                      </m:fPr>
                      <m:num>
                        <m:sSub>
                          <m:sSubPr>
                            <m:ctrlPr>
                              <a:rPr lang="en-US" b="1" i="1">
                                <a:solidFill>
                                  <a:srgbClr val="002060"/>
                                </a:solidFill>
                                <a:latin typeface="Cambria Math" panose="02040503050406030204" pitchFamily="18" charset="0"/>
                                <a:ea typeface="Cambria Math" panose="02040503050406030204" pitchFamily="18" charset="0"/>
                              </a:rPr>
                            </m:ctrlPr>
                          </m:sSubPr>
                          <m:e>
                            <m:r>
                              <a:rPr lang="en-US" b="1" i="1" smtClean="0">
                                <a:solidFill>
                                  <a:srgbClr val="002060"/>
                                </a:solidFill>
                                <a:latin typeface="Cambria Math" panose="02040503050406030204" pitchFamily="18" charset="0"/>
                                <a:ea typeface="Cambria Math" panose="02040503050406030204" pitchFamily="18" charset="0"/>
                              </a:rPr>
                              <m:t>𝒑</m:t>
                            </m:r>
                          </m:e>
                          <m:sub>
                            <m:r>
                              <a:rPr lang="en-US" b="1" i="1" smtClean="0">
                                <a:solidFill>
                                  <a:srgbClr val="002060"/>
                                </a:solidFill>
                                <a:latin typeface="Cambria Math" panose="02040503050406030204" pitchFamily="18" charset="0"/>
                                <a:ea typeface="Cambria Math" panose="02040503050406030204" pitchFamily="18" charset="0"/>
                              </a:rPr>
                              <m:t>𝒄</m:t>
                            </m:r>
                          </m:sub>
                        </m:sSub>
                      </m:num>
                      <m:den>
                        <m:sSub>
                          <m:sSubPr>
                            <m:ctrlPr>
                              <a:rPr lang="en-US" b="1" i="1">
                                <a:solidFill>
                                  <a:srgbClr val="002060"/>
                                </a:solidFill>
                                <a:latin typeface="Cambria Math" panose="02040503050406030204" pitchFamily="18" charset="0"/>
                                <a:ea typeface="Cambria Math" panose="02040503050406030204" pitchFamily="18" charset="0"/>
                              </a:rPr>
                            </m:ctrlPr>
                          </m:sSubPr>
                          <m:e>
                            <m:r>
                              <a:rPr lang="en-US" b="1" i="1">
                                <a:solidFill>
                                  <a:srgbClr val="002060"/>
                                </a:solidFill>
                                <a:latin typeface="Cambria Math" panose="02040503050406030204" pitchFamily="18" charset="0"/>
                                <a:ea typeface="Cambria Math" panose="02040503050406030204" pitchFamily="18" charset="0"/>
                              </a:rPr>
                              <m:t>𝒑</m:t>
                            </m:r>
                          </m:e>
                          <m:sub>
                            <m:r>
                              <a:rPr lang="en-US" b="1" i="1" smtClean="0">
                                <a:solidFill>
                                  <a:srgbClr val="002060"/>
                                </a:solidFill>
                                <a:latin typeface="Cambria Math" panose="02040503050406030204" pitchFamily="18" charset="0"/>
                                <a:ea typeface="Cambria Math" panose="02040503050406030204" pitchFamily="18" charset="0"/>
                              </a:rPr>
                              <m:t>𝒇</m:t>
                            </m:r>
                          </m:sub>
                        </m:sSub>
                      </m:den>
                    </m:f>
                  </m:oMath>
                </a14:m>
                <a:endParaRPr lang="en-US" b="1" i="1" dirty="0">
                  <a:solidFill>
                    <a:srgbClr val="002060"/>
                  </a:solidFill>
                </a:endParaRPr>
              </a:p>
              <a:p>
                <a:pPr marL="806450" indent="-447675">
                  <a:lnSpc>
                    <a:spcPct val="120000"/>
                  </a:lnSpc>
                  <a:buClr>
                    <a:srgbClr val="0070C0"/>
                  </a:buClr>
                  <a:buSzPct val="50000"/>
                  <a:buFont typeface="Wingdings" panose="05000000000000000000" pitchFamily="2" charset="2"/>
                  <a:buChar char="v"/>
                </a:pPr>
                <a:r>
                  <a:rPr lang="en-US" dirty="0"/>
                  <a:t>Worked example….</a:t>
                </a:r>
                <a:r>
                  <a:rPr lang="en-US" i="1"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700" r="-1623" b="-364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423588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4" y="5701525"/>
            <a:ext cx="431999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0444" y="1385112"/>
            <a:ext cx="1255033" cy="369332"/>
          </a:xfrm>
          <a:prstGeom prst="rect">
            <a:avLst/>
          </a:prstGeom>
          <a:noFill/>
        </p:spPr>
        <p:txBody>
          <a:bodyPr wrap="square" rtlCol="0">
            <a:spAutoFit/>
          </a:bodyPr>
          <a:lstStyle/>
          <a:p>
            <a:r>
              <a:rPr lang="en-US" dirty="0"/>
              <a:t>Clothing</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395997" cy="338554"/>
          </a:xfrm>
          <a:prstGeom prst="rect">
            <a:avLst/>
          </a:prstGeom>
          <a:noFill/>
        </p:spPr>
        <p:txBody>
          <a:bodyPr wrap="square" rtlCol="0">
            <a:spAutoFit/>
          </a:bodyPr>
          <a:lstStyle/>
          <a:p>
            <a:r>
              <a:rPr lang="en-US" sz="1600" dirty="0"/>
              <a:t>24</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12</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514157" y="2101890"/>
            <a:ext cx="2931573" cy="584775"/>
          </a:xfrm>
          <a:prstGeom prst="rect">
            <a:avLst/>
          </a:prstGeom>
          <a:noFill/>
        </p:spPr>
        <p:txBody>
          <a:bodyPr wrap="square" rtlCol="0">
            <a:spAutoFit/>
          </a:bodyPr>
          <a:lstStyle/>
          <a:p>
            <a:r>
              <a:rPr lang="en-US" sz="1600" dirty="0"/>
              <a:t>At optimum, MRS equals the MRT or price ratio</a:t>
            </a:r>
          </a:p>
        </p:txBody>
      </p:sp>
      <p:sp>
        <p:nvSpPr>
          <p:cNvPr id="41" name="TextBox 40"/>
          <p:cNvSpPr txBox="1"/>
          <p:nvPr/>
        </p:nvSpPr>
        <p:spPr>
          <a:xfrm>
            <a:off x="7527222" y="5398414"/>
            <a:ext cx="1555133" cy="338554"/>
          </a:xfrm>
          <a:prstGeom prst="rect">
            <a:avLst/>
          </a:prstGeom>
          <a:noFill/>
        </p:spPr>
        <p:txBody>
          <a:bodyPr wrap="square" rtlCol="0">
            <a:spAutoFit/>
          </a:bodyPr>
          <a:lstStyle/>
          <a:p>
            <a:pPr algn="ctr"/>
            <a:r>
              <a:rPr lang="en-US" sz="1600" i="1" dirty="0"/>
              <a:t>Food</a:t>
            </a:r>
          </a:p>
        </p:txBody>
      </p:sp>
      <p:sp>
        <p:nvSpPr>
          <p:cNvPr id="11" name="TextBox 10"/>
          <p:cNvSpPr txBox="1"/>
          <p:nvPr/>
        </p:nvSpPr>
        <p:spPr>
          <a:xfrm>
            <a:off x="8620392" y="3391477"/>
            <a:ext cx="3262638" cy="646331"/>
          </a:xfrm>
          <a:prstGeom prst="rect">
            <a:avLst/>
          </a:prstGeom>
          <a:noFill/>
        </p:spPr>
        <p:txBody>
          <a:bodyPr wrap="square" rtlCol="0">
            <a:spAutoFit/>
          </a:bodyPr>
          <a:lstStyle/>
          <a:p>
            <a:pPr algn="ctr"/>
            <a:r>
              <a:rPr lang="en-AU" b="1" i="1" dirty="0">
                <a:solidFill>
                  <a:srgbClr val="002060"/>
                </a:solidFill>
              </a:rPr>
              <a:t>Of course if things change so to does the decision …</a:t>
            </a:r>
            <a:endParaRPr lang="en-AU" b="1" i="1" dirty="0">
              <a:solidFill>
                <a:srgbClr val="0070C0"/>
              </a:solidFill>
            </a:endParaRPr>
          </a:p>
        </p:txBody>
      </p:sp>
      <p:cxnSp>
        <p:nvCxnSpPr>
          <p:cNvPr id="24" name="Straight Connector 23"/>
          <p:cNvCxnSpPr>
            <a:stCxn id="79" idx="3"/>
          </p:cNvCxnSpPr>
          <p:nvPr/>
        </p:nvCxnSpPr>
        <p:spPr>
          <a:xfrm>
            <a:off x="3468952" y="1554389"/>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487384" y="-140432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5" name="Straight Connector 54"/>
          <p:cNvCxnSpPr>
            <a:stCxn id="79" idx="3"/>
          </p:cNvCxnSpPr>
          <p:nvPr/>
        </p:nvCxnSpPr>
        <p:spPr>
          <a:xfrm>
            <a:off x="3468952" y="1554389"/>
            <a:ext cx="3012432" cy="4147136"/>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283385" y="5910472"/>
            <a:ext cx="395997" cy="338554"/>
          </a:xfrm>
          <a:prstGeom prst="rect">
            <a:avLst/>
          </a:prstGeom>
          <a:noFill/>
        </p:spPr>
        <p:txBody>
          <a:bodyPr wrap="square" rtlCol="0">
            <a:spAutoFit/>
          </a:bodyPr>
          <a:lstStyle/>
          <a:p>
            <a:r>
              <a:rPr lang="en-US" sz="1600" dirty="0"/>
              <a:t>18</a:t>
            </a:r>
          </a:p>
        </p:txBody>
      </p:sp>
      <p:cxnSp>
        <p:nvCxnSpPr>
          <p:cNvPr id="62" name="Straight Connector 61"/>
          <p:cNvCxnSpPr/>
          <p:nvPr/>
        </p:nvCxnSpPr>
        <p:spPr>
          <a:xfrm>
            <a:off x="6481383" y="573047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Arc 64"/>
          <p:cNvSpPr/>
          <p:nvPr/>
        </p:nvSpPr>
        <p:spPr>
          <a:xfrm rot="10800000">
            <a:off x="4364123" y="-830497"/>
            <a:ext cx="6503542" cy="5578868"/>
          </a:xfrm>
          <a:prstGeom prst="arc">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242659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How to use this approach …</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355600" indent="-355600">
                  <a:lnSpc>
                    <a:spcPct val="120000"/>
                  </a:lnSpc>
                  <a:spcAft>
                    <a:spcPts val="600"/>
                  </a:spcAft>
                  <a:buClr>
                    <a:srgbClr val="0070C0"/>
                  </a:buClr>
                  <a:buSzPct val="50000"/>
                  <a:buFont typeface="Wingdings" panose="05000000000000000000" pitchFamily="2" charset="2"/>
                  <a:buChar char="q"/>
                </a:pPr>
                <a:r>
                  <a:rPr lang="en-US" dirty="0"/>
                  <a:t>We can use the same approach to understand the behavior of analysts at Merrill Lynch:</a:t>
                </a:r>
              </a:p>
              <a:p>
                <a:pPr marL="0" indent="0" algn="ctr">
                  <a:lnSpc>
                    <a:spcPct val="120000"/>
                  </a:lnSpc>
                  <a:spcBef>
                    <a:spcPts val="0"/>
                  </a:spcBef>
                  <a:buClr>
                    <a:srgbClr val="0070C0"/>
                  </a:buClr>
                  <a:buSzPct val="5000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𝑚𝑜𝑛𝑒𝑦</m:t>
                          </m:r>
                          <m:r>
                            <a:rPr lang="en-US" b="0" i="1" smtClean="0">
                              <a:latin typeface="Cambria Math" panose="02040503050406030204" pitchFamily="18" charset="0"/>
                            </a:rPr>
                            <m:t>, </m:t>
                          </m:r>
                          <m:r>
                            <a:rPr lang="en-US" b="0" i="1" smtClean="0">
                              <a:latin typeface="Cambria Math" panose="02040503050406030204" pitchFamily="18" charset="0"/>
                            </a:rPr>
                            <m:t>𝑖𝑛𝑡𝑒𝑔𝑟𝑖𝑡𝑦</m:t>
                          </m:r>
                        </m:e>
                      </m:d>
                    </m:oMath>
                  </m:oMathPara>
                </a14:m>
                <a:endParaRPr lang="en-US" dirty="0"/>
              </a:p>
              <a:p>
                <a:pPr marL="355600" indent="-355600">
                  <a:lnSpc>
                    <a:spcPct val="120000"/>
                  </a:lnSpc>
                  <a:buClr>
                    <a:srgbClr val="0070C0"/>
                  </a:buClr>
                  <a:buSzPct val="50000"/>
                  <a:buFont typeface="Wingdings" panose="05000000000000000000" pitchFamily="2" charset="2"/>
                  <a:buChar char="q"/>
                </a:pPr>
                <a:r>
                  <a:rPr lang="en-US" dirty="0"/>
                  <a:t>Poor investment advice presents a tradeoff – </a:t>
                </a:r>
                <a:r>
                  <a:rPr lang="en-US" i="1" dirty="0"/>
                  <a:t>it likely gives greater monetary reward but has a negative impact on ones honesty or integrity.</a:t>
                </a:r>
              </a:p>
              <a:p>
                <a:pPr marL="355600" indent="-355600">
                  <a:lnSpc>
                    <a:spcPct val="120000"/>
                  </a:lnSpc>
                  <a:buClr>
                    <a:srgbClr val="0070C0"/>
                  </a:buClr>
                  <a:buSzPct val="50000"/>
                  <a:buFont typeface="Wingdings" panose="05000000000000000000" pitchFamily="2" charset="2"/>
                  <a:buChar char="q"/>
                </a:pPr>
                <a:r>
                  <a:rPr lang="en-US" dirty="0"/>
                  <a:t>The question is: </a:t>
                </a:r>
                <a:r>
                  <a:rPr lang="en-US" i="1" dirty="0">
                    <a:solidFill>
                      <a:schemeClr val="bg2">
                        <a:lumMod val="25000"/>
                      </a:schemeClr>
                    </a:solidFill>
                  </a:rPr>
                  <a:t>given the remuneration schedule what is the optimum choice?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6" t="-840" b="-42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
        <p:nvSpPr>
          <p:cNvPr id="7" name="TextBox 6"/>
          <p:cNvSpPr txBox="1"/>
          <p:nvPr/>
        </p:nvSpPr>
        <p:spPr>
          <a:xfrm>
            <a:off x="5947025" y="2753205"/>
            <a:ext cx="297950" cy="369332"/>
          </a:xfrm>
          <a:prstGeom prst="rect">
            <a:avLst/>
          </a:prstGeom>
          <a:noFill/>
        </p:spPr>
        <p:txBody>
          <a:bodyPr wrap="square" rtlCol="0">
            <a:spAutoFit/>
          </a:bodyPr>
          <a:lstStyle/>
          <a:p>
            <a:r>
              <a:rPr lang="en-US" dirty="0"/>
              <a:t>+</a:t>
            </a:r>
            <a:endParaRPr lang="en-AU" dirty="0"/>
          </a:p>
        </p:txBody>
      </p:sp>
      <p:sp>
        <p:nvSpPr>
          <p:cNvPr id="8" name="TextBox 7"/>
          <p:cNvSpPr txBox="1"/>
          <p:nvPr/>
        </p:nvSpPr>
        <p:spPr>
          <a:xfrm>
            <a:off x="7508697" y="2753205"/>
            <a:ext cx="297950" cy="369332"/>
          </a:xfrm>
          <a:prstGeom prst="rect">
            <a:avLst/>
          </a:prstGeom>
          <a:noFill/>
        </p:spPr>
        <p:txBody>
          <a:bodyPr wrap="square" rtlCol="0">
            <a:spAutoFit/>
          </a:bodyPr>
          <a:lstStyle/>
          <a:p>
            <a:r>
              <a:rPr lang="en-US" dirty="0"/>
              <a:t>+</a:t>
            </a:r>
            <a:endParaRPr lang="en-AU" dirty="0"/>
          </a:p>
        </p:txBody>
      </p:sp>
    </p:spTree>
    <p:extLst>
      <p:ext uri="{BB962C8B-B14F-4D97-AF65-F5344CB8AC3E}">
        <p14:creationId xmlns:p14="http://schemas.microsoft.com/office/powerpoint/2010/main" val="420017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4" y="5701525"/>
            <a:ext cx="431999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355914" y="1385112"/>
            <a:ext cx="789563" cy="369332"/>
          </a:xfrm>
          <a:prstGeom prst="rect">
            <a:avLst/>
          </a:prstGeom>
          <a:noFill/>
        </p:spPr>
        <p:txBody>
          <a:bodyPr wrap="square" rtlCol="0">
            <a:spAutoFit/>
          </a:bodyPr>
          <a:lstStyle/>
          <a:p>
            <a:r>
              <a:rPr lang="en-US" dirty="0"/>
              <a: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79" name="TextBox 78"/>
          <p:cNvSpPr txBox="1"/>
          <p:nvPr/>
        </p:nvSpPr>
        <p:spPr>
          <a:xfrm>
            <a:off x="2741212" y="1385112"/>
            <a:ext cx="556536" cy="338554"/>
          </a:xfrm>
          <a:prstGeom prst="rect">
            <a:avLst/>
          </a:prstGeom>
          <a:noFill/>
        </p:spPr>
        <p:txBody>
          <a:bodyPr wrap="square" rtlCol="0">
            <a:spAutoFit/>
          </a:bodyPr>
          <a:lstStyle/>
          <a:p>
            <a:r>
              <a:rPr lang="en-US" sz="1600" dirty="0"/>
              <a:t>Max</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688819" y="1015779"/>
            <a:ext cx="4562892" cy="1077218"/>
          </a:xfrm>
          <a:prstGeom prst="rect">
            <a:avLst/>
          </a:prstGeom>
          <a:noFill/>
        </p:spPr>
        <p:txBody>
          <a:bodyPr wrap="square" rtlCol="0">
            <a:spAutoFit/>
          </a:bodyPr>
          <a:lstStyle/>
          <a:p>
            <a:pPr algn="ctr"/>
            <a:r>
              <a:rPr lang="en-US" sz="1600" b="1" i="1" dirty="0"/>
              <a:t>The diagram here looks very much like the previous one where the choice was over food and clothes.</a:t>
            </a:r>
          </a:p>
          <a:p>
            <a:pPr algn="ctr"/>
            <a:endParaRPr lang="en-US" sz="1600" b="1" i="1" dirty="0"/>
          </a:p>
          <a:p>
            <a:pPr algn="ctr"/>
            <a:r>
              <a:rPr lang="en-US" sz="1600" b="1" i="1" dirty="0"/>
              <a:t>Think about how we characterize this decision….</a:t>
            </a:r>
          </a:p>
        </p:txBody>
      </p:sp>
      <p:sp>
        <p:nvSpPr>
          <p:cNvPr id="41" name="TextBox 40"/>
          <p:cNvSpPr txBox="1"/>
          <p:nvPr/>
        </p:nvSpPr>
        <p:spPr>
          <a:xfrm>
            <a:off x="7527222" y="5398414"/>
            <a:ext cx="1555133" cy="338554"/>
          </a:xfrm>
          <a:prstGeom prst="rect">
            <a:avLst/>
          </a:prstGeom>
          <a:noFill/>
        </p:spPr>
        <p:txBody>
          <a:bodyPr wrap="square" rtlCol="0">
            <a:spAutoFit/>
          </a:bodyPr>
          <a:lstStyle/>
          <a:p>
            <a:pPr algn="ctr"/>
            <a:r>
              <a:rPr lang="en-US" sz="1600" i="1" dirty="0"/>
              <a:t>Integrity</a:t>
            </a:r>
          </a:p>
        </p:txBody>
      </p:sp>
      <p:sp>
        <p:nvSpPr>
          <p:cNvPr id="11" name="TextBox 10"/>
          <p:cNvSpPr txBox="1"/>
          <p:nvPr/>
        </p:nvSpPr>
        <p:spPr>
          <a:xfrm>
            <a:off x="7970265" y="2488553"/>
            <a:ext cx="3262638" cy="646331"/>
          </a:xfrm>
          <a:prstGeom prst="rect">
            <a:avLst/>
          </a:prstGeom>
          <a:noFill/>
        </p:spPr>
        <p:txBody>
          <a:bodyPr wrap="square" rtlCol="0">
            <a:spAutoFit/>
          </a:bodyPr>
          <a:lstStyle/>
          <a:p>
            <a:pPr algn="ctr"/>
            <a:r>
              <a:rPr lang="en-AU" b="1" i="1" dirty="0">
                <a:solidFill>
                  <a:srgbClr val="002060"/>
                </a:solidFill>
              </a:rPr>
              <a:t>Of course if things change so to does the decision …</a:t>
            </a:r>
            <a:endParaRPr lang="en-AU" b="1" i="1" dirty="0">
              <a:solidFill>
                <a:srgbClr val="0070C0"/>
              </a:solidFill>
            </a:endParaRPr>
          </a:p>
        </p:txBody>
      </p:sp>
      <p:cxnSp>
        <p:nvCxnSpPr>
          <p:cNvPr id="24" name="Straight Connector 23"/>
          <p:cNvCxnSpPr/>
          <p:nvPr/>
        </p:nvCxnSpPr>
        <p:spPr>
          <a:xfrm>
            <a:off x="3419797" y="1560351"/>
            <a:ext cx="3085960" cy="303741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052166" y="-1753778"/>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5" name="Straight Connector 54"/>
          <p:cNvCxnSpPr/>
          <p:nvPr/>
        </p:nvCxnSpPr>
        <p:spPr>
          <a:xfrm>
            <a:off x="3463435" y="2811719"/>
            <a:ext cx="3042322" cy="1007806"/>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620392" y="3971064"/>
            <a:ext cx="3262638" cy="646331"/>
          </a:xfrm>
          <a:prstGeom prst="rect">
            <a:avLst/>
          </a:prstGeom>
          <a:noFill/>
        </p:spPr>
        <p:txBody>
          <a:bodyPr wrap="square" rtlCol="0">
            <a:spAutoFit/>
          </a:bodyPr>
          <a:lstStyle/>
          <a:p>
            <a:pPr algn="ctr"/>
            <a:r>
              <a:rPr lang="en-AU" b="1" i="1" dirty="0">
                <a:solidFill>
                  <a:srgbClr val="002060"/>
                </a:solidFill>
              </a:rPr>
              <a:t>What might we be missing in this story?</a:t>
            </a:r>
            <a:endParaRPr lang="en-AU" b="1" i="1" dirty="0">
              <a:solidFill>
                <a:srgbClr val="0070C0"/>
              </a:solidFill>
            </a:endParaRPr>
          </a:p>
        </p:txBody>
      </p:sp>
      <p:cxnSp>
        <p:nvCxnSpPr>
          <p:cNvPr id="6" name="Straight Connector 5"/>
          <p:cNvCxnSpPr/>
          <p:nvPr/>
        </p:nvCxnSpPr>
        <p:spPr>
          <a:xfrm>
            <a:off x="6505757" y="4597768"/>
            <a:ext cx="47716" cy="123021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05757" y="3819525"/>
            <a:ext cx="0" cy="778243"/>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2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How to use this approach …</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spcAft>
                <a:spcPts val="600"/>
              </a:spcAft>
              <a:buClr>
                <a:srgbClr val="0070C0"/>
              </a:buClr>
              <a:buSzPct val="50000"/>
              <a:buFont typeface="Wingdings" panose="05000000000000000000" pitchFamily="2" charset="2"/>
              <a:buChar char="q"/>
            </a:pPr>
            <a:r>
              <a:rPr lang="en-US" dirty="0"/>
              <a:t>It may be the case, of course, that in trying to influence outcomes what is really important is the preferences (or indifference curves) of the individuals.</a:t>
            </a:r>
          </a:p>
          <a:p>
            <a:pPr marL="355600" indent="-355600">
              <a:lnSpc>
                <a:spcPct val="120000"/>
              </a:lnSpc>
              <a:spcAft>
                <a:spcPts val="600"/>
              </a:spcAft>
              <a:buClr>
                <a:srgbClr val="0070C0"/>
              </a:buClr>
              <a:buSzPct val="50000"/>
              <a:buFont typeface="Wingdings" panose="05000000000000000000" pitchFamily="2" charset="2"/>
              <a:buChar char="q"/>
            </a:pPr>
            <a:r>
              <a:rPr lang="en-US" dirty="0"/>
              <a:t>This is likely to present different and arguably more challenging problems.</a:t>
            </a:r>
          </a:p>
          <a:p>
            <a:pPr marL="0" indent="0" algn="ctr">
              <a:lnSpc>
                <a:spcPct val="120000"/>
              </a:lnSpc>
              <a:spcAft>
                <a:spcPts val="600"/>
              </a:spcAft>
              <a:buClr>
                <a:srgbClr val="0070C0"/>
              </a:buClr>
              <a:buSzPct val="50000"/>
              <a:buNone/>
            </a:pPr>
            <a:r>
              <a:rPr lang="en-US" b="1" i="1" dirty="0">
                <a:solidFill>
                  <a:srgbClr val="002060"/>
                </a:solidFill>
              </a:rPr>
              <a:t>Why?</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5487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E00856-F613-41A1-9CD3-9C383F8677CA}"/>
              </a:ext>
            </a:extLst>
          </p:cNvPr>
          <p:cNvSpPr>
            <a:spLocks noGrp="1"/>
          </p:cNvSpPr>
          <p:nvPr>
            <p:ph type="ftr" sz="quarter" idx="11"/>
          </p:nvPr>
        </p:nvSpPr>
        <p:spPr/>
        <p:txBody>
          <a:bodyPr/>
          <a:lstStyle/>
          <a:p>
            <a:r>
              <a:rPr lang="en-AU" dirty="0"/>
              <a:t>Econ5026 Strategic Business Relationships, S2 2020</a:t>
            </a:r>
          </a:p>
        </p:txBody>
      </p:sp>
      <p:sp>
        <p:nvSpPr>
          <p:cNvPr id="3" name="Slide Number Placeholder 2">
            <a:extLst>
              <a:ext uri="{FF2B5EF4-FFF2-40B4-BE49-F238E27FC236}">
                <a16:creationId xmlns:a16="http://schemas.microsoft.com/office/drawing/2014/main" id="{597154C7-6886-4822-9DB2-C0E77F6D0570}"/>
              </a:ext>
            </a:extLst>
          </p:cNvPr>
          <p:cNvSpPr>
            <a:spLocks noGrp="1"/>
          </p:cNvSpPr>
          <p:nvPr>
            <p:ph type="sldNum" sz="quarter" idx="12"/>
          </p:nvPr>
        </p:nvSpPr>
        <p:spPr/>
        <p:txBody>
          <a:bodyPr/>
          <a:lstStyle/>
          <a:p>
            <a:fld id="{74D345F4-C147-47F7-8B61-3EFBC2119803}" type="slidenum">
              <a:rPr lang="en-AU" smtClean="0"/>
              <a:t>2</a:t>
            </a:fld>
            <a:endParaRPr lang="en-AU"/>
          </a:p>
        </p:txBody>
      </p:sp>
      <p:pic>
        <p:nvPicPr>
          <p:cNvPr id="4" name="Picture 3">
            <a:extLst>
              <a:ext uri="{FF2B5EF4-FFF2-40B4-BE49-F238E27FC236}">
                <a16:creationId xmlns:a16="http://schemas.microsoft.com/office/drawing/2014/main" id="{D98446DD-D3AC-4BBF-992C-1A38B68BF0C9}"/>
              </a:ext>
            </a:extLst>
          </p:cNvPr>
          <p:cNvPicPr>
            <a:picLocks noChangeAspect="1"/>
          </p:cNvPicPr>
          <p:nvPr/>
        </p:nvPicPr>
        <p:blipFill>
          <a:blip r:embed="rId2"/>
          <a:stretch>
            <a:fillRect/>
          </a:stretch>
        </p:blipFill>
        <p:spPr>
          <a:xfrm>
            <a:off x="1964999" y="1333900"/>
            <a:ext cx="8262001" cy="4190200"/>
          </a:xfrm>
          <a:prstGeom prst="rect">
            <a:avLst/>
          </a:prstGeom>
        </p:spPr>
      </p:pic>
      <p:sp>
        <p:nvSpPr>
          <p:cNvPr id="5" name="Oval 4">
            <a:extLst>
              <a:ext uri="{FF2B5EF4-FFF2-40B4-BE49-F238E27FC236}">
                <a16:creationId xmlns:a16="http://schemas.microsoft.com/office/drawing/2014/main" id="{1A3DA895-0B6A-40CC-A62F-66D8D71DDAB2}"/>
              </a:ext>
            </a:extLst>
          </p:cNvPr>
          <p:cNvSpPr/>
          <p:nvPr/>
        </p:nvSpPr>
        <p:spPr>
          <a:xfrm>
            <a:off x="2363637" y="1611517"/>
            <a:ext cx="5503653" cy="12222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09894AA1-3FFE-484F-9AF8-89C8F5D4CFF4}"/>
              </a:ext>
            </a:extLst>
          </p:cNvPr>
          <p:cNvSpPr txBox="1"/>
          <p:nvPr/>
        </p:nvSpPr>
        <p:spPr>
          <a:xfrm>
            <a:off x="8065698" y="1259457"/>
            <a:ext cx="3441940" cy="923330"/>
          </a:xfrm>
          <a:prstGeom prst="rect">
            <a:avLst/>
          </a:prstGeom>
          <a:noFill/>
          <a:ln w="50800">
            <a:solidFill>
              <a:schemeClr val="accent1"/>
            </a:solidFill>
          </a:ln>
          <a:effectLst/>
        </p:spPr>
        <p:txBody>
          <a:bodyPr wrap="square" rtlCol="0">
            <a:spAutoFit/>
          </a:bodyPr>
          <a:lstStyle/>
          <a:p>
            <a:r>
              <a:rPr lang="en-AU" dirty="0"/>
              <a:t>Hon. Kenneth Madison </a:t>
            </a:r>
            <a:r>
              <a:rPr lang="en-AU" b="1" dirty="0"/>
              <a:t>Hayne, </a:t>
            </a:r>
            <a:r>
              <a:rPr lang="en-AU" b="1" i="1" dirty="0"/>
              <a:t>Financial Services Royal Commission</a:t>
            </a:r>
            <a:endParaRPr lang="en-AU" i="1" dirty="0"/>
          </a:p>
        </p:txBody>
      </p:sp>
      <p:sp>
        <p:nvSpPr>
          <p:cNvPr id="8" name="Arrow: Curved Right 7">
            <a:extLst>
              <a:ext uri="{FF2B5EF4-FFF2-40B4-BE49-F238E27FC236}">
                <a16:creationId xmlns:a16="http://schemas.microsoft.com/office/drawing/2014/main" id="{906A1D04-973A-4936-AFD6-4EA163C37261}"/>
              </a:ext>
            </a:extLst>
          </p:cNvPr>
          <p:cNvSpPr/>
          <p:nvPr/>
        </p:nvSpPr>
        <p:spPr>
          <a:xfrm rot="15544246">
            <a:off x="7777679" y="1304389"/>
            <a:ext cx="982917" cy="328297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79115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How to use this approach …</a:t>
            </a:r>
            <a:endParaRPr lang="en-AU" b="1" i="1" dirty="0">
              <a:solidFill>
                <a:srgbClr val="002060"/>
              </a:solidFill>
            </a:endParaRPr>
          </a:p>
        </p:txBody>
      </p:sp>
      <p:sp>
        <p:nvSpPr>
          <p:cNvPr id="3" name="Content Placeholder 2"/>
          <p:cNvSpPr>
            <a:spLocks noGrp="1"/>
          </p:cNvSpPr>
          <p:nvPr>
            <p:ph idx="1"/>
          </p:nvPr>
        </p:nvSpPr>
        <p:spPr/>
        <p:txBody>
          <a:bodyPr>
            <a:normAutofit fontScale="55000" lnSpcReduction="20000"/>
          </a:bodyPr>
          <a:lstStyle/>
          <a:p>
            <a:pPr marL="355600" indent="-355600">
              <a:lnSpc>
                <a:spcPct val="120000"/>
              </a:lnSpc>
              <a:spcAft>
                <a:spcPts val="600"/>
              </a:spcAft>
              <a:buClr>
                <a:srgbClr val="0070C0"/>
              </a:buClr>
              <a:buSzPct val="50000"/>
              <a:buFont typeface="Wingdings" panose="05000000000000000000" pitchFamily="2" charset="2"/>
              <a:buChar char="q"/>
            </a:pPr>
            <a:r>
              <a:rPr lang="en-US" dirty="0"/>
              <a:t>The economic model of behavior is very stylized and part of the challenge if we are thinking about strategic relationships </a:t>
            </a:r>
            <a:r>
              <a:rPr lang="en-US" b="1" i="1" dirty="0">
                <a:solidFill>
                  <a:srgbClr val="FF0000"/>
                </a:solidFill>
              </a:rPr>
              <a:t>within</a:t>
            </a:r>
            <a:r>
              <a:rPr lang="en-US" dirty="0">
                <a:solidFill>
                  <a:srgbClr val="FF0000"/>
                </a:solidFill>
              </a:rPr>
              <a:t> </a:t>
            </a:r>
            <a:r>
              <a:rPr lang="en-US" dirty="0" err="1"/>
              <a:t>organisations</a:t>
            </a:r>
            <a:r>
              <a:rPr lang="en-US" dirty="0"/>
              <a:t> is asking what else might motivate behaviour?</a:t>
            </a:r>
          </a:p>
          <a:p>
            <a:pPr marL="355600" indent="-355600">
              <a:lnSpc>
                <a:spcPct val="120000"/>
              </a:lnSpc>
              <a:spcAft>
                <a:spcPts val="600"/>
              </a:spcAft>
              <a:buClr>
                <a:srgbClr val="0070C0"/>
              </a:buClr>
              <a:buSzPct val="50000"/>
              <a:buFont typeface="Wingdings" panose="05000000000000000000" pitchFamily="2" charset="2"/>
              <a:buChar char="q"/>
            </a:pPr>
            <a:r>
              <a:rPr lang="en-US" dirty="0"/>
              <a:t>What are the other models?</a:t>
            </a:r>
          </a:p>
          <a:p>
            <a:pPr marL="982663" indent="-627063">
              <a:lnSpc>
                <a:spcPct val="120000"/>
              </a:lnSpc>
              <a:spcAft>
                <a:spcPts val="600"/>
              </a:spcAft>
              <a:buClr>
                <a:srgbClr val="0070C0"/>
              </a:buClr>
              <a:buSzPct val="100000"/>
              <a:buFont typeface="+mj-lt"/>
              <a:buAutoNum type="alphaLcParenR"/>
            </a:pPr>
            <a:r>
              <a:rPr lang="en-US" i="1" dirty="0">
                <a:solidFill>
                  <a:schemeClr val="bg2">
                    <a:lumMod val="50000"/>
                  </a:schemeClr>
                </a:solidFill>
              </a:rPr>
              <a:t>Money matters – intuitive but does it really happen like this? Think Red Cross, staff at visitor info </a:t>
            </a:r>
            <a:r>
              <a:rPr lang="en-US" i="1" dirty="0" err="1">
                <a:solidFill>
                  <a:schemeClr val="bg2">
                    <a:lumMod val="50000"/>
                  </a:schemeClr>
                </a:solidFill>
              </a:rPr>
              <a:t>centres</a:t>
            </a:r>
            <a:r>
              <a:rPr lang="en-US" i="1" dirty="0">
                <a:solidFill>
                  <a:schemeClr val="bg2">
                    <a:lumMod val="50000"/>
                  </a:schemeClr>
                </a:solidFill>
              </a:rPr>
              <a:t>…</a:t>
            </a:r>
          </a:p>
          <a:p>
            <a:pPr marL="982663" indent="-627063">
              <a:lnSpc>
                <a:spcPct val="120000"/>
              </a:lnSpc>
              <a:spcAft>
                <a:spcPts val="600"/>
              </a:spcAft>
              <a:buClr>
                <a:srgbClr val="0070C0"/>
              </a:buClr>
              <a:buSzPct val="100000"/>
              <a:buFont typeface="+mj-lt"/>
              <a:buAutoNum type="alphaLcParenR"/>
            </a:pPr>
            <a:r>
              <a:rPr lang="en-US" i="1" dirty="0">
                <a:solidFill>
                  <a:schemeClr val="bg2">
                    <a:lumMod val="50000"/>
                  </a:schemeClr>
                </a:solidFill>
              </a:rPr>
              <a:t>Happy-is-productive model – happy employees is what counts and happy employees exert effort. So, you should ….</a:t>
            </a:r>
          </a:p>
          <a:p>
            <a:pPr marL="982663" indent="-627063">
              <a:lnSpc>
                <a:spcPct val="120000"/>
              </a:lnSpc>
              <a:spcAft>
                <a:spcPts val="600"/>
              </a:spcAft>
              <a:buClr>
                <a:srgbClr val="0070C0"/>
              </a:buClr>
              <a:buSzPct val="100000"/>
              <a:buFont typeface="+mj-lt"/>
              <a:buAutoNum type="alphaLcParenR"/>
            </a:pPr>
            <a:r>
              <a:rPr lang="en-US" i="1" dirty="0">
                <a:solidFill>
                  <a:schemeClr val="bg2">
                    <a:lumMod val="50000"/>
                  </a:schemeClr>
                </a:solidFill>
              </a:rPr>
              <a:t>Good citizen model – incentive pay is less important because individuals inherently want to do a good job for the </a:t>
            </a:r>
            <a:r>
              <a:rPr lang="en-US" i="1" dirty="0" err="1">
                <a:solidFill>
                  <a:schemeClr val="bg2">
                    <a:lumMod val="50000"/>
                  </a:schemeClr>
                </a:solidFill>
              </a:rPr>
              <a:t>organisation</a:t>
            </a:r>
            <a:r>
              <a:rPr lang="en-US" i="1" dirty="0">
                <a:solidFill>
                  <a:schemeClr val="bg2">
                    <a:lumMod val="50000"/>
                  </a:schemeClr>
                </a:solidFill>
              </a:rPr>
              <a:t>.</a:t>
            </a:r>
          </a:p>
          <a:p>
            <a:pPr marL="982663" indent="-627063">
              <a:lnSpc>
                <a:spcPct val="120000"/>
              </a:lnSpc>
              <a:spcAft>
                <a:spcPts val="600"/>
              </a:spcAft>
              <a:buClr>
                <a:srgbClr val="0070C0"/>
              </a:buClr>
              <a:buSzPct val="100000"/>
              <a:buFont typeface="+mj-lt"/>
              <a:buAutoNum type="alphaLcParenR"/>
            </a:pPr>
            <a:r>
              <a:rPr lang="en-US" i="1" dirty="0">
                <a:solidFill>
                  <a:schemeClr val="bg2">
                    <a:lumMod val="50000"/>
                  </a:schemeClr>
                </a:solidFill>
              </a:rPr>
              <a:t>Product of the environment – treat people poorly and they behave poorly. Either change the way you teat people, or change the people (the rotten apples in the case of </a:t>
            </a:r>
            <a:r>
              <a:rPr lang="en-US" i="1" dirty="0" err="1">
                <a:solidFill>
                  <a:schemeClr val="bg2">
                    <a:lumMod val="50000"/>
                  </a:schemeClr>
                </a:solidFill>
              </a:rPr>
              <a:t>Merill</a:t>
            </a:r>
            <a:r>
              <a:rPr lang="en-US" i="1" dirty="0">
                <a:solidFill>
                  <a:schemeClr val="bg2">
                    <a:lumMod val="50000"/>
                  </a:schemeClr>
                </a:solidFill>
              </a:rPr>
              <a:t> Lynch.)</a:t>
            </a:r>
          </a:p>
          <a:p>
            <a:pPr marL="355600" indent="-355600">
              <a:lnSpc>
                <a:spcPct val="120000"/>
              </a:lnSpc>
              <a:spcAft>
                <a:spcPts val="600"/>
              </a:spcAft>
              <a:buClr>
                <a:srgbClr val="0070C0"/>
              </a:buClr>
              <a:buSzPct val="50000"/>
              <a:buFont typeface="Wingdings" panose="05000000000000000000" pitchFamily="2" charset="2"/>
              <a:buChar char="q"/>
            </a:pPr>
            <a:r>
              <a:rPr lang="en-US" dirty="0"/>
              <a:t>What might be the implications of these?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49907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Decision making under uncertainty</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spcAft>
                    <a:spcPts val="600"/>
                  </a:spcAft>
                  <a:buClr>
                    <a:srgbClr val="0070C0"/>
                  </a:buClr>
                  <a:buSzPct val="50000"/>
                  <a:buFont typeface="Wingdings" panose="05000000000000000000" pitchFamily="2" charset="2"/>
                  <a:buChar char="q"/>
                </a:pPr>
                <a:r>
                  <a:rPr lang="en-US" dirty="0"/>
                  <a:t>Usually think about agents maximizing expected utility:</a:t>
                </a:r>
              </a:p>
              <a:p>
                <a:pPr marL="355600" indent="-355600">
                  <a:lnSpc>
                    <a:spcPct val="120000"/>
                  </a:lnSpc>
                  <a:spcAft>
                    <a:spcPts val="600"/>
                  </a:spcAft>
                  <a:buClr>
                    <a:srgbClr val="0070C0"/>
                  </a:buClr>
                  <a:buSzPct val="50000"/>
                  <a:buFont typeface="Wingdings" panose="05000000000000000000" pitchFamily="2" charset="2"/>
                  <a:buChar char="q"/>
                </a:pPr>
                <a:r>
                  <a:rPr lang="en-US" dirty="0"/>
                  <a:t>Recall: </a:t>
                </a:r>
              </a:p>
              <a:p>
                <a:pPr marL="719138" indent="0">
                  <a:lnSpc>
                    <a:spcPct val="120000"/>
                  </a:lnSpc>
                  <a:spcAft>
                    <a:spcPts val="600"/>
                  </a:spcAft>
                  <a:buClr>
                    <a:srgbClr val="0070C0"/>
                  </a:buClr>
                  <a:buSzPct val="50000"/>
                  <a:buNone/>
                </a:pPr>
                <a:r>
                  <a:rPr lang="en-US" i="1" dirty="0">
                    <a:solidFill>
                      <a:schemeClr val="bg2">
                        <a:lumMod val="50000"/>
                      </a:schemeClr>
                    </a:solidFill>
                  </a:rPr>
                  <a:t>Expected value = </a:t>
                </a:r>
                <a14:m>
                  <m:oMath xmlns:m="http://schemas.openxmlformats.org/officeDocument/2006/math">
                    <m:nary>
                      <m:naryPr>
                        <m:chr m:val="∑"/>
                        <m:subHide m:val="on"/>
                        <m:supHide m:val="on"/>
                        <m:ctrlPr>
                          <a:rPr lang="en-US" i="1" smtClean="0">
                            <a:solidFill>
                              <a:schemeClr val="bg2">
                                <a:lumMod val="50000"/>
                              </a:schemeClr>
                            </a:solidFill>
                            <a:latin typeface="Cambria Math" panose="02040503050406030204" pitchFamily="18" charset="0"/>
                          </a:rPr>
                        </m:ctrlPr>
                      </m:naryPr>
                      <m:sub/>
                      <m:sup/>
                      <m:e>
                        <m:sSub>
                          <m:sSubPr>
                            <m:ctrlPr>
                              <a:rPr lang="en-US"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𝑃𝑟</m:t>
                            </m:r>
                          </m:e>
                          <m:sub>
                            <m:r>
                              <a:rPr lang="en-US" b="0" i="1" smtClean="0">
                                <a:solidFill>
                                  <a:schemeClr val="bg2">
                                    <a:lumMod val="50000"/>
                                  </a:schemeClr>
                                </a:solidFill>
                                <a:latin typeface="Cambria Math" panose="02040503050406030204" pitchFamily="18" charset="0"/>
                              </a:rPr>
                              <m:t>𝑖</m:t>
                            </m:r>
                          </m:sub>
                        </m:sSub>
                        <m:d>
                          <m:dPr>
                            <m:ctrlPr>
                              <a:rPr lang="en-US" i="1" smtClean="0">
                                <a:solidFill>
                                  <a:schemeClr val="bg2">
                                    <a:lumMod val="50000"/>
                                  </a:schemeClr>
                                </a:solidFill>
                                <a:latin typeface="Cambria Math" panose="02040503050406030204" pitchFamily="18" charset="0"/>
                              </a:rPr>
                            </m:ctrlPr>
                          </m:dPr>
                          <m:e>
                            <m:sSub>
                              <m:sSubPr>
                                <m:ctrlPr>
                                  <a:rPr lang="en-US" i="1" smtClean="0">
                                    <a:solidFill>
                                      <a:schemeClr val="bg2">
                                        <a:lumMod val="50000"/>
                                      </a:schemeClr>
                                    </a:solidFill>
                                    <a:latin typeface="Cambria Math" panose="02040503050406030204" pitchFamily="18" charset="0"/>
                                  </a:rPr>
                                </m:ctrlPr>
                              </m:sSubPr>
                              <m:e>
                                <m:r>
                                  <a:rPr lang="en-US" b="0" i="1" smtClean="0">
                                    <a:solidFill>
                                      <a:schemeClr val="bg2">
                                        <a:lumMod val="50000"/>
                                      </a:schemeClr>
                                    </a:solidFill>
                                    <a:latin typeface="Cambria Math" panose="02040503050406030204" pitchFamily="18" charset="0"/>
                                  </a:rPr>
                                  <m:t>𝑋</m:t>
                                </m:r>
                              </m:e>
                              <m:sub>
                                <m:r>
                                  <a:rPr lang="en-US" b="0" i="1" smtClean="0">
                                    <a:solidFill>
                                      <a:schemeClr val="bg2">
                                        <a:lumMod val="50000"/>
                                      </a:schemeClr>
                                    </a:solidFill>
                                    <a:latin typeface="Cambria Math" panose="02040503050406030204" pitchFamily="18" charset="0"/>
                                  </a:rPr>
                                  <m:t>𝑖</m:t>
                                </m:r>
                              </m:sub>
                            </m:sSub>
                          </m:e>
                        </m:d>
                        <m:r>
                          <a:rPr lang="en-US" i="1" smtClean="0">
                            <a:solidFill>
                              <a:schemeClr val="bg2">
                                <a:lumMod val="50000"/>
                              </a:schemeClr>
                            </a:solidFill>
                            <a:latin typeface="Cambria Math" panose="02040503050406030204" pitchFamily="18" charset="0"/>
                            <a:ea typeface="Cambria Math" panose="02040503050406030204" pitchFamily="18" charset="0"/>
                          </a:rPr>
                          <m:t>∙</m:t>
                        </m:r>
                        <m:sSub>
                          <m:sSubPr>
                            <m:ctrlPr>
                              <a:rPr lang="en-US" i="1">
                                <a:solidFill>
                                  <a:schemeClr val="bg2">
                                    <a:lumMod val="50000"/>
                                  </a:schemeClr>
                                </a:solidFill>
                                <a:latin typeface="Cambria Math" panose="02040503050406030204" pitchFamily="18" charset="0"/>
                              </a:rPr>
                            </m:ctrlPr>
                          </m:sSubPr>
                          <m:e>
                            <m:r>
                              <a:rPr lang="en-US" i="1">
                                <a:solidFill>
                                  <a:schemeClr val="bg2">
                                    <a:lumMod val="50000"/>
                                  </a:schemeClr>
                                </a:solidFill>
                                <a:latin typeface="Cambria Math" panose="02040503050406030204" pitchFamily="18" charset="0"/>
                              </a:rPr>
                              <m:t>𝑋</m:t>
                            </m:r>
                          </m:e>
                          <m:sub>
                            <m:r>
                              <a:rPr lang="en-US" i="1">
                                <a:solidFill>
                                  <a:schemeClr val="bg2">
                                    <a:lumMod val="50000"/>
                                  </a:schemeClr>
                                </a:solidFill>
                                <a:latin typeface="Cambria Math" panose="02040503050406030204" pitchFamily="18" charset="0"/>
                              </a:rPr>
                              <m:t>𝑖</m:t>
                            </m:r>
                          </m:sub>
                        </m:sSub>
                      </m:e>
                    </m:nary>
                  </m:oMath>
                </a14:m>
                <a:endParaRPr lang="en-US" i="1" dirty="0">
                  <a:solidFill>
                    <a:schemeClr val="bg2">
                      <a:lumMod val="50000"/>
                    </a:schemeClr>
                  </a:solidFill>
                </a:endParaRPr>
              </a:p>
              <a:p>
                <a:pPr marL="719138" indent="0">
                  <a:lnSpc>
                    <a:spcPct val="120000"/>
                  </a:lnSpc>
                  <a:spcAft>
                    <a:spcPts val="600"/>
                  </a:spcAft>
                  <a:buClr>
                    <a:srgbClr val="0070C0"/>
                  </a:buClr>
                  <a:buSzPct val="50000"/>
                  <a:buNone/>
                </a:pPr>
                <a:r>
                  <a:rPr lang="en-US" i="1" dirty="0">
                    <a:solidFill>
                      <a:schemeClr val="bg2">
                        <a:lumMod val="50000"/>
                      </a:schemeClr>
                    </a:solidFill>
                  </a:rPr>
                  <a:t>Variance = </a:t>
                </a:r>
                <a14:m>
                  <m:oMath xmlns:m="http://schemas.openxmlformats.org/officeDocument/2006/math">
                    <m:nary>
                      <m:naryPr>
                        <m:chr m:val="∑"/>
                        <m:subHide m:val="on"/>
                        <m:supHide m:val="on"/>
                        <m:ctrlPr>
                          <a:rPr lang="en-US" i="1">
                            <a:solidFill>
                              <a:schemeClr val="bg2">
                                <a:lumMod val="50000"/>
                              </a:schemeClr>
                            </a:solidFill>
                            <a:latin typeface="Cambria Math" panose="02040503050406030204" pitchFamily="18" charset="0"/>
                          </a:rPr>
                        </m:ctrlPr>
                      </m:naryPr>
                      <m:sub/>
                      <m:sup/>
                      <m:e>
                        <m:sSub>
                          <m:sSubPr>
                            <m:ctrlPr>
                              <a:rPr lang="en-US" i="1">
                                <a:solidFill>
                                  <a:schemeClr val="bg2">
                                    <a:lumMod val="50000"/>
                                  </a:schemeClr>
                                </a:solidFill>
                                <a:latin typeface="Cambria Math" panose="02040503050406030204" pitchFamily="18" charset="0"/>
                              </a:rPr>
                            </m:ctrlPr>
                          </m:sSubPr>
                          <m:e>
                            <m:r>
                              <a:rPr lang="en-US" i="1">
                                <a:solidFill>
                                  <a:schemeClr val="bg2">
                                    <a:lumMod val="50000"/>
                                  </a:schemeClr>
                                </a:solidFill>
                                <a:latin typeface="Cambria Math" panose="02040503050406030204" pitchFamily="18" charset="0"/>
                              </a:rPr>
                              <m:t>𝑃𝑟</m:t>
                            </m:r>
                          </m:e>
                          <m:sub>
                            <m:r>
                              <a:rPr lang="en-US" i="1">
                                <a:solidFill>
                                  <a:schemeClr val="bg2">
                                    <a:lumMod val="50000"/>
                                  </a:schemeClr>
                                </a:solidFill>
                                <a:latin typeface="Cambria Math" panose="02040503050406030204" pitchFamily="18" charset="0"/>
                              </a:rPr>
                              <m:t>𝑖</m:t>
                            </m:r>
                          </m:sub>
                        </m:sSub>
                        <m:d>
                          <m:dPr>
                            <m:ctrlPr>
                              <a:rPr lang="en-US" i="1">
                                <a:solidFill>
                                  <a:schemeClr val="bg2">
                                    <a:lumMod val="50000"/>
                                  </a:schemeClr>
                                </a:solidFill>
                                <a:latin typeface="Cambria Math" panose="02040503050406030204" pitchFamily="18" charset="0"/>
                              </a:rPr>
                            </m:ctrlPr>
                          </m:dPr>
                          <m:e>
                            <m:sSub>
                              <m:sSubPr>
                                <m:ctrlPr>
                                  <a:rPr lang="en-US" i="1">
                                    <a:solidFill>
                                      <a:schemeClr val="bg2">
                                        <a:lumMod val="50000"/>
                                      </a:schemeClr>
                                    </a:solidFill>
                                    <a:latin typeface="Cambria Math" panose="02040503050406030204" pitchFamily="18" charset="0"/>
                                  </a:rPr>
                                </m:ctrlPr>
                              </m:sSubPr>
                              <m:e>
                                <m:r>
                                  <a:rPr lang="en-US" i="1">
                                    <a:solidFill>
                                      <a:schemeClr val="bg2">
                                        <a:lumMod val="50000"/>
                                      </a:schemeClr>
                                    </a:solidFill>
                                    <a:latin typeface="Cambria Math" panose="02040503050406030204" pitchFamily="18" charset="0"/>
                                  </a:rPr>
                                  <m:t>𝑋</m:t>
                                </m:r>
                              </m:e>
                              <m:sub>
                                <m:r>
                                  <a:rPr lang="en-US" i="1">
                                    <a:solidFill>
                                      <a:schemeClr val="bg2">
                                        <a:lumMod val="50000"/>
                                      </a:schemeClr>
                                    </a:solidFill>
                                    <a:latin typeface="Cambria Math" panose="02040503050406030204" pitchFamily="18" charset="0"/>
                                  </a:rPr>
                                  <m:t>𝑖</m:t>
                                </m:r>
                              </m:sub>
                            </m:sSub>
                          </m:e>
                        </m:d>
                        <m:r>
                          <a:rPr lang="en-US" i="1">
                            <a:solidFill>
                              <a:schemeClr val="bg2">
                                <a:lumMod val="50000"/>
                              </a:schemeClr>
                            </a:solidFill>
                            <a:latin typeface="Cambria Math" panose="02040503050406030204" pitchFamily="18" charset="0"/>
                            <a:ea typeface="Cambria Math" panose="02040503050406030204" pitchFamily="18" charset="0"/>
                          </a:rPr>
                          <m:t>∙</m:t>
                        </m:r>
                        <m:sSup>
                          <m:sSupPr>
                            <m:ctrlPr>
                              <a:rPr lang="en-US" i="1" smtClean="0">
                                <a:solidFill>
                                  <a:schemeClr val="bg2">
                                    <a:lumMod val="50000"/>
                                  </a:schemeClr>
                                </a:solidFill>
                                <a:latin typeface="Cambria Math" panose="02040503050406030204" pitchFamily="18" charset="0"/>
                                <a:ea typeface="Cambria Math" panose="02040503050406030204" pitchFamily="18" charset="0"/>
                              </a:rPr>
                            </m:ctrlPr>
                          </m:sSupPr>
                          <m:e>
                            <m:d>
                              <m:dPr>
                                <m:ctrlPr>
                                  <a:rPr lang="en-US" i="1">
                                    <a:solidFill>
                                      <a:schemeClr val="bg2">
                                        <a:lumMod val="50000"/>
                                      </a:schemeClr>
                                    </a:solidFill>
                                    <a:latin typeface="Cambria Math" panose="02040503050406030204" pitchFamily="18" charset="0"/>
                                    <a:ea typeface="Cambria Math" panose="02040503050406030204" pitchFamily="18" charset="0"/>
                                  </a:rPr>
                                </m:ctrlPr>
                              </m:dPr>
                              <m:e>
                                <m:sSub>
                                  <m:sSubPr>
                                    <m:ctrlPr>
                                      <a:rPr lang="en-US" i="1">
                                        <a:solidFill>
                                          <a:schemeClr val="bg2">
                                            <a:lumMod val="50000"/>
                                          </a:schemeClr>
                                        </a:solidFill>
                                        <a:latin typeface="Cambria Math" panose="02040503050406030204" pitchFamily="18" charset="0"/>
                                      </a:rPr>
                                    </m:ctrlPr>
                                  </m:sSubPr>
                                  <m:e>
                                    <m:r>
                                      <a:rPr lang="en-US" i="1">
                                        <a:solidFill>
                                          <a:schemeClr val="bg2">
                                            <a:lumMod val="50000"/>
                                          </a:schemeClr>
                                        </a:solidFill>
                                        <a:latin typeface="Cambria Math" panose="02040503050406030204" pitchFamily="18" charset="0"/>
                                      </a:rPr>
                                      <m:t>𝑋</m:t>
                                    </m:r>
                                  </m:e>
                                  <m:sub>
                                    <m:r>
                                      <a:rPr lang="en-US" i="1">
                                        <a:solidFill>
                                          <a:schemeClr val="bg2">
                                            <a:lumMod val="50000"/>
                                          </a:schemeClr>
                                        </a:solidFill>
                                        <a:latin typeface="Cambria Math" panose="02040503050406030204" pitchFamily="18" charset="0"/>
                                      </a:rPr>
                                      <m:t>𝑖</m:t>
                                    </m:r>
                                  </m:sub>
                                </m:sSub>
                                <m:r>
                                  <a:rPr lang="en-US" b="0" i="1" smtClean="0">
                                    <a:solidFill>
                                      <a:schemeClr val="bg2">
                                        <a:lumMod val="50000"/>
                                      </a:schemeClr>
                                    </a:solidFill>
                                    <a:latin typeface="Cambria Math" panose="02040503050406030204" pitchFamily="18" charset="0"/>
                                  </a:rPr>
                                  <m:t>−</m:t>
                                </m:r>
                                <m:acc>
                                  <m:accPr>
                                    <m:chr m:val="̅"/>
                                    <m:ctrlPr>
                                      <a:rPr lang="en-US" b="0" i="1" smtClean="0">
                                        <a:solidFill>
                                          <a:schemeClr val="bg2">
                                            <a:lumMod val="50000"/>
                                          </a:schemeClr>
                                        </a:solidFill>
                                        <a:latin typeface="Cambria Math" panose="02040503050406030204" pitchFamily="18" charset="0"/>
                                      </a:rPr>
                                    </m:ctrlPr>
                                  </m:accPr>
                                  <m:e>
                                    <m:r>
                                      <a:rPr lang="en-US" b="0" i="1" smtClean="0">
                                        <a:solidFill>
                                          <a:schemeClr val="bg2">
                                            <a:lumMod val="50000"/>
                                          </a:schemeClr>
                                        </a:solidFill>
                                        <a:latin typeface="Cambria Math" panose="02040503050406030204" pitchFamily="18" charset="0"/>
                                      </a:rPr>
                                      <m:t>𝑋</m:t>
                                    </m:r>
                                  </m:e>
                                </m:acc>
                              </m:e>
                            </m:d>
                          </m:e>
                          <m:sup>
                            <m:r>
                              <a:rPr lang="en-US" b="0" i="1" smtClean="0">
                                <a:solidFill>
                                  <a:schemeClr val="bg2">
                                    <a:lumMod val="50000"/>
                                  </a:schemeClr>
                                </a:solidFill>
                                <a:latin typeface="Cambria Math" panose="02040503050406030204" pitchFamily="18" charset="0"/>
                                <a:ea typeface="Cambria Math" panose="02040503050406030204" pitchFamily="18" charset="0"/>
                              </a:rPr>
                              <m:t>2</m:t>
                            </m:r>
                          </m:sup>
                        </m:sSup>
                      </m:e>
                    </m:nary>
                  </m:oMath>
                </a14:m>
                <a:r>
                  <a:rPr lang="en-US" i="1" dirty="0">
                    <a:solidFill>
                      <a:schemeClr val="bg2">
                        <a:lumMod val="50000"/>
                      </a:schemeClr>
                    </a:solidFill>
                  </a:rPr>
                  <a:t> = </a:t>
                </a:r>
                <a14:m>
                  <m:oMath xmlns:m="http://schemas.openxmlformats.org/officeDocument/2006/math">
                    <m:sSup>
                      <m:sSupPr>
                        <m:ctrlPr>
                          <a:rPr lang="en-US" i="1" smtClean="0">
                            <a:solidFill>
                              <a:schemeClr val="bg2">
                                <a:lumMod val="50000"/>
                              </a:schemeClr>
                            </a:solidFill>
                            <a:latin typeface="Cambria Math" panose="02040503050406030204" pitchFamily="18" charset="0"/>
                          </a:rPr>
                        </m:ctrlPr>
                      </m:sSupPr>
                      <m:e>
                        <m:r>
                          <a:rPr lang="en-US" i="1" smtClean="0">
                            <a:solidFill>
                              <a:schemeClr val="bg2">
                                <a:lumMod val="50000"/>
                              </a:schemeClr>
                            </a:solidFill>
                            <a:latin typeface="Cambria Math" panose="02040503050406030204" pitchFamily="18" charset="0"/>
                            <a:ea typeface="Cambria Math" panose="02040503050406030204" pitchFamily="18" charset="0"/>
                          </a:rPr>
                          <m:t>𝜎</m:t>
                        </m:r>
                      </m:e>
                      <m:sup>
                        <m:r>
                          <a:rPr lang="en-US" b="0" i="1" smtClean="0">
                            <a:solidFill>
                              <a:schemeClr val="bg2">
                                <a:lumMod val="50000"/>
                              </a:schemeClr>
                            </a:solidFill>
                            <a:latin typeface="Cambria Math" panose="02040503050406030204" pitchFamily="18" charset="0"/>
                          </a:rPr>
                          <m:t>2</m:t>
                        </m:r>
                      </m:sup>
                    </m:sSup>
                  </m:oMath>
                </a14:m>
                <a:endParaRPr lang="en-US" i="1" dirty="0">
                  <a:solidFill>
                    <a:schemeClr val="bg2">
                      <a:lumMod val="50000"/>
                    </a:schemeClr>
                  </a:solidFill>
                </a:endParaRPr>
              </a:p>
              <a:p>
                <a:pPr marL="719138" indent="0">
                  <a:lnSpc>
                    <a:spcPct val="120000"/>
                  </a:lnSpc>
                  <a:spcAft>
                    <a:spcPts val="600"/>
                  </a:spcAft>
                  <a:buClr>
                    <a:srgbClr val="0070C0"/>
                  </a:buClr>
                  <a:buSzPct val="50000"/>
                  <a:buNone/>
                </a:pPr>
                <a:r>
                  <a:rPr lang="en-US" i="1" dirty="0">
                    <a:solidFill>
                      <a:schemeClr val="bg2">
                        <a:lumMod val="50000"/>
                      </a:schemeClr>
                    </a:solidFill>
                  </a:rPr>
                  <a:t>Standard deviation= </a:t>
                </a:r>
                <a14:m>
                  <m:oMath xmlns:m="http://schemas.openxmlformats.org/officeDocument/2006/math">
                    <m:sSup>
                      <m:sSupPr>
                        <m:ctrlPr>
                          <a:rPr lang="en-US" i="1">
                            <a:solidFill>
                              <a:schemeClr val="bg2">
                                <a:lumMod val="50000"/>
                              </a:schemeClr>
                            </a:solidFill>
                            <a:latin typeface="Cambria Math" panose="02040503050406030204" pitchFamily="18" charset="0"/>
                          </a:rPr>
                        </m:ctrlPr>
                      </m:sSupPr>
                      <m:e>
                        <m:r>
                          <a:rPr lang="en-US" i="1">
                            <a:solidFill>
                              <a:schemeClr val="bg2">
                                <a:lumMod val="50000"/>
                              </a:schemeClr>
                            </a:solidFill>
                            <a:latin typeface="Cambria Math" panose="02040503050406030204" pitchFamily="18" charset="0"/>
                            <a:ea typeface="Cambria Math" panose="02040503050406030204" pitchFamily="18" charset="0"/>
                          </a:rPr>
                          <m:t>𝜎</m:t>
                        </m:r>
                      </m:e>
                      <m:sup/>
                    </m:sSup>
                  </m:oMath>
                </a14:m>
                <a:endParaRPr lang="en-US" i="1" dirty="0"/>
              </a:p>
              <a:p>
                <a:pPr marL="355600" indent="-355600">
                  <a:lnSpc>
                    <a:spcPct val="120000"/>
                  </a:lnSpc>
                  <a:spcAft>
                    <a:spcPts val="600"/>
                  </a:spcAft>
                  <a:buClr>
                    <a:srgbClr val="0070C0"/>
                  </a:buClr>
                  <a:buSzPct val="50000"/>
                  <a:buFont typeface="Wingdings" panose="05000000000000000000" pitchFamily="2" charset="2"/>
                  <a:buChar char="q"/>
                </a:pPr>
                <a:r>
                  <a:rPr lang="en-US" dirty="0"/>
                  <a:t>Should be able to use all of these.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6" t="-140" b="-28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407091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Decision making under uncertainty</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spcAft>
                <a:spcPts val="600"/>
              </a:spcAft>
              <a:buClr>
                <a:srgbClr val="0070C0"/>
              </a:buClr>
              <a:buSzPct val="50000"/>
              <a:buFont typeface="Wingdings" panose="05000000000000000000" pitchFamily="2" charset="2"/>
              <a:buChar char="q"/>
            </a:pPr>
            <a:r>
              <a:rPr lang="en-US" dirty="0"/>
              <a:t>Most people are risk averse compared with being risk loving, i.e. prefer less risk or uncertainty. </a:t>
            </a:r>
          </a:p>
          <a:p>
            <a:pPr marL="355600" indent="-355600">
              <a:lnSpc>
                <a:spcPct val="120000"/>
              </a:lnSpc>
              <a:spcAft>
                <a:spcPts val="600"/>
              </a:spcAft>
              <a:buClr>
                <a:srgbClr val="0070C0"/>
              </a:buClr>
              <a:buSzPct val="50000"/>
              <a:buFont typeface="Wingdings" panose="05000000000000000000" pitchFamily="2" charset="2"/>
              <a:buChar char="q"/>
            </a:pPr>
            <a:r>
              <a:rPr lang="en-US" dirty="0"/>
              <a:t>Can show this using indifference curves.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41842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4" y="5701525"/>
            <a:ext cx="4319997"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083534" y="1385112"/>
            <a:ext cx="1061943" cy="369332"/>
          </a:xfrm>
          <a:prstGeom prst="rect">
            <a:avLst/>
          </a:prstGeom>
          <a:noFill/>
        </p:spPr>
        <p:txBody>
          <a:bodyPr wrap="square" rtlCol="0">
            <a:spAutoFit/>
          </a:bodyPr>
          <a:lstStyle/>
          <a:p>
            <a:r>
              <a:rPr lang="en-US" dirty="0"/>
              <a:t>E(value)</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9657708" y="2195258"/>
            <a:ext cx="1723014" cy="338554"/>
          </a:xfrm>
          <a:prstGeom prst="rect">
            <a:avLst/>
          </a:prstGeom>
          <a:noFill/>
        </p:spPr>
        <p:txBody>
          <a:bodyPr wrap="square" rtlCol="0">
            <a:spAutoFit/>
          </a:bodyPr>
          <a:lstStyle/>
          <a:p>
            <a:r>
              <a:rPr lang="en-US" sz="1600" dirty="0"/>
              <a:t>Direction utility</a:t>
            </a:r>
          </a:p>
        </p:txBody>
      </p:sp>
      <p:sp>
        <p:nvSpPr>
          <p:cNvPr id="41" name="TextBox 40"/>
          <p:cNvSpPr txBox="1"/>
          <p:nvPr/>
        </p:nvSpPr>
        <p:spPr>
          <a:xfrm>
            <a:off x="7527222" y="5398414"/>
            <a:ext cx="1555133" cy="338554"/>
          </a:xfrm>
          <a:prstGeom prst="rect">
            <a:avLst/>
          </a:prstGeom>
          <a:noFill/>
        </p:spPr>
        <p:txBody>
          <a:bodyPr wrap="square" rtlCol="0">
            <a:spAutoFit/>
          </a:bodyPr>
          <a:lstStyle/>
          <a:p>
            <a:pPr algn="ctr"/>
            <a:r>
              <a:rPr lang="el-GR" sz="1600" i="1" dirty="0"/>
              <a:t>σ</a:t>
            </a:r>
            <a:r>
              <a:rPr lang="en-US" sz="1600" i="1" dirty="0"/>
              <a:t> (in dollars)</a:t>
            </a:r>
          </a:p>
        </p:txBody>
      </p:sp>
      <p:sp>
        <p:nvSpPr>
          <p:cNvPr id="11" name="TextBox 10"/>
          <p:cNvSpPr txBox="1"/>
          <p:nvPr/>
        </p:nvSpPr>
        <p:spPr>
          <a:xfrm>
            <a:off x="6241165" y="3869850"/>
            <a:ext cx="3262638" cy="369332"/>
          </a:xfrm>
          <a:prstGeom prst="rect">
            <a:avLst/>
          </a:prstGeom>
          <a:noFill/>
        </p:spPr>
        <p:txBody>
          <a:bodyPr wrap="square" rtlCol="0">
            <a:spAutoFit/>
          </a:bodyPr>
          <a:lstStyle/>
          <a:p>
            <a:pPr algn="ctr"/>
            <a:r>
              <a:rPr lang="en-AU" b="1" i="1" dirty="0">
                <a:solidFill>
                  <a:srgbClr val="002060"/>
                </a:solidFill>
              </a:rPr>
              <a:t>Risk premium = $20,000</a:t>
            </a:r>
            <a:endParaRPr lang="en-AU" b="1" i="1" dirty="0">
              <a:solidFill>
                <a:srgbClr val="0070C0"/>
              </a:solidFill>
            </a:endParaRPr>
          </a:p>
        </p:txBody>
      </p:sp>
      <p:sp>
        <p:nvSpPr>
          <p:cNvPr id="29" name="Arc 28"/>
          <p:cNvSpPr/>
          <p:nvPr/>
        </p:nvSpPr>
        <p:spPr>
          <a:xfrm rot="5564250">
            <a:off x="-221333" y="-1278299"/>
            <a:ext cx="6733619" cy="6429532"/>
          </a:xfrm>
          <a:prstGeom prst="arc">
            <a:avLst>
              <a:gd name="adj1" fmla="val 16379278"/>
              <a:gd name="adj2" fmla="val 21184503"/>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8" name="Arc 27"/>
          <p:cNvSpPr/>
          <p:nvPr/>
        </p:nvSpPr>
        <p:spPr>
          <a:xfrm rot="5564250">
            <a:off x="-221332" y="-2384845"/>
            <a:ext cx="6733619" cy="6429532"/>
          </a:xfrm>
          <a:prstGeom prst="arc">
            <a:avLst>
              <a:gd name="adj1" fmla="val 16925014"/>
              <a:gd name="adj2" fmla="val 21184503"/>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Arc 29"/>
          <p:cNvSpPr/>
          <p:nvPr/>
        </p:nvSpPr>
        <p:spPr>
          <a:xfrm rot="5564250">
            <a:off x="-221332" y="-3109974"/>
            <a:ext cx="6733619" cy="6429532"/>
          </a:xfrm>
          <a:prstGeom prst="arc">
            <a:avLst>
              <a:gd name="adj1" fmla="val 17335620"/>
              <a:gd name="adj2" fmla="val 21184503"/>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0" name="Straight Connector 19"/>
          <p:cNvCxnSpPr/>
          <p:nvPr/>
        </p:nvCxnSpPr>
        <p:spPr>
          <a:xfrm flipV="1">
            <a:off x="4830792" y="3714642"/>
            <a:ext cx="0" cy="2156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335752" y="3712846"/>
            <a:ext cx="149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335752" y="4193049"/>
            <a:ext cx="149504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90845" y="5764752"/>
            <a:ext cx="974785" cy="338554"/>
          </a:xfrm>
          <a:prstGeom prst="rect">
            <a:avLst/>
          </a:prstGeom>
          <a:noFill/>
        </p:spPr>
        <p:txBody>
          <a:bodyPr wrap="square" rtlCol="0">
            <a:spAutoFit/>
          </a:bodyPr>
          <a:lstStyle/>
          <a:p>
            <a:r>
              <a:rPr lang="en-US" sz="1600" dirty="0"/>
              <a:t>81,650</a:t>
            </a:r>
          </a:p>
        </p:txBody>
      </p:sp>
      <p:sp>
        <p:nvSpPr>
          <p:cNvPr id="47" name="TextBox 46"/>
          <p:cNvSpPr txBox="1"/>
          <p:nvPr/>
        </p:nvSpPr>
        <p:spPr>
          <a:xfrm>
            <a:off x="2596819" y="3561735"/>
            <a:ext cx="974785" cy="338554"/>
          </a:xfrm>
          <a:prstGeom prst="rect">
            <a:avLst/>
          </a:prstGeom>
          <a:noFill/>
        </p:spPr>
        <p:txBody>
          <a:bodyPr wrap="square" rtlCol="0">
            <a:spAutoFit/>
          </a:bodyPr>
          <a:lstStyle/>
          <a:p>
            <a:r>
              <a:rPr lang="en-US" sz="1600" dirty="0"/>
              <a:t>100,000</a:t>
            </a:r>
          </a:p>
        </p:txBody>
      </p:sp>
      <p:sp>
        <p:nvSpPr>
          <p:cNvPr id="48" name="TextBox 47"/>
          <p:cNvSpPr txBox="1"/>
          <p:nvPr/>
        </p:nvSpPr>
        <p:spPr>
          <a:xfrm>
            <a:off x="2562314" y="4037808"/>
            <a:ext cx="974785" cy="338554"/>
          </a:xfrm>
          <a:prstGeom prst="rect">
            <a:avLst/>
          </a:prstGeom>
          <a:noFill/>
        </p:spPr>
        <p:txBody>
          <a:bodyPr wrap="square" rtlCol="0">
            <a:spAutoFit/>
          </a:bodyPr>
          <a:lstStyle/>
          <a:p>
            <a:r>
              <a:rPr lang="en-US" sz="1600" dirty="0"/>
              <a:t>80,000</a:t>
            </a:r>
          </a:p>
        </p:txBody>
      </p:sp>
      <p:sp>
        <p:nvSpPr>
          <p:cNvPr id="27" name="Right Brace 26"/>
          <p:cNvSpPr/>
          <p:nvPr/>
        </p:nvSpPr>
        <p:spPr>
          <a:xfrm>
            <a:off x="4848323" y="3696921"/>
            <a:ext cx="198130" cy="506479"/>
          </a:xfrm>
          <a:prstGeom prst="rightBrace">
            <a:avLst/>
          </a:pr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32" name="Straight Arrow Connector 31"/>
          <p:cNvCxnSpPr>
            <a:endCxn id="27" idx="1"/>
          </p:cNvCxnSpPr>
          <p:nvPr/>
        </p:nvCxnSpPr>
        <p:spPr>
          <a:xfrm flipH="1" flipV="1">
            <a:off x="5046453" y="3950161"/>
            <a:ext cx="1636795" cy="8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0726220" y="1212351"/>
            <a:ext cx="0" cy="7241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9996755" y="1936467"/>
            <a:ext cx="7266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41165" y="2961570"/>
            <a:ext cx="5446010" cy="646331"/>
          </a:xfrm>
          <a:prstGeom prst="rect">
            <a:avLst/>
          </a:prstGeom>
          <a:noFill/>
        </p:spPr>
        <p:txBody>
          <a:bodyPr wrap="square" rtlCol="0">
            <a:spAutoFit/>
          </a:bodyPr>
          <a:lstStyle/>
          <a:p>
            <a:pPr algn="ctr"/>
            <a:r>
              <a:rPr lang="en-AU" b="1" i="1" dirty="0">
                <a:solidFill>
                  <a:srgbClr val="002060"/>
                </a:solidFill>
              </a:rPr>
              <a:t>Risk premium - difference between the expected value of a risky income stream and its certainty equivalent</a:t>
            </a:r>
            <a:endParaRPr lang="en-AU" b="1" i="1" dirty="0">
              <a:solidFill>
                <a:srgbClr val="0070C0"/>
              </a:solidFill>
            </a:endParaRPr>
          </a:p>
        </p:txBody>
      </p:sp>
    </p:spTree>
    <p:extLst>
      <p:ext uri="{BB962C8B-B14F-4D97-AF65-F5344CB8AC3E}">
        <p14:creationId xmlns:p14="http://schemas.microsoft.com/office/powerpoint/2010/main" val="77312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Decision making under uncertainty</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fontScale="92500" lnSpcReduction="1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two payment schemes.</a:t>
            </a:r>
          </a:p>
          <a:p>
            <a:pPr marL="1079500" indent="-719138">
              <a:lnSpc>
                <a:spcPct val="120000"/>
              </a:lnSpc>
              <a:spcBef>
                <a:spcPts val="600"/>
              </a:spcBef>
              <a:spcAft>
                <a:spcPts val="600"/>
              </a:spcAft>
              <a:buClr>
                <a:srgbClr val="0070C0"/>
              </a:buClr>
              <a:buSzPct val="100000"/>
              <a:buFont typeface="+mj-lt"/>
              <a:buAutoNum type="arabicParenR"/>
            </a:pPr>
            <a:r>
              <a:rPr lang="en-US" dirty="0"/>
              <a:t>Salary = $80,000; </a:t>
            </a:r>
            <a:r>
              <a:rPr lang="el-GR" dirty="0"/>
              <a:t>σ</a:t>
            </a:r>
            <a:r>
              <a:rPr lang="en-US" dirty="0"/>
              <a:t>=0. Expected value = $80,000.</a:t>
            </a:r>
          </a:p>
          <a:p>
            <a:pPr marL="1079500" indent="-719138">
              <a:lnSpc>
                <a:spcPct val="120000"/>
              </a:lnSpc>
              <a:spcBef>
                <a:spcPts val="600"/>
              </a:spcBef>
              <a:spcAft>
                <a:spcPts val="600"/>
              </a:spcAft>
              <a:buClr>
                <a:srgbClr val="0070C0"/>
              </a:buClr>
              <a:buSzPct val="100000"/>
              <a:buFont typeface="+mj-lt"/>
              <a:buAutoNum type="arabicParenR"/>
            </a:pPr>
            <a:r>
              <a:rPr lang="en-US" dirty="0"/>
              <a:t>Salary + performance bonus with </a:t>
            </a:r>
            <a:r>
              <a:rPr lang="el-GR" dirty="0"/>
              <a:t>σ</a:t>
            </a:r>
            <a:r>
              <a:rPr lang="en-US" dirty="0"/>
              <a:t>=81,650. Expected value = $100,000.</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Indifferent between them.</a:t>
            </a:r>
          </a:p>
          <a:p>
            <a:pPr marL="355600" indent="-355600">
              <a:lnSpc>
                <a:spcPct val="120000"/>
              </a:lnSpc>
              <a:spcAft>
                <a:spcPts val="600"/>
              </a:spcAft>
              <a:buClr>
                <a:srgbClr val="0070C0"/>
              </a:buClr>
              <a:buSzPct val="50000"/>
              <a:buFont typeface="Wingdings" panose="05000000000000000000" pitchFamily="2" charset="2"/>
              <a:buChar char="q"/>
            </a:pPr>
            <a:r>
              <a:rPr lang="en-US" b="1" dirty="0"/>
              <a:t>Certainty equivalent </a:t>
            </a:r>
            <a:r>
              <a:rPr lang="en-US" dirty="0"/>
              <a:t>– </a:t>
            </a:r>
            <a:r>
              <a:rPr lang="en-US" i="1" dirty="0">
                <a:solidFill>
                  <a:schemeClr val="bg2">
                    <a:lumMod val="50000"/>
                  </a:schemeClr>
                </a:solidFill>
              </a:rPr>
              <a:t>value of a certain payment that gives same expected utility as risky proposition</a:t>
            </a:r>
            <a:r>
              <a:rPr lang="en-US" dirty="0"/>
              <a:t>.</a:t>
            </a:r>
          </a:p>
          <a:p>
            <a:pPr marL="355600" indent="-355600">
              <a:lnSpc>
                <a:spcPct val="120000"/>
              </a:lnSpc>
              <a:spcAft>
                <a:spcPts val="600"/>
              </a:spcAft>
              <a:buClr>
                <a:srgbClr val="0070C0"/>
              </a:buClr>
              <a:buSzPct val="50000"/>
              <a:buFont typeface="Wingdings" panose="05000000000000000000" pitchFamily="2" charset="2"/>
              <a:buChar char="q"/>
            </a:pPr>
            <a:r>
              <a:rPr lang="en-US" b="1" dirty="0"/>
              <a:t>Risk premium = EV - CE</a:t>
            </a:r>
            <a:r>
              <a:rPr lang="en-US" dirty="0"/>
              <a:t>.</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364882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Multi-period Models</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fontScale="85000" lnSpcReduction="2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Easy to generalize the question of choice to one where we consider the choice over consuming today versus consuming tomorrow, i.e. an </a:t>
            </a:r>
            <a:r>
              <a:rPr lang="en-US" dirty="0" err="1"/>
              <a:t>intertemporal</a:t>
            </a:r>
            <a:r>
              <a:rPr lang="en-US" dirty="0"/>
              <a:t> allocation.</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the simple example of Mary who is making a decision about how to allocate her savings and higher future income from studying a Masters program.</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Undergrad qualification - salary of $25,000.</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Savings of $25,000  -effectively consumption today if undertaking study.</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Post grad qualification – salary of $75,000. Effectively salary tomorrow if study occurs</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Interest rate of 5% for borrowers and savers.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11850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690802"/>
            <a:ext cx="4886020" cy="10723"/>
          </a:xfrm>
          <a:prstGeom prst="line">
            <a:avLst/>
          </a:prstGeom>
          <a:ln w="19050" cmpd="sng">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410686" y="1015780"/>
            <a:ext cx="501730" cy="369332"/>
          </a:xfrm>
          <a:prstGeom prst="rect">
            <a:avLst/>
          </a:prstGeom>
          <a:noFill/>
        </p:spPr>
        <p:txBody>
          <a:bodyPr wrap="square" rtlCol="0">
            <a:spAutoFit/>
          </a:bodyPr>
          <a:lstStyle/>
          <a:p>
            <a:r>
              <a:rPr lang="en-US" dirty="0"/>
              <a:t>C</a:t>
            </a:r>
            <a:r>
              <a:rPr lang="en-US" baseline="-25000" dirty="0"/>
              <a:t>2</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764023" cy="338554"/>
          </a:xfrm>
          <a:prstGeom prst="rect">
            <a:avLst/>
          </a:prstGeom>
          <a:noFill/>
        </p:spPr>
        <p:txBody>
          <a:bodyPr wrap="square" rtlCol="0">
            <a:spAutoFit/>
          </a:bodyPr>
          <a:lstStyle/>
          <a:p>
            <a:r>
              <a:rPr lang="en-US" sz="1600" dirty="0"/>
              <a:t>96,428</a:t>
            </a:r>
          </a:p>
        </p:txBody>
      </p:sp>
      <p:sp>
        <p:nvSpPr>
          <p:cNvPr id="79" name="TextBox 78"/>
          <p:cNvSpPr txBox="1"/>
          <p:nvPr/>
        </p:nvSpPr>
        <p:spPr>
          <a:xfrm>
            <a:off x="2517169" y="1385112"/>
            <a:ext cx="951783" cy="338554"/>
          </a:xfrm>
          <a:prstGeom prst="rect">
            <a:avLst/>
          </a:prstGeom>
          <a:noFill/>
        </p:spPr>
        <p:txBody>
          <a:bodyPr wrap="square" rtlCol="0">
            <a:spAutoFit/>
          </a:bodyPr>
          <a:lstStyle/>
          <a:p>
            <a:r>
              <a:rPr lang="en-US" sz="1600" dirty="0"/>
              <a:t>101,250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445730" y="5400900"/>
            <a:ext cx="1159136" cy="338554"/>
          </a:xfrm>
          <a:prstGeom prst="rect">
            <a:avLst/>
          </a:prstGeom>
          <a:noFill/>
        </p:spPr>
        <p:txBody>
          <a:bodyPr wrap="square" rtlCol="0">
            <a:spAutoFit/>
          </a:bodyPr>
          <a:lstStyle/>
          <a:p>
            <a:r>
              <a:rPr lang="en-US" sz="1600" dirty="0"/>
              <a:t>C</a:t>
            </a:r>
            <a:r>
              <a:rPr lang="en-US" sz="1600" baseline="-25000" dirty="0"/>
              <a:t>1</a:t>
            </a:r>
          </a:p>
        </p:txBody>
      </p:sp>
      <p:sp>
        <p:nvSpPr>
          <p:cNvPr id="11" name="TextBox 10"/>
          <p:cNvSpPr txBox="1"/>
          <p:nvPr/>
        </p:nvSpPr>
        <p:spPr>
          <a:xfrm>
            <a:off x="8078139" y="3166292"/>
            <a:ext cx="3262638" cy="923330"/>
          </a:xfrm>
          <a:prstGeom prst="rect">
            <a:avLst/>
          </a:prstGeom>
          <a:noFill/>
        </p:spPr>
        <p:txBody>
          <a:bodyPr wrap="square" rtlCol="0">
            <a:spAutoFit/>
          </a:bodyPr>
          <a:lstStyle/>
          <a:p>
            <a:pPr algn="ctr"/>
            <a:r>
              <a:rPr lang="en-AU" b="1" i="1" dirty="0">
                <a:solidFill>
                  <a:srgbClr val="002060"/>
                </a:solidFill>
              </a:rPr>
              <a:t>Depending on preferences the individual could be a saver or a borrower</a:t>
            </a:r>
            <a:endParaRPr lang="en-AU" b="1" i="1" dirty="0">
              <a:solidFill>
                <a:srgbClr val="0070C0"/>
              </a:solidFill>
            </a:endParaRPr>
          </a:p>
        </p:txBody>
      </p:sp>
      <p:cxnSp>
        <p:nvCxnSpPr>
          <p:cNvPr id="24" name="Straight Connector 23"/>
          <p:cNvCxnSpPr>
            <a:stCxn id="79" idx="3"/>
          </p:cNvCxnSpPr>
          <p:nvPr/>
        </p:nvCxnSpPr>
        <p:spPr>
          <a:xfrm>
            <a:off x="3468952" y="1554389"/>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5466443" y="-463878"/>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1" name="TextBox 60"/>
          <p:cNvSpPr txBox="1"/>
          <p:nvPr/>
        </p:nvSpPr>
        <p:spPr>
          <a:xfrm>
            <a:off x="4284324" y="5893533"/>
            <a:ext cx="832206" cy="338554"/>
          </a:xfrm>
          <a:prstGeom prst="rect">
            <a:avLst/>
          </a:prstGeom>
          <a:noFill/>
        </p:spPr>
        <p:txBody>
          <a:bodyPr wrap="square" rtlCol="0">
            <a:spAutoFit/>
          </a:bodyPr>
          <a:lstStyle/>
          <a:p>
            <a:r>
              <a:rPr lang="en-US" sz="1600" dirty="0"/>
              <a:t>25,000</a:t>
            </a:r>
          </a:p>
        </p:txBody>
      </p:sp>
      <p:cxnSp>
        <p:nvCxnSpPr>
          <p:cNvPr id="62" name="Straight Connector 61"/>
          <p:cNvCxnSpPr/>
          <p:nvPr/>
        </p:nvCxnSpPr>
        <p:spPr>
          <a:xfrm>
            <a:off x="467313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437556" y="2517388"/>
            <a:ext cx="832206" cy="338554"/>
          </a:xfrm>
          <a:prstGeom prst="rect">
            <a:avLst/>
          </a:prstGeom>
          <a:noFill/>
        </p:spPr>
        <p:txBody>
          <a:bodyPr wrap="square" rtlCol="0">
            <a:spAutoFit/>
          </a:bodyPr>
          <a:lstStyle/>
          <a:p>
            <a:r>
              <a:rPr lang="en-US" sz="1600" dirty="0"/>
              <a:t>75,000</a:t>
            </a:r>
          </a:p>
        </p:txBody>
      </p:sp>
      <p:cxnSp>
        <p:nvCxnSpPr>
          <p:cNvPr id="7" name="Straight Connector 6"/>
          <p:cNvCxnSpPr/>
          <p:nvPr/>
        </p:nvCxnSpPr>
        <p:spPr>
          <a:xfrm flipH="1" flipV="1">
            <a:off x="4636854" y="2686665"/>
            <a:ext cx="36279" cy="301596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335752" y="2686665"/>
            <a:ext cx="130110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rot="10329882">
            <a:off x="3619677" y="-2247773"/>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3" name="TextBox 22"/>
          <p:cNvSpPr txBox="1"/>
          <p:nvPr/>
        </p:nvSpPr>
        <p:spPr>
          <a:xfrm>
            <a:off x="6277914" y="1402226"/>
            <a:ext cx="3262638" cy="923330"/>
          </a:xfrm>
          <a:prstGeom prst="rect">
            <a:avLst/>
          </a:prstGeom>
          <a:noFill/>
        </p:spPr>
        <p:txBody>
          <a:bodyPr wrap="square" rtlCol="0">
            <a:spAutoFit/>
          </a:bodyPr>
          <a:lstStyle/>
          <a:p>
            <a:pPr algn="ctr"/>
            <a:r>
              <a:rPr lang="en-AU" b="1" i="1" dirty="0">
                <a:solidFill>
                  <a:srgbClr val="002060"/>
                </a:solidFill>
              </a:rPr>
              <a:t>Assume the endowment is given by $25,000 today and $75,000 tomorrow. </a:t>
            </a:r>
            <a:endParaRPr lang="en-AU" b="1" i="1" dirty="0">
              <a:solidFill>
                <a:srgbClr val="0070C0"/>
              </a:solidFill>
            </a:endParaRPr>
          </a:p>
        </p:txBody>
      </p:sp>
    </p:spTree>
    <p:extLst>
      <p:ext uri="{BB962C8B-B14F-4D97-AF65-F5344CB8AC3E}">
        <p14:creationId xmlns:p14="http://schemas.microsoft.com/office/powerpoint/2010/main" val="138714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9" grpId="0" animBg="1"/>
      <p:bldP spid="33"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690802"/>
            <a:ext cx="4886020" cy="10723"/>
          </a:xfrm>
          <a:prstGeom prst="line">
            <a:avLst/>
          </a:prstGeom>
          <a:ln w="19050" cmpd="sng">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410686" y="1015780"/>
            <a:ext cx="501730" cy="369332"/>
          </a:xfrm>
          <a:prstGeom prst="rect">
            <a:avLst/>
          </a:prstGeom>
          <a:noFill/>
        </p:spPr>
        <p:txBody>
          <a:bodyPr wrap="square" rtlCol="0">
            <a:spAutoFit/>
          </a:bodyPr>
          <a:lstStyle/>
          <a:p>
            <a:r>
              <a:rPr lang="en-US" dirty="0"/>
              <a:t>C</a:t>
            </a:r>
            <a:r>
              <a:rPr lang="en-US" baseline="-25000" dirty="0"/>
              <a:t>2</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764023" cy="338554"/>
          </a:xfrm>
          <a:prstGeom prst="rect">
            <a:avLst/>
          </a:prstGeom>
          <a:noFill/>
        </p:spPr>
        <p:txBody>
          <a:bodyPr wrap="square" rtlCol="0">
            <a:spAutoFit/>
          </a:bodyPr>
          <a:lstStyle/>
          <a:p>
            <a:r>
              <a:rPr lang="en-US" sz="1600" dirty="0"/>
              <a:t>96,428</a:t>
            </a:r>
          </a:p>
        </p:txBody>
      </p:sp>
      <p:sp>
        <p:nvSpPr>
          <p:cNvPr id="79" name="TextBox 78"/>
          <p:cNvSpPr txBox="1"/>
          <p:nvPr/>
        </p:nvSpPr>
        <p:spPr>
          <a:xfrm>
            <a:off x="2517169" y="1385112"/>
            <a:ext cx="951783" cy="338554"/>
          </a:xfrm>
          <a:prstGeom prst="rect">
            <a:avLst/>
          </a:prstGeom>
          <a:noFill/>
        </p:spPr>
        <p:txBody>
          <a:bodyPr wrap="square" rtlCol="0">
            <a:spAutoFit/>
          </a:bodyPr>
          <a:lstStyle/>
          <a:p>
            <a:r>
              <a:rPr lang="en-US" sz="1600" dirty="0"/>
              <a:t>101,250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445730" y="5400900"/>
            <a:ext cx="1159136" cy="338554"/>
          </a:xfrm>
          <a:prstGeom prst="rect">
            <a:avLst/>
          </a:prstGeom>
          <a:noFill/>
        </p:spPr>
        <p:txBody>
          <a:bodyPr wrap="square" rtlCol="0">
            <a:spAutoFit/>
          </a:bodyPr>
          <a:lstStyle/>
          <a:p>
            <a:r>
              <a:rPr lang="en-US" sz="1600" dirty="0"/>
              <a:t>C</a:t>
            </a:r>
            <a:r>
              <a:rPr lang="en-US" sz="1600" baseline="-25000" dirty="0"/>
              <a:t>1</a:t>
            </a:r>
          </a:p>
        </p:txBody>
      </p:sp>
      <p:sp>
        <p:nvSpPr>
          <p:cNvPr id="11" name="TextBox 10"/>
          <p:cNvSpPr txBox="1"/>
          <p:nvPr/>
        </p:nvSpPr>
        <p:spPr>
          <a:xfrm>
            <a:off x="7277367" y="2148633"/>
            <a:ext cx="3262638" cy="1200329"/>
          </a:xfrm>
          <a:prstGeom prst="rect">
            <a:avLst/>
          </a:prstGeom>
          <a:noFill/>
        </p:spPr>
        <p:txBody>
          <a:bodyPr wrap="square" rtlCol="0">
            <a:spAutoFit/>
          </a:bodyPr>
          <a:lstStyle/>
          <a:p>
            <a:pPr algn="ctr"/>
            <a:r>
              <a:rPr lang="en-AU" b="1" i="1" dirty="0">
                <a:solidFill>
                  <a:srgbClr val="002060"/>
                </a:solidFill>
              </a:rPr>
              <a:t>Of course if the environment changes, i.e. the interest changes, the optimal choice could also change</a:t>
            </a:r>
            <a:endParaRPr lang="en-AU" b="1" i="1" dirty="0">
              <a:solidFill>
                <a:srgbClr val="0070C0"/>
              </a:solidFill>
            </a:endParaRPr>
          </a:p>
        </p:txBody>
      </p:sp>
      <p:cxnSp>
        <p:nvCxnSpPr>
          <p:cNvPr id="24" name="Straight Connector 23"/>
          <p:cNvCxnSpPr>
            <a:stCxn id="79" idx="3"/>
          </p:cNvCxnSpPr>
          <p:nvPr/>
        </p:nvCxnSpPr>
        <p:spPr>
          <a:xfrm>
            <a:off x="3468952" y="1554389"/>
            <a:ext cx="4256269" cy="414713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5466443" y="-463878"/>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5" name="Straight Connector 54"/>
          <p:cNvCxnSpPr/>
          <p:nvPr/>
        </p:nvCxnSpPr>
        <p:spPr>
          <a:xfrm>
            <a:off x="3420419" y="2022872"/>
            <a:ext cx="4478607" cy="2489160"/>
          </a:xfrm>
          <a:prstGeom prst="line">
            <a:avLst/>
          </a:prstGeom>
          <a:ln w="25400">
            <a:solidFill>
              <a:srgbClr val="002060"/>
            </a:solidFill>
            <a:prstDash val="lg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284324" y="5893533"/>
            <a:ext cx="832206" cy="338554"/>
          </a:xfrm>
          <a:prstGeom prst="rect">
            <a:avLst/>
          </a:prstGeom>
          <a:noFill/>
        </p:spPr>
        <p:txBody>
          <a:bodyPr wrap="square" rtlCol="0">
            <a:spAutoFit/>
          </a:bodyPr>
          <a:lstStyle/>
          <a:p>
            <a:r>
              <a:rPr lang="en-US" sz="1600" dirty="0"/>
              <a:t>25,000</a:t>
            </a:r>
          </a:p>
        </p:txBody>
      </p:sp>
      <p:cxnSp>
        <p:nvCxnSpPr>
          <p:cNvPr id="62" name="Straight Connector 61"/>
          <p:cNvCxnSpPr/>
          <p:nvPr/>
        </p:nvCxnSpPr>
        <p:spPr>
          <a:xfrm>
            <a:off x="467313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Arc 64"/>
          <p:cNvSpPr/>
          <p:nvPr/>
        </p:nvSpPr>
        <p:spPr>
          <a:xfrm rot="10800000">
            <a:off x="5466443" y="-1151493"/>
            <a:ext cx="6503542" cy="5578868"/>
          </a:xfrm>
          <a:prstGeom prst="arc">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5" name="TextBox 24"/>
          <p:cNvSpPr txBox="1"/>
          <p:nvPr/>
        </p:nvSpPr>
        <p:spPr>
          <a:xfrm>
            <a:off x="2437556" y="2517388"/>
            <a:ext cx="832206" cy="338554"/>
          </a:xfrm>
          <a:prstGeom prst="rect">
            <a:avLst/>
          </a:prstGeom>
          <a:noFill/>
        </p:spPr>
        <p:txBody>
          <a:bodyPr wrap="square" rtlCol="0">
            <a:spAutoFit/>
          </a:bodyPr>
          <a:lstStyle/>
          <a:p>
            <a:r>
              <a:rPr lang="en-US" sz="1600" dirty="0"/>
              <a:t>75,000</a:t>
            </a:r>
          </a:p>
        </p:txBody>
      </p:sp>
      <p:cxnSp>
        <p:nvCxnSpPr>
          <p:cNvPr id="7" name="Straight Connector 6"/>
          <p:cNvCxnSpPr/>
          <p:nvPr/>
        </p:nvCxnSpPr>
        <p:spPr>
          <a:xfrm flipH="1" flipV="1">
            <a:off x="4636854" y="2686665"/>
            <a:ext cx="36279" cy="301596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335752" y="2686665"/>
            <a:ext cx="130110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Multi-period Models</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fontScale="92500" lnSpcReduction="2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Fisher Separation theorem.</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Consider what happens in the presence of perfect capital markets, i.e. zero TCs, no taxes and perfect information.</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‘Everyone will agree that an investment should be made irrespective of time preferences’, i.e. simply borrow or lend to smooth consumption consistent with intertemporal preferences.</a:t>
            </a:r>
          </a:p>
          <a:p>
            <a:pPr marL="815975" indent="-457200">
              <a:lnSpc>
                <a:spcPct val="120000"/>
              </a:lnSpc>
              <a:spcBef>
                <a:spcPts val="600"/>
              </a:spcBef>
              <a:spcAft>
                <a:spcPts val="600"/>
              </a:spcAft>
              <a:buClr>
                <a:srgbClr val="0070C0"/>
              </a:buClr>
              <a:buSzPct val="100000"/>
              <a:buFont typeface="Wingdings" panose="05000000000000000000" pitchFamily="2" charset="2"/>
              <a:buChar char="Ø"/>
            </a:pPr>
            <a:r>
              <a:rPr lang="en-US" i="1" dirty="0"/>
              <a:t>Financing of investment  can be separated from the investment decision itself. </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This result, indeed an understanding of inter-temporal tradeoffs will be useful this semester.</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184525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3200"/>
                <a:ext cx="10515600" cy="4703763"/>
              </a:xfrm>
            </p:spPr>
            <p:txBody>
              <a:bodyPr>
                <a:normAutofit fontScale="92500" lnSpcReduction="2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Costs.</a:t>
                </a:r>
              </a:p>
              <a:p>
                <a:pPr marL="1524000"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𝑇𝐶</m:t>
                      </m:r>
                      <m:r>
                        <a:rPr lang="en-AU" b="0" i="1" smtClean="0">
                          <a:latin typeface="Cambria Math"/>
                        </a:rPr>
                        <m:t>=</m:t>
                      </m:r>
                      <m:r>
                        <a:rPr lang="en-AU" b="0" i="1" smtClean="0">
                          <a:latin typeface="Cambria Math"/>
                        </a:rPr>
                        <m:t>𝐹𝐶</m:t>
                      </m:r>
                      <m:r>
                        <a:rPr lang="en-AU" b="0" i="1" smtClean="0">
                          <a:latin typeface="Cambria Math"/>
                        </a:rPr>
                        <m:t>+</m:t>
                      </m:r>
                      <m:r>
                        <a:rPr lang="en-AU" b="0" i="1" smtClean="0">
                          <a:latin typeface="Cambria Math"/>
                        </a:rPr>
                        <m:t>𝑉𝐶</m:t>
                      </m:r>
                    </m:oMath>
                  </m:oMathPara>
                </a14:m>
                <a:endParaRPr lang="en-AU" b="0" dirty="0"/>
              </a:p>
              <a:p>
                <a:pPr marL="1524000" indent="0">
                  <a:lnSpc>
                    <a:spcPct val="120000"/>
                  </a:lnSpc>
                  <a:spcBef>
                    <a:spcPts val="600"/>
                  </a:spcBef>
                  <a:spcAft>
                    <a:spcPts val="600"/>
                  </a:spcAft>
                  <a:buClr>
                    <a:srgbClr val="0070C0"/>
                  </a:buClr>
                  <a:buSzPct val="50000"/>
                  <a:buNone/>
                </a:pPr>
                <a14:m>
                  <m:oMath xmlns:m="http://schemas.openxmlformats.org/officeDocument/2006/math">
                    <m:r>
                      <a:rPr lang="en-AU" b="0" i="1" smtClean="0">
                        <a:latin typeface="Cambria Math"/>
                      </a:rPr>
                      <m:t>𝐴𝑇</m:t>
                    </m:r>
                    <m:r>
                      <a:rPr lang="en-AU" i="1">
                        <a:latin typeface="Cambria Math"/>
                      </a:rPr>
                      <m:t>𝐶</m:t>
                    </m:r>
                    <m:r>
                      <a:rPr lang="en-AU" b="0" i="1" smtClean="0">
                        <a:latin typeface="Cambria Math"/>
                      </a:rPr>
                      <m:t>=</m:t>
                    </m:r>
                    <m:r>
                      <a:rPr lang="en-AU" b="0" i="1" smtClean="0">
                        <a:latin typeface="Cambria Math"/>
                      </a:rPr>
                      <m:t>𝑇𝐶</m:t>
                    </m:r>
                    <m:r>
                      <a:rPr lang="en-AU" b="0" i="1" smtClean="0">
                        <a:latin typeface="Cambria Math"/>
                      </a:rPr>
                      <m:t>/</m:t>
                    </m:r>
                    <m:r>
                      <a:rPr lang="en-AU" b="0" i="1" smtClean="0">
                        <a:latin typeface="Cambria Math"/>
                      </a:rPr>
                      <m:t>𝑄</m:t>
                    </m:r>
                    <m:r>
                      <a:rPr lang="en-AU" i="1">
                        <a:latin typeface="Cambria Math"/>
                      </a:rPr>
                      <m:t>=</m:t>
                    </m:r>
                    <m:r>
                      <a:rPr lang="en-AU" b="0" i="1" smtClean="0">
                        <a:latin typeface="Cambria Math"/>
                      </a:rPr>
                      <m:t>𝐴</m:t>
                    </m:r>
                    <m:r>
                      <a:rPr lang="en-AU" i="1">
                        <a:latin typeface="Cambria Math"/>
                      </a:rPr>
                      <m:t>𝐹𝐶</m:t>
                    </m:r>
                    <m:r>
                      <a:rPr lang="en-AU" i="1">
                        <a:latin typeface="Cambria Math"/>
                      </a:rPr>
                      <m:t>+</m:t>
                    </m:r>
                    <m:r>
                      <a:rPr lang="en-AU" b="0" i="1" smtClean="0">
                        <a:latin typeface="Cambria Math"/>
                      </a:rPr>
                      <m:t>𝐴</m:t>
                    </m:r>
                    <m:r>
                      <a:rPr lang="en-AU" i="1">
                        <a:latin typeface="Cambria Math"/>
                      </a:rPr>
                      <m:t>𝑉𝐶</m:t>
                    </m:r>
                  </m:oMath>
                </a14:m>
                <a:r>
                  <a:rPr lang="en-AU" dirty="0"/>
                  <a:t>	</a:t>
                </a:r>
                <a:r>
                  <a:rPr lang="en-AU" i="1" dirty="0">
                    <a:solidFill>
                      <a:schemeClr val="bg2">
                        <a:lumMod val="50000"/>
                      </a:schemeClr>
                    </a:solidFill>
                  </a:rPr>
                  <a:t>(in short run)</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Min. efficient scale occurs where AC is </a:t>
                </a:r>
                <a:r>
                  <a:rPr lang="en-US" dirty="0" err="1"/>
                  <a:t>minimised</a:t>
                </a:r>
                <a:r>
                  <a:rPr lang="en-US" dirty="0"/>
                  <a:t> – a LR phenomena</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Marginal cost:</a:t>
                </a:r>
              </a:p>
              <a:p>
                <a:pPr marL="1524000" indent="0">
                  <a:lnSpc>
                    <a:spcPct val="120000"/>
                  </a:lnSpc>
                  <a:spcBef>
                    <a:spcPts val="600"/>
                  </a:spcBef>
                  <a:spcAft>
                    <a:spcPts val="600"/>
                  </a:spcAft>
                  <a:buClr>
                    <a:srgbClr val="0070C0"/>
                  </a:buClr>
                  <a:buSzPct val="50000"/>
                  <a:buNone/>
                </a:pPr>
                <a14:m>
                  <m:oMath xmlns:m="http://schemas.openxmlformats.org/officeDocument/2006/math">
                    <m:r>
                      <a:rPr lang="en-AU" b="0" i="1" smtClean="0">
                        <a:latin typeface="Cambria Math"/>
                      </a:rPr>
                      <m:t>𝑀</m:t>
                    </m:r>
                    <m:r>
                      <a:rPr lang="en-AU" i="1">
                        <a:latin typeface="Cambria Math"/>
                      </a:rPr>
                      <m:t>𝐶</m:t>
                    </m:r>
                    <m:r>
                      <a:rPr lang="en-AU" i="1">
                        <a:latin typeface="Cambria Math"/>
                      </a:rPr>
                      <m:t>=</m:t>
                    </m:r>
                    <m:f>
                      <m:fPr>
                        <m:ctrlPr>
                          <a:rPr lang="en-AU" i="1" smtClean="0">
                            <a:latin typeface="Cambria Math" panose="02040503050406030204" pitchFamily="18" charset="0"/>
                          </a:rPr>
                        </m:ctrlPr>
                      </m:fPr>
                      <m:num>
                        <m:r>
                          <a:rPr lang="en-AU" i="1" smtClean="0">
                            <a:latin typeface="Cambria Math"/>
                            <a:ea typeface="Cambria Math"/>
                          </a:rPr>
                          <m:t>∆</m:t>
                        </m:r>
                        <m:r>
                          <a:rPr lang="en-AU" b="0" i="1" smtClean="0">
                            <a:latin typeface="Cambria Math"/>
                            <a:ea typeface="Cambria Math"/>
                          </a:rPr>
                          <m:t>𝑇𝐶</m:t>
                        </m:r>
                      </m:num>
                      <m:den>
                        <m:r>
                          <a:rPr lang="en-AU" i="1" smtClean="0">
                            <a:latin typeface="Cambria Math"/>
                            <a:ea typeface="Cambria Math"/>
                          </a:rPr>
                          <m:t>∆</m:t>
                        </m:r>
                        <m:r>
                          <a:rPr lang="en-AU" b="0" i="1" smtClean="0">
                            <a:latin typeface="Cambria Math"/>
                            <a:ea typeface="Cambria Math"/>
                          </a:rPr>
                          <m:t>𝑄</m:t>
                        </m:r>
                      </m:den>
                    </m:f>
                    <m:r>
                      <a:rPr lang="en-AU" b="0" i="1" smtClean="0">
                        <a:latin typeface="Cambria Math"/>
                      </a:rPr>
                      <m:t>=</m:t>
                    </m:r>
                    <m:r>
                      <a:rPr lang="en-AU" b="0" i="1" smtClean="0">
                        <a:latin typeface="Cambria Math"/>
                        <a:ea typeface="Cambria Math"/>
                      </a:rPr>
                      <m:t>∆</m:t>
                    </m:r>
                    <m:r>
                      <a:rPr lang="en-AU" b="0" i="1" smtClean="0">
                        <a:latin typeface="Cambria Math"/>
                        <a:ea typeface="Cambria Math"/>
                      </a:rPr>
                      <m:t>𝑇𝐶</m:t>
                    </m:r>
                  </m:oMath>
                </a14:m>
                <a:r>
                  <a:rPr lang="en-AU" dirty="0"/>
                  <a:t>	if </a:t>
                </a:r>
                <a14:m>
                  <m:oMath xmlns:m="http://schemas.openxmlformats.org/officeDocument/2006/math">
                    <m:r>
                      <a:rPr lang="en-AU" i="1">
                        <a:latin typeface="Cambria Math"/>
                        <a:ea typeface="Cambria Math"/>
                      </a:rPr>
                      <m:t>∆</m:t>
                    </m:r>
                    <m:r>
                      <a:rPr lang="en-AU" b="0" i="1" smtClean="0">
                        <a:latin typeface="Cambria Math"/>
                        <a:ea typeface="Cambria Math"/>
                      </a:rPr>
                      <m:t>𝑄</m:t>
                    </m:r>
                    <m:r>
                      <a:rPr lang="en-AU" b="0" i="1" smtClean="0">
                        <a:latin typeface="Cambria Math"/>
                        <a:ea typeface="Cambria Math"/>
                      </a:rPr>
                      <m:t>=1</m:t>
                    </m:r>
                  </m:oMath>
                </a14:m>
                <a:endParaRPr lang="en-AU" b="0" i="1" dirty="0">
                  <a:latin typeface="Cambria Math"/>
                  <a:ea typeface="Cambria Math"/>
                </a:endParaRPr>
              </a:p>
              <a:p>
                <a:pPr marL="1524000"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i="1">
                          <a:latin typeface="Cambria Math"/>
                        </a:rPr>
                        <m:t>𝑀𝐶</m:t>
                      </m:r>
                      <m:r>
                        <a:rPr lang="en-AU" i="1">
                          <a:latin typeface="Cambria Math"/>
                        </a:rPr>
                        <m:t>=</m:t>
                      </m:r>
                      <m:f>
                        <m:fPr>
                          <m:ctrlPr>
                            <a:rPr lang="en-AU" i="1">
                              <a:latin typeface="Cambria Math" panose="02040503050406030204" pitchFamily="18" charset="0"/>
                            </a:rPr>
                          </m:ctrlPr>
                        </m:fPr>
                        <m:num>
                          <m:r>
                            <a:rPr lang="en-AU" b="0" i="1" smtClean="0">
                              <a:latin typeface="Cambria Math"/>
                              <a:ea typeface="Cambria Math"/>
                            </a:rPr>
                            <m:t>𝑑</m:t>
                          </m:r>
                          <m:r>
                            <a:rPr lang="en-AU" i="1">
                              <a:latin typeface="Cambria Math"/>
                              <a:ea typeface="Cambria Math"/>
                            </a:rPr>
                            <m:t>𝑇𝐶</m:t>
                          </m:r>
                        </m:num>
                        <m:den>
                          <m:r>
                            <a:rPr lang="en-AU" b="0" i="1" smtClean="0">
                              <a:latin typeface="Cambria Math"/>
                              <a:ea typeface="Cambria Math"/>
                            </a:rPr>
                            <m:t>𝑑</m:t>
                          </m:r>
                          <m:r>
                            <a:rPr lang="en-AU" i="1">
                              <a:latin typeface="Cambria Math"/>
                              <a:ea typeface="Cambria Math"/>
                            </a:rPr>
                            <m:t>𝑄</m:t>
                          </m:r>
                        </m:den>
                      </m:f>
                    </m:oMath>
                  </m:oMathPara>
                </a14:m>
                <a:endParaRPr lang="en-AU" dirty="0"/>
              </a:p>
              <a:p>
                <a:pPr marL="1524000" indent="0">
                  <a:lnSpc>
                    <a:spcPct val="120000"/>
                  </a:lnSpc>
                  <a:spcBef>
                    <a:spcPts val="600"/>
                  </a:spcBef>
                  <a:spcAft>
                    <a:spcPts val="600"/>
                  </a:spcAft>
                  <a:buClr>
                    <a:srgbClr val="0070C0"/>
                  </a:buClr>
                  <a:buSzPct val="50000"/>
                  <a:buNone/>
                </a:pPr>
                <a:endParaRPr lang="en-AU" dirty="0"/>
              </a:p>
              <a:p>
                <a:pPr marL="1524000" indent="0">
                  <a:lnSpc>
                    <a:spcPct val="120000"/>
                  </a:lnSpc>
                  <a:spcBef>
                    <a:spcPts val="600"/>
                  </a:spcBef>
                  <a:spcAft>
                    <a:spcPts val="600"/>
                  </a:spcAft>
                  <a:buClr>
                    <a:srgbClr val="0070C0"/>
                  </a:buClr>
                  <a:buSzPct val="50000"/>
                  <a:buNone/>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3200"/>
                <a:ext cx="10515600" cy="4703763"/>
              </a:xfrm>
              <a:blipFill rotWithShape="1">
                <a:blip r:embed="rId3"/>
                <a:stretch>
                  <a:fillRect l="-58" t="-103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16434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Enron Corporation is a nice example of a failure, despite being lauded for a prolonged period of time.</a:t>
            </a:r>
          </a:p>
          <a:p>
            <a:pPr marL="719138" indent="-363538">
              <a:lnSpc>
                <a:spcPct val="120000"/>
              </a:lnSpc>
              <a:spcBef>
                <a:spcPts val="600"/>
              </a:spcBef>
              <a:buClr>
                <a:srgbClr val="0070C0"/>
              </a:buClr>
              <a:buSzPct val="50000"/>
              <a:buFont typeface="Wingdings" panose="05000000000000000000" pitchFamily="2" charset="2"/>
              <a:buChar char="v"/>
            </a:pPr>
            <a:r>
              <a:rPr lang="en-AU" b="1" i="1" dirty="0">
                <a:solidFill>
                  <a:schemeClr val="bg2">
                    <a:lumMod val="50000"/>
                  </a:schemeClr>
                </a:solidFill>
                <a:sym typeface="Helvetica"/>
              </a:rPr>
              <a:t>Organisational design – </a:t>
            </a:r>
            <a:r>
              <a:rPr lang="en-AU" dirty="0">
                <a:sym typeface="Helvetica"/>
              </a:rPr>
              <a:t>characterised by poor incentives and management/ decision making structure. </a:t>
            </a:r>
            <a:r>
              <a:rPr lang="en-AU" i="1" dirty="0">
                <a:sym typeface="Helvetica"/>
              </a:rPr>
              <a:t>Who was making decisions? Was there any oversight or checks and balances?</a:t>
            </a:r>
          </a:p>
          <a:p>
            <a:pPr marL="719138" indent="-363538">
              <a:lnSpc>
                <a:spcPct val="120000"/>
              </a:lnSpc>
              <a:spcBef>
                <a:spcPts val="600"/>
              </a:spcBef>
              <a:buClr>
                <a:srgbClr val="0070C0"/>
              </a:buClr>
              <a:buSzPct val="50000"/>
              <a:buFont typeface="Wingdings" panose="05000000000000000000" pitchFamily="2" charset="2"/>
              <a:buChar char="v"/>
            </a:pPr>
            <a:r>
              <a:rPr lang="en-US" b="1" i="1" dirty="0">
                <a:solidFill>
                  <a:schemeClr val="bg2">
                    <a:lumMod val="50000"/>
                  </a:schemeClr>
                </a:solidFill>
                <a:sym typeface="Helvetica"/>
              </a:rPr>
              <a:t>Short term goals – </a:t>
            </a:r>
            <a:r>
              <a:rPr lang="en-US" dirty="0">
                <a:sym typeface="Helvetica"/>
              </a:rPr>
              <a:t>performance measures </a:t>
            </a:r>
            <a:r>
              <a:rPr lang="en-AU" dirty="0">
                <a:sym typeface="Helvetica"/>
              </a:rPr>
              <a:t>encouraged excessive risk taking that ultimately was a key reason for its failure. </a:t>
            </a:r>
            <a:r>
              <a:rPr lang="en-AU" i="1" dirty="0">
                <a:sym typeface="Helvetica"/>
              </a:rPr>
              <a:t>A focus on short term goals.</a:t>
            </a:r>
          </a:p>
          <a:p>
            <a:pPr marL="355600" indent="-355600">
              <a:lnSpc>
                <a:spcPct val="120000"/>
              </a:lnSpc>
              <a:buClr>
                <a:srgbClr val="0070C0"/>
              </a:buClr>
              <a:buSzPct val="50000"/>
              <a:buFont typeface="Wingdings" panose="05000000000000000000" pitchFamily="2" charset="2"/>
              <a:buChar char="q"/>
            </a:pPr>
            <a:r>
              <a:rPr lang="en-AU" dirty="0">
                <a:sym typeface="Helvetica"/>
              </a:rPr>
              <a:t>Both of these represent important internal characteristics of an organisation</a:t>
            </a:r>
            <a:r>
              <a:rPr lang="en-AU" dirty="0"/>
              <a:t>.</a:t>
            </a:r>
          </a:p>
          <a:p>
            <a:pPr marL="0" indent="0" algn="ctr">
              <a:lnSpc>
                <a:spcPct val="120000"/>
              </a:lnSpc>
              <a:buClr>
                <a:srgbClr val="0070C0"/>
              </a:buClr>
              <a:buSzPct val="50000"/>
              <a:buNone/>
            </a:pPr>
            <a:r>
              <a:rPr lang="en-AU" i="1" dirty="0">
                <a:solidFill>
                  <a:schemeClr val="bg2">
                    <a:lumMod val="50000"/>
                  </a:schemeClr>
                </a:solidFill>
              </a:rPr>
              <a:t>“ ..(S)</a:t>
            </a:r>
            <a:r>
              <a:rPr lang="en-AU" i="1" dirty="0" err="1">
                <a:solidFill>
                  <a:schemeClr val="bg2">
                    <a:lumMod val="50000"/>
                  </a:schemeClr>
                </a:solidFill>
              </a:rPr>
              <a:t>uccessful</a:t>
            </a:r>
            <a:r>
              <a:rPr lang="en-AU" i="1" dirty="0">
                <a:solidFill>
                  <a:schemeClr val="bg2">
                    <a:lumMod val="50000"/>
                  </a:schemeClr>
                </a:solidFill>
              </a:rPr>
              <a:t> firms assign decision rights in ways that effectively link decision-making authority with the relevant information for making good decisions..”</a:t>
            </a:r>
            <a:r>
              <a:rPr lang="en-AU" dirty="0"/>
              <a:t> </a:t>
            </a: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75954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Recall, </a:t>
                </a:r>
              </a:p>
              <a:p>
                <a:pPr marL="1524000" indent="0">
                  <a:lnSpc>
                    <a:spcPct val="120000"/>
                  </a:lnSpc>
                  <a:spcBef>
                    <a:spcPts val="600"/>
                  </a:spcBef>
                  <a:spcAft>
                    <a:spcPts val="600"/>
                  </a:spcAft>
                  <a:buClr>
                    <a:srgbClr val="0070C0"/>
                  </a:buClr>
                  <a:buSzPct val="50000"/>
                  <a:buNone/>
                </a:pPr>
                <a14:m>
                  <m:oMath xmlns:m="http://schemas.openxmlformats.org/officeDocument/2006/math">
                    <m:r>
                      <a:rPr lang="en-AU" b="0" i="1" smtClean="0">
                        <a:latin typeface="Cambria Math"/>
                      </a:rPr>
                      <m:t>𝐼𝑓</m:t>
                    </m:r>
                    <m:r>
                      <a:rPr lang="en-AU" b="0" i="1" smtClean="0">
                        <a:latin typeface="Cambria Math"/>
                      </a:rPr>
                      <m:t> </m:t>
                    </m:r>
                    <m:r>
                      <a:rPr lang="en-AU" b="0" i="1" smtClean="0">
                        <a:latin typeface="Cambria Math"/>
                      </a:rPr>
                      <m:t>𝑀𝐶</m:t>
                    </m:r>
                    <m:r>
                      <a:rPr lang="en-AU" b="0" i="1" smtClean="0">
                        <a:latin typeface="Cambria Math"/>
                      </a:rPr>
                      <m:t>&gt;</m:t>
                    </m:r>
                    <m:r>
                      <a:rPr lang="en-AU" b="0" i="1" smtClean="0">
                        <a:latin typeface="Cambria Math"/>
                      </a:rPr>
                      <m:t>𝐴𝐶</m:t>
                    </m:r>
                    <m:r>
                      <a:rPr lang="en-AU" b="0" i="1" smtClean="0">
                        <a:latin typeface="Cambria Math"/>
                      </a:rPr>
                      <m:t>, </m:t>
                    </m:r>
                    <m:r>
                      <a:rPr lang="en-AU" b="0" i="1" smtClean="0">
                        <a:latin typeface="Cambria Math"/>
                      </a:rPr>
                      <m:t>𝐴𝐶</m:t>
                    </m:r>
                    <m:r>
                      <a:rPr lang="en-AU" b="0" i="1" smtClean="0">
                        <a:latin typeface="Cambria Math"/>
                      </a:rPr>
                      <m:t> </m:t>
                    </m:r>
                    <m:r>
                      <a:rPr lang="en-AU" b="0" i="1" smtClean="0">
                        <a:latin typeface="Cambria Math"/>
                      </a:rPr>
                      <m:t>𝑖𝑠</m:t>
                    </m:r>
                    <m:r>
                      <a:rPr lang="en-AU" b="0" i="1" smtClean="0">
                        <a:latin typeface="Cambria Math"/>
                      </a:rPr>
                      <m:t> ↑</m:t>
                    </m:r>
                    <m:r>
                      <a:rPr lang="en-AU" b="0" i="1" smtClean="0">
                        <a:latin typeface="Cambria Math"/>
                        <a:ea typeface="Cambria Math"/>
                      </a:rPr>
                      <m:t>𝑖𝑛𝑔</m:t>
                    </m:r>
                  </m:oMath>
                </a14:m>
                <a:r>
                  <a:rPr lang="en-AU" dirty="0"/>
                  <a:t>	</a:t>
                </a:r>
                <a:endParaRPr lang="en-AU" i="1" dirty="0">
                  <a:latin typeface="Cambria Math"/>
                  <a:ea typeface="Cambria Math"/>
                </a:endParaRPr>
              </a:p>
              <a:p>
                <a:pPr marL="1524000"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i="1">
                          <a:latin typeface="Cambria Math"/>
                        </a:rPr>
                        <m:t>𝐼𝑓</m:t>
                      </m:r>
                      <m:r>
                        <a:rPr lang="en-AU" i="1">
                          <a:latin typeface="Cambria Math"/>
                        </a:rPr>
                        <m:t> </m:t>
                      </m:r>
                      <m:r>
                        <a:rPr lang="en-AU" i="1">
                          <a:latin typeface="Cambria Math"/>
                        </a:rPr>
                        <m:t>𝑀𝐶</m:t>
                      </m:r>
                      <m:r>
                        <a:rPr lang="en-AU" b="0" i="1" smtClean="0">
                          <a:latin typeface="Cambria Math"/>
                        </a:rPr>
                        <m:t>&lt;</m:t>
                      </m:r>
                      <m:r>
                        <a:rPr lang="en-AU" i="1">
                          <a:latin typeface="Cambria Math"/>
                        </a:rPr>
                        <m:t>𝐴𝐶</m:t>
                      </m:r>
                      <m:r>
                        <a:rPr lang="en-AU" i="1">
                          <a:latin typeface="Cambria Math"/>
                        </a:rPr>
                        <m:t>, </m:t>
                      </m:r>
                      <m:r>
                        <a:rPr lang="en-AU" i="1">
                          <a:latin typeface="Cambria Math"/>
                        </a:rPr>
                        <m:t>𝐴𝐶</m:t>
                      </m:r>
                      <m:r>
                        <a:rPr lang="en-AU" i="1">
                          <a:latin typeface="Cambria Math"/>
                        </a:rPr>
                        <m:t> </m:t>
                      </m:r>
                      <m:r>
                        <a:rPr lang="en-AU" i="1">
                          <a:latin typeface="Cambria Math"/>
                        </a:rPr>
                        <m:t>𝑖𝑠</m:t>
                      </m:r>
                      <m:r>
                        <a:rPr lang="en-AU" i="1">
                          <a:latin typeface="Cambria Math"/>
                        </a:rPr>
                        <m:t> ↓</m:t>
                      </m:r>
                      <m:r>
                        <a:rPr lang="en-AU" i="1">
                          <a:latin typeface="Cambria Math"/>
                          <a:ea typeface="Cambria Math"/>
                        </a:rPr>
                        <m:t>𝑖𝑛𝑔</m:t>
                      </m:r>
                      <m:r>
                        <m:rPr>
                          <m:nor/>
                        </m:rPr>
                        <a:rPr lang="en-AU" dirty="0"/>
                        <m:t>	</m:t>
                      </m:r>
                    </m:oMath>
                  </m:oMathPara>
                </a14:m>
                <a:endParaRPr lang="en-AU" i="1" dirty="0">
                  <a:latin typeface="Cambria Math"/>
                  <a:ea typeface="Cambria Math"/>
                </a:endParaRPr>
              </a:p>
              <a:p>
                <a:pPr marL="1524000" indent="0">
                  <a:lnSpc>
                    <a:spcPct val="120000"/>
                  </a:lnSpc>
                  <a:spcBef>
                    <a:spcPts val="600"/>
                  </a:spcBef>
                  <a:spcAft>
                    <a:spcPts val="600"/>
                  </a:spcAft>
                  <a:buClr>
                    <a:srgbClr val="0070C0"/>
                  </a:buClr>
                  <a:buSzPct val="50000"/>
                  <a:buNone/>
                </a:pPr>
                <a14:m>
                  <m:oMath xmlns:m="http://schemas.openxmlformats.org/officeDocument/2006/math">
                    <m:r>
                      <a:rPr lang="en-AU" i="1">
                        <a:latin typeface="Cambria Math"/>
                      </a:rPr>
                      <m:t>𝐼𝑓</m:t>
                    </m:r>
                    <m:r>
                      <a:rPr lang="en-AU" i="1">
                        <a:latin typeface="Cambria Math"/>
                      </a:rPr>
                      <m:t> </m:t>
                    </m:r>
                    <m:r>
                      <a:rPr lang="en-AU" i="1">
                        <a:latin typeface="Cambria Math"/>
                      </a:rPr>
                      <m:t>𝑀𝐶</m:t>
                    </m:r>
                    <m:r>
                      <a:rPr lang="en-AU" b="0" i="1" smtClean="0">
                        <a:latin typeface="Cambria Math"/>
                      </a:rPr>
                      <m:t>=</m:t>
                    </m:r>
                    <m:r>
                      <a:rPr lang="en-AU" i="1">
                        <a:latin typeface="Cambria Math"/>
                      </a:rPr>
                      <m:t>𝐴𝐶</m:t>
                    </m:r>
                    <m:r>
                      <a:rPr lang="en-AU" i="1">
                        <a:latin typeface="Cambria Math"/>
                      </a:rPr>
                      <m:t>, </m:t>
                    </m:r>
                    <m:r>
                      <a:rPr lang="en-AU" i="1">
                        <a:latin typeface="Cambria Math"/>
                      </a:rPr>
                      <m:t>𝐴𝐶</m:t>
                    </m:r>
                    <m:r>
                      <a:rPr lang="en-AU" i="1">
                        <a:latin typeface="Cambria Math"/>
                      </a:rPr>
                      <m:t> </m:t>
                    </m:r>
                    <m:r>
                      <a:rPr lang="en-AU" i="1">
                        <a:latin typeface="Cambria Math"/>
                      </a:rPr>
                      <m:t>𝑖𝑠</m:t>
                    </m:r>
                    <m:r>
                      <a:rPr lang="en-AU" i="1">
                        <a:latin typeface="Cambria Math"/>
                      </a:rPr>
                      <m:t> </m:t>
                    </m:r>
                    <m:r>
                      <a:rPr lang="en-AU" b="0" i="1" smtClean="0">
                        <a:latin typeface="Cambria Math"/>
                      </a:rPr>
                      <m:t>𝑚𝑖𝑛𝑖𝑚𝑖𝑠𝑒𝑑</m:t>
                    </m:r>
                  </m:oMath>
                </a14:m>
                <a:r>
                  <a:rPr lang="en-AU" dirty="0"/>
                  <a:t>	</a:t>
                </a:r>
                <a:endParaRPr lang="en-AU" i="1" dirty="0">
                  <a:latin typeface="Cambria Math"/>
                  <a:ea typeface="Cambria Math"/>
                </a:endParaRPr>
              </a:p>
              <a:p>
                <a:pPr marL="361950" indent="-361950">
                  <a:lnSpc>
                    <a:spcPct val="120000"/>
                  </a:lnSpc>
                  <a:spcBef>
                    <a:spcPts val="600"/>
                  </a:spcBef>
                  <a:spcAft>
                    <a:spcPts val="600"/>
                  </a:spcAft>
                  <a:buClr>
                    <a:srgbClr val="0070C0"/>
                  </a:buClr>
                  <a:buSzPct val="50000"/>
                  <a:buFont typeface="Wingdings" panose="05000000000000000000" pitchFamily="2" charset="2"/>
                  <a:buChar char="q"/>
                </a:pPr>
                <a:r>
                  <a:rPr lang="en-US" dirty="0"/>
                  <a:t>Note that this gives rise to the familiar U-shaped cost curves </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3200"/>
                <a:ext cx="10515600" cy="4703763"/>
              </a:xfrm>
              <a:blipFill rotWithShape="1">
                <a:blip r:embed="rId3"/>
                <a:stretch>
                  <a:fillRect l="-116" t="-13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Tree>
    <p:extLst>
      <p:ext uri="{BB962C8B-B14F-4D97-AF65-F5344CB8AC3E}">
        <p14:creationId xmlns:p14="http://schemas.microsoft.com/office/powerpoint/2010/main" val="338886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690802"/>
            <a:ext cx="4886020" cy="10723"/>
          </a:xfrm>
          <a:prstGeom prst="line">
            <a:avLst/>
          </a:prstGeom>
          <a:ln w="38100" cmpd="sng">
            <a:solidFill>
              <a:schemeClr val="tx1"/>
            </a:solidFill>
            <a:head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972416" y="945491"/>
            <a:ext cx="297345" cy="369332"/>
          </a:xfrm>
          <a:prstGeom prst="rect">
            <a:avLst/>
          </a:prstGeom>
          <a:noFill/>
        </p:spPr>
        <p:txBody>
          <a:bodyPr wrap="square" rtlCol="0">
            <a:spAutoFit/>
          </a:bodyPr>
          <a:lstStyle/>
          <a:p>
            <a:r>
              <a:rPr lang="en-US" dirty="0"/>
              <a:t>$</a:t>
            </a:r>
            <a:endParaRPr lang="en-US" baseline="-25000" dirty="0"/>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6145867" y="5649454"/>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590406" y="4216874"/>
            <a:ext cx="764023" cy="338554"/>
          </a:xfrm>
          <a:prstGeom prst="rect">
            <a:avLst/>
          </a:prstGeom>
          <a:noFill/>
        </p:spPr>
        <p:txBody>
          <a:bodyPr wrap="square" rtlCol="0">
            <a:spAutoFit/>
          </a:bodyPr>
          <a:lstStyle/>
          <a:p>
            <a:r>
              <a:rPr lang="en-US" sz="1600" dirty="0"/>
              <a:t>100</a:t>
            </a:r>
          </a:p>
        </p:txBody>
      </p:sp>
      <p:sp>
        <p:nvSpPr>
          <p:cNvPr id="41" name="TextBox 40"/>
          <p:cNvSpPr txBox="1"/>
          <p:nvPr/>
        </p:nvSpPr>
        <p:spPr>
          <a:xfrm>
            <a:off x="8307884" y="5508701"/>
            <a:ext cx="1159136" cy="338554"/>
          </a:xfrm>
          <a:prstGeom prst="rect">
            <a:avLst/>
          </a:prstGeom>
          <a:noFill/>
        </p:spPr>
        <p:txBody>
          <a:bodyPr wrap="square" rtlCol="0">
            <a:spAutoFit/>
          </a:bodyPr>
          <a:lstStyle/>
          <a:p>
            <a:r>
              <a:rPr lang="en-US" sz="1600" b="1" dirty="0"/>
              <a:t>Q</a:t>
            </a:r>
            <a:endParaRPr lang="en-US" sz="1600" b="1" baseline="-25000" dirty="0"/>
          </a:p>
        </p:txBody>
      </p:sp>
      <p:sp>
        <p:nvSpPr>
          <p:cNvPr id="11" name="TextBox 10"/>
          <p:cNvSpPr txBox="1"/>
          <p:nvPr/>
        </p:nvSpPr>
        <p:spPr>
          <a:xfrm>
            <a:off x="8422278" y="2672508"/>
            <a:ext cx="1655172" cy="369332"/>
          </a:xfrm>
          <a:prstGeom prst="rect">
            <a:avLst/>
          </a:prstGeom>
          <a:noFill/>
        </p:spPr>
        <p:txBody>
          <a:bodyPr wrap="square" rtlCol="0">
            <a:spAutoFit/>
          </a:bodyPr>
          <a:lstStyle/>
          <a:p>
            <a:pPr algn="ctr"/>
            <a:r>
              <a:rPr lang="en-AU" b="1" i="1" dirty="0">
                <a:solidFill>
                  <a:srgbClr val="002060"/>
                </a:solidFill>
              </a:rPr>
              <a:t>Average cost </a:t>
            </a:r>
            <a:endParaRPr lang="en-AU" b="1" i="1" dirty="0">
              <a:solidFill>
                <a:srgbClr val="0070C0"/>
              </a:solidFill>
            </a:endParaRPr>
          </a:p>
        </p:txBody>
      </p:sp>
      <p:sp>
        <p:nvSpPr>
          <p:cNvPr id="61" name="TextBox 60"/>
          <p:cNvSpPr txBox="1"/>
          <p:nvPr/>
        </p:nvSpPr>
        <p:spPr>
          <a:xfrm>
            <a:off x="5848233" y="5817344"/>
            <a:ext cx="695595" cy="338554"/>
          </a:xfrm>
          <a:prstGeom prst="rect">
            <a:avLst/>
          </a:prstGeom>
          <a:noFill/>
        </p:spPr>
        <p:txBody>
          <a:bodyPr wrap="square" rtlCol="0">
            <a:spAutoFit/>
          </a:bodyPr>
          <a:lstStyle/>
          <a:p>
            <a:r>
              <a:rPr lang="en-US" sz="1600" dirty="0"/>
              <a:t>2,000</a:t>
            </a:r>
          </a:p>
        </p:txBody>
      </p:sp>
      <p:cxnSp>
        <p:nvCxnSpPr>
          <p:cNvPr id="7" name="Straight Connector 6"/>
          <p:cNvCxnSpPr/>
          <p:nvPr/>
        </p:nvCxnSpPr>
        <p:spPr>
          <a:xfrm flipH="1" flipV="1">
            <a:off x="6127726" y="4376011"/>
            <a:ext cx="18141" cy="1443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274816" y="4376011"/>
            <a:ext cx="3019388" cy="101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4333875" y="1190625"/>
            <a:ext cx="4895850" cy="3185386"/>
          </a:xfrm>
          <a:custGeom>
            <a:avLst/>
            <a:gdLst>
              <a:gd name="connsiteX0" fmla="*/ 0 w 4895850"/>
              <a:gd name="connsiteY0" fmla="*/ 2286000 h 3185386"/>
              <a:gd name="connsiteX1" fmla="*/ 447675 w 4895850"/>
              <a:gd name="connsiteY1" fmla="*/ 2847975 h 3185386"/>
              <a:gd name="connsiteX2" fmla="*/ 1905000 w 4895850"/>
              <a:gd name="connsiteY2" fmla="*/ 3171825 h 3185386"/>
              <a:gd name="connsiteX3" fmla="*/ 3381375 w 4895850"/>
              <a:gd name="connsiteY3" fmla="*/ 2400300 h 3185386"/>
              <a:gd name="connsiteX4" fmla="*/ 4895850 w 4895850"/>
              <a:gd name="connsiteY4" fmla="*/ 0 h 3185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5850" h="3185386">
                <a:moveTo>
                  <a:pt x="0" y="2286000"/>
                </a:moveTo>
                <a:cubicBezTo>
                  <a:pt x="65087" y="2493169"/>
                  <a:pt x="130175" y="2700338"/>
                  <a:pt x="447675" y="2847975"/>
                </a:cubicBezTo>
                <a:cubicBezTo>
                  <a:pt x="765175" y="2995612"/>
                  <a:pt x="1416050" y="3246437"/>
                  <a:pt x="1905000" y="3171825"/>
                </a:cubicBezTo>
                <a:cubicBezTo>
                  <a:pt x="2393950" y="3097213"/>
                  <a:pt x="2882900" y="2928938"/>
                  <a:pt x="3381375" y="2400300"/>
                </a:cubicBezTo>
                <a:cubicBezTo>
                  <a:pt x="3879850" y="1871662"/>
                  <a:pt x="4387850" y="935831"/>
                  <a:pt x="4895850" y="0"/>
                </a:cubicBezTo>
              </a:path>
            </a:pathLst>
          </a:cu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Freeform 25"/>
          <p:cNvSpPr/>
          <p:nvPr/>
        </p:nvSpPr>
        <p:spPr>
          <a:xfrm rot="20828752">
            <a:off x="3400309" y="1337177"/>
            <a:ext cx="4895850" cy="3185386"/>
          </a:xfrm>
          <a:custGeom>
            <a:avLst/>
            <a:gdLst>
              <a:gd name="connsiteX0" fmla="*/ 0 w 4895850"/>
              <a:gd name="connsiteY0" fmla="*/ 2286000 h 3185386"/>
              <a:gd name="connsiteX1" fmla="*/ 447675 w 4895850"/>
              <a:gd name="connsiteY1" fmla="*/ 2847975 h 3185386"/>
              <a:gd name="connsiteX2" fmla="*/ 1905000 w 4895850"/>
              <a:gd name="connsiteY2" fmla="*/ 3171825 h 3185386"/>
              <a:gd name="connsiteX3" fmla="*/ 3381375 w 4895850"/>
              <a:gd name="connsiteY3" fmla="*/ 2400300 h 3185386"/>
              <a:gd name="connsiteX4" fmla="*/ 4895850 w 4895850"/>
              <a:gd name="connsiteY4" fmla="*/ 0 h 3185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5850" h="3185386">
                <a:moveTo>
                  <a:pt x="0" y="2286000"/>
                </a:moveTo>
                <a:cubicBezTo>
                  <a:pt x="65087" y="2493169"/>
                  <a:pt x="130175" y="2700338"/>
                  <a:pt x="447675" y="2847975"/>
                </a:cubicBezTo>
                <a:cubicBezTo>
                  <a:pt x="765175" y="2995612"/>
                  <a:pt x="1416050" y="3246437"/>
                  <a:pt x="1905000" y="3171825"/>
                </a:cubicBezTo>
                <a:cubicBezTo>
                  <a:pt x="2393950" y="3097213"/>
                  <a:pt x="2882900" y="2928938"/>
                  <a:pt x="3381375" y="2400300"/>
                </a:cubicBezTo>
                <a:cubicBezTo>
                  <a:pt x="3879850" y="1871662"/>
                  <a:pt x="4387850" y="935831"/>
                  <a:pt x="4895850"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TextBox 29"/>
          <p:cNvSpPr txBox="1"/>
          <p:nvPr/>
        </p:nvSpPr>
        <p:spPr>
          <a:xfrm>
            <a:off x="5466618" y="2167683"/>
            <a:ext cx="1655172" cy="369332"/>
          </a:xfrm>
          <a:prstGeom prst="rect">
            <a:avLst/>
          </a:prstGeom>
          <a:noFill/>
        </p:spPr>
        <p:txBody>
          <a:bodyPr wrap="square" rtlCol="0">
            <a:spAutoFit/>
          </a:bodyPr>
          <a:lstStyle/>
          <a:p>
            <a:pPr algn="ctr"/>
            <a:r>
              <a:rPr lang="en-AU" b="1" i="1" dirty="0">
                <a:solidFill>
                  <a:srgbClr val="FF0000"/>
                </a:solidFill>
              </a:rPr>
              <a:t>Marginal cost </a:t>
            </a:r>
          </a:p>
        </p:txBody>
      </p:sp>
    </p:spTree>
    <p:extLst>
      <p:ext uri="{BB962C8B-B14F-4D97-AF65-F5344CB8AC3E}">
        <p14:creationId xmlns:p14="http://schemas.microsoft.com/office/powerpoint/2010/main" val="9247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Economic profit versus accounting profit, with the former taking account the opportunity costs of decisions.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Demand follows from the </a:t>
            </a:r>
            <a:r>
              <a:rPr lang="en-US" dirty="0" err="1"/>
              <a:t>optimisation</a:t>
            </a:r>
            <a:r>
              <a:rPr lang="en-US" dirty="0"/>
              <a:t> of economic agents: </a:t>
            </a:r>
          </a:p>
          <a:p>
            <a:pPr marL="714375" indent="-35242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Think of it as relationship between P and Q</a:t>
            </a:r>
          </a:p>
          <a:p>
            <a:pPr marL="714375" indent="-35242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Law of demand</a:t>
            </a:r>
          </a:p>
          <a:p>
            <a:pPr marL="714375" indent="-35242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Note that the height of the demand curve tells us about the willingness of individuals to pay</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182717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 - </a:t>
            </a:r>
            <a:r>
              <a:rPr lang="en-US" b="1" i="1" dirty="0">
                <a:solidFill>
                  <a:srgbClr val="002060"/>
                </a:solidFill>
              </a:rPr>
              <a:t>elasticity</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3200"/>
                <a:ext cx="10515600" cy="4703763"/>
              </a:xfrm>
            </p:spPr>
            <p:txBody>
              <a:bodyPr>
                <a:normAutofit fontScale="85000" lnSpcReduction="1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Own price elasticity of demand:</a:t>
                </a:r>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m:rPr>
                          <m:sty m:val="p"/>
                        </m:rPr>
                        <a:rPr lang="el-GR" i="1" smtClean="0">
                          <a:latin typeface="Cambria Math"/>
                        </a:rPr>
                        <m:t>η</m:t>
                      </m:r>
                      <m:r>
                        <a:rPr lang="en-AU" b="0" i="1" smtClean="0">
                          <a:latin typeface="Cambria Math"/>
                        </a:rPr>
                        <m:t>=</m:t>
                      </m:r>
                      <m:f>
                        <m:fPr>
                          <m:ctrlPr>
                            <a:rPr lang="en-AU" b="0" i="1" smtClean="0">
                              <a:latin typeface="Cambria Math" panose="02040503050406030204" pitchFamily="18" charset="0"/>
                            </a:rPr>
                          </m:ctrlPr>
                        </m:fPr>
                        <m:num>
                          <m:r>
                            <a:rPr lang="en-AU" b="0" i="1" smtClean="0">
                              <a:latin typeface="Cambria Math"/>
                            </a:rPr>
                            <m:t>𝑑𝑄</m:t>
                          </m:r>
                        </m:num>
                        <m:den>
                          <m:r>
                            <a:rPr lang="en-AU" b="0" i="1" smtClean="0">
                              <a:latin typeface="Cambria Math"/>
                            </a:rPr>
                            <m:t>𝑑𝑃</m:t>
                          </m:r>
                        </m:den>
                      </m:f>
                      <m:r>
                        <a:rPr lang="en-AU" b="0" i="1" smtClean="0">
                          <a:latin typeface="Cambria Math"/>
                          <a:ea typeface="Cambria Math"/>
                        </a:rPr>
                        <m:t>∙</m:t>
                      </m:r>
                      <m:f>
                        <m:fPr>
                          <m:ctrlPr>
                            <a:rPr lang="en-AU" b="0" i="1" smtClean="0">
                              <a:latin typeface="Cambria Math" panose="02040503050406030204" pitchFamily="18" charset="0"/>
                              <a:ea typeface="Cambria Math"/>
                            </a:rPr>
                          </m:ctrlPr>
                        </m:fPr>
                        <m:num>
                          <m:r>
                            <a:rPr lang="en-AU" b="0" i="1" smtClean="0">
                              <a:latin typeface="Cambria Math"/>
                              <a:ea typeface="Cambria Math"/>
                            </a:rPr>
                            <m:t>𝑃</m:t>
                          </m:r>
                        </m:num>
                        <m:den>
                          <m:r>
                            <a:rPr lang="en-AU" b="0" i="1" smtClean="0">
                              <a:latin typeface="Cambria Math"/>
                              <a:ea typeface="Cambria Math"/>
                            </a:rPr>
                            <m:t>𝑄</m:t>
                          </m:r>
                        </m:den>
                      </m:f>
                    </m:oMath>
                  </m:oMathPara>
                </a14:m>
                <a:endParaRPr lang="en-US" dirty="0"/>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m:rPr>
                          <m:sty m:val="p"/>
                        </m:rPr>
                        <a:rPr lang="el-GR" i="1">
                          <a:latin typeface="Cambria Math"/>
                        </a:rPr>
                        <m:t>η</m:t>
                      </m:r>
                      <m:r>
                        <a:rPr lang="en-AU" b="0" i="1" smtClean="0">
                          <a:latin typeface="Cambria Math"/>
                        </a:rPr>
                        <m:t>&lt;1, </m:t>
                      </m:r>
                      <m:r>
                        <a:rPr lang="en-AU" b="0" i="1" smtClean="0">
                          <a:latin typeface="Cambria Math"/>
                        </a:rPr>
                        <m:t>𝑑𝑒𝑚𝑎𝑛𝑑</m:t>
                      </m:r>
                      <m:r>
                        <a:rPr lang="en-AU" b="0" i="1" smtClean="0">
                          <a:latin typeface="Cambria Math"/>
                        </a:rPr>
                        <m:t> </m:t>
                      </m:r>
                      <m:r>
                        <a:rPr lang="en-AU" b="0" i="1" smtClean="0">
                          <a:latin typeface="Cambria Math"/>
                        </a:rPr>
                        <m:t>𝑖𝑠</m:t>
                      </m:r>
                      <m:r>
                        <a:rPr lang="en-AU" b="0" i="1" smtClean="0">
                          <a:latin typeface="Cambria Math"/>
                        </a:rPr>
                        <m:t> </m:t>
                      </m:r>
                      <m:r>
                        <a:rPr lang="en-AU" b="0" i="1" smtClean="0">
                          <a:latin typeface="Cambria Math"/>
                        </a:rPr>
                        <m:t>𝑖𝑛𝑒𝑙𝑎𝑠𝑡𝑖𝑐</m:t>
                      </m:r>
                    </m:oMath>
                  </m:oMathPara>
                </a14:m>
                <a:endParaRPr lang="en-AU" b="0" dirty="0"/>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m:rPr>
                          <m:sty m:val="p"/>
                        </m:rPr>
                        <a:rPr lang="el-GR" i="1">
                          <a:latin typeface="Cambria Math"/>
                        </a:rPr>
                        <m:t>η</m:t>
                      </m:r>
                      <m:r>
                        <a:rPr lang="en-AU" b="0" i="1" smtClean="0">
                          <a:latin typeface="Cambria Math"/>
                        </a:rPr>
                        <m:t>&gt;</m:t>
                      </m:r>
                      <m:r>
                        <a:rPr lang="en-AU" i="1">
                          <a:latin typeface="Cambria Math"/>
                        </a:rPr>
                        <m:t>1, </m:t>
                      </m:r>
                      <m:r>
                        <a:rPr lang="en-AU" i="1">
                          <a:latin typeface="Cambria Math"/>
                        </a:rPr>
                        <m:t>𝑑𝑒𝑚𝑎𝑛𝑑</m:t>
                      </m:r>
                      <m:r>
                        <a:rPr lang="en-AU" i="1">
                          <a:latin typeface="Cambria Math"/>
                        </a:rPr>
                        <m:t> </m:t>
                      </m:r>
                      <m:r>
                        <a:rPr lang="en-AU" i="1">
                          <a:latin typeface="Cambria Math"/>
                        </a:rPr>
                        <m:t>𝑖𝑠</m:t>
                      </m:r>
                      <m:r>
                        <a:rPr lang="en-AU" i="1">
                          <a:latin typeface="Cambria Math"/>
                        </a:rPr>
                        <m:t> </m:t>
                      </m:r>
                      <m:r>
                        <a:rPr lang="en-AU" i="1">
                          <a:latin typeface="Cambria Math"/>
                        </a:rPr>
                        <m:t>𝑒𝑙𝑎𝑠𝑡𝑖𝑐</m:t>
                      </m:r>
                    </m:oMath>
                  </m:oMathPara>
                </a14:m>
                <a:endParaRPr lang="en-US"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Revenue: </a:t>
                </a:r>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𝑇𝑅</m:t>
                      </m:r>
                      <m:r>
                        <a:rPr lang="en-AU" i="1">
                          <a:latin typeface="Cambria Math"/>
                        </a:rPr>
                        <m:t>=</m:t>
                      </m:r>
                      <m:r>
                        <a:rPr lang="en-AU" b="0" i="1" smtClean="0">
                          <a:latin typeface="Cambria Math"/>
                        </a:rPr>
                        <m:t>𝑃</m:t>
                      </m:r>
                      <m:d>
                        <m:dPr>
                          <m:ctrlPr>
                            <a:rPr lang="en-AU" b="0" i="1" smtClean="0">
                              <a:latin typeface="Cambria Math" panose="02040503050406030204" pitchFamily="18" charset="0"/>
                            </a:rPr>
                          </m:ctrlPr>
                        </m:dPr>
                        <m:e>
                          <m:r>
                            <a:rPr lang="en-AU" b="0" i="1" smtClean="0">
                              <a:latin typeface="Cambria Math"/>
                            </a:rPr>
                            <m:t>𝑄</m:t>
                          </m:r>
                        </m:e>
                      </m:d>
                      <m:r>
                        <a:rPr lang="en-AU" b="0" i="1" smtClean="0">
                          <a:latin typeface="Cambria Math" panose="02040503050406030204" pitchFamily="18" charset="0"/>
                        </a:rPr>
                        <m:t>𝑄</m:t>
                      </m:r>
                    </m:oMath>
                  </m:oMathPara>
                </a14:m>
                <a:endParaRPr lang="en-US" dirty="0"/>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𝑀𝑅</m:t>
                      </m:r>
                      <m:r>
                        <a:rPr lang="en-AU" b="0" i="1" smtClean="0">
                          <a:latin typeface="Cambria Math"/>
                        </a:rPr>
                        <m:t>=</m:t>
                      </m:r>
                      <m:r>
                        <a:rPr lang="en-AU" b="0" i="1" smtClean="0">
                          <a:latin typeface="Cambria Math" panose="02040503050406030204" pitchFamily="18" charset="0"/>
                        </a:rPr>
                        <m:t>𝑃</m:t>
                      </m:r>
                      <m:r>
                        <a:rPr lang="en-AU" b="0" i="1" smtClean="0">
                          <a:latin typeface="Cambria Math"/>
                        </a:rPr>
                        <m:t>(</m:t>
                      </m:r>
                      <m:r>
                        <a:rPr lang="en-AU" b="0" i="1" smtClean="0">
                          <a:latin typeface="Cambria Math"/>
                        </a:rPr>
                        <m:t>𝑄</m:t>
                      </m:r>
                      <m:r>
                        <a:rPr lang="en-AU" b="0" i="1" smtClean="0">
                          <a:latin typeface="Cambria Math"/>
                        </a:rPr>
                        <m:t>)</m:t>
                      </m:r>
                      <m:d>
                        <m:dPr>
                          <m:begChr m:val="["/>
                          <m:endChr m:val="]"/>
                          <m:ctrlPr>
                            <a:rPr lang="en-AU" b="0" i="1" smtClean="0">
                              <a:latin typeface="Cambria Math" panose="02040503050406030204" pitchFamily="18" charset="0"/>
                            </a:rPr>
                          </m:ctrlPr>
                        </m:dPr>
                        <m:e>
                          <m:r>
                            <a:rPr lang="en-AU" b="0" i="1" smtClean="0">
                              <a:latin typeface="Cambria Math"/>
                            </a:rPr>
                            <m:t>1−</m:t>
                          </m:r>
                          <m:f>
                            <m:fPr>
                              <m:ctrlPr>
                                <a:rPr lang="en-AU" b="0" i="1" smtClean="0">
                                  <a:latin typeface="Cambria Math" panose="02040503050406030204" pitchFamily="18" charset="0"/>
                                </a:rPr>
                              </m:ctrlPr>
                            </m:fPr>
                            <m:num>
                              <m:r>
                                <a:rPr lang="en-AU" b="0" i="1" smtClean="0">
                                  <a:latin typeface="Cambria Math"/>
                                </a:rPr>
                                <m:t>1</m:t>
                              </m:r>
                            </m:num>
                            <m:den>
                              <m:r>
                                <m:rPr>
                                  <m:sty m:val="p"/>
                                </m:rPr>
                                <a:rPr lang="el-GR" i="1">
                                  <a:latin typeface="Cambria Math"/>
                                </a:rPr>
                                <m:t>η</m:t>
                              </m:r>
                            </m:den>
                          </m:f>
                        </m:e>
                      </m:d>
                    </m:oMath>
                  </m:oMathPara>
                </a14:m>
                <a:endParaRPr lang="en-AU"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3200"/>
                <a:ext cx="10515600" cy="4703763"/>
              </a:xfrm>
              <a:blipFill>
                <a:blip r:embed="rId3"/>
                <a:stretch>
                  <a:fillRect t="-64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Tree>
    <p:extLst>
      <p:ext uri="{BB962C8B-B14F-4D97-AF65-F5344CB8AC3E}">
        <p14:creationId xmlns:p14="http://schemas.microsoft.com/office/powerpoint/2010/main" val="7542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 - </a:t>
            </a:r>
            <a:r>
              <a:rPr lang="en-US" b="1" i="1" dirty="0">
                <a:solidFill>
                  <a:srgbClr val="002060"/>
                </a:solidFill>
              </a:rPr>
              <a:t>elasticity</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3200"/>
                <a:ext cx="10515600" cy="4703763"/>
              </a:xfrm>
            </p:spPr>
            <p:txBody>
              <a:bodyPr>
                <a:normAutofit fontScale="92500" lnSpcReduction="1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Profit </a:t>
                </a:r>
                <a:r>
                  <a:rPr lang="en-US" dirty="0" err="1"/>
                  <a:t>maximisation</a:t>
                </a:r>
                <a:r>
                  <a:rPr lang="en-US" dirty="0"/>
                  <a:t> generally requires:</a:t>
                </a:r>
              </a:p>
              <a:p>
                <a:pPr marL="2600325" indent="0">
                  <a:lnSpc>
                    <a:spcPct val="120000"/>
                  </a:lnSpc>
                  <a:spcBef>
                    <a:spcPts val="600"/>
                  </a:spcBef>
                  <a:spcAft>
                    <a:spcPts val="600"/>
                  </a:spcAft>
                  <a:buClr>
                    <a:srgbClr val="0070C0"/>
                  </a:buClr>
                  <a:buSzPct val="50000"/>
                  <a:buNone/>
                </a:pPr>
                <a14:m>
                  <m:oMathPara xmlns:m="http://schemas.openxmlformats.org/officeDocument/2006/math">
                    <m:oMathParaPr>
                      <m:jc m:val="left"/>
                    </m:oMathParaPr>
                    <m:oMath xmlns:m="http://schemas.openxmlformats.org/officeDocument/2006/math">
                      <m:r>
                        <a:rPr lang="en-AU" b="0" i="1" smtClean="0">
                          <a:latin typeface="Cambria Math"/>
                        </a:rPr>
                        <m:t>𝑀𝑅</m:t>
                      </m:r>
                      <m:r>
                        <a:rPr lang="en-AU" b="0" i="1" smtClean="0">
                          <a:latin typeface="Cambria Math"/>
                        </a:rPr>
                        <m:t>=</m:t>
                      </m:r>
                      <m:r>
                        <a:rPr lang="en-AU" b="0" i="1" smtClean="0">
                          <a:latin typeface="Cambria Math"/>
                        </a:rPr>
                        <m:t>𝑀𝐶</m:t>
                      </m:r>
                    </m:oMath>
                  </m:oMathPara>
                </a14:m>
                <a:endParaRPr lang="en-US"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Perfectly competitive markets are, arguably, not very interesting from a strategic point of view: </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dirty="0"/>
                  <a:t>Homogeneous products, freedom of entry and exit, and, zero economic profit in LR</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rgbClr val="FF0000"/>
                    </a:solidFill>
                  </a:rPr>
                  <a:t>But, recall that if you are in a competitive industry where entry and exit is possible than need care when banking strategy on products that are easily imitated or resources that are easily acquired</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3200"/>
                <a:ext cx="10515600" cy="4703763"/>
              </a:xfrm>
              <a:blipFill rotWithShape="1">
                <a:blip r:embed="rId3"/>
                <a:stretch>
                  <a:fillRect l="-58" t="-649" b="-51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Tree>
    <p:extLst>
      <p:ext uri="{BB962C8B-B14F-4D97-AF65-F5344CB8AC3E}">
        <p14:creationId xmlns:p14="http://schemas.microsoft.com/office/powerpoint/2010/main" val="31954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 – </a:t>
            </a:r>
            <a:r>
              <a:rPr lang="en-US" b="1" i="1" dirty="0">
                <a:solidFill>
                  <a:srgbClr val="002060"/>
                </a:solidFill>
              </a:rPr>
              <a:t>Game Theory</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fontScale="85000" lnSpcReduction="2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A theme that comes up again and again this semester is that we think about </a:t>
            </a:r>
            <a:r>
              <a:rPr lang="en-US" b="1" i="1" dirty="0">
                <a:solidFill>
                  <a:srgbClr val="FF0000"/>
                </a:solidFill>
              </a:rPr>
              <a:t>strategic relationships </a:t>
            </a:r>
            <a:r>
              <a:rPr lang="en-US" dirty="0"/>
              <a:t>between agents in a range of settings.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Need to consider the response of rivals or other players. Examples: </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Pricing</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Investment</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Market entry and entry </a:t>
            </a:r>
            <a:r>
              <a:rPr lang="en-US" i="1" dirty="0" err="1">
                <a:solidFill>
                  <a:schemeClr val="bg2">
                    <a:lumMod val="50000"/>
                  </a:schemeClr>
                </a:solidFill>
              </a:rPr>
              <a:t>deterence</a:t>
            </a:r>
            <a:endParaRPr lang="en-US" i="1" dirty="0">
              <a:solidFill>
                <a:schemeClr val="bg2">
                  <a:lumMod val="50000"/>
                </a:schemeClr>
              </a:solidFill>
            </a:endParaRP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Product development</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Advertising</a:t>
            </a:r>
          </a:p>
          <a:p>
            <a:pPr marL="1076325" indent="-714375">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bg2">
                    <a:lumMod val="50000"/>
                  </a:schemeClr>
                </a:solidFill>
              </a:rPr>
              <a:t>Wage negotiations (or more generally input suppliers)</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89771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 – </a:t>
            </a:r>
            <a:r>
              <a:rPr lang="en-US" b="1" i="1" dirty="0">
                <a:solidFill>
                  <a:srgbClr val="002060"/>
                </a:solidFill>
              </a:rPr>
              <a:t>Game Theory</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lnSpcReduction="1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Usually solve strategic problems using the tools of game theory.</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Look for a </a:t>
            </a:r>
            <a:r>
              <a:rPr lang="en-US" b="1" i="1" dirty="0">
                <a:solidFill>
                  <a:srgbClr val="C00000"/>
                </a:solidFill>
              </a:rPr>
              <a:t>Nash Equilibrium</a:t>
            </a:r>
          </a:p>
          <a:p>
            <a:pPr marL="0" indent="0" algn="ctr">
              <a:lnSpc>
                <a:spcPct val="120000"/>
              </a:lnSpc>
              <a:spcBef>
                <a:spcPts val="600"/>
              </a:spcBef>
              <a:spcAft>
                <a:spcPts val="600"/>
              </a:spcAft>
              <a:buClr>
                <a:srgbClr val="0070C0"/>
              </a:buClr>
              <a:buSzPct val="50000"/>
              <a:buNone/>
            </a:pPr>
            <a:r>
              <a:rPr lang="en-US" i="1" dirty="0">
                <a:solidFill>
                  <a:schemeClr val="bg2">
                    <a:lumMod val="50000"/>
                  </a:schemeClr>
                </a:solidFill>
              </a:rPr>
              <a:t>That is, a situation where neither economic agent (player in the game) has any incentive to unilaterally change their behaviour given the behaviour of other players</a:t>
            </a:r>
            <a:r>
              <a:rPr lang="en-US" dirty="0"/>
              <a:t>. </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Each player is doing the best they can given the strategies of other players. </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Many different types of games that defined by their rules.</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spTree>
    <p:extLst>
      <p:ext uri="{BB962C8B-B14F-4D97-AF65-F5344CB8AC3E}">
        <p14:creationId xmlns:p14="http://schemas.microsoft.com/office/powerpoint/2010/main" val="15652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Cigarette advertising</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the following advertising game for BAT and Imperial</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graphicFrame>
        <p:nvGraphicFramePr>
          <p:cNvPr id="6" name="Table 5"/>
          <p:cNvGraphicFramePr>
            <a:graphicFrameLocks noGrp="1"/>
          </p:cNvGraphicFramePr>
          <p:nvPr/>
        </p:nvGraphicFramePr>
        <p:xfrm>
          <a:off x="1781173" y="2672291"/>
          <a:ext cx="8578852" cy="290592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rgbClr val="7030A0"/>
                          </a:solidFill>
                        </a:rPr>
                        <a:t>BAT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7030A0"/>
                          </a:solidFill>
                        </a:rPr>
                        <a:t>Don’t Advertise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7030A0"/>
                          </a:solidFill>
                        </a:rPr>
                        <a:t>Advertise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Imperial</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B050"/>
                          </a:solidFill>
                        </a:rPr>
                        <a:t>Don’t Advertise</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$50</a:t>
                      </a:r>
                      <a:r>
                        <a:rPr lang="en-AU" sz="2400" b="1" dirty="0"/>
                        <a:t>, </a:t>
                      </a:r>
                      <a:r>
                        <a:rPr lang="en-AU" sz="2400" b="1" dirty="0">
                          <a:solidFill>
                            <a:srgbClr val="7030A0"/>
                          </a:solidFill>
                        </a:rPr>
                        <a:t>$50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B050"/>
                          </a:solidFill>
                        </a:rPr>
                        <a:t>$20</a:t>
                      </a:r>
                      <a:r>
                        <a:rPr lang="en-AU" sz="2400" b="1" dirty="0"/>
                        <a:t>, </a:t>
                      </a:r>
                      <a:r>
                        <a:rPr lang="en-AU" sz="2400" b="1" dirty="0">
                          <a:solidFill>
                            <a:srgbClr val="7030A0"/>
                          </a:solidFill>
                        </a:rPr>
                        <a:t>$60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B050"/>
                          </a:solidFill>
                        </a:rPr>
                        <a:t>Advertise</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B050"/>
                          </a:solidFill>
                        </a:rPr>
                        <a:t>$60</a:t>
                      </a:r>
                      <a:r>
                        <a:rPr lang="en-AU" sz="2400" b="1" dirty="0"/>
                        <a:t>, </a:t>
                      </a:r>
                      <a:r>
                        <a:rPr lang="en-AU" sz="2400" b="1" dirty="0">
                          <a:solidFill>
                            <a:srgbClr val="7030A0"/>
                          </a:solidFill>
                        </a:rPr>
                        <a:t>$20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B050"/>
                          </a:solidFill>
                        </a:rPr>
                        <a:t>$27</a:t>
                      </a:r>
                      <a:r>
                        <a:rPr lang="en-AU" sz="2400" b="1" dirty="0"/>
                        <a:t>, </a:t>
                      </a:r>
                      <a:r>
                        <a:rPr lang="en-AU" sz="2400" b="1" dirty="0">
                          <a:solidFill>
                            <a:srgbClr val="7030A0"/>
                          </a:solidFill>
                        </a:rPr>
                        <a:t>$27</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9267825" y="4286250"/>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9267825" y="496252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477000" y="4991100"/>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8562975" y="4962525"/>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2565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 – </a:t>
            </a:r>
            <a:r>
              <a:rPr lang="en-US" b="1" i="1" dirty="0">
                <a:solidFill>
                  <a:srgbClr val="002060"/>
                </a:solidFill>
              </a:rPr>
              <a:t>Game Theory</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fontScale="925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Game above is really just a rebadged Prisoners dilemma in which the (strictly) dominant strategy is to expand.</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Notice how this does not maximise surplus from the view of the players – we can then think about how firms such as these might actually get to a better outcome. Any thoughts?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Of course, this is a game in which we (implicitly) assumed that players make their decisions simultaneously.</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what happens when players have to make decisions sequentially. </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87618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Some other basics – </a:t>
            </a:r>
            <a:r>
              <a:rPr lang="en-US" b="1" i="1" dirty="0">
                <a:solidFill>
                  <a:srgbClr val="002060"/>
                </a:solidFill>
              </a:rPr>
              <a:t>Game Theory</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graphicFrame>
        <p:nvGraphicFramePr>
          <p:cNvPr id="6" name="Table 5"/>
          <p:cNvGraphicFramePr>
            <a:graphicFrameLocks noGrp="1"/>
          </p:cNvGraphicFramePr>
          <p:nvPr/>
        </p:nvGraphicFramePr>
        <p:xfrm>
          <a:off x="1460500" y="2155506"/>
          <a:ext cx="9468000" cy="33375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a:p>
                  </a:txBody>
                  <a:tcPr>
                    <a:noFill/>
                  </a:tcPr>
                </a:tc>
                <a:tc>
                  <a:txBody>
                    <a:bodyPr/>
                    <a:lstStyle/>
                    <a:p>
                      <a:r>
                        <a:rPr lang="en-AU" dirty="0"/>
                        <a:t>No expand</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$18</a:t>
                      </a:r>
                      <a:r>
                        <a:rPr lang="en-AU" sz="1800" b="1" dirty="0"/>
                        <a:t>, </a:t>
                      </a:r>
                      <a:r>
                        <a:rPr lang="en-AU" sz="1800" b="1" dirty="0">
                          <a:solidFill>
                            <a:srgbClr val="7030A0"/>
                          </a:solidFill>
                        </a:rPr>
                        <a:t>$18</a:t>
                      </a:r>
                      <a:r>
                        <a:rPr lang="en-AU" sz="1800" b="1" dirty="0"/>
                        <a:t>)</a:t>
                      </a:r>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No expand</a:t>
                      </a:r>
                    </a:p>
                  </a:txBody>
                  <a:tcPr>
                    <a:noFill/>
                  </a:tcPr>
                </a:tc>
                <a:tc>
                  <a:txBody>
                    <a:bodyPr/>
                    <a:lstStyle/>
                    <a:p>
                      <a:endParaRPr lang="en-AU" dirty="0"/>
                    </a:p>
                  </a:txBody>
                  <a:tcPr>
                    <a:noFill/>
                  </a:tcPr>
                </a:tc>
                <a:tc>
                  <a:txBody>
                    <a:bodyPr/>
                    <a:lstStyle/>
                    <a:p>
                      <a:r>
                        <a:rPr lang="en-AU" dirty="0"/>
                        <a:t>Small</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$15</a:t>
                      </a:r>
                      <a:r>
                        <a:rPr lang="en-AU" sz="1800" b="1" dirty="0"/>
                        <a:t>, </a:t>
                      </a:r>
                      <a:r>
                        <a:rPr lang="en-AU" sz="1800" b="1" dirty="0">
                          <a:solidFill>
                            <a:srgbClr val="7030A0"/>
                          </a:solidFill>
                        </a:rPr>
                        <a:t>$20</a:t>
                      </a:r>
                      <a:r>
                        <a:rPr lang="en-AU" sz="1800" b="1" dirty="0"/>
                        <a:t>)</a:t>
                      </a:r>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Large</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$9</a:t>
                      </a:r>
                      <a:r>
                        <a:rPr lang="en-AU" sz="1800" b="1" dirty="0"/>
                        <a:t>, </a:t>
                      </a:r>
                      <a:r>
                        <a:rPr lang="en-AU" sz="1800" b="1" dirty="0">
                          <a:solidFill>
                            <a:srgbClr val="7030A0"/>
                          </a:solidFill>
                        </a:rPr>
                        <a:t>$18</a:t>
                      </a:r>
                      <a:r>
                        <a:rPr lang="en-AU" sz="1800" b="1" dirty="0"/>
                        <a:t>)</a:t>
                      </a:r>
                    </a:p>
                  </a:txBody>
                  <a:tcPr>
                    <a:noFill/>
                  </a:tcPr>
                </a:tc>
                <a:extLst>
                  <a:ext uri="{0D108BD9-81ED-4DB2-BD59-A6C34878D82A}">
                    <a16:rowId xmlns:a16="http://schemas.microsoft.com/office/drawing/2014/main" val="10002"/>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No expand</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$20</a:t>
                      </a:r>
                      <a:r>
                        <a:rPr lang="en-AU" sz="1800" b="1" dirty="0"/>
                        <a:t>, </a:t>
                      </a:r>
                      <a:r>
                        <a:rPr lang="en-AU" sz="1800" b="1" dirty="0">
                          <a:solidFill>
                            <a:srgbClr val="7030A0"/>
                          </a:solidFill>
                        </a:rPr>
                        <a:t>$15</a:t>
                      </a:r>
                      <a:r>
                        <a:rPr lang="en-AU" sz="1800" b="1" dirty="0"/>
                        <a:t>)</a:t>
                      </a:r>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Small</a:t>
                      </a:r>
                    </a:p>
                  </a:txBody>
                  <a:tcPr>
                    <a:noFill/>
                  </a:tcPr>
                </a:tc>
                <a:tc>
                  <a:txBody>
                    <a:bodyPr/>
                    <a:lstStyle/>
                    <a:p>
                      <a:endParaRPr lang="en-AU" dirty="0"/>
                    </a:p>
                  </a:txBody>
                  <a:tcPr>
                    <a:noFill/>
                  </a:tcPr>
                </a:tc>
                <a:tc>
                  <a:txBody>
                    <a:bodyPr/>
                    <a:lstStyle/>
                    <a:p>
                      <a:r>
                        <a:rPr lang="en-AU" dirty="0"/>
                        <a:t>Small</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$16</a:t>
                      </a:r>
                      <a:r>
                        <a:rPr lang="en-AU" sz="1800" b="1" dirty="0"/>
                        <a:t>, </a:t>
                      </a:r>
                      <a:r>
                        <a:rPr lang="en-AU" sz="1800" b="1" dirty="0">
                          <a:solidFill>
                            <a:srgbClr val="7030A0"/>
                          </a:solidFill>
                        </a:rPr>
                        <a:t>$16</a:t>
                      </a:r>
                      <a:r>
                        <a:rPr lang="en-AU" sz="1800" b="1" dirty="0"/>
                        <a:t>)</a:t>
                      </a:r>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a:p>
                  </a:txBody>
                  <a:tcPr>
                    <a:noFill/>
                  </a:tcPr>
                </a:tc>
                <a:tc>
                  <a:txBody>
                    <a:bodyPr/>
                    <a:lstStyle/>
                    <a:p>
                      <a:r>
                        <a:rPr lang="en-AU" dirty="0"/>
                        <a:t>Large</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$8</a:t>
                      </a:r>
                      <a:r>
                        <a:rPr lang="en-AU" sz="1800" b="1" dirty="0"/>
                        <a:t>, </a:t>
                      </a:r>
                      <a:r>
                        <a:rPr lang="en-AU" sz="1800" b="1" dirty="0">
                          <a:solidFill>
                            <a:srgbClr val="7030A0"/>
                          </a:solidFill>
                        </a:rPr>
                        <a:t>$12</a:t>
                      </a:r>
                      <a:r>
                        <a:rPr lang="en-AU" sz="1800" b="1" dirty="0"/>
                        <a:t>)</a:t>
                      </a:r>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r>
                        <a:rPr lang="en-AU" dirty="0"/>
                        <a:t>No expand</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$18</a:t>
                      </a:r>
                      <a:r>
                        <a:rPr lang="en-AU" sz="1800" b="1" dirty="0"/>
                        <a:t>, </a:t>
                      </a:r>
                      <a:r>
                        <a:rPr lang="en-AU" sz="1800" b="1" dirty="0">
                          <a:solidFill>
                            <a:srgbClr val="7030A0"/>
                          </a:solidFill>
                        </a:rPr>
                        <a:t>$9</a:t>
                      </a:r>
                      <a:r>
                        <a:rPr lang="en-AU" sz="1800" b="1" dirty="0"/>
                        <a:t>)</a:t>
                      </a:r>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Large</a:t>
                      </a:r>
                    </a:p>
                  </a:txBody>
                  <a:tcPr>
                    <a:noFill/>
                  </a:tcPr>
                </a:tc>
                <a:tc>
                  <a:txBody>
                    <a:bodyPr/>
                    <a:lstStyle/>
                    <a:p>
                      <a:endParaRPr lang="en-AU" dirty="0"/>
                    </a:p>
                  </a:txBody>
                  <a:tcPr>
                    <a:noFill/>
                  </a:tcPr>
                </a:tc>
                <a:tc>
                  <a:txBody>
                    <a:bodyPr/>
                    <a:lstStyle/>
                    <a:p>
                      <a:r>
                        <a:rPr lang="en-AU" dirty="0"/>
                        <a:t>Small</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$12</a:t>
                      </a:r>
                      <a:r>
                        <a:rPr lang="en-AU" sz="1800" b="1" dirty="0"/>
                        <a:t>, </a:t>
                      </a:r>
                      <a:r>
                        <a:rPr lang="en-AU" sz="1800" b="1" dirty="0">
                          <a:solidFill>
                            <a:srgbClr val="7030A0"/>
                          </a:solidFill>
                        </a:rPr>
                        <a:t>$8</a:t>
                      </a:r>
                      <a:r>
                        <a:rPr lang="en-AU" sz="1800" b="1" dirty="0"/>
                        <a:t>)</a:t>
                      </a:r>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a:p>
                  </a:txBody>
                  <a:tcPr>
                    <a:noFill/>
                  </a:tcPr>
                </a:tc>
                <a:tc>
                  <a:txBody>
                    <a:bodyPr/>
                    <a:lstStyle/>
                    <a:p>
                      <a:endParaRPr lang="en-AU" dirty="0"/>
                    </a:p>
                  </a:txBody>
                  <a:tcPr>
                    <a:noFill/>
                  </a:tcPr>
                </a:tc>
                <a:tc>
                  <a:txBody>
                    <a:bodyPr/>
                    <a:lstStyle/>
                    <a:p>
                      <a:r>
                        <a:rPr lang="en-AU" dirty="0"/>
                        <a:t>Large</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1" dirty="0">
                          <a:solidFill>
                            <a:schemeClr val="tx1"/>
                          </a:solidFill>
                        </a:rPr>
                        <a:t>(</a:t>
                      </a:r>
                      <a:r>
                        <a:rPr lang="en-AU" sz="1800" b="1" dirty="0">
                          <a:solidFill>
                            <a:srgbClr val="00B050"/>
                          </a:solidFill>
                        </a:rPr>
                        <a:t>$0</a:t>
                      </a:r>
                      <a:r>
                        <a:rPr lang="en-AU" sz="1800" b="1" dirty="0"/>
                        <a:t>, </a:t>
                      </a:r>
                      <a:r>
                        <a:rPr lang="en-AU" sz="1800" b="1" dirty="0">
                          <a:solidFill>
                            <a:srgbClr val="7030A0"/>
                          </a:solidFill>
                        </a:rPr>
                        <a:t>$0</a:t>
                      </a:r>
                      <a:r>
                        <a:rPr lang="en-AU" sz="1800" b="1" dirty="0"/>
                        <a:t>)</a:t>
                      </a:r>
                    </a:p>
                  </a:txBody>
                  <a:tcPr>
                    <a:noFill/>
                  </a:tcPr>
                </a:tc>
                <a:extLst>
                  <a:ext uri="{0D108BD9-81ED-4DB2-BD59-A6C34878D82A}">
                    <a16:rowId xmlns:a16="http://schemas.microsoft.com/office/drawing/2014/main" val="10008"/>
                  </a:ext>
                </a:extLst>
              </a:tr>
            </a:tbl>
          </a:graphicData>
        </a:graphic>
      </p:graphicFrame>
      <p:sp>
        <p:nvSpPr>
          <p:cNvPr id="8" name="Rounded Rectangle 7"/>
          <p:cNvSpPr/>
          <p:nvPr/>
        </p:nvSpPr>
        <p:spPr>
          <a:xfrm>
            <a:off x="5229225" y="2562224"/>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Beta</a:t>
            </a:r>
          </a:p>
        </p:txBody>
      </p:sp>
      <p:sp>
        <p:nvSpPr>
          <p:cNvPr id="11" name="Rounded Rectangle 10"/>
          <p:cNvSpPr/>
          <p:nvPr/>
        </p:nvSpPr>
        <p:spPr>
          <a:xfrm>
            <a:off x="5229225" y="3667124"/>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Beta</a:t>
            </a:r>
          </a:p>
        </p:txBody>
      </p:sp>
      <p:sp>
        <p:nvSpPr>
          <p:cNvPr id="12" name="Rounded Rectangle 11"/>
          <p:cNvSpPr/>
          <p:nvPr/>
        </p:nvSpPr>
        <p:spPr>
          <a:xfrm>
            <a:off x="5229225" y="4810123"/>
            <a:ext cx="1447800" cy="314325"/>
          </a:xfrm>
          <a:prstGeom prst="roundRect">
            <a:avLst/>
          </a:prstGeom>
          <a:solidFill>
            <a:srgbClr val="7030A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Beta</a:t>
            </a:r>
          </a:p>
        </p:txBody>
      </p:sp>
      <p:sp>
        <p:nvSpPr>
          <p:cNvPr id="13" name="Rounded Rectangle 12"/>
          <p:cNvSpPr/>
          <p:nvPr/>
        </p:nvSpPr>
        <p:spPr>
          <a:xfrm>
            <a:off x="1466850" y="3667124"/>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Alpha</a:t>
            </a:r>
          </a:p>
        </p:txBody>
      </p:sp>
      <p:cxnSp>
        <p:nvCxnSpPr>
          <p:cNvPr id="15" name="Straight Arrow Connector 14"/>
          <p:cNvCxnSpPr>
            <a:stCxn id="13" idx="3"/>
          </p:cNvCxnSpPr>
          <p:nvPr/>
        </p:nvCxnSpPr>
        <p:spPr>
          <a:xfrm flipV="1">
            <a:off x="2914650" y="2800350"/>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382428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14650" y="3824287"/>
            <a:ext cx="4667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77025" y="3838574"/>
            <a:ext cx="4667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77025" y="4967285"/>
            <a:ext cx="4667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77025" y="2733671"/>
            <a:ext cx="4667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p:cNvCxnSpPr>
          <p:nvPr/>
        </p:nvCxnSpPr>
        <p:spPr>
          <a:xfrm flipV="1">
            <a:off x="6677025" y="4629152"/>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681787" y="3498057"/>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81787" y="2381252"/>
            <a:ext cx="466725" cy="338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81787" y="4967286"/>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86549" y="3836191"/>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86549" y="2740818"/>
            <a:ext cx="461963" cy="2905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038600" y="3814761"/>
            <a:ext cx="1104900" cy="95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38600" y="4967286"/>
            <a:ext cx="1104900" cy="95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505325" y="2700334"/>
            <a:ext cx="638175" cy="95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334375" y="2371726"/>
            <a:ext cx="7334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334374" y="3488533"/>
            <a:ext cx="7334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334373" y="4619628"/>
            <a:ext cx="733425"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829550" y="2733672"/>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7829550" y="3809999"/>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29550" y="5343525"/>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29548" y="3105147"/>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829548" y="4136227"/>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829548" y="4957761"/>
            <a:ext cx="1238250" cy="952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9610725" y="2550319"/>
            <a:ext cx="523875" cy="3357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9610725" y="3642121"/>
            <a:ext cx="523875" cy="3357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9539287" y="4395786"/>
            <a:ext cx="523875" cy="33575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8" name="Straight Arrow Connector 57"/>
          <p:cNvCxnSpPr/>
          <p:nvPr/>
        </p:nvCxnSpPr>
        <p:spPr>
          <a:xfrm flipV="1">
            <a:off x="8334372" y="4619628"/>
            <a:ext cx="733425" cy="9524"/>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677024" y="4620816"/>
            <a:ext cx="466725" cy="3381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038600" y="4957761"/>
            <a:ext cx="1104900" cy="9525"/>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914649" y="3824287"/>
            <a:ext cx="466725" cy="114299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38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In the case of Enron, there are three aspects that are identified and will inform much of the discussion this semester.</a:t>
            </a:r>
          </a:p>
          <a:p>
            <a:pPr marL="869950" indent="-514350">
              <a:lnSpc>
                <a:spcPct val="120000"/>
              </a:lnSpc>
              <a:spcBef>
                <a:spcPts val="600"/>
              </a:spcBef>
              <a:buClr>
                <a:srgbClr val="0070C0"/>
              </a:buClr>
              <a:buSzPct val="50000"/>
              <a:buFont typeface="+mj-lt"/>
              <a:buAutoNum type="arabicPeriod"/>
            </a:pPr>
            <a:r>
              <a:rPr lang="en-AU" b="1" i="1" dirty="0">
                <a:solidFill>
                  <a:schemeClr val="bg2">
                    <a:lumMod val="50000"/>
                  </a:schemeClr>
                </a:solidFill>
                <a:sym typeface="Helvetica"/>
              </a:rPr>
              <a:t>The assignment of decision rights in the firm.</a:t>
            </a:r>
          </a:p>
          <a:p>
            <a:pPr marL="869950" indent="-514350">
              <a:lnSpc>
                <a:spcPct val="120000"/>
              </a:lnSpc>
              <a:spcBef>
                <a:spcPts val="600"/>
              </a:spcBef>
              <a:buClr>
                <a:srgbClr val="0070C0"/>
              </a:buClr>
              <a:buSzPct val="50000"/>
              <a:buFont typeface="+mj-lt"/>
              <a:buAutoNum type="arabicPeriod"/>
            </a:pPr>
            <a:r>
              <a:rPr lang="en-AU" b="1" i="1" dirty="0">
                <a:solidFill>
                  <a:schemeClr val="bg2">
                    <a:lumMod val="50000"/>
                  </a:schemeClr>
                </a:solidFill>
                <a:sym typeface="Helvetica"/>
              </a:rPr>
              <a:t>The methods of rewarding individuals.</a:t>
            </a:r>
          </a:p>
          <a:p>
            <a:pPr marL="869950" indent="-514350">
              <a:lnSpc>
                <a:spcPct val="120000"/>
              </a:lnSpc>
              <a:spcBef>
                <a:spcPts val="600"/>
              </a:spcBef>
              <a:buClr>
                <a:srgbClr val="0070C0"/>
              </a:buClr>
              <a:buSzPct val="50000"/>
              <a:buFont typeface="+mj-lt"/>
              <a:buAutoNum type="arabicPeriod"/>
            </a:pPr>
            <a:r>
              <a:rPr lang="en-AU" b="1" i="1" dirty="0">
                <a:solidFill>
                  <a:schemeClr val="bg2">
                    <a:lumMod val="50000"/>
                  </a:schemeClr>
                </a:solidFill>
                <a:sym typeface="Helvetica"/>
              </a:rPr>
              <a:t>The structure of the of the systems to evaluate performance of individuals and business units. </a:t>
            </a:r>
          </a:p>
          <a:p>
            <a:pPr marL="355600" indent="-355600">
              <a:lnSpc>
                <a:spcPct val="120000"/>
              </a:lnSpc>
              <a:buClr>
                <a:srgbClr val="0070C0"/>
              </a:buClr>
              <a:buSzPct val="50000"/>
              <a:buFont typeface="Wingdings" panose="05000000000000000000" pitchFamily="2" charset="2"/>
              <a:buChar char="q"/>
            </a:pPr>
            <a:r>
              <a:rPr lang="en-AU" dirty="0">
                <a:sym typeface="Helvetica"/>
              </a:rPr>
              <a:t>It is these organisational architecture and related issues that will form the focus of the material we cover this semester. </a:t>
            </a: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521846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So what are some the lessons from today?</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We will be using economics to help explain the </a:t>
            </a:r>
            <a:r>
              <a:rPr lang="en-US" dirty="0" err="1"/>
              <a:t>behaviour</a:t>
            </a:r>
            <a:r>
              <a:rPr lang="en-US" dirty="0"/>
              <a:t> of </a:t>
            </a:r>
            <a:r>
              <a:rPr lang="en-US" dirty="0" err="1"/>
              <a:t>organisations</a:t>
            </a:r>
            <a:r>
              <a:rPr lang="en-US" dirty="0"/>
              <a:t> </a:t>
            </a:r>
            <a:r>
              <a:rPr lang="en-US" dirty="0" err="1"/>
              <a:t>viv</a:t>
            </a:r>
            <a:r>
              <a:rPr lang="en-US" dirty="0"/>
              <a:t>-a-vis those outside the firm (competitors, potential competitors, regulators, customers </a:t>
            </a:r>
            <a:r>
              <a:rPr lang="en-US" dirty="0" err="1"/>
              <a:t>etc</a:t>
            </a:r>
            <a:r>
              <a:rPr lang="en-US" dirty="0"/>
              <a:t>), and, to understand what goes on inside the firm. </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In each case, the economic approach helps us understand what does (or does not) work.</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Economics can present a very </a:t>
            </a:r>
            <a:r>
              <a:rPr lang="en-US" dirty="0" err="1"/>
              <a:t>stylised</a:t>
            </a:r>
            <a:r>
              <a:rPr lang="en-US" dirty="0"/>
              <a:t> description of the world – be critical and open-minded!</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spTree>
    <p:extLst>
      <p:ext uri="{BB962C8B-B14F-4D97-AF65-F5344CB8AC3E}">
        <p14:creationId xmlns:p14="http://schemas.microsoft.com/office/powerpoint/2010/main" val="244884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normAutofit/>
          </a:bodyPr>
          <a:lstStyle/>
          <a:p>
            <a:r>
              <a:rPr lang="en-US" b="1" dirty="0">
                <a:solidFill>
                  <a:srgbClr val="002060"/>
                </a:solidFill>
              </a:rPr>
              <a:t>Some things to think about</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fontScale="92500" lnSpcReduction="20000"/>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If you read the introduction to McAfee (Competitive Solutions), there is a description of how AOL dominated the early days of ISPs and the WWW. </a:t>
            </a:r>
          </a:p>
          <a:p>
            <a:pPr marL="0" indent="0" algn="ctr">
              <a:lnSpc>
                <a:spcPct val="120000"/>
              </a:lnSpc>
              <a:spcBef>
                <a:spcPts val="600"/>
              </a:spcBef>
              <a:spcAft>
                <a:spcPts val="600"/>
              </a:spcAft>
              <a:buClr>
                <a:srgbClr val="0070C0"/>
              </a:buClr>
              <a:buSzPct val="50000"/>
              <a:buNone/>
            </a:pPr>
            <a:r>
              <a:rPr lang="en-US" b="1" i="1" dirty="0">
                <a:solidFill>
                  <a:srgbClr val="FF0000"/>
                </a:solidFill>
              </a:rPr>
              <a:t>Why?</a:t>
            </a:r>
            <a:r>
              <a:rPr lang="en-US" dirty="0"/>
              <a:t> </a:t>
            </a:r>
          </a:p>
          <a:p>
            <a:pPr marL="0" indent="0" algn="ctr">
              <a:lnSpc>
                <a:spcPct val="120000"/>
              </a:lnSpc>
              <a:spcBef>
                <a:spcPts val="600"/>
              </a:spcBef>
              <a:spcAft>
                <a:spcPts val="600"/>
              </a:spcAft>
              <a:buClr>
                <a:srgbClr val="0070C0"/>
              </a:buClr>
              <a:buSzPct val="50000"/>
              <a:buNone/>
            </a:pPr>
            <a:r>
              <a:rPr lang="en-US" i="1" dirty="0">
                <a:solidFill>
                  <a:schemeClr val="bg2">
                    <a:lumMod val="50000"/>
                  </a:schemeClr>
                </a:solidFill>
              </a:rPr>
              <a:t>In turn why did it decline as an internet powerhouse?</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AMAZON is worth around $900bn for a period last week – not bad for a company that is around two decades old.</a:t>
            </a:r>
          </a:p>
          <a:p>
            <a:pPr marL="0" indent="0" algn="ctr">
              <a:lnSpc>
                <a:spcPct val="120000"/>
              </a:lnSpc>
              <a:spcBef>
                <a:spcPts val="600"/>
              </a:spcBef>
              <a:spcAft>
                <a:spcPts val="600"/>
              </a:spcAft>
              <a:buClr>
                <a:srgbClr val="0070C0"/>
              </a:buClr>
              <a:buSzPct val="50000"/>
              <a:buNone/>
            </a:pPr>
            <a:r>
              <a:rPr lang="en-US" i="1" dirty="0">
                <a:solidFill>
                  <a:schemeClr val="bg2">
                    <a:lumMod val="50000"/>
                  </a:schemeClr>
                </a:solidFill>
              </a:rPr>
              <a:t>What helped make this possible? Will it suffer the same fate as AOL?</a:t>
            </a:r>
          </a:p>
          <a:p>
            <a:pPr marL="0" indent="0" algn="ctr">
              <a:lnSpc>
                <a:spcPct val="120000"/>
              </a:lnSpc>
              <a:spcBef>
                <a:spcPts val="600"/>
              </a:spcBef>
              <a:spcAft>
                <a:spcPts val="600"/>
              </a:spcAft>
              <a:buClr>
                <a:srgbClr val="0070C0"/>
              </a:buClr>
              <a:buSzPct val="50000"/>
              <a:buNone/>
            </a:pPr>
            <a:r>
              <a:rPr lang="en-US" i="1" dirty="0">
                <a:solidFill>
                  <a:schemeClr val="bg2">
                    <a:lumMod val="50000"/>
                  </a:schemeClr>
                </a:solidFill>
              </a:rPr>
              <a:t>What about Facebook? Worth $600bn early last week (a little less at $500bn later in the week)….</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Tree>
    <p:extLst>
      <p:ext uri="{BB962C8B-B14F-4D97-AF65-F5344CB8AC3E}">
        <p14:creationId xmlns:p14="http://schemas.microsoft.com/office/powerpoint/2010/main" val="355180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normAutofit/>
          </a:bodyPr>
          <a:lstStyle/>
          <a:p>
            <a:r>
              <a:rPr lang="en-US" b="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Next week we will examine market structure. </a:t>
            </a:r>
          </a:p>
          <a:p>
            <a:pPr marL="361950" indent="0">
              <a:lnSpc>
                <a:spcPct val="120000"/>
              </a:lnSpc>
              <a:spcBef>
                <a:spcPts val="600"/>
              </a:spcBef>
              <a:spcAft>
                <a:spcPts val="600"/>
              </a:spcAft>
              <a:buClr>
                <a:srgbClr val="0070C0"/>
              </a:buClr>
              <a:buSzPct val="50000"/>
              <a:buNone/>
            </a:pPr>
            <a:r>
              <a:rPr lang="en-US" i="1" dirty="0">
                <a:solidFill>
                  <a:schemeClr val="bg2">
                    <a:lumMod val="50000"/>
                  </a:schemeClr>
                </a:solidFill>
              </a:rPr>
              <a:t>What are the different types of market structure?</a:t>
            </a:r>
          </a:p>
          <a:p>
            <a:pPr marL="361950" indent="0">
              <a:lnSpc>
                <a:spcPct val="120000"/>
              </a:lnSpc>
              <a:spcBef>
                <a:spcPts val="600"/>
              </a:spcBef>
              <a:spcAft>
                <a:spcPts val="600"/>
              </a:spcAft>
              <a:buClr>
                <a:srgbClr val="0070C0"/>
              </a:buClr>
              <a:buSzPct val="50000"/>
              <a:buNone/>
            </a:pPr>
            <a:r>
              <a:rPr lang="en-US" i="1" dirty="0">
                <a:solidFill>
                  <a:schemeClr val="bg2">
                    <a:lumMod val="50000"/>
                  </a:schemeClr>
                </a:solidFill>
              </a:rPr>
              <a:t>What opportunities and challenges do different markets offer?</a:t>
            </a:r>
          </a:p>
          <a:p>
            <a:pPr marL="361950" indent="0">
              <a:lnSpc>
                <a:spcPct val="120000"/>
              </a:lnSpc>
              <a:spcBef>
                <a:spcPts val="600"/>
              </a:spcBef>
              <a:spcAft>
                <a:spcPts val="600"/>
              </a:spcAft>
              <a:buClr>
                <a:srgbClr val="0070C0"/>
              </a:buClr>
              <a:buSzPct val="50000"/>
              <a:buNone/>
            </a:pPr>
            <a:r>
              <a:rPr lang="en-US" i="1" dirty="0">
                <a:solidFill>
                  <a:schemeClr val="bg2">
                    <a:lumMod val="50000"/>
                  </a:schemeClr>
                </a:solidFill>
              </a:rPr>
              <a:t>What strategies work in different market structures?</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324824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dirty="0">
              <a:solidFill>
                <a:srgbClr val="002060"/>
              </a:solidFill>
            </a:endParaRPr>
          </a:p>
        </p:txBody>
      </p:sp>
      <p:sp>
        <p:nvSpPr>
          <p:cNvPr id="3" name="Content Placeholder 2"/>
          <p:cNvSpPr>
            <a:spLocks noGrp="1"/>
          </p:cNvSpPr>
          <p:nvPr>
            <p:ph idx="1"/>
          </p:nvPr>
        </p:nvSpPr>
        <p:spPr>
          <a:xfrm>
            <a:off x="838200" y="1503892"/>
            <a:ext cx="10515600" cy="4566708"/>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What else might be important for success or failure?</a:t>
            </a:r>
          </a:p>
          <a:p>
            <a:pPr marL="869950" indent="-514350">
              <a:lnSpc>
                <a:spcPct val="120000"/>
              </a:lnSpc>
              <a:spcBef>
                <a:spcPts val="600"/>
              </a:spcBef>
              <a:buClr>
                <a:srgbClr val="0070C0"/>
              </a:buClr>
              <a:buSzPct val="100000"/>
              <a:buFont typeface="+mj-lt"/>
              <a:buAutoNum type="alphaLcParenR"/>
            </a:pPr>
            <a:r>
              <a:rPr lang="en-AU" dirty="0">
                <a:sym typeface="Helvetica"/>
              </a:rPr>
              <a:t>Which markets to enter – </a:t>
            </a:r>
            <a:r>
              <a:rPr lang="en-AU" i="1" dirty="0">
                <a:solidFill>
                  <a:schemeClr val="bg2">
                    <a:lumMod val="50000"/>
                  </a:schemeClr>
                </a:solidFill>
                <a:sym typeface="Helvetica"/>
              </a:rPr>
              <a:t>what is the nature of the market?</a:t>
            </a:r>
            <a:endParaRPr lang="en-AU" dirty="0">
              <a:sym typeface="Helvetica"/>
            </a:endParaRPr>
          </a:p>
          <a:p>
            <a:pPr marL="869950" indent="-514350">
              <a:lnSpc>
                <a:spcPct val="120000"/>
              </a:lnSpc>
              <a:spcBef>
                <a:spcPts val="600"/>
              </a:spcBef>
              <a:buClr>
                <a:srgbClr val="0070C0"/>
              </a:buClr>
              <a:buSzPct val="100000"/>
              <a:buFont typeface="+mj-lt"/>
              <a:buAutoNum type="alphaLcParenR"/>
            </a:pPr>
            <a:r>
              <a:rPr lang="en-AU" dirty="0">
                <a:sym typeface="Helvetica"/>
              </a:rPr>
              <a:t>How to enter markets (and how to deter entry by others)</a:t>
            </a:r>
          </a:p>
          <a:p>
            <a:pPr marL="869950" indent="-514350">
              <a:lnSpc>
                <a:spcPct val="120000"/>
              </a:lnSpc>
              <a:spcBef>
                <a:spcPts val="600"/>
              </a:spcBef>
              <a:buClr>
                <a:srgbClr val="0070C0"/>
              </a:buClr>
              <a:buSzPct val="100000"/>
              <a:buFont typeface="+mj-lt"/>
              <a:buAutoNum type="alphaLcParenR"/>
            </a:pPr>
            <a:r>
              <a:rPr lang="en-AU" dirty="0">
                <a:sym typeface="Helvetica"/>
              </a:rPr>
              <a:t>Product differentiation – </a:t>
            </a:r>
            <a:r>
              <a:rPr lang="en-AU" i="1" dirty="0">
                <a:solidFill>
                  <a:schemeClr val="bg2">
                    <a:lumMod val="50000"/>
                  </a:schemeClr>
                </a:solidFill>
                <a:sym typeface="Helvetica"/>
              </a:rPr>
              <a:t>making sure you are different to your rivals</a:t>
            </a:r>
          </a:p>
          <a:p>
            <a:pPr marL="869950" indent="-514350">
              <a:lnSpc>
                <a:spcPct val="120000"/>
              </a:lnSpc>
              <a:spcBef>
                <a:spcPts val="600"/>
              </a:spcBef>
              <a:buClr>
                <a:srgbClr val="0070C0"/>
              </a:buClr>
              <a:buSzPct val="100000"/>
              <a:buFont typeface="+mj-lt"/>
              <a:buAutoNum type="alphaLcParenR"/>
            </a:pPr>
            <a:r>
              <a:rPr lang="en-AU" dirty="0">
                <a:sym typeface="Helvetica"/>
              </a:rPr>
              <a:t>Input mix</a:t>
            </a:r>
          </a:p>
          <a:p>
            <a:pPr marL="869950" indent="-514350">
              <a:lnSpc>
                <a:spcPct val="120000"/>
              </a:lnSpc>
              <a:spcBef>
                <a:spcPts val="600"/>
              </a:spcBef>
              <a:buClr>
                <a:srgbClr val="0070C0"/>
              </a:buClr>
              <a:buSzPct val="100000"/>
              <a:buFont typeface="+mj-lt"/>
              <a:buAutoNum type="alphaLcParenR"/>
            </a:pPr>
            <a:r>
              <a:rPr lang="en-AU" dirty="0">
                <a:sym typeface="Helvetica"/>
              </a:rPr>
              <a:t>Pricing</a:t>
            </a:r>
          </a:p>
          <a:p>
            <a:pPr marL="869950" indent="-514350">
              <a:lnSpc>
                <a:spcPct val="120000"/>
              </a:lnSpc>
              <a:spcBef>
                <a:spcPts val="600"/>
              </a:spcBef>
              <a:buClr>
                <a:srgbClr val="0070C0"/>
              </a:buClr>
              <a:buSzPct val="100000"/>
              <a:buFont typeface="+mj-lt"/>
              <a:buAutoNum type="alphaLcParenR"/>
            </a:pPr>
            <a:r>
              <a:rPr lang="en-AU" dirty="0">
                <a:sym typeface="Helvetica"/>
              </a:rPr>
              <a:t>Competition versus cooperation…..</a:t>
            </a:r>
          </a:p>
          <a:p>
            <a:pPr marL="355600" indent="-355600">
              <a:lnSpc>
                <a:spcPct val="120000"/>
              </a:lnSpc>
              <a:buClr>
                <a:srgbClr val="0070C0"/>
              </a:buClr>
              <a:buSzPct val="50000"/>
              <a:buFont typeface="Wingdings" panose="05000000000000000000" pitchFamily="2" charset="2"/>
              <a:buChar char="q"/>
            </a:pPr>
            <a:r>
              <a:rPr lang="en-AU" dirty="0">
                <a:sym typeface="Helvetica"/>
              </a:rPr>
              <a:t>Economics can offer insight into a whole range of these issues including</a:t>
            </a:r>
          </a:p>
          <a:p>
            <a:pPr marL="896938" indent="-541338">
              <a:lnSpc>
                <a:spcPct val="120000"/>
              </a:lnSpc>
              <a:spcBef>
                <a:spcPts val="300"/>
              </a:spcBef>
              <a:buClr>
                <a:srgbClr val="0070C0"/>
              </a:buClr>
              <a:buSzPct val="50000"/>
              <a:buFont typeface="Wingdings" panose="05000000000000000000" pitchFamily="2" charset="2"/>
              <a:buChar char="v"/>
            </a:pPr>
            <a:r>
              <a:rPr lang="en-AU" i="1" dirty="0">
                <a:solidFill>
                  <a:schemeClr val="bg2">
                    <a:lumMod val="50000"/>
                  </a:schemeClr>
                </a:solidFill>
              </a:rPr>
              <a:t>Pricing</a:t>
            </a:r>
          </a:p>
          <a:p>
            <a:pPr marL="896938" indent="-541338">
              <a:lnSpc>
                <a:spcPct val="120000"/>
              </a:lnSpc>
              <a:spcBef>
                <a:spcPts val="300"/>
              </a:spcBef>
              <a:buClr>
                <a:srgbClr val="0070C0"/>
              </a:buClr>
              <a:buSzPct val="50000"/>
              <a:buFont typeface="Wingdings" panose="05000000000000000000" pitchFamily="2" charset="2"/>
              <a:buChar char="v"/>
            </a:pPr>
            <a:r>
              <a:rPr lang="en-AU" i="1" dirty="0">
                <a:solidFill>
                  <a:schemeClr val="bg2">
                    <a:lumMod val="50000"/>
                  </a:schemeClr>
                </a:solidFill>
              </a:rPr>
              <a:t>Advertising</a:t>
            </a:r>
          </a:p>
          <a:p>
            <a:pPr marL="896938" indent="-541338">
              <a:lnSpc>
                <a:spcPct val="120000"/>
              </a:lnSpc>
              <a:spcBef>
                <a:spcPts val="300"/>
              </a:spcBef>
              <a:buClr>
                <a:srgbClr val="0070C0"/>
              </a:buClr>
              <a:buSzPct val="50000"/>
              <a:buFont typeface="Wingdings" panose="05000000000000000000" pitchFamily="2" charset="2"/>
              <a:buChar char="v"/>
            </a:pPr>
            <a:r>
              <a:rPr lang="en-AU" i="1" dirty="0">
                <a:solidFill>
                  <a:schemeClr val="bg2">
                    <a:lumMod val="50000"/>
                  </a:schemeClr>
                </a:solidFill>
              </a:rPr>
              <a:t>Scale </a:t>
            </a:r>
          </a:p>
          <a:p>
            <a:pPr marL="896938" indent="-541338">
              <a:lnSpc>
                <a:spcPct val="120000"/>
              </a:lnSpc>
              <a:spcBef>
                <a:spcPts val="300"/>
              </a:spcBef>
              <a:buClr>
                <a:srgbClr val="0070C0"/>
              </a:buClr>
              <a:buSzPct val="50000"/>
              <a:buFont typeface="Wingdings" panose="05000000000000000000" pitchFamily="2" charset="2"/>
              <a:buChar char="v"/>
            </a:pPr>
            <a:r>
              <a:rPr lang="en-AU" i="1" dirty="0">
                <a:solidFill>
                  <a:schemeClr val="bg2">
                    <a:lumMod val="50000"/>
                  </a:schemeClr>
                </a:solidFill>
              </a:rPr>
              <a:t>Organisational architecture…. </a:t>
            </a: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121828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dirty="0">
              <a:solidFill>
                <a:srgbClr val="002060"/>
              </a:solidFill>
            </a:endParaRPr>
          </a:p>
        </p:txBody>
      </p:sp>
      <p:sp>
        <p:nvSpPr>
          <p:cNvPr id="3" name="Content Placeholder 2"/>
          <p:cNvSpPr>
            <a:spLocks noGrp="1"/>
          </p:cNvSpPr>
          <p:nvPr>
            <p:ph idx="1"/>
          </p:nvPr>
        </p:nvSpPr>
        <p:spPr>
          <a:xfrm>
            <a:off x="838200" y="1503892"/>
            <a:ext cx="10333776" cy="1221201"/>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These are effectively relationships within the firm/ </a:t>
            </a:r>
            <a:r>
              <a:rPr lang="en-US" dirty="0" err="1"/>
              <a:t>organisation</a:t>
            </a:r>
            <a:r>
              <a:rPr lang="en-US" dirty="0"/>
              <a:t> and between the firm and external agents…</a:t>
            </a:r>
          </a:p>
          <a:p>
            <a:pPr marL="711200" lvl="0" indent="0" algn="ctr">
              <a:buClr>
                <a:srgbClr val="0070C0"/>
              </a:buClr>
              <a:buSzPct val="50000"/>
              <a:buNone/>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
        <p:nvSpPr>
          <p:cNvPr id="6" name="Oval 5">
            <a:extLst>
              <a:ext uri="{FF2B5EF4-FFF2-40B4-BE49-F238E27FC236}">
                <a16:creationId xmlns:a16="http://schemas.microsoft.com/office/drawing/2014/main" id="{CAF2652D-730B-4A20-8FB6-1F52C3A1B13F}"/>
              </a:ext>
            </a:extLst>
          </p:cNvPr>
          <p:cNvSpPr/>
          <p:nvPr/>
        </p:nvSpPr>
        <p:spPr>
          <a:xfrm>
            <a:off x="4837191" y="2635003"/>
            <a:ext cx="2335794" cy="869209"/>
          </a:xfrm>
          <a:prstGeom prst="ellipse">
            <a:avLst/>
          </a:prstGeom>
          <a:no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257C0EF-886E-48EB-9E36-5CBBADC675F5}"/>
              </a:ext>
            </a:extLst>
          </p:cNvPr>
          <p:cNvSpPr/>
          <p:nvPr/>
        </p:nvSpPr>
        <p:spPr>
          <a:xfrm>
            <a:off x="5348712" y="2813819"/>
            <a:ext cx="1312752" cy="461665"/>
          </a:xfrm>
          <a:prstGeom prst="rect">
            <a:avLst/>
          </a:prstGeom>
        </p:spPr>
        <p:txBody>
          <a:bodyPr wrap="square">
            <a:spAutoFit/>
          </a:bodyPr>
          <a:lstStyle/>
          <a:p>
            <a:pPr marL="711200" lvl="0" indent="-711200">
              <a:buClr>
                <a:srgbClr val="0070C0"/>
              </a:buClr>
              <a:buSzPct val="50000"/>
              <a:buNone/>
            </a:pPr>
            <a:r>
              <a:rPr lang="en-AU" sz="2400" b="1" dirty="0">
                <a:effectLst>
                  <a:outerShdw blurRad="38100" dist="38100" dir="2700000" algn="tl">
                    <a:srgbClr val="000000">
                      <a:alpha val="43137"/>
                    </a:srgbClr>
                  </a:outerShdw>
                </a:effectLst>
                <a:sym typeface="Helvetica"/>
              </a:rPr>
              <a:t>The firm</a:t>
            </a:r>
          </a:p>
        </p:txBody>
      </p:sp>
      <p:sp>
        <p:nvSpPr>
          <p:cNvPr id="11" name="Rectangle: Rounded Corners 10">
            <a:extLst>
              <a:ext uri="{FF2B5EF4-FFF2-40B4-BE49-F238E27FC236}">
                <a16:creationId xmlns:a16="http://schemas.microsoft.com/office/drawing/2014/main" id="{ACFCCD80-05A5-4EFF-A218-D8BF3CAA8C73}"/>
              </a:ext>
            </a:extLst>
          </p:cNvPr>
          <p:cNvSpPr/>
          <p:nvPr/>
        </p:nvSpPr>
        <p:spPr>
          <a:xfrm>
            <a:off x="6955701" y="4018246"/>
            <a:ext cx="3929203" cy="20008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AU" b="1" dirty="0"/>
              <a:t>Interactions within the organisation</a:t>
            </a:r>
          </a:p>
          <a:p>
            <a:pPr marL="285750" indent="-285750">
              <a:buFont typeface="Arial" panose="020B0604020202020204" pitchFamily="34" charset="0"/>
              <a:buChar char="•"/>
            </a:pPr>
            <a:r>
              <a:rPr lang="en-AU" i="1" dirty="0">
                <a:solidFill>
                  <a:schemeClr val="bg2">
                    <a:lumMod val="50000"/>
                  </a:schemeClr>
                </a:solidFill>
              </a:rPr>
              <a:t>Who to hire</a:t>
            </a:r>
          </a:p>
          <a:p>
            <a:pPr marL="285750" indent="-285750">
              <a:buFont typeface="Arial" panose="020B0604020202020204" pitchFamily="34" charset="0"/>
              <a:buChar char="•"/>
            </a:pPr>
            <a:r>
              <a:rPr lang="en-AU" i="1" dirty="0">
                <a:solidFill>
                  <a:schemeClr val="bg2">
                    <a:lumMod val="50000"/>
                  </a:schemeClr>
                </a:solidFill>
              </a:rPr>
              <a:t>Tasks to assign to individuals/ groups</a:t>
            </a:r>
          </a:p>
          <a:p>
            <a:pPr marL="285750" indent="-285750">
              <a:buFont typeface="Arial" panose="020B0604020202020204" pitchFamily="34" charset="0"/>
              <a:buChar char="•"/>
            </a:pPr>
            <a:r>
              <a:rPr lang="en-AU" i="1" dirty="0">
                <a:solidFill>
                  <a:schemeClr val="bg2">
                    <a:lumMod val="50000"/>
                  </a:schemeClr>
                </a:solidFill>
              </a:rPr>
              <a:t>How to reward them</a:t>
            </a:r>
          </a:p>
          <a:p>
            <a:pPr marL="285750" indent="-285750">
              <a:buFont typeface="Arial" panose="020B0604020202020204" pitchFamily="34" charset="0"/>
              <a:buChar char="•"/>
            </a:pPr>
            <a:r>
              <a:rPr lang="en-AU" i="1" dirty="0">
                <a:solidFill>
                  <a:schemeClr val="bg2">
                    <a:lumMod val="50000"/>
                  </a:schemeClr>
                </a:solidFill>
              </a:rPr>
              <a:t>Monitor them?....</a:t>
            </a:r>
            <a:endParaRPr lang="en-AU" dirty="0"/>
          </a:p>
        </p:txBody>
      </p:sp>
      <p:sp>
        <p:nvSpPr>
          <p:cNvPr id="12" name="Rectangle: Rounded Corners 11">
            <a:extLst>
              <a:ext uri="{FF2B5EF4-FFF2-40B4-BE49-F238E27FC236}">
                <a16:creationId xmlns:a16="http://schemas.microsoft.com/office/drawing/2014/main" id="{7FBD37AD-E67E-49A5-AA3E-EEAB5C4806C9}"/>
              </a:ext>
            </a:extLst>
          </p:cNvPr>
          <p:cNvSpPr/>
          <p:nvPr/>
        </p:nvSpPr>
        <p:spPr>
          <a:xfrm>
            <a:off x="1089813" y="4023519"/>
            <a:ext cx="3929203" cy="20008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AU" b="1" dirty="0"/>
              <a:t>Interactions with external agents</a:t>
            </a:r>
          </a:p>
          <a:p>
            <a:pPr marL="285750" indent="-285750">
              <a:buFont typeface="Arial" panose="020B0604020202020204" pitchFamily="34" charset="0"/>
              <a:buChar char="•"/>
            </a:pPr>
            <a:r>
              <a:rPr lang="en-AU" i="1" dirty="0">
                <a:solidFill>
                  <a:schemeClr val="bg2">
                    <a:lumMod val="50000"/>
                  </a:schemeClr>
                </a:solidFill>
              </a:rPr>
              <a:t>What to sell (what </a:t>
            </a:r>
            <a:r>
              <a:rPr lang="en-AU" i="1" dirty="0" err="1">
                <a:solidFill>
                  <a:schemeClr val="bg2">
                    <a:lumMod val="50000"/>
                  </a:schemeClr>
                </a:solidFill>
              </a:rPr>
              <a:t>mkets</a:t>
            </a:r>
            <a:r>
              <a:rPr lang="en-AU" i="1" dirty="0">
                <a:solidFill>
                  <a:schemeClr val="bg2">
                    <a:lumMod val="50000"/>
                  </a:schemeClr>
                </a:solidFill>
              </a:rPr>
              <a:t> to enter)</a:t>
            </a:r>
          </a:p>
          <a:p>
            <a:pPr marL="285750" indent="-285750">
              <a:buFont typeface="Arial" panose="020B0604020202020204" pitchFamily="34" charset="0"/>
              <a:buChar char="•"/>
            </a:pPr>
            <a:r>
              <a:rPr lang="en-AU" i="1" dirty="0">
                <a:solidFill>
                  <a:schemeClr val="bg2">
                    <a:lumMod val="50000"/>
                  </a:schemeClr>
                </a:solidFill>
              </a:rPr>
              <a:t>How to price</a:t>
            </a:r>
          </a:p>
          <a:p>
            <a:pPr marL="285750" indent="-285750">
              <a:buFont typeface="Arial" panose="020B0604020202020204" pitchFamily="34" charset="0"/>
              <a:buChar char="•"/>
            </a:pPr>
            <a:r>
              <a:rPr lang="en-AU" i="1" dirty="0">
                <a:solidFill>
                  <a:schemeClr val="bg2">
                    <a:lumMod val="50000"/>
                  </a:schemeClr>
                </a:solidFill>
              </a:rPr>
              <a:t>Quality choices</a:t>
            </a:r>
          </a:p>
          <a:p>
            <a:pPr marL="285750" indent="-285750">
              <a:buFont typeface="Arial" panose="020B0604020202020204" pitchFamily="34" charset="0"/>
              <a:buChar char="•"/>
            </a:pPr>
            <a:r>
              <a:rPr lang="en-AU" i="1" dirty="0">
                <a:solidFill>
                  <a:schemeClr val="bg2">
                    <a:lumMod val="50000"/>
                  </a:schemeClr>
                </a:solidFill>
              </a:rPr>
              <a:t>Advertising…</a:t>
            </a:r>
            <a:endParaRPr lang="en-AU" dirty="0"/>
          </a:p>
        </p:txBody>
      </p:sp>
      <p:sp>
        <p:nvSpPr>
          <p:cNvPr id="13" name="Arrow: Right 12">
            <a:extLst>
              <a:ext uri="{FF2B5EF4-FFF2-40B4-BE49-F238E27FC236}">
                <a16:creationId xmlns:a16="http://schemas.microsoft.com/office/drawing/2014/main" id="{CF87D646-B242-414D-B162-1421BB1CE2D9}"/>
              </a:ext>
            </a:extLst>
          </p:cNvPr>
          <p:cNvSpPr/>
          <p:nvPr/>
        </p:nvSpPr>
        <p:spPr>
          <a:xfrm rot="7747309">
            <a:off x="4786671" y="3671889"/>
            <a:ext cx="842940" cy="285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Arrow: Right 13">
            <a:extLst>
              <a:ext uri="{FF2B5EF4-FFF2-40B4-BE49-F238E27FC236}">
                <a16:creationId xmlns:a16="http://schemas.microsoft.com/office/drawing/2014/main" id="{C7B6F83C-2FFB-478D-B18C-4E6CE60CE37D}"/>
              </a:ext>
            </a:extLst>
          </p:cNvPr>
          <p:cNvSpPr/>
          <p:nvPr/>
        </p:nvSpPr>
        <p:spPr>
          <a:xfrm rot="2795582">
            <a:off x="6358255" y="3646865"/>
            <a:ext cx="842940" cy="285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697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7" grpId="0" uiExpand="1"/>
      <p:bldP spid="11" grpId="0" uiExpand="1" animBg="1"/>
      <p:bldP spid="12" grpId="0" uiExpand="1" animBg="1"/>
      <p:bldP spid="13" grpId="0" uiExpand="1" animBg="1"/>
      <p:bldP spid="14"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dirty="0">
              <a:solidFill>
                <a:srgbClr val="002060"/>
              </a:solidFill>
            </a:endParaRPr>
          </a:p>
        </p:txBody>
      </p:sp>
      <p:sp>
        <p:nvSpPr>
          <p:cNvPr id="3" name="Content Placeholder 2"/>
          <p:cNvSpPr>
            <a:spLocks noGrp="1"/>
          </p:cNvSpPr>
          <p:nvPr>
            <p:ph idx="1"/>
          </p:nvPr>
        </p:nvSpPr>
        <p:spPr>
          <a:xfrm>
            <a:off x="838200" y="1571624"/>
            <a:ext cx="10515600" cy="4575175"/>
          </a:xfrm>
        </p:spPr>
        <p:txBody>
          <a:bodyPr>
            <a:normAutofit/>
          </a:bodyPr>
          <a:lstStyle/>
          <a:p>
            <a:pPr marL="0" indent="0">
              <a:lnSpc>
                <a:spcPct val="120000"/>
              </a:lnSpc>
              <a:spcBef>
                <a:spcPts val="600"/>
              </a:spcBef>
              <a:buClr>
                <a:srgbClr val="0070C0"/>
              </a:buClr>
              <a:buSzPct val="50000"/>
              <a:buNone/>
            </a:pPr>
            <a:r>
              <a:rPr lang="en-US" dirty="0"/>
              <a:t>Why economics?</a:t>
            </a:r>
          </a:p>
          <a:p>
            <a:pPr marL="0" indent="0" algn="ctr">
              <a:lnSpc>
                <a:spcPct val="120000"/>
              </a:lnSpc>
              <a:spcBef>
                <a:spcPts val="600"/>
              </a:spcBef>
              <a:buClr>
                <a:srgbClr val="0070C0"/>
              </a:buClr>
              <a:buSzPct val="50000"/>
              <a:buNone/>
            </a:pPr>
            <a:r>
              <a:rPr lang="en-US" b="1" i="1" dirty="0">
                <a:solidFill>
                  <a:schemeClr val="bg2">
                    <a:lumMod val="50000"/>
                  </a:schemeClr>
                </a:solidFill>
              </a:rPr>
              <a:t>“ ..(E)</a:t>
            </a:r>
            <a:r>
              <a:rPr lang="en-US" b="1" i="1" dirty="0" err="1">
                <a:solidFill>
                  <a:schemeClr val="bg2">
                    <a:lumMod val="50000"/>
                  </a:schemeClr>
                </a:solidFill>
              </a:rPr>
              <a:t>conomics</a:t>
            </a:r>
            <a:r>
              <a:rPr lang="en-US" b="1" i="1" dirty="0">
                <a:solidFill>
                  <a:schemeClr val="bg2">
                    <a:lumMod val="50000"/>
                  </a:schemeClr>
                </a:solidFill>
              </a:rPr>
              <a:t> provides a theory to explain the way individuals make choices..”</a:t>
            </a:r>
          </a:p>
          <a:p>
            <a:pPr marL="0" indent="0">
              <a:lnSpc>
                <a:spcPct val="120000"/>
              </a:lnSpc>
              <a:spcBef>
                <a:spcPts val="600"/>
              </a:spcBef>
              <a:buClr>
                <a:srgbClr val="0070C0"/>
              </a:buClr>
              <a:buSzPct val="50000"/>
              <a:buNone/>
            </a:pPr>
            <a:r>
              <a:rPr lang="en-AU" dirty="0">
                <a:sym typeface="Helvetica"/>
              </a:rPr>
              <a:t>Economics is all about choice - emphasises that </a:t>
            </a:r>
            <a:r>
              <a:rPr lang="en-AU" b="1" i="1" dirty="0">
                <a:solidFill>
                  <a:srgbClr val="FF0000"/>
                </a:solidFill>
                <a:sym typeface="Helvetica"/>
              </a:rPr>
              <a:t>incentives matter </a:t>
            </a:r>
          </a:p>
          <a:p>
            <a:pPr marL="0" indent="0">
              <a:lnSpc>
                <a:spcPct val="120000"/>
              </a:lnSpc>
              <a:spcBef>
                <a:spcPts val="600"/>
              </a:spcBef>
              <a:buClr>
                <a:srgbClr val="0070C0"/>
              </a:buClr>
              <a:buSzPct val="50000"/>
              <a:buNone/>
            </a:pPr>
            <a:r>
              <a:rPr lang="en-AU" dirty="0">
                <a:sym typeface="Helvetica"/>
              </a:rPr>
              <a:t>In this unit we will examine how economics can provide insight into value creation</a:t>
            </a:r>
          </a:p>
          <a:p>
            <a:pPr marL="0" indent="0">
              <a:lnSpc>
                <a:spcPct val="120000"/>
              </a:lnSpc>
              <a:spcBef>
                <a:spcPts val="600"/>
              </a:spcBef>
              <a:buClr>
                <a:srgbClr val="0070C0"/>
              </a:buClr>
              <a:buSzPct val="50000"/>
              <a:buNone/>
            </a:pPr>
            <a:r>
              <a:rPr lang="en-US" dirty="0">
                <a:sym typeface="Helvetica"/>
              </a:rPr>
              <a:t>We want to go beyond the black box</a:t>
            </a:r>
            <a:endParaRPr lang="en-AU" dirty="0">
              <a:sym typeface="Helvetica"/>
            </a:endParaRPr>
          </a:p>
          <a:p>
            <a:pPr marL="711200" lvl="0" indent="0">
              <a:buClr>
                <a:srgbClr val="0070C0"/>
              </a:buClr>
              <a:buSzPct val="50000"/>
              <a:buNone/>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
        <p:nvSpPr>
          <p:cNvPr id="7" name="Rounded Rectangle 6"/>
          <p:cNvSpPr/>
          <p:nvPr/>
        </p:nvSpPr>
        <p:spPr>
          <a:xfrm>
            <a:off x="2125133" y="5513294"/>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Inputs</a:t>
            </a:r>
            <a:endParaRPr lang="en-AU" b="1" i="1" dirty="0"/>
          </a:p>
        </p:txBody>
      </p:sp>
      <p:sp>
        <p:nvSpPr>
          <p:cNvPr id="8" name="Rounded Rectangle 7"/>
          <p:cNvSpPr/>
          <p:nvPr/>
        </p:nvSpPr>
        <p:spPr>
          <a:xfrm>
            <a:off x="8542864" y="5499100"/>
            <a:ext cx="1143000" cy="584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Outputs</a:t>
            </a:r>
            <a:endParaRPr lang="en-AU" b="1" i="1" dirty="0"/>
          </a:p>
        </p:txBody>
      </p:sp>
      <p:sp>
        <p:nvSpPr>
          <p:cNvPr id="9" name="Rounded Rectangle 8"/>
          <p:cNvSpPr/>
          <p:nvPr/>
        </p:nvSpPr>
        <p:spPr>
          <a:xfrm>
            <a:off x="5113864" y="5420160"/>
            <a:ext cx="1583267" cy="770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firm or technology</a:t>
            </a:r>
            <a:endParaRPr lang="en-AU" b="1" i="1" dirty="0"/>
          </a:p>
        </p:txBody>
      </p:sp>
      <p:sp>
        <p:nvSpPr>
          <p:cNvPr id="10" name="Right Arrow 9"/>
          <p:cNvSpPr/>
          <p:nvPr/>
        </p:nvSpPr>
        <p:spPr>
          <a:xfrm>
            <a:off x="3268132" y="5629835"/>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ight Arrow 10"/>
          <p:cNvSpPr/>
          <p:nvPr/>
        </p:nvSpPr>
        <p:spPr>
          <a:xfrm>
            <a:off x="6697131" y="5620870"/>
            <a:ext cx="1845732" cy="32273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31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dirty="0">
              <a:solidFill>
                <a:srgbClr val="002060"/>
              </a:solidFill>
            </a:endParaRPr>
          </a:p>
        </p:txBody>
      </p:sp>
      <p:sp>
        <p:nvSpPr>
          <p:cNvPr id="3" name="Content Placeholder 2"/>
          <p:cNvSpPr>
            <a:spLocks noGrp="1"/>
          </p:cNvSpPr>
          <p:nvPr>
            <p:ph idx="1"/>
          </p:nvPr>
        </p:nvSpPr>
        <p:spPr>
          <a:xfrm>
            <a:off x="838200" y="1503892"/>
            <a:ext cx="10515600" cy="4566708"/>
          </a:xfrm>
        </p:spPr>
        <p:txBody>
          <a:bodyPr>
            <a:normAutofit fontScale="70000" lnSpcReduction="20000"/>
          </a:bodyPr>
          <a:lstStyle/>
          <a:p>
            <a:pPr marL="0" indent="0">
              <a:lnSpc>
                <a:spcPct val="120000"/>
              </a:lnSpc>
              <a:buClr>
                <a:srgbClr val="0070C0"/>
              </a:buClr>
              <a:buSzPct val="50000"/>
              <a:buNone/>
            </a:pPr>
            <a:r>
              <a:rPr lang="en-US" dirty="0"/>
              <a:t>We need to think about the following, amongst other things, using economics:</a:t>
            </a:r>
          </a:p>
          <a:p>
            <a:pPr marL="869950" indent="-514350">
              <a:lnSpc>
                <a:spcPct val="120000"/>
              </a:lnSpc>
              <a:spcBef>
                <a:spcPts val="600"/>
              </a:spcBef>
              <a:buClr>
                <a:srgbClr val="0070C0"/>
              </a:buClr>
              <a:buSzPct val="100000"/>
              <a:buFont typeface="+mj-lt"/>
              <a:buAutoNum type="alphaLcParenR"/>
            </a:pPr>
            <a:r>
              <a:rPr lang="en-AU" i="1" dirty="0">
                <a:solidFill>
                  <a:schemeClr val="bg2">
                    <a:lumMod val="50000"/>
                  </a:schemeClr>
                </a:solidFill>
                <a:sym typeface="Helvetica"/>
              </a:rPr>
              <a:t>Centralisation versus decentralisation within the firm.</a:t>
            </a:r>
          </a:p>
          <a:p>
            <a:pPr marL="869950" indent="-514350">
              <a:lnSpc>
                <a:spcPct val="120000"/>
              </a:lnSpc>
              <a:spcBef>
                <a:spcPts val="600"/>
              </a:spcBef>
              <a:buClr>
                <a:srgbClr val="0070C0"/>
              </a:buClr>
              <a:buSzPct val="100000"/>
              <a:buFont typeface="+mj-lt"/>
              <a:buAutoNum type="alphaLcParenR"/>
            </a:pPr>
            <a:r>
              <a:rPr lang="en-US" i="1" dirty="0">
                <a:solidFill>
                  <a:schemeClr val="bg2">
                    <a:lumMod val="50000"/>
                  </a:schemeClr>
                </a:solidFill>
                <a:sym typeface="Helvetica"/>
              </a:rPr>
              <a:t>Bundling tasks – which tasks to bundle and how</a:t>
            </a:r>
          </a:p>
          <a:p>
            <a:pPr marL="869950" indent="-514350">
              <a:lnSpc>
                <a:spcPct val="120000"/>
              </a:lnSpc>
              <a:spcBef>
                <a:spcPts val="600"/>
              </a:spcBef>
              <a:buClr>
                <a:srgbClr val="0070C0"/>
              </a:buClr>
              <a:buSzPct val="100000"/>
              <a:buFont typeface="+mj-lt"/>
              <a:buAutoNum type="alphaLcParenR"/>
            </a:pPr>
            <a:r>
              <a:rPr lang="en-US" i="1" dirty="0">
                <a:solidFill>
                  <a:schemeClr val="bg2">
                    <a:lumMod val="50000"/>
                  </a:schemeClr>
                </a:solidFill>
                <a:sym typeface="Helvetica"/>
              </a:rPr>
              <a:t>Bundling jobs into business decision units</a:t>
            </a:r>
          </a:p>
          <a:p>
            <a:pPr marL="869950" indent="-514350">
              <a:lnSpc>
                <a:spcPct val="120000"/>
              </a:lnSpc>
              <a:spcBef>
                <a:spcPts val="600"/>
              </a:spcBef>
              <a:buClr>
                <a:srgbClr val="0070C0"/>
              </a:buClr>
              <a:buSzPct val="100000"/>
              <a:buFont typeface="+mj-lt"/>
              <a:buAutoNum type="alphaLcParenR"/>
            </a:pPr>
            <a:r>
              <a:rPr lang="en-US" i="1" dirty="0">
                <a:solidFill>
                  <a:schemeClr val="bg2">
                    <a:lumMod val="50000"/>
                  </a:schemeClr>
                </a:solidFill>
                <a:sym typeface="Helvetica"/>
              </a:rPr>
              <a:t>Objective versus subjective performance measures.</a:t>
            </a:r>
          </a:p>
          <a:p>
            <a:pPr marL="869950" indent="-514350">
              <a:lnSpc>
                <a:spcPct val="120000"/>
              </a:lnSpc>
              <a:spcBef>
                <a:spcPts val="600"/>
              </a:spcBef>
              <a:buClr>
                <a:srgbClr val="0070C0"/>
              </a:buClr>
              <a:buSzPct val="100000"/>
              <a:buFont typeface="+mj-lt"/>
              <a:buAutoNum type="alphaLcParenR"/>
            </a:pPr>
            <a:r>
              <a:rPr lang="en-US" i="1" dirty="0">
                <a:solidFill>
                  <a:schemeClr val="bg2">
                    <a:lumMod val="50000"/>
                  </a:schemeClr>
                </a:solidFill>
                <a:sym typeface="Helvetica"/>
              </a:rPr>
              <a:t>Incentive compensation schemes</a:t>
            </a:r>
          </a:p>
          <a:p>
            <a:pPr marL="869950" indent="-514350">
              <a:lnSpc>
                <a:spcPct val="120000"/>
              </a:lnSpc>
              <a:spcBef>
                <a:spcPts val="600"/>
              </a:spcBef>
              <a:buClr>
                <a:srgbClr val="0070C0"/>
              </a:buClr>
              <a:buSzPct val="100000"/>
              <a:buFont typeface="+mj-lt"/>
              <a:buAutoNum type="alphaLcParenR"/>
            </a:pPr>
            <a:r>
              <a:rPr lang="en-US" i="1" dirty="0">
                <a:solidFill>
                  <a:schemeClr val="bg2">
                    <a:lumMod val="50000"/>
                  </a:schemeClr>
                </a:solidFill>
                <a:sym typeface="Helvetica"/>
              </a:rPr>
              <a:t>The make versus buy decision …what the firm actually does!</a:t>
            </a:r>
          </a:p>
          <a:p>
            <a:pPr marL="869950" indent="-514350">
              <a:lnSpc>
                <a:spcPct val="120000"/>
              </a:lnSpc>
              <a:spcBef>
                <a:spcPts val="600"/>
              </a:spcBef>
              <a:buClr>
                <a:srgbClr val="0070C0"/>
              </a:buClr>
              <a:buSzPct val="100000"/>
              <a:buFont typeface="+mj-lt"/>
              <a:buAutoNum type="alphaLcParenR"/>
            </a:pPr>
            <a:r>
              <a:rPr lang="en-AU" i="1" dirty="0">
                <a:solidFill>
                  <a:schemeClr val="bg2">
                    <a:lumMod val="50000"/>
                  </a:schemeClr>
                </a:solidFill>
                <a:sym typeface="Helvetica"/>
              </a:rPr>
              <a:t>How it interacts with customers (pricing) and competitors.</a:t>
            </a:r>
          </a:p>
          <a:p>
            <a:pPr marL="0" indent="0">
              <a:lnSpc>
                <a:spcPct val="120000"/>
              </a:lnSpc>
              <a:buClr>
                <a:srgbClr val="0070C0"/>
              </a:buClr>
              <a:buSzPct val="50000"/>
              <a:buNone/>
            </a:pPr>
            <a:r>
              <a:rPr lang="en-AU" dirty="0">
                <a:sym typeface="Helvetica"/>
              </a:rPr>
              <a:t>The challenge will be construct simple models that shed light on each of these and use our models to help explain what works, what doesn’t, and why.</a:t>
            </a:r>
          </a:p>
          <a:p>
            <a:pPr marL="0" indent="0">
              <a:lnSpc>
                <a:spcPct val="120000"/>
              </a:lnSpc>
              <a:buClr>
                <a:srgbClr val="0070C0"/>
              </a:buClr>
              <a:buSzPct val="50000"/>
              <a:buNone/>
            </a:pPr>
            <a:r>
              <a:rPr lang="en-US" dirty="0">
                <a:sym typeface="Helvetica"/>
              </a:rPr>
              <a:t>Of course, in doing so we will consider those relationships between economic agents both inside and outside the firm/ </a:t>
            </a:r>
            <a:r>
              <a:rPr lang="en-US" dirty="0" err="1">
                <a:sym typeface="Helvetica"/>
              </a:rPr>
              <a:t>organisation</a:t>
            </a:r>
            <a:r>
              <a:rPr lang="en-US" dirty="0">
                <a:sym typeface="Helvetica"/>
              </a:rPr>
              <a:t>. </a:t>
            </a:r>
            <a:endParaRPr lang="en-AU" dirty="0">
              <a:sym typeface="Helvetica"/>
            </a:endParaRP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92214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Introduction to the Economics of Strategy</a:t>
            </a:r>
            <a:endParaRPr lang="en-AU" b="1" dirty="0">
              <a:solidFill>
                <a:srgbClr val="002060"/>
              </a:solidFill>
            </a:endParaRPr>
          </a:p>
        </p:txBody>
      </p:sp>
      <p:sp>
        <p:nvSpPr>
          <p:cNvPr id="3" name="Content Placeholder 2"/>
          <p:cNvSpPr>
            <a:spLocks noGrp="1"/>
          </p:cNvSpPr>
          <p:nvPr>
            <p:ph idx="1"/>
          </p:nvPr>
        </p:nvSpPr>
        <p:spPr>
          <a:xfrm>
            <a:off x="838200" y="1503892"/>
            <a:ext cx="10515600" cy="4566708"/>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The context in which all of this discussion will be taking place is what we might think of the bread and butter of economics. Concepts such as: </a:t>
            </a:r>
          </a:p>
          <a:p>
            <a:pPr marL="869950" indent="-514350">
              <a:lnSpc>
                <a:spcPct val="120000"/>
              </a:lnSpc>
              <a:spcBef>
                <a:spcPts val="600"/>
              </a:spcBef>
              <a:buClr>
                <a:srgbClr val="0070C0"/>
              </a:buClr>
              <a:buSzPct val="100000"/>
              <a:buFont typeface="+mj-lt"/>
              <a:buAutoNum type="alphaLcParenR"/>
            </a:pPr>
            <a:r>
              <a:rPr lang="en-AU" i="1" dirty="0">
                <a:solidFill>
                  <a:schemeClr val="tx1">
                    <a:lumMod val="75000"/>
                    <a:lumOff val="25000"/>
                  </a:schemeClr>
                </a:solidFill>
                <a:sym typeface="Helvetica"/>
              </a:rPr>
              <a:t>Supply and demand</a:t>
            </a:r>
          </a:p>
          <a:p>
            <a:pPr marL="869950" indent="-514350">
              <a:lnSpc>
                <a:spcPct val="120000"/>
              </a:lnSpc>
              <a:spcBef>
                <a:spcPts val="600"/>
              </a:spcBef>
              <a:buClr>
                <a:srgbClr val="0070C0"/>
              </a:buClr>
              <a:buSzPct val="100000"/>
              <a:buFont typeface="+mj-lt"/>
              <a:buAutoNum type="alphaLcParenR"/>
            </a:pPr>
            <a:r>
              <a:rPr lang="en-AU" i="1" dirty="0">
                <a:solidFill>
                  <a:schemeClr val="tx1">
                    <a:lumMod val="75000"/>
                    <a:lumOff val="25000"/>
                  </a:schemeClr>
                </a:solidFill>
                <a:sym typeface="Helvetica"/>
              </a:rPr>
              <a:t>Market structure</a:t>
            </a:r>
          </a:p>
          <a:p>
            <a:pPr marL="869950" indent="-514350">
              <a:lnSpc>
                <a:spcPct val="120000"/>
              </a:lnSpc>
              <a:spcBef>
                <a:spcPts val="600"/>
              </a:spcBef>
              <a:buClr>
                <a:srgbClr val="0070C0"/>
              </a:buClr>
              <a:buSzPct val="100000"/>
              <a:buFont typeface="+mj-lt"/>
              <a:buAutoNum type="alphaLcParenR"/>
            </a:pPr>
            <a:r>
              <a:rPr lang="en-AU" i="1" dirty="0">
                <a:solidFill>
                  <a:schemeClr val="tx1">
                    <a:lumMod val="75000"/>
                    <a:lumOff val="25000"/>
                  </a:schemeClr>
                </a:solidFill>
                <a:sym typeface="Helvetica"/>
              </a:rPr>
              <a:t>Optimisation decisions such as utility maximisation and cost minimisation</a:t>
            </a:r>
          </a:p>
          <a:p>
            <a:pPr marL="869950" indent="-514350">
              <a:lnSpc>
                <a:spcPct val="120000"/>
              </a:lnSpc>
              <a:spcBef>
                <a:spcPts val="600"/>
              </a:spcBef>
              <a:buClr>
                <a:srgbClr val="0070C0"/>
              </a:buClr>
              <a:buSzPct val="100000"/>
              <a:buFont typeface="+mj-lt"/>
              <a:buAutoNum type="alphaLcParenR"/>
            </a:pPr>
            <a:r>
              <a:rPr lang="en-AU" i="1" dirty="0">
                <a:solidFill>
                  <a:schemeClr val="tx1">
                    <a:lumMod val="75000"/>
                    <a:lumOff val="25000"/>
                  </a:schemeClr>
                </a:solidFill>
                <a:sym typeface="Helvetica"/>
              </a:rPr>
              <a:t>Strategic interaction, both inside the firm and with other economic agents outside the firm.</a:t>
            </a:r>
          </a:p>
          <a:p>
            <a:pPr marL="869950" indent="-514350">
              <a:lnSpc>
                <a:spcPct val="120000"/>
              </a:lnSpc>
              <a:spcBef>
                <a:spcPts val="600"/>
              </a:spcBef>
              <a:buClr>
                <a:srgbClr val="0070C0"/>
              </a:buClr>
              <a:buSzPct val="100000"/>
              <a:buFont typeface="+mj-lt"/>
              <a:buAutoNum type="alphaLcParenR"/>
            </a:pPr>
            <a:r>
              <a:rPr lang="en-AU" i="1" dirty="0">
                <a:solidFill>
                  <a:schemeClr val="tx1">
                    <a:lumMod val="75000"/>
                    <a:lumOff val="25000"/>
                  </a:schemeClr>
                </a:solidFill>
                <a:sym typeface="Helvetica"/>
              </a:rPr>
              <a:t>Asymmetric information.</a:t>
            </a:r>
          </a:p>
          <a:p>
            <a:pPr marL="355600" indent="-355600">
              <a:lnSpc>
                <a:spcPct val="120000"/>
              </a:lnSpc>
              <a:buClr>
                <a:srgbClr val="0070C0"/>
              </a:buClr>
              <a:buSzPct val="50000"/>
              <a:buFont typeface="Wingdings" panose="05000000000000000000" pitchFamily="2" charset="2"/>
              <a:buChar char="q"/>
            </a:pPr>
            <a:r>
              <a:rPr lang="en-US" dirty="0">
                <a:sym typeface="Helvetica"/>
              </a:rPr>
              <a:t>We will discuss some of these but you need to be aware of these and how to use math to express such relationships in a formal manner. We will do this step-by-step as we </a:t>
            </a:r>
            <a:r>
              <a:rPr lang="en-US" dirty="0" err="1">
                <a:sym typeface="Helvetica"/>
              </a:rPr>
              <a:t>analyse</a:t>
            </a:r>
            <a:r>
              <a:rPr lang="en-US" dirty="0">
                <a:sym typeface="Helvetica"/>
              </a:rPr>
              <a:t> </a:t>
            </a:r>
            <a:r>
              <a:rPr lang="en-US" b="1" i="1" dirty="0">
                <a:solidFill>
                  <a:srgbClr val="AD1F41"/>
                </a:solidFill>
                <a:sym typeface="Helvetica"/>
              </a:rPr>
              <a:t>strategic business relationships</a:t>
            </a:r>
            <a:r>
              <a:rPr lang="en-US" dirty="0">
                <a:sym typeface="Helvetica"/>
              </a:rPr>
              <a:t>. </a:t>
            </a:r>
            <a:endParaRPr lang="en-AU" dirty="0">
              <a:sym typeface="Helvetica"/>
            </a:endParaRP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464609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330,15,Individual Choic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2942</TotalTime>
  <Words>3070</Words>
  <Application>Microsoft Office PowerPoint</Application>
  <PresentationFormat>Widescreen</PresentationFormat>
  <Paragraphs>465</Paragraphs>
  <Slides>42</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Lecture 1 Introduction The Economic Approach</vt:lpstr>
      <vt:lpstr>PowerPoint Presentation</vt:lpstr>
      <vt:lpstr>Introduction to the Economics of Strategy</vt:lpstr>
      <vt:lpstr>Introduction to the Economics of Strategy</vt:lpstr>
      <vt:lpstr>Introduction to the Economics of Strategy</vt:lpstr>
      <vt:lpstr>Introduction to the Economics of Strategy</vt:lpstr>
      <vt:lpstr>Introduction to the Economics of Strategy</vt:lpstr>
      <vt:lpstr>Introduction to the Economics of Strategy</vt:lpstr>
      <vt:lpstr>Introduction to the Economics of Strategy</vt:lpstr>
      <vt:lpstr>Introduction to the Economics of Strategy</vt:lpstr>
      <vt:lpstr>The economic approach</vt:lpstr>
      <vt:lpstr>The Economic Model of Behaviour</vt:lpstr>
      <vt:lpstr>The Economic Model of Behaviour</vt:lpstr>
      <vt:lpstr>The Economic Model of Behaviour</vt:lpstr>
      <vt:lpstr>Individual Choice</vt:lpstr>
      <vt:lpstr>PowerPoint Presentation</vt:lpstr>
      <vt:lpstr>How to use this approach …</vt:lpstr>
      <vt:lpstr>PowerPoint Presentation</vt:lpstr>
      <vt:lpstr>How to use this approach …</vt:lpstr>
      <vt:lpstr>How to use this approach …</vt:lpstr>
      <vt:lpstr>Decision making under uncertainty</vt:lpstr>
      <vt:lpstr>Decision making under uncertainty</vt:lpstr>
      <vt:lpstr>PowerPoint Presentation</vt:lpstr>
      <vt:lpstr>Decision making under uncertainty</vt:lpstr>
      <vt:lpstr>Multi-period Models</vt:lpstr>
      <vt:lpstr>PowerPoint Presentation</vt:lpstr>
      <vt:lpstr>PowerPoint Presentation</vt:lpstr>
      <vt:lpstr>Multi-period Models</vt:lpstr>
      <vt:lpstr>Some other basics</vt:lpstr>
      <vt:lpstr>Some other basics</vt:lpstr>
      <vt:lpstr>PowerPoint Presentation</vt:lpstr>
      <vt:lpstr>Some other basics</vt:lpstr>
      <vt:lpstr>Some other basics - elasticity</vt:lpstr>
      <vt:lpstr>Some other basics - elasticity</vt:lpstr>
      <vt:lpstr>Some other basics – Game Theory</vt:lpstr>
      <vt:lpstr>Some other basics – Game Theory</vt:lpstr>
      <vt:lpstr>Cigarette advertising</vt:lpstr>
      <vt:lpstr>Some other basics – Game Theory</vt:lpstr>
      <vt:lpstr>Some other basics – Game Theory</vt:lpstr>
      <vt:lpstr>So what are some the lessons from today?</vt:lpstr>
      <vt:lpstr>Some things to think about</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136</cp:revision>
  <dcterms:created xsi:type="dcterms:W3CDTF">2015-02-25T21:48:00Z</dcterms:created>
  <dcterms:modified xsi:type="dcterms:W3CDTF">2020-03-03T07:31:32Z</dcterms:modified>
</cp:coreProperties>
</file>