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4"/>
  </p:notesMasterIdLst>
  <p:sldIdLst>
    <p:sldId id="256" r:id="rId2"/>
    <p:sldId id="257" r:id="rId3"/>
    <p:sldId id="364" r:id="rId4"/>
    <p:sldId id="295" r:id="rId5"/>
    <p:sldId id="365" r:id="rId6"/>
    <p:sldId id="296" r:id="rId7"/>
    <p:sldId id="327" r:id="rId8"/>
    <p:sldId id="362" r:id="rId9"/>
    <p:sldId id="326" r:id="rId10"/>
    <p:sldId id="297" r:id="rId11"/>
    <p:sldId id="328" r:id="rId12"/>
    <p:sldId id="329" r:id="rId13"/>
    <p:sldId id="330" r:id="rId14"/>
    <p:sldId id="331" r:id="rId15"/>
    <p:sldId id="332" r:id="rId16"/>
    <p:sldId id="333" r:id="rId17"/>
    <p:sldId id="266" r:id="rId18"/>
    <p:sldId id="334" r:id="rId19"/>
    <p:sldId id="335" r:id="rId20"/>
    <p:sldId id="361" r:id="rId21"/>
    <p:sldId id="336" r:id="rId22"/>
    <p:sldId id="337" r:id="rId23"/>
    <p:sldId id="338" r:id="rId24"/>
    <p:sldId id="363" r:id="rId25"/>
    <p:sldId id="339" r:id="rId26"/>
    <p:sldId id="305" r:id="rId27"/>
    <p:sldId id="340" r:id="rId28"/>
    <p:sldId id="341" r:id="rId29"/>
    <p:sldId id="342" r:id="rId30"/>
    <p:sldId id="343" r:id="rId31"/>
    <p:sldId id="366" r:id="rId32"/>
    <p:sldId id="344" r:id="rId33"/>
    <p:sldId id="345" r:id="rId34"/>
    <p:sldId id="346" r:id="rId35"/>
    <p:sldId id="322" r:id="rId36"/>
    <p:sldId id="347" r:id="rId37"/>
    <p:sldId id="348" r:id="rId38"/>
    <p:sldId id="349" r:id="rId39"/>
    <p:sldId id="350" r:id="rId40"/>
    <p:sldId id="300" r:id="rId41"/>
    <p:sldId id="351" r:id="rId42"/>
    <p:sldId id="352" r:id="rId43"/>
    <p:sldId id="353" r:id="rId44"/>
    <p:sldId id="354" r:id="rId45"/>
    <p:sldId id="355" r:id="rId46"/>
    <p:sldId id="356" r:id="rId47"/>
    <p:sldId id="357" r:id="rId48"/>
    <p:sldId id="358" r:id="rId49"/>
    <p:sldId id="367" r:id="rId50"/>
    <p:sldId id="368" r:id="rId51"/>
    <p:sldId id="360" r:id="rId52"/>
    <p:sldId id="325" r:id="rId53"/>
  </p:sldIdLst>
  <p:sldSz cx="12192000" cy="6858000"/>
  <p:notesSz cx="6858000" cy="9144000"/>
  <p:custDataLst>
    <p:tags r:id="rId55"/>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D1F4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755" autoAdjust="0"/>
    <p:restoredTop sz="94660"/>
  </p:normalViewPr>
  <p:slideViewPr>
    <p:cSldViewPr snapToGrid="0">
      <p:cViewPr varScale="1">
        <p:scale>
          <a:sx n="68" d="100"/>
          <a:sy n="68" d="100"/>
        </p:scale>
        <p:origin x="740" y="60"/>
      </p:cViewPr>
      <p:guideLst>
        <p:guide orient="horz" pos="2160"/>
        <p:guide pos="384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gs" Target="tags/tag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B3379F-937F-4919-83C5-972AB0B9385E}" type="datetimeFigureOut">
              <a:rPr lang="en-AU" smtClean="0"/>
              <a:t>11/02/2020</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434B9F-80A5-4BFE-AF17-36279E57021D}" type="slidenum">
              <a:rPr lang="en-AU" smtClean="0"/>
              <a:t>‹#›</a:t>
            </a:fld>
            <a:endParaRPr lang="en-AU"/>
          </a:p>
        </p:txBody>
      </p:sp>
    </p:spTree>
    <p:extLst>
      <p:ext uri="{BB962C8B-B14F-4D97-AF65-F5344CB8AC3E}">
        <p14:creationId xmlns:p14="http://schemas.microsoft.com/office/powerpoint/2010/main" val="36327665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2</a:t>
            </a:fld>
            <a:endParaRPr lang="en-AU"/>
          </a:p>
        </p:txBody>
      </p:sp>
    </p:spTree>
    <p:extLst>
      <p:ext uri="{BB962C8B-B14F-4D97-AF65-F5344CB8AC3E}">
        <p14:creationId xmlns:p14="http://schemas.microsoft.com/office/powerpoint/2010/main" val="2349514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11</a:t>
            </a:fld>
            <a:endParaRPr lang="en-AU"/>
          </a:p>
        </p:txBody>
      </p:sp>
    </p:spTree>
    <p:extLst>
      <p:ext uri="{BB962C8B-B14F-4D97-AF65-F5344CB8AC3E}">
        <p14:creationId xmlns:p14="http://schemas.microsoft.com/office/powerpoint/2010/main" val="20135276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12</a:t>
            </a:fld>
            <a:endParaRPr lang="en-AU"/>
          </a:p>
        </p:txBody>
      </p:sp>
    </p:spTree>
    <p:extLst>
      <p:ext uri="{BB962C8B-B14F-4D97-AF65-F5344CB8AC3E}">
        <p14:creationId xmlns:p14="http://schemas.microsoft.com/office/powerpoint/2010/main" val="5798889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13</a:t>
            </a:fld>
            <a:endParaRPr lang="en-AU"/>
          </a:p>
        </p:txBody>
      </p:sp>
    </p:spTree>
    <p:extLst>
      <p:ext uri="{BB962C8B-B14F-4D97-AF65-F5344CB8AC3E}">
        <p14:creationId xmlns:p14="http://schemas.microsoft.com/office/powerpoint/2010/main" val="8094156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14</a:t>
            </a:fld>
            <a:endParaRPr lang="en-AU"/>
          </a:p>
        </p:txBody>
      </p:sp>
    </p:spTree>
    <p:extLst>
      <p:ext uri="{BB962C8B-B14F-4D97-AF65-F5344CB8AC3E}">
        <p14:creationId xmlns:p14="http://schemas.microsoft.com/office/powerpoint/2010/main" val="20656406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15</a:t>
            </a:fld>
            <a:endParaRPr lang="en-AU"/>
          </a:p>
        </p:txBody>
      </p:sp>
    </p:spTree>
    <p:extLst>
      <p:ext uri="{BB962C8B-B14F-4D97-AF65-F5344CB8AC3E}">
        <p14:creationId xmlns:p14="http://schemas.microsoft.com/office/powerpoint/2010/main" val="34081831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16</a:t>
            </a:fld>
            <a:endParaRPr lang="en-AU"/>
          </a:p>
        </p:txBody>
      </p:sp>
    </p:spTree>
    <p:extLst>
      <p:ext uri="{BB962C8B-B14F-4D97-AF65-F5344CB8AC3E}">
        <p14:creationId xmlns:p14="http://schemas.microsoft.com/office/powerpoint/2010/main" val="389298624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18</a:t>
            </a:fld>
            <a:endParaRPr lang="en-AU"/>
          </a:p>
        </p:txBody>
      </p:sp>
    </p:spTree>
    <p:extLst>
      <p:ext uri="{BB962C8B-B14F-4D97-AF65-F5344CB8AC3E}">
        <p14:creationId xmlns:p14="http://schemas.microsoft.com/office/powerpoint/2010/main" val="297066875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19</a:t>
            </a:fld>
            <a:endParaRPr lang="en-AU"/>
          </a:p>
        </p:txBody>
      </p:sp>
    </p:spTree>
    <p:extLst>
      <p:ext uri="{BB962C8B-B14F-4D97-AF65-F5344CB8AC3E}">
        <p14:creationId xmlns:p14="http://schemas.microsoft.com/office/powerpoint/2010/main" val="23566369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20</a:t>
            </a:fld>
            <a:endParaRPr lang="en-AU"/>
          </a:p>
        </p:txBody>
      </p:sp>
    </p:spTree>
    <p:extLst>
      <p:ext uri="{BB962C8B-B14F-4D97-AF65-F5344CB8AC3E}">
        <p14:creationId xmlns:p14="http://schemas.microsoft.com/office/powerpoint/2010/main" val="23566369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21</a:t>
            </a:fld>
            <a:endParaRPr lang="en-AU"/>
          </a:p>
        </p:txBody>
      </p:sp>
    </p:spTree>
    <p:extLst>
      <p:ext uri="{BB962C8B-B14F-4D97-AF65-F5344CB8AC3E}">
        <p14:creationId xmlns:p14="http://schemas.microsoft.com/office/powerpoint/2010/main" val="3957164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3</a:t>
            </a:fld>
            <a:endParaRPr lang="en-AU"/>
          </a:p>
        </p:txBody>
      </p:sp>
    </p:spTree>
    <p:extLst>
      <p:ext uri="{BB962C8B-B14F-4D97-AF65-F5344CB8AC3E}">
        <p14:creationId xmlns:p14="http://schemas.microsoft.com/office/powerpoint/2010/main" val="394621740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22</a:t>
            </a:fld>
            <a:endParaRPr lang="en-AU"/>
          </a:p>
        </p:txBody>
      </p:sp>
    </p:spTree>
    <p:extLst>
      <p:ext uri="{BB962C8B-B14F-4D97-AF65-F5344CB8AC3E}">
        <p14:creationId xmlns:p14="http://schemas.microsoft.com/office/powerpoint/2010/main" val="22196987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23</a:t>
            </a:fld>
            <a:endParaRPr lang="en-AU"/>
          </a:p>
        </p:txBody>
      </p:sp>
    </p:spTree>
    <p:extLst>
      <p:ext uri="{BB962C8B-B14F-4D97-AF65-F5344CB8AC3E}">
        <p14:creationId xmlns:p14="http://schemas.microsoft.com/office/powerpoint/2010/main" val="131378154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24</a:t>
            </a:fld>
            <a:endParaRPr lang="en-AU"/>
          </a:p>
        </p:txBody>
      </p:sp>
    </p:spTree>
    <p:extLst>
      <p:ext uri="{BB962C8B-B14F-4D97-AF65-F5344CB8AC3E}">
        <p14:creationId xmlns:p14="http://schemas.microsoft.com/office/powerpoint/2010/main" val="131378154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25</a:t>
            </a:fld>
            <a:endParaRPr lang="en-AU"/>
          </a:p>
        </p:txBody>
      </p:sp>
    </p:spTree>
    <p:extLst>
      <p:ext uri="{BB962C8B-B14F-4D97-AF65-F5344CB8AC3E}">
        <p14:creationId xmlns:p14="http://schemas.microsoft.com/office/powerpoint/2010/main" val="363697772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27</a:t>
            </a:fld>
            <a:endParaRPr lang="en-AU"/>
          </a:p>
        </p:txBody>
      </p:sp>
    </p:spTree>
    <p:extLst>
      <p:ext uri="{BB962C8B-B14F-4D97-AF65-F5344CB8AC3E}">
        <p14:creationId xmlns:p14="http://schemas.microsoft.com/office/powerpoint/2010/main" val="182831587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28</a:t>
            </a:fld>
            <a:endParaRPr lang="en-AU"/>
          </a:p>
        </p:txBody>
      </p:sp>
    </p:spTree>
    <p:extLst>
      <p:ext uri="{BB962C8B-B14F-4D97-AF65-F5344CB8AC3E}">
        <p14:creationId xmlns:p14="http://schemas.microsoft.com/office/powerpoint/2010/main" val="136015063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29</a:t>
            </a:fld>
            <a:endParaRPr lang="en-AU"/>
          </a:p>
        </p:txBody>
      </p:sp>
    </p:spTree>
    <p:extLst>
      <p:ext uri="{BB962C8B-B14F-4D97-AF65-F5344CB8AC3E}">
        <p14:creationId xmlns:p14="http://schemas.microsoft.com/office/powerpoint/2010/main" val="159863782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30</a:t>
            </a:fld>
            <a:endParaRPr lang="en-AU"/>
          </a:p>
        </p:txBody>
      </p:sp>
    </p:spTree>
    <p:extLst>
      <p:ext uri="{BB962C8B-B14F-4D97-AF65-F5344CB8AC3E}">
        <p14:creationId xmlns:p14="http://schemas.microsoft.com/office/powerpoint/2010/main" val="208422658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31</a:t>
            </a:fld>
            <a:endParaRPr lang="en-AU"/>
          </a:p>
        </p:txBody>
      </p:sp>
    </p:spTree>
    <p:extLst>
      <p:ext uri="{BB962C8B-B14F-4D97-AF65-F5344CB8AC3E}">
        <p14:creationId xmlns:p14="http://schemas.microsoft.com/office/powerpoint/2010/main" val="208422658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32</a:t>
            </a:fld>
            <a:endParaRPr lang="en-AU"/>
          </a:p>
        </p:txBody>
      </p:sp>
    </p:spTree>
    <p:extLst>
      <p:ext uri="{BB962C8B-B14F-4D97-AF65-F5344CB8AC3E}">
        <p14:creationId xmlns:p14="http://schemas.microsoft.com/office/powerpoint/2010/main" val="16104896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4</a:t>
            </a:fld>
            <a:endParaRPr lang="en-AU"/>
          </a:p>
        </p:txBody>
      </p:sp>
    </p:spTree>
    <p:extLst>
      <p:ext uri="{BB962C8B-B14F-4D97-AF65-F5344CB8AC3E}">
        <p14:creationId xmlns:p14="http://schemas.microsoft.com/office/powerpoint/2010/main" val="115502370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33</a:t>
            </a:fld>
            <a:endParaRPr lang="en-AU"/>
          </a:p>
        </p:txBody>
      </p:sp>
    </p:spTree>
    <p:extLst>
      <p:ext uri="{BB962C8B-B14F-4D97-AF65-F5344CB8AC3E}">
        <p14:creationId xmlns:p14="http://schemas.microsoft.com/office/powerpoint/2010/main" val="12195554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34</a:t>
            </a:fld>
            <a:endParaRPr lang="en-AU"/>
          </a:p>
        </p:txBody>
      </p:sp>
    </p:spTree>
    <p:extLst>
      <p:ext uri="{BB962C8B-B14F-4D97-AF65-F5344CB8AC3E}">
        <p14:creationId xmlns:p14="http://schemas.microsoft.com/office/powerpoint/2010/main" val="106689689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35</a:t>
            </a:fld>
            <a:endParaRPr lang="en-AU"/>
          </a:p>
        </p:txBody>
      </p:sp>
    </p:spTree>
    <p:extLst>
      <p:ext uri="{BB962C8B-B14F-4D97-AF65-F5344CB8AC3E}">
        <p14:creationId xmlns:p14="http://schemas.microsoft.com/office/powerpoint/2010/main" val="294101904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36</a:t>
            </a:fld>
            <a:endParaRPr lang="en-AU"/>
          </a:p>
        </p:txBody>
      </p:sp>
    </p:spTree>
    <p:extLst>
      <p:ext uri="{BB962C8B-B14F-4D97-AF65-F5344CB8AC3E}">
        <p14:creationId xmlns:p14="http://schemas.microsoft.com/office/powerpoint/2010/main" val="405833027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37</a:t>
            </a:fld>
            <a:endParaRPr lang="en-AU"/>
          </a:p>
        </p:txBody>
      </p:sp>
    </p:spTree>
    <p:extLst>
      <p:ext uri="{BB962C8B-B14F-4D97-AF65-F5344CB8AC3E}">
        <p14:creationId xmlns:p14="http://schemas.microsoft.com/office/powerpoint/2010/main" val="36981195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38</a:t>
            </a:fld>
            <a:endParaRPr lang="en-AU"/>
          </a:p>
        </p:txBody>
      </p:sp>
    </p:spTree>
    <p:extLst>
      <p:ext uri="{BB962C8B-B14F-4D97-AF65-F5344CB8AC3E}">
        <p14:creationId xmlns:p14="http://schemas.microsoft.com/office/powerpoint/2010/main" val="53757352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39</a:t>
            </a:fld>
            <a:endParaRPr lang="en-AU"/>
          </a:p>
        </p:txBody>
      </p:sp>
    </p:spTree>
    <p:extLst>
      <p:ext uri="{BB962C8B-B14F-4D97-AF65-F5344CB8AC3E}">
        <p14:creationId xmlns:p14="http://schemas.microsoft.com/office/powerpoint/2010/main" val="207027028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41</a:t>
            </a:fld>
            <a:endParaRPr lang="en-AU"/>
          </a:p>
        </p:txBody>
      </p:sp>
    </p:spTree>
    <p:extLst>
      <p:ext uri="{BB962C8B-B14F-4D97-AF65-F5344CB8AC3E}">
        <p14:creationId xmlns:p14="http://schemas.microsoft.com/office/powerpoint/2010/main" val="374579102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42</a:t>
            </a:fld>
            <a:endParaRPr lang="en-AU"/>
          </a:p>
        </p:txBody>
      </p:sp>
    </p:spTree>
    <p:extLst>
      <p:ext uri="{BB962C8B-B14F-4D97-AF65-F5344CB8AC3E}">
        <p14:creationId xmlns:p14="http://schemas.microsoft.com/office/powerpoint/2010/main" val="163751392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43</a:t>
            </a:fld>
            <a:endParaRPr lang="en-AU"/>
          </a:p>
        </p:txBody>
      </p:sp>
    </p:spTree>
    <p:extLst>
      <p:ext uri="{BB962C8B-B14F-4D97-AF65-F5344CB8AC3E}">
        <p14:creationId xmlns:p14="http://schemas.microsoft.com/office/powerpoint/2010/main" val="19147773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5</a:t>
            </a:fld>
            <a:endParaRPr lang="en-AU"/>
          </a:p>
        </p:txBody>
      </p:sp>
    </p:spTree>
    <p:extLst>
      <p:ext uri="{BB962C8B-B14F-4D97-AF65-F5344CB8AC3E}">
        <p14:creationId xmlns:p14="http://schemas.microsoft.com/office/powerpoint/2010/main" val="249606074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44</a:t>
            </a:fld>
            <a:endParaRPr lang="en-AU"/>
          </a:p>
        </p:txBody>
      </p:sp>
    </p:spTree>
    <p:extLst>
      <p:ext uri="{BB962C8B-B14F-4D97-AF65-F5344CB8AC3E}">
        <p14:creationId xmlns:p14="http://schemas.microsoft.com/office/powerpoint/2010/main" val="112738621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45</a:t>
            </a:fld>
            <a:endParaRPr lang="en-AU"/>
          </a:p>
        </p:txBody>
      </p:sp>
    </p:spTree>
    <p:extLst>
      <p:ext uri="{BB962C8B-B14F-4D97-AF65-F5344CB8AC3E}">
        <p14:creationId xmlns:p14="http://schemas.microsoft.com/office/powerpoint/2010/main" val="353929426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46</a:t>
            </a:fld>
            <a:endParaRPr lang="en-AU"/>
          </a:p>
        </p:txBody>
      </p:sp>
    </p:spTree>
    <p:extLst>
      <p:ext uri="{BB962C8B-B14F-4D97-AF65-F5344CB8AC3E}">
        <p14:creationId xmlns:p14="http://schemas.microsoft.com/office/powerpoint/2010/main" val="353929426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47</a:t>
            </a:fld>
            <a:endParaRPr lang="en-AU"/>
          </a:p>
        </p:txBody>
      </p:sp>
    </p:spTree>
    <p:extLst>
      <p:ext uri="{BB962C8B-B14F-4D97-AF65-F5344CB8AC3E}">
        <p14:creationId xmlns:p14="http://schemas.microsoft.com/office/powerpoint/2010/main" val="353929426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48</a:t>
            </a:fld>
            <a:endParaRPr lang="en-AU"/>
          </a:p>
        </p:txBody>
      </p:sp>
    </p:spTree>
    <p:extLst>
      <p:ext uri="{BB962C8B-B14F-4D97-AF65-F5344CB8AC3E}">
        <p14:creationId xmlns:p14="http://schemas.microsoft.com/office/powerpoint/2010/main" val="353929426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49</a:t>
            </a:fld>
            <a:endParaRPr lang="en-AU"/>
          </a:p>
        </p:txBody>
      </p:sp>
    </p:spTree>
    <p:extLst>
      <p:ext uri="{BB962C8B-B14F-4D97-AF65-F5344CB8AC3E}">
        <p14:creationId xmlns:p14="http://schemas.microsoft.com/office/powerpoint/2010/main" val="342141043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51</a:t>
            </a:fld>
            <a:endParaRPr lang="en-AU"/>
          </a:p>
        </p:txBody>
      </p:sp>
    </p:spTree>
    <p:extLst>
      <p:ext uri="{BB962C8B-B14F-4D97-AF65-F5344CB8AC3E}">
        <p14:creationId xmlns:p14="http://schemas.microsoft.com/office/powerpoint/2010/main" val="353929426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52</a:t>
            </a:fld>
            <a:endParaRPr lang="en-AU"/>
          </a:p>
        </p:txBody>
      </p:sp>
    </p:spTree>
    <p:extLst>
      <p:ext uri="{BB962C8B-B14F-4D97-AF65-F5344CB8AC3E}">
        <p14:creationId xmlns:p14="http://schemas.microsoft.com/office/powerpoint/2010/main" val="40338055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6</a:t>
            </a:fld>
            <a:endParaRPr lang="en-AU"/>
          </a:p>
        </p:txBody>
      </p:sp>
    </p:spTree>
    <p:extLst>
      <p:ext uri="{BB962C8B-B14F-4D97-AF65-F5344CB8AC3E}">
        <p14:creationId xmlns:p14="http://schemas.microsoft.com/office/powerpoint/2010/main" val="1970675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7</a:t>
            </a:fld>
            <a:endParaRPr lang="en-AU"/>
          </a:p>
        </p:txBody>
      </p:sp>
    </p:spTree>
    <p:extLst>
      <p:ext uri="{BB962C8B-B14F-4D97-AF65-F5344CB8AC3E}">
        <p14:creationId xmlns:p14="http://schemas.microsoft.com/office/powerpoint/2010/main" val="2489864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8</a:t>
            </a:fld>
            <a:endParaRPr lang="en-AU"/>
          </a:p>
        </p:txBody>
      </p:sp>
    </p:spTree>
    <p:extLst>
      <p:ext uri="{BB962C8B-B14F-4D97-AF65-F5344CB8AC3E}">
        <p14:creationId xmlns:p14="http://schemas.microsoft.com/office/powerpoint/2010/main" val="2489864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9</a:t>
            </a:fld>
            <a:endParaRPr lang="en-AU"/>
          </a:p>
        </p:txBody>
      </p:sp>
    </p:spTree>
    <p:extLst>
      <p:ext uri="{BB962C8B-B14F-4D97-AF65-F5344CB8AC3E}">
        <p14:creationId xmlns:p14="http://schemas.microsoft.com/office/powerpoint/2010/main" val="5474608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10</a:t>
            </a:fld>
            <a:endParaRPr lang="en-AU"/>
          </a:p>
        </p:txBody>
      </p:sp>
    </p:spTree>
    <p:extLst>
      <p:ext uri="{BB962C8B-B14F-4D97-AF65-F5344CB8AC3E}">
        <p14:creationId xmlns:p14="http://schemas.microsoft.com/office/powerpoint/2010/main" val="1545747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p:cNvSpPr>
            <a:spLocks noGrp="1"/>
          </p:cNvSpPr>
          <p:nvPr>
            <p:ph type="dt" sz="half" idx="10"/>
          </p:nvPr>
        </p:nvSpPr>
        <p:spPr/>
        <p:txBody>
          <a:bodyPr/>
          <a:lstStyle/>
          <a:p>
            <a:fld id="{42B299CD-62D9-4299-BA5B-90FF26755AB5}" type="datetime1">
              <a:rPr lang="en-AU" smtClean="0"/>
              <a:t>11/02/2020</a:t>
            </a:fld>
            <a:endParaRPr lang="en-AU"/>
          </a:p>
        </p:txBody>
      </p:sp>
      <p:sp>
        <p:nvSpPr>
          <p:cNvPr id="5" name="Footer Placeholder 4"/>
          <p:cNvSpPr>
            <a:spLocks noGrp="1"/>
          </p:cNvSpPr>
          <p:nvPr>
            <p:ph type="ftr" sz="quarter" idx="11"/>
          </p:nvPr>
        </p:nvSpPr>
        <p:spPr/>
        <p:txBody>
          <a:bodyPr/>
          <a:lstStyle/>
          <a:p>
            <a:r>
              <a:rPr lang="en-AU"/>
              <a:t>Econ1040 Principles of Economics, S115</a:t>
            </a:r>
          </a:p>
        </p:txBody>
      </p:sp>
      <p:sp>
        <p:nvSpPr>
          <p:cNvPr id="6" name="Slide Number Placeholder 5"/>
          <p:cNvSpPr>
            <a:spLocks noGrp="1"/>
          </p:cNvSpPr>
          <p:nvPr>
            <p:ph type="sldNum" sz="quarter" idx="12"/>
          </p:nvPr>
        </p:nvSpPr>
        <p:spPr/>
        <p:txBody>
          <a:bodyPr/>
          <a:lstStyle/>
          <a:p>
            <a:fld id="{74D345F4-C147-47F7-8B61-3EFBC2119803}" type="slidenum">
              <a:rPr lang="en-AU" smtClean="0"/>
              <a:t>‹#›</a:t>
            </a:fld>
            <a:endParaRPr lang="en-AU"/>
          </a:p>
        </p:txBody>
      </p:sp>
    </p:spTree>
    <p:extLst>
      <p:ext uri="{BB962C8B-B14F-4D97-AF65-F5344CB8AC3E}">
        <p14:creationId xmlns:p14="http://schemas.microsoft.com/office/powerpoint/2010/main" val="19548010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32592B64-6304-4E9F-B867-C95182D0F3BE}" type="datetime1">
              <a:rPr lang="en-AU" smtClean="0"/>
              <a:t>11/02/2020</a:t>
            </a:fld>
            <a:endParaRPr lang="en-AU"/>
          </a:p>
        </p:txBody>
      </p:sp>
      <p:sp>
        <p:nvSpPr>
          <p:cNvPr id="5" name="Footer Placeholder 4"/>
          <p:cNvSpPr>
            <a:spLocks noGrp="1"/>
          </p:cNvSpPr>
          <p:nvPr>
            <p:ph type="ftr" sz="quarter" idx="11"/>
          </p:nvPr>
        </p:nvSpPr>
        <p:spPr/>
        <p:txBody>
          <a:bodyPr/>
          <a:lstStyle/>
          <a:p>
            <a:r>
              <a:rPr lang="en-AU"/>
              <a:t>Econ1040 Principles of Economics, S115</a:t>
            </a:r>
          </a:p>
        </p:txBody>
      </p:sp>
      <p:sp>
        <p:nvSpPr>
          <p:cNvPr id="6" name="Slide Number Placeholder 5"/>
          <p:cNvSpPr>
            <a:spLocks noGrp="1"/>
          </p:cNvSpPr>
          <p:nvPr>
            <p:ph type="sldNum" sz="quarter" idx="12"/>
          </p:nvPr>
        </p:nvSpPr>
        <p:spPr/>
        <p:txBody>
          <a:bodyPr/>
          <a:lstStyle/>
          <a:p>
            <a:fld id="{74D345F4-C147-47F7-8B61-3EFBC2119803}" type="slidenum">
              <a:rPr lang="en-AU" smtClean="0"/>
              <a:t>‹#›</a:t>
            </a:fld>
            <a:endParaRPr lang="en-AU"/>
          </a:p>
        </p:txBody>
      </p:sp>
    </p:spTree>
    <p:extLst>
      <p:ext uri="{BB962C8B-B14F-4D97-AF65-F5344CB8AC3E}">
        <p14:creationId xmlns:p14="http://schemas.microsoft.com/office/powerpoint/2010/main" val="29466305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A8B57931-9989-4D8F-B100-B86B390A530F}" type="datetime1">
              <a:rPr lang="en-AU" smtClean="0"/>
              <a:t>11/02/2020</a:t>
            </a:fld>
            <a:endParaRPr lang="en-AU"/>
          </a:p>
        </p:txBody>
      </p:sp>
      <p:sp>
        <p:nvSpPr>
          <p:cNvPr id="5" name="Footer Placeholder 4"/>
          <p:cNvSpPr>
            <a:spLocks noGrp="1"/>
          </p:cNvSpPr>
          <p:nvPr>
            <p:ph type="ftr" sz="quarter" idx="11"/>
          </p:nvPr>
        </p:nvSpPr>
        <p:spPr/>
        <p:txBody>
          <a:bodyPr/>
          <a:lstStyle/>
          <a:p>
            <a:r>
              <a:rPr lang="en-AU"/>
              <a:t>Econ1040 Principles of Economics, S115</a:t>
            </a:r>
          </a:p>
        </p:txBody>
      </p:sp>
      <p:sp>
        <p:nvSpPr>
          <p:cNvPr id="6" name="Slide Number Placeholder 5"/>
          <p:cNvSpPr>
            <a:spLocks noGrp="1"/>
          </p:cNvSpPr>
          <p:nvPr>
            <p:ph type="sldNum" sz="quarter" idx="12"/>
          </p:nvPr>
        </p:nvSpPr>
        <p:spPr/>
        <p:txBody>
          <a:bodyPr/>
          <a:lstStyle/>
          <a:p>
            <a:fld id="{74D345F4-C147-47F7-8B61-3EFBC2119803}" type="slidenum">
              <a:rPr lang="en-AU" smtClean="0"/>
              <a:t>‹#›</a:t>
            </a:fld>
            <a:endParaRPr lang="en-AU"/>
          </a:p>
        </p:txBody>
      </p:sp>
    </p:spTree>
    <p:extLst>
      <p:ext uri="{BB962C8B-B14F-4D97-AF65-F5344CB8AC3E}">
        <p14:creationId xmlns:p14="http://schemas.microsoft.com/office/powerpoint/2010/main" val="6667395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2E139088-8FE6-4FCD-ABD3-BCB189F00056}" type="datetime1">
              <a:rPr lang="en-AU" smtClean="0"/>
              <a:t>11/02/2020</a:t>
            </a:fld>
            <a:endParaRPr lang="en-AU"/>
          </a:p>
        </p:txBody>
      </p:sp>
      <p:sp>
        <p:nvSpPr>
          <p:cNvPr id="5" name="Footer Placeholder 4"/>
          <p:cNvSpPr>
            <a:spLocks noGrp="1"/>
          </p:cNvSpPr>
          <p:nvPr>
            <p:ph type="ftr" sz="quarter" idx="11"/>
          </p:nvPr>
        </p:nvSpPr>
        <p:spPr/>
        <p:txBody>
          <a:bodyPr/>
          <a:lstStyle/>
          <a:p>
            <a:r>
              <a:rPr lang="en-AU"/>
              <a:t>Econ1040 Principles of Economics, S115</a:t>
            </a:r>
          </a:p>
        </p:txBody>
      </p:sp>
      <p:sp>
        <p:nvSpPr>
          <p:cNvPr id="6" name="Slide Number Placeholder 5"/>
          <p:cNvSpPr>
            <a:spLocks noGrp="1"/>
          </p:cNvSpPr>
          <p:nvPr>
            <p:ph type="sldNum" sz="quarter" idx="12"/>
          </p:nvPr>
        </p:nvSpPr>
        <p:spPr/>
        <p:txBody>
          <a:bodyPr/>
          <a:lstStyle/>
          <a:p>
            <a:fld id="{74D345F4-C147-47F7-8B61-3EFBC2119803}" type="slidenum">
              <a:rPr lang="en-AU" smtClean="0"/>
              <a:t>‹#›</a:t>
            </a:fld>
            <a:endParaRPr lang="en-AU"/>
          </a:p>
        </p:txBody>
      </p:sp>
    </p:spTree>
    <p:extLst>
      <p:ext uri="{BB962C8B-B14F-4D97-AF65-F5344CB8AC3E}">
        <p14:creationId xmlns:p14="http://schemas.microsoft.com/office/powerpoint/2010/main" val="1202404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2A84E0C-B099-4996-9F62-0EED3015E6DB}" type="datetime1">
              <a:rPr lang="en-AU" smtClean="0"/>
              <a:t>11/02/2020</a:t>
            </a:fld>
            <a:endParaRPr lang="en-AU"/>
          </a:p>
        </p:txBody>
      </p:sp>
      <p:sp>
        <p:nvSpPr>
          <p:cNvPr id="5" name="Footer Placeholder 4"/>
          <p:cNvSpPr>
            <a:spLocks noGrp="1"/>
          </p:cNvSpPr>
          <p:nvPr>
            <p:ph type="ftr" sz="quarter" idx="11"/>
          </p:nvPr>
        </p:nvSpPr>
        <p:spPr/>
        <p:txBody>
          <a:bodyPr/>
          <a:lstStyle/>
          <a:p>
            <a:r>
              <a:rPr lang="en-AU"/>
              <a:t>Econ1040 Principles of Economics, S115</a:t>
            </a:r>
          </a:p>
        </p:txBody>
      </p:sp>
      <p:sp>
        <p:nvSpPr>
          <p:cNvPr id="6" name="Slide Number Placeholder 5"/>
          <p:cNvSpPr>
            <a:spLocks noGrp="1"/>
          </p:cNvSpPr>
          <p:nvPr>
            <p:ph type="sldNum" sz="quarter" idx="12"/>
          </p:nvPr>
        </p:nvSpPr>
        <p:spPr/>
        <p:txBody>
          <a:bodyPr/>
          <a:lstStyle/>
          <a:p>
            <a:fld id="{74D345F4-C147-47F7-8B61-3EFBC2119803}" type="slidenum">
              <a:rPr lang="en-AU" smtClean="0"/>
              <a:t>‹#›</a:t>
            </a:fld>
            <a:endParaRPr lang="en-AU"/>
          </a:p>
        </p:txBody>
      </p:sp>
    </p:spTree>
    <p:extLst>
      <p:ext uri="{BB962C8B-B14F-4D97-AF65-F5344CB8AC3E}">
        <p14:creationId xmlns:p14="http://schemas.microsoft.com/office/powerpoint/2010/main" val="3609643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p:cNvSpPr>
            <a:spLocks noGrp="1"/>
          </p:cNvSpPr>
          <p:nvPr>
            <p:ph type="dt" sz="half" idx="10"/>
          </p:nvPr>
        </p:nvSpPr>
        <p:spPr/>
        <p:txBody>
          <a:bodyPr/>
          <a:lstStyle/>
          <a:p>
            <a:fld id="{6F7F6BEA-41F2-4407-ABCB-C6D8601B677E}" type="datetime1">
              <a:rPr lang="en-AU" smtClean="0"/>
              <a:t>11/02/2020</a:t>
            </a:fld>
            <a:endParaRPr lang="en-AU"/>
          </a:p>
        </p:txBody>
      </p:sp>
      <p:sp>
        <p:nvSpPr>
          <p:cNvPr id="6" name="Footer Placeholder 5"/>
          <p:cNvSpPr>
            <a:spLocks noGrp="1"/>
          </p:cNvSpPr>
          <p:nvPr>
            <p:ph type="ftr" sz="quarter" idx="11"/>
          </p:nvPr>
        </p:nvSpPr>
        <p:spPr/>
        <p:txBody>
          <a:bodyPr/>
          <a:lstStyle/>
          <a:p>
            <a:r>
              <a:rPr lang="en-AU"/>
              <a:t>Econ1040 Principles of Economics, S115</a:t>
            </a:r>
          </a:p>
        </p:txBody>
      </p:sp>
      <p:sp>
        <p:nvSpPr>
          <p:cNvPr id="7" name="Slide Number Placeholder 6"/>
          <p:cNvSpPr>
            <a:spLocks noGrp="1"/>
          </p:cNvSpPr>
          <p:nvPr>
            <p:ph type="sldNum" sz="quarter" idx="12"/>
          </p:nvPr>
        </p:nvSpPr>
        <p:spPr/>
        <p:txBody>
          <a:bodyPr/>
          <a:lstStyle/>
          <a:p>
            <a:fld id="{74D345F4-C147-47F7-8B61-3EFBC2119803}" type="slidenum">
              <a:rPr lang="en-AU" smtClean="0"/>
              <a:t>‹#›</a:t>
            </a:fld>
            <a:endParaRPr lang="en-AU"/>
          </a:p>
        </p:txBody>
      </p:sp>
    </p:spTree>
    <p:extLst>
      <p:ext uri="{BB962C8B-B14F-4D97-AF65-F5344CB8AC3E}">
        <p14:creationId xmlns:p14="http://schemas.microsoft.com/office/powerpoint/2010/main" val="11785911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p:cNvSpPr>
            <a:spLocks noGrp="1"/>
          </p:cNvSpPr>
          <p:nvPr>
            <p:ph type="dt" sz="half" idx="10"/>
          </p:nvPr>
        </p:nvSpPr>
        <p:spPr/>
        <p:txBody>
          <a:bodyPr/>
          <a:lstStyle/>
          <a:p>
            <a:fld id="{6BD4E304-FBAB-4896-82CA-0B76C032048B}" type="datetime1">
              <a:rPr lang="en-AU" smtClean="0"/>
              <a:t>11/02/2020</a:t>
            </a:fld>
            <a:endParaRPr lang="en-AU"/>
          </a:p>
        </p:txBody>
      </p:sp>
      <p:sp>
        <p:nvSpPr>
          <p:cNvPr id="8" name="Footer Placeholder 7"/>
          <p:cNvSpPr>
            <a:spLocks noGrp="1"/>
          </p:cNvSpPr>
          <p:nvPr>
            <p:ph type="ftr" sz="quarter" idx="11"/>
          </p:nvPr>
        </p:nvSpPr>
        <p:spPr/>
        <p:txBody>
          <a:bodyPr/>
          <a:lstStyle/>
          <a:p>
            <a:r>
              <a:rPr lang="en-AU"/>
              <a:t>Econ1040 Principles of Economics, S115</a:t>
            </a:r>
          </a:p>
        </p:txBody>
      </p:sp>
      <p:sp>
        <p:nvSpPr>
          <p:cNvPr id="9" name="Slide Number Placeholder 8"/>
          <p:cNvSpPr>
            <a:spLocks noGrp="1"/>
          </p:cNvSpPr>
          <p:nvPr>
            <p:ph type="sldNum" sz="quarter" idx="12"/>
          </p:nvPr>
        </p:nvSpPr>
        <p:spPr/>
        <p:txBody>
          <a:bodyPr/>
          <a:lstStyle/>
          <a:p>
            <a:fld id="{74D345F4-C147-47F7-8B61-3EFBC2119803}" type="slidenum">
              <a:rPr lang="en-AU" smtClean="0"/>
              <a:t>‹#›</a:t>
            </a:fld>
            <a:endParaRPr lang="en-AU"/>
          </a:p>
        </p:txBody>
      </p:sp>
    </p:spTree>
    <p:extLst>
      <p:ext uri="{BB962C8B-B14F-4D97-AF65-F5344CB8AC3E}">
        <p14:creationId xmlns:p14="http://schemas.microsoft.com/office/powerpoint/2010/main" val="36222102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Date Placeholder 2"/>
          <p:cNvSpPr>
            <a:spLocks noGrp="1"/>
          </p:cNvSpPr>
          <p:nvPr>
            <p:ph type="dt" sz="half" idx="10"/>
          </p:nvPr>
        </p:nvSpPr>
        <p:spPr/>
        <p:txBody>
          <a:bodyPr/>
          <a:lstStyle/>
          <a:p>
            <a:fld id="{60565075-399A-4AAE-A449-ADE93D42FC61}" type="datetime1">
              <a:rPr lang="en-AU" smtClean="0"/>
              <a:t>11/02/2020</a:t>
            </a:fld>
            <a:endParaRPr lang="en-AU"/>
          </a:p>
        </p:txBody>
      </p:sp>
      <p:sp>
        <p:nvSpPr>
          <p:cNvPr id="4" name="Footer Placeholder 3"/>
          <p:cNvSpPr>
            <a:spLocks noGrp="1"/>
          </p:cNvSpPr>
          <p:nvPr>
            <p:ph type="ftr" sz="quarter" idx="11"/>
          </p:nvPr>
        </p:nvSpPr>
        <p:spPr/>
        <p:txBody>
          <a:bodyPr/>
          <a:lstStyle/>
          <a:p>
            <a:r>
              <a:rPr lang="en-AU"/>
              <a:t>Econ1040 Principles of Economics, S115</a:t>
            </a:r>
          </a:p>
        </p:txBody>
      </p:sp>
      <p:sp>
        <p:nvSpPr>
          <p:cNvPr id="5" name="Slide Number Placeholder 4"/>
          <p:cNvSpPr>
            <a:spLocks noGrp="1"/>
          </p:cNvSpPr>
          <p:nvPr>
            <p:ph type="sldNum" sz="quarter" idx="12"/>
          </p:nvPr>
        </p:nvSpPr>
        <p:spPr/>
        <p:txBody>
          <a:bodyPr/>
          <a:lstStyle/>
          <a:p>
            <a:fld id="{74D345F4-C147-47F7-8B61-3EFBC2119803}" type="slidenum">
              <a:rPr lang="en-AU" smtClean="0"/>
              <a:t>‹#›</a:t>
            </a:fld>
            <a:endParaRPr lang="en-AU"/>
          </a:p>
        </p:txBody>
      </p:sp>
    </p:spTree>
    <p:extLst>
      <p:ext uri="{BB962C8B-B14F-4D97-AF65-F5344CB8AC3E}">
        <p14:creationId xmlns:p14="http://schemas.microsoft.com/office/powerpoint/2010/main" val="3756682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0371173-4CC9-492D-BCC1-34FD37CC3187}" type="datetime1">
              <a:rPr lang="en-AU" smtClean="0"/>
              <a:t>11/02/2020</a:t>
            </a:fld>
            <a:endParaRPr lang="en-AU"/>
          </a:p>
        </p:txBody>
      </p:sp>
      <p:sp>
        <p:nvSpPr>
          <p:cNvPr id="3" name="Footer Placeholder 2"/>
          <p:cNvSpPr>
            <a:spLocks noGrp="1"/>
          </p:cNvSpPr>
          <p:nvPr>
            <p:ph type="ftr" sz="quarter" idx="11"/>
          </p:nvPr>
        </p:nvSpPr>
        <p:spPr/>
        <p:txBody>
          <a:bodyPr/>
          <a:lstStyle/>
          <a:p>
            <a:r>
              <a:rPr lang="en-AU"/>
              <a:t>Econ1040 Principles of Economics, S115</a:t>
            </a:r>
          </a:p>
        </p:txBody>
      </p:sp>
      <p:sp>
        <p:nvSpPr>
          <p:cNvPr id="4" name="Slide Number Placeholder 3"/>
          <p:cNvSpPr>
            <a:spLocks noGrp="1"/>
          </p:cNvSpPr>
          <p:nvPr>
            <p:ph type="sldNum" sz="quarter" idx="12"/>
          </p:nvPr>
        </p:nvSpPr>
        <p:spPr/>
        <p:txBody>
          <a:bodyPr/>
          <a:lstStyle/>
          <a:p>
            <a:fld id="{74D345F4-C147-47F7-8B61-3EFBC2119803}" type="slidenum">
              <a:rPr lang="en-AU" smtClean="0"/>
              <a:t>‹#›</a:t>
            </a:fld>
            <a:endParaRPr lang="en-AU"/>
          </a:p>
        </p:txBody>
      </p:sp>
    </p:spTree>
    <p:extLst>
      <p:ext uri="{BB962C8B-B14F-4D97-AF65-F5344CB8AC3E}">
        <p14:creationId xmlns:p14="http://schemas.microsoft.com/office/powerpoint/2010/main" val="16193528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F974D49-6728-4D71-A025-7676F50638D0}" type="datetime1">
              <a:rPr lang="en-AU" smtClean="0"/>
              <a:t>11/02/2020</a:t>
            </a:fld>
            <a:endParaRPr lang="en-AU"/>
          </a:p>
        </p:txBody>
      </p:sp>
      <p:sp>
        <p:nvSpPr>
          <p:cNvPr id="6" name="Footer Placeholder 5"/>
          <p:cNvSpPr>
            <a:spLocks noGrp="1"/>
          </p:cNvSpPr>
          <p:nvPr>
            <p:ph type="ftr" sz="quarter" idx="11"/>
          </p:nvPr>
        </p:nvSpPr>
        <p:spPr/>
        <p:txBody>
          <a:bodyPr/>
          <a:lstStyle/>
          <a:p>
            <a:r>
              <a:rPr lang="en-AU"/>
              <a:t>Econ1040 Principles of Economics, S115</a:t>
            </a:r>
          </a:p>
        </p:txBody>
      </p:sp>
      <p:sp>
        <p:nvSpPr>
          <p:cNvPr id="7" name="Slide Number Placeholder 6"/>
          <p:cNvSpPr>
            <a:spLocks noGrp="1"/>
          </p:cNvSpPr>
          <p:nvPr>
            <p:ph type="sldNum" sz="quarter" idx="12"/>
          </p:nvPr>
        </p:nvSpPr>
        <p:spPr/>
        <p:txBody>
          <a:bodyPr/>
          <a:lstStyle/>
          <a:p>
            <a:fld id="{74D345F4-C147-47F7-8B61-3EFBC2119803}" type="slidenum">
              <a:rPr lang="en-AU" smtClean="0"/>
              <a:t>‹#›</a:t>
            </a:fld>
            <a:endParaRPr lang="en-AU"/>
          </a:p>
        </p:txBody>
      </p:sp>
    </p:spTree>
    <p:extLst>
      <p:ext uri="{BB962C8B-B14F-4D97-AF65-F5344CB8AC3E}">
        <p14:creationId xmlns:p14="http://schemas.microsoft.com/office/powerpoint/2010/main" val="19064533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71E48CF-858C-4A31-A9F6-43C4AD660B6D}" type="datetime1">
              <a:rPr lang="en-AU" smtClean="0"/>
              <a:t>11/02/2020</a:t>
            </a:fld>
            <a:endParaRPr lang="en-AU"/>
          </a:p>
        </p:txBody>
      </p:sp>
      <p:sp>
        <p:nvSpPr>
          <p:cNvPr id="6" name="Footer Placeholder 5"/>
          <p:cNvSpPr>
            <a:spLocks noGrp="1"/>
          </p:cNvSpPr>
          <p:nvPr>
            <p:ph type="ftr" sz="quarter" idx="11"/>
          </p:nvPr>
        </p:nvSpPr>
        <p:spPr/>
        <p:txBody>
          <a:bodyPr/>
          <a:lstStyle/>
          <a:p>
            <a:r>
              <a:rPr lang="en-AU"/>
              <a:t>Econ1040 Principles of Economics, S115</a:t>
            </a:r>
          </a:p>
        </p:txBody>
      </p:sp>
      <p:sp>
        <p:nvSpPr>
          <p:cNvPr id="7" name="Slide Number Placeholder 6"/>
          <p:cNvSpPr>
            <a:spLocks noGrp="1"/>
          </p:cNvSpPr>
          <p:nvPr>
            <p:ph type="sldNum" sz="quarter" idx="12"/>
          </p:nvPr>
        </p:nvSpPr>
        <p:spPr/>
        <p:txBody>
          <a:bodyPr/>
          <a:lstStyle/>
          <a:p>
            <a:fld id="{74D345F4-C147-47F7-8B61-3EFBC2119803}" type="slidenum">
              <a:rPr lang="en-AU" smtClean="0"/>
              <a:t>‹#›</a:t>
            </a:fld>
            <a:endParaRPr lang="en-AU"/>
          </a:p>
        </p:txBody>
      </p:sp>
    </p:spTree>
    <p:extLst>
      <p:ext uri="{BB962C8B-B14F-4D97-AF65-F5344CB8AC3E}">
        <p14:creationId xmlns:p14="http://schemas.microsoft.com/office/powerpoint/2010/main" val="28145293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24947F3-E127-4B82-80E1-E71FAF778F53}" type="datetime1">
              <a:rPr lang="en-AU" smtClean="0"/>
              <a:t>11/02/2020</a:t>
            </a:fld>
            <a:endParaRPr lang="en-AU"/>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AU"/>
              <a:t>Econ1040 Principles of Economics, S115</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4D345F4-C147-47F7-8B61-3EFBC2119803}" type="slidenum">
              <a:rPr lang="en-AU" smtClean="0"/>
              <a:t>‹#›</a:t>
            </a:fld>
            <a:endParaRPr lang="en-AU"/>
          </a:p>
        </p:txBody>
      </p:sp>
    </p:spTree>
    <p:extLst>
      <p:ext uri="{BB962C8B-B14F-4D97-AF65-F5344CB8AC3E}">
        <p14:creationId xmlns:p14="http://schemas.microsoft.com/office/powerpoint/2010/main" val="4469697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opac.library.usyd.edu.au/search~S4?/amcafee/amcafee/1,26,57,B/frameset&amp;FF=amcafee+r+preston&amp;1,,8"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commercialrealestate.com.au/news/how-the-last-video-stores-are-surviving-in-the-age-of-netflix/"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88141" y="638269"/>
            <a:ext cx="9144000" cy="3618970"/>
          </a:xfrm>
        </p:spPr>
        <p:txBody>
          <a:bodyPr>
            <a:normAutofit/>
          </a:bodyPr>
          <a:lstStyle/>
          <a:p>
            <a:pPr>
              <a:lnSpc>
                <a:spcPct val="150000"/>
              </a:lnSpc>
            </a:pPr>
            <a:r>
              <a:rPr lang="en-US" b="1" dirty="0">
                <a:solidFill>
                  <a:srgbClr val="002060"/>
                </a:solidFill>
                <a:effectLst>
                  <a:outerShdw blurRad="38100" dist="38100" dir="2700000" algn="tl">
                    <a:srgbClr val="000000">
                      <a:alpha val="43137"/>
                    </a:srgbClr>
                  </a:outerShdw>
                </a:effectLst>
              </a:rPr>
              <a:t>Lecture 2</a:t>
            </a:r>
            <a:br>
              <a:rPr lang="en-US" b="1" dirty="0">
                <a:solidFill>
                  <a:srgbClr val="002060"/>
                </a:solidFill>
                <a:effectLst>
                  <a:outerShdw blurRad="38100" dist="38100" dir="2700000" algn="tl">
                    <a:srgbClr val="000000">
                      <a:alpha val="43137"/>
                    </a:srgbClr>
                  </a:outerShdw>
                </a:effectLst>
              </a:rPr>
            </a:br>
            <a:r>
              <a:rPr lang="en-US" b="1" dirty="0">
                <a:solidFill>
                  <a:srgbClr val="002060"/>
                </a:solidFill>
                <a:effectLst>
                  <a:outerShdw blurRad="38100" dist="38100" dir="2700000" algn="tl">
                    <a:srgbClr val="000000">
                      <a:alpha val="43137"/>
                    </a:srgbClr>
                  </a:outerShdw>
                </a:effectLst>
              </a:rPr>
              <a:t>Market Structure</a:t>
            </a:r>
            <a:endParaRPr lang="en-AU" b="1" dirty="0">
              <a:solidFill>
                <a:srgbClr val="002060"/>
              </a:solidFill>
              <a:effectLst>
                <a:outerShdw blurRad="38100" dist="38100" dir="2700000" algn="tl">
                  <a:srgbClr val="000000">
                    <a:alpha val="43137"/>
                  </a:srgbClr>
                </a:outerShdw>
              </a:effectLst>
            </a:endParaRPr>
          </a:p>
        </p:txBody>
      </p:sp>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1</a:t>
            </a:fld>
            <a:endParaRPr lang="en-AU"/>
          </a:p>
        </p:txBody>
      </p:sp>
      <p:cxnSp>
        <p:nvCxnSpPr>
          <p:cNvPr id="6" name="Straight Connector 5"/>
          <p:cNvCxnSpPr/>
          <p:nvPr/>
        </p:nvCxnSpPr>
        <p:spPr>
          <a:xfrm>
            <a:off x="3429000" y="5791200"/>
            <a:ext cx="8046720" cy="45720"/>
          </a:xfrm>
          <a:prstGeom prst="line">
            <a:avLst/>
          </a:prstGeom>
          <a:ln w="38100">
            <a:solidFill>
              <a:srgbClr val="AD1F4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25008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002060"/>
                </a:solidFill>
              </a:rPr>
              <a:t>Perfect Competition or Competitive Markets</a:t>
            </a:r>
            <a:endParaRPr lang="en-AU" b="1" i="1" dirty="0">
              <a:solidFill>
                <a:srgbClr val="002060"/>
              </a:solidFill>
            </a:endParaRPr>
          </a:p>
        </p:txBody>
      </p:sp>
      <p:sp>
        <p:nvSpPr>
          <p:cNvPr id="3" name="Content Placeholder 2"/>
          <p:cNvSpPr>
            <a:spLocks noGrp="1"/>
          </p:cNvSpPr>
          <p:nvPr>
            <p:ph idx="1"/>
          </p:nvPr>
        </p:nvSpPr>
        <p:spPr/>
        <p:txBody>
          <a:bodyPr>
            <a:normAutofit/>
          </a:bodyPr>
          <a:lstStyle/>
          <a:p>
            <a:pPr marL="355600" indent="-355600">
              <a:lnSpc>
                <a:spcPct val="120000"/>
              </a:lnSpc>
              <a:buClr>
                <a:srgbClr val="0070C0"/>
              </a:buClr>
              <a:buSzPct val="50000"/>
              <a:buFont typeface="Wingdings" panose="05000000000000000000" pitchFamily="2" charset="2"/>
              <a:buChar char="q"/>
            </a:pPr>
            <a:r>
              <a:rPr lang="en-US" dirty="0"/>
              <a:t>Provides a benchmark and is only a </a:t>
            </a:r>
            <a:r>
              <a:rPr lang="en-US" b="1" i="1" dirty="0">
                <a:solidFill>
                  <a:srgbClr val="C00000"/>
                </a:solidFill>
              </a:rPr>
              <a:t>model</a:t>
            </a:r>
            <a:r>
              <a:rPr lang="en-US" dirty="0"/>
              <a:t>.</a:t>
            </a:r>
          </a:p>
          <a:p>
            <a:pPr marL="806450" indent="-447675">
              <a:lnSpc>
                <a:spcPct val="120000"/>
              </a:lnSpc>
              <a:buClr>
                <a:srgbClr val="0070C0"/>
              </a:buClr>
              <a:buSzPct val="50000"/>
              <a:buFont typeface="Wingdings" panose="05000000000000000000" pitchFamily="2" charset="2"/>
              <a:buChar char="v"/>
            </a:pPr>
            <a:r>
              <a:rPr lang="en-US" dirty="0"/>
              <a:t>Characteristics</a:t>
            </a:r>
          </a:p>
          <a:p>
            <a:pPr marL="1165225" indent="-358775">
              <a:lnSpc>
                <a:spcPct val="120000"/>
              </a:lnSpc>
              <a:buClr>
                <a:srgbClr val="AD1F41"/>
              </a:buClr>
              <a:buSzPct val="50000"/>
              <a:buFont typeface="Wingdings" panose="05000000000000000000" pitchFamily="2" charset="2"/>
              <a:buChar char="Ø"/>
            </a:pPr>
            <a:r>
              <a:rPr lang="en-US" i="1" dirty="0">
                <a:solidFill>
                  <a:schemeClr val="bg2">
                    <a:lumMod val="50000"/>
                  </a:schemeClr>
                </a:solidFill>
              </a:rPr>
              <a:t>Large number of </a:t>
            </a:r>
            <a:r>
              <a:rPr lang="en-US" i="1" dirty="0">
                <a:solidFill>
                  <a:srgbClr val="C00000"/>
                </a:solidFill>
              </a:rPr>
              <a:t>potential</a:t>
            </a:r>
            <a:r>
              <a:rPr lang="en-US" i="1" dirty="0">
                <a:solidFill>
                  <a:schemeClr val="bg2">
                    <a:lumMod val="50000"/>
                  </a:schemeClr>
                </a:solidFill>
              </a:rPr>
              <a:t> buyers and sellers.</a:t>
            </a:r>
          </a:p>
          <a:p>
            <a:pPr marL="1165225" indent="-358775">
              <a:lnSpc>
                <a:spcPct val="120000"/>
              </a:lnSpc>
              <a:buClr>
                <a:srgbClr val="AD1F41"/>
              </a:buClr>
              <a:buSzPct val="50000"/>
              <a:buFont typeface="Wingdings" panose="05000000000000000000" pitchFamily="2" charset="2"/>
              <a:buChar char="Ø"/>
            </a:pPr>
            <a:r>
              <a:rPr lang="en-US" i="1" dirty="0">
                <a:solidFill>
                  <a:schemeClr val="bg2">
                    <a:lumMod val="50000"/>
                  </a:schemeClr>
                </a:solidFill>
              </a:rPr>
              <a:t>Product homogeneity</a:t>
            </a:r>
          </a:p>
          <a:p>
            <a:pPr marL="1165225" indent="-358775">
              <a:lnSpc>
                <a:spcPct val="120000"/>
              </a:lnSpc>
              <a:buClr>
                <a:srgbClr val="AD1F41"/>
              </a:buClr>
              <a:buSzPct val="50000"/>
              <a:buFont typeface="Wingdings" panose="05000000000000000000" pitchFamily="2" charset="2"/>
              <a:buChar char="Ø"/>
            </a:pPr>
            <a:r>
              <a:rPr lang="en-US" i="1" dirty="0">
                <a:solidFill>
                  <a:schemeClr val="bg2">
                    <a:lumMod val="50000"/>
                  </a:schemeClr>
                </a:solidFill>
              </a:rPr>
              <a:t>Rapid dissemination of information at low cost</a:t>
            </a:r>
          </a:p>
          <a:p>
            <a:pPr marL="1165225" indent="-358775">
              <a:lnSpc>
                <a:spcPct val="120000"/>
              </a:lnSpc>
              <a:buClr>
                <a:srgbClr val="AD1F41"/>
              </a:buClr>
              <a:buSzPct val="50000"/>
              <a:buFont typeface="Wingdings" panose="05000000000000000000" pitchFamily="2" charset="2"/>
              <a:buChar char="Ø"/>
            </a:pPr>
            <a:r>
              <a:rPr lang="en-US" i="1" dirty="0">
                <a:solidFill>
                  <a:schemeClr val="bg2">
                    <a:lumMod val="50000"/>
                  </a:schemeClr>
                </a:solidFill>
              </a:rPr>
              <a:t>Freedom of entry and exit.</a:t>
            </a:r>
            <a:endParaRPr lang="en-US" dirty="0"/>
          </a:p>
          <a:p>
            <a:pPr marL="358775" indent="-358775">
              <a:buClr>
                <a:srgbClr val="0070C0"/>
              </a:buClr>
              <a:buSzPct val="50000"/>
              <a:buFont typeface="Wingdings" panose="05000000000000000000" pitchFamily="2" charset="2"/>
              <a:buChar char="q"/>
            </a:pPr>
            <a:r>
              <a:rPr lang="en-US" i="1" dirty="0"/>
              <a:t>The market for soybeans?</a:t>
            </a:r>
          </a:p>
          <a:p>
            <a:pPr marL="0" indent="0">
              <a:buClr>
                <a:srgbClr val="0070C0"/>
              </a:buClr>
              <a:buSzPct val="50000"/>
              <a:buNone/>
            </a:pPr>
            <a:endParaRPr lang="en-US" i="1" dirty="0">
              <a:solidFill>
                <a:schemeClr val="bg2">
                  <a:lumMod val="50000"/>
                </a:schemeClr>
              </a:solidFill>
            </a:endParaRPr>
          </a:p>
        </p:txBody>
      </p:sp>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10</a:t>
            </a:fld>
            <a:endParaRPr lang="en-AU"/>
          </a:p>
        </p:txBody>
      </p:sp>
    </p:spTree>
    <p:extLst>
      <p:ext uri="{BB962C8B-B14F-4D97-AF65-F5344CB8AC3E}">
        <p14:creationId xmlns:p14="http://schemas.microsoft.com/office/powerpoint/2010/main" val="17890738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childTnLst>
                                </p:cTn>
                              </p:par>
                              <p:par>
                                <p:cTn id="26" presetID="1" presetClass="entr" presetSubtype="0" fill="hold" nodeType="with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childTnLst>
                                </p:cTn>
                              </p:par>
                              <p:par>
                                <p:cTn id="28" presetID="1" presetClass="entr" presetSubtype="0" fill="hold" nodeType="withEffect">
                                  <p:stCondLst>
                                    <p:cond delay="0"/>
                                  </p:stCondLst>
                                  <p:childTnLst>
                                    <p:set>
                                      <p:cBhvr>
                                        <p:cTn id="29"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002060"/>
                </a:solidFill>
              </a:rPr>
              <a:t>Perfect Competition or Competitive Markets</a:t>
            </a:r>
            <a:endParaRPr lang="en-AU" b="1" i="1" dirty="0">
              <a:solidFill>
                <a:srgbClr val="002060"/>
              </a:solidFill>
            </a:endParaRPr>
          </a:p>
        </p:txBody>
      </p:sp>
      <p:sp>
        <p:nvSpPr>
          <p:cNvPr id="3" name="Content Placeholder 2"/>
          <p:cNvSpPr>
            <a:spLocks noGrp="1"/>
          </p:cNvSpPr>
          <p:nvPr>
            <p:ph idx="1"/>
          </p:nvPr>
        </p:nvSpPr>
        <p:spPr/>
        <p:txBody>
          <a:bodyPr>
            <a:normAutofit fontScale="70000" lnSpcReduction="20000"/>
          </a:bodyPr>
          <a:lstStyle/>
          <a:p>
            <a:pPr marL="355600" indent="-355600">
              <a:lnSpc>
                <a:spcPct val="120000"/>
              </a:lnSpc>
              <a:buClr>
                <a:srgbClr val="0070C0"/>
              </a:buClr>
              <a:buSzPct val="50000"/>
              <a:buFont typeface="Wingdings" panose="05000000000000000000" pitchFamily="2" charset="2"/>
              <a:buChar char="q"/>
            </a:pPr>
            <a:r>
              <a:rPr lang="en-US" dirty="0"/>
              <a:t>Fierce price competition and firms earning zero economic profit.</a:t>
            </a:r>
          </a:p>
          <a:p>
            <a:pPr marL="355600" indent="-355600">
              <a:lnSpc>
                <a:spcPct val="120000"/>
              </a:lnSpc>
              <a:buClr>
                <a:srgbClr val="0070C0"/>
              </a:buClr>
              <a:buSzPct val="50000"/>
              <a:buFont typeface="Wingdings" panose="05000000000000000000" pitchFamily="2" charset="2"/>
              <a:buChar char="q"/>
            </a:pPr>
            <a:r>
              <a:rPr lang="en-US" dirty="0"/>
              <a:t>What do firms do in such markets?</a:t>
            </a:r>
          </a:p>
          <a:p>
            <a:pPr marL="806450" indent="-447675">
              <a:lnSpc>
                <a:spcPct val="120000"/>
              </a:lnSpc>
              <a:buClr>
                <a:srgbClr val="0070C0"/>
              </a:buClr>
              <a:buSzPct val="50000"/>
              <a:buFont typeface="Wingdings" panose="05000000000000000000" pitchFamily="2" charset="2"/>
              <a:buChar char="v"/>
            </a:pPr>
            <a:r>
              <a:rPr lang="en-US" dirty="0" err="1"/>
              <a:t>Hypothesised</a:t>
            </a:r>
            <a:r>
              <a:rPr lang="en-US" dirty="0"/>
              <a:t> to act as price takers using the marginal principle to maximize profit by choosing an outcome where MB = MC.</a:t>
            </a:r>
          </a:p>
          <a:p>
            <a:pPr marL="358775" indent="0" algn="ctr">
              <a:lnSpc>
                <a:spcPct val="120000"/>
              </a:lnSpc>
              <a:buClr>
                <a:srgbClr val="0070C0"/>
              </a:buClr>
              <a:buSzPct val="50000"/>
              <a:buNone/>
            </a:pPr>
            <a:r>
              <a:rPr lang="en-US" i="1" dirty="0"/>
              <a:t>Marginal Revenue = Marginal cost</a:t>
            </a:r>
          </a:p>
          <a:p>
            <a:pPr marL="806450" indent="-447675">
              <a:lnSpc>
                <a:spcPct val="120000"/>
              </a:lnSpc>
              <a:buClr>
                <a:srgbClr val="0070C0"/>
              </a:buClr>
              <a:buSzPct val="50000"/>
              <a:buFont typeface="Wingdings" panose="05000000000000000000" pitchFamily="2" charset="2"/>
              <a:buChar char="v"/>
            </a:pPr>
            <a:r>
              <a:rPr lang="en-US" dirty="0"/>
              <a:t>Note that in the short run and the long run the decisions are slightly different because some costs are sunk or unavoidable</a:t>
            </a:r>
          </a:p>
          <a:p>
            <a:pPr marL="1165225" indent="-358775">
              <a:lnSpc>
                <a:spcPct val="120000"/>
              </a:lnSpc>
              <a:buClr>
                <a:srgbClr val="AD1F41"/>
              </a:buClr>
              <a:buSzPct val="50000"/>
              <a:buFont typeface="Wingdings" panose="05000000000000000000" pitchFamily="2" charset="2"/>
              <a:buChar char="Ø"/>
            </a:pPr>
            <a:r>
              <a:rPr lang="en-US" i="1" dirty="0">
                <a:solidFill>
                  <a:schemeClr val="bg2">
                    <a:lumMod val="50000"/>
                  </a:schemeClr>
                </a:solidFill>
              </a:rPr>
              <a:t>In the LR firms that remain in the industry earn zero economic profit but positive accounting profit.</a:t>
            </a:r>
          </a:p>
          <a:p>
            <a:pPr marL="358775" indent="-358775">
              <a:lnSpc>
                <a:spcPct val="120000"/>
              </a:lnSpc>
              <a:buClr>
                <a:srgbClr val="0070C0"/>
              </a:buClr>
              <a:buSzPct val="50000"/>
              <a:buFont typeface="Wingdings" panose="05000000000000000000" pitchFamily="2" charset="2"/>
              <a:buChar char="q"/>
            </a:pPr>
            <a:r>
              <a:rPr lang="en-US" b="1" dirty="0"/>
              <a:t>You should be familiar with the relevant diagrams for such a market – </a:t>
            </a:r>
            <a:r>
              <a:rPr lang="en-US" b="1" i="1" dirty="0">
                <a:solidFill>
                  <a:srgbClr val="FF0000"/>
                </a:solidFill>
              </a:rPr>
              <a:t>to the extent we cover them in tutorials!</a:t>
            </a:r>
            <a:r>
              <a:rPr lang="en-US" b="1" dirty="0"/>
              <a:t> </a:t>
            </a:r>
          </a:p>
          <a:p>
            <a:pPr marL="1263650" indent="-457200">
              <a:lnSpc>
                <a:spcPct val="120000"/>
              </a:lnSpc>
              <a:buClr>
                <a:srgbClr val="0070C0"/>
              </a:buClr>
              <a:buSzPct val="50000"/>
              <a:buFont typeface="Wingdings" panose="05000000000000000000" pitchFamily="2" charset="2"/>
              <a:buChar char="q"/>
            </a:pPr>
            <a:endParaRPr lang="en-US" i="1" dirty="0">
              <a:solidFill>
                <a:schemeClr val="bg2">
                  <a:lumMod val="50000"/>
                </a:schemeClr>
              </a:solidFill>
            </a:endParaRPr>
          </a:p>
          <a:p>
            <a:pPr marL="0" indent="0">
              <a:buClr>
                <a:srgbClr val="0070C0"/>
              </a:buClr>
              <a:buSzPct val="50000"/>
              <a:buNone/>
            </a:pPr>
            <a:endParaRPr lang="en-US" i="1" dirty="0">
              <a:solidFill>
                <a:schemeClr val="bg2">
                  <a:lumMod val="50000"/>
                </a:schemeClr>
              </a:solidFill>
            </a:endParaRPr>
          </a:p>
        </p:txBody>
      </p:sp>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11</a:t>
            </a:fld>
            <a:endParaRPr lang="en-AU"/>
          </a:p>
        </p:txBody>
      </p:sp>
    </p:spTree>
    <p:extLst>
      <p:ext uri="{BB962C8B-B14F-4D97-AF65-F5344CB8AC3E}">
        <p14:creationId xmlns:p14="http://schemas.microsoft.com/office/powerpoint/2010/main" val="2293721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002060"/>
                </a:solidFill>
              </a:rPr>
              <a:t>Perfect Competition or Competitive Markets</a:t>
            </a:r>
            <a:endParaRPr lang="en-AU" b="1" i="1" dirty="0">
              <a:solidFill>
                <a:srgbClr val="002060"/>
              </a:solidFill>
            </a:endParaRPr>
          </a:p>
        </p:txBody>
      </p:sp>
      <p:sp>
        <p:nvSpPr>
          <p:cNvPr id="3" name="Content Placeholder 2"/>
          <p:cNvSpPr>
            <a:spLocks noGrp="1"/>
          </p:cNvSpPr>
          <p:nvPr>
            <p:ph idx="1"/>
          </p:nvPr>
        </p:nvSpPr>
        <p:spPr/>
        <p:txBody>
          <a:bodyPr>
            <a:normAutofit fontScale="92500" lnSpcReduction="20000"/>
          </a:bodyPr>
          <a:lstStyle/>
          <a:p>
            <a:pPr marL="355600" indent="-355600">
              <a:lnSpc>
                <a:spcPct val="120000"/>
              </a:lnSpc>
              <a:buClr>
                <a:srgbClr val="0070C0"/>
              </a:buClr>
              <a:buSzPct val="50000"/>
              <a:buFont typeface="Wingdings" panose="05000000000000000000" pitchFamily="2" charset="2"/>
              <a:buChar char="q"/>
            </a:pPr>
            <a:r>
              <a:rPr lang="en-US" dirty="0"/>
              <a:t>Are there any strategic considerations in such a market?</a:t>
            </a:r>
          </a:p>
          <a:p>
            <a:pPr marL="358775" indent="0" algn="ctr">
              <a:lnSpc>
                <a:spcPct val="120000"/>
              </a:lnSpc>
              <a:buClr>
                <a:srgbClr val="0070C0"/>
              </a:buClr>
              <a:buSzPct val="50000"/>
              <a:buNone/>
            </a:pPr>
            <a:r>
              <a:rPr lang="en-US" b="1" i="1" dirty="0">
                <a:solidFill>
                  <a:srgbClr val="FF0000"/>
                </a:solidFill>
              </a:rPr>
              <a:t>Yes!</a:t>
            </a:r>
            <a:endParaRPr lang="en-US" dirty="0"/>
          </a:p>
          <a:p>
            <a:pPr marL="355600" indent="-355600">
              <a:lnSpc>
                <a:spcPct val="120000"/>
              </a:lnSpc>
              <a:buClr>
                <a:srgbClr val="0070C0"/>
              </a:buClr>
              <a:buSzPct val="50000"/>
              <a:buFont typeface="Wingdings" panose="05000000000000000000" pitchFamily="2" charset="2"/>
              <a:buChar char="q"/>
            </a:pPr>
            <a:r>
              <a:rPr lang="en-US" dirty="0"/>
              <a:t>Strong competitive forces tend to reduce profits over time. </a:t>
            </a:r>
          </a:p>
          <a:p>
            <a:pPr marL="806450" indent="-447675">
              <a:lnSpc>
                <a:spcPct val="120000"/>
              </a:lnSpc>
              <a:buClr>
                <a:srgbClr val="0070C0"/>
              </a:buClr>
              <a:buSzPct val="50000"/>
              <a:buFont typeface="Wingdings" panose="05000000000000000000" pitchFamily="2" charset="2"/>
              <a:buChar char="v"/>
            </a:pPr>
            <a:r>
              <a:rPr lang="en-US" i="1" dirty="0">
                <a:solidFill>
                  <a:schemeClr val="bg2">
                    <a:lumMod val="25000"/>
                  </a:schemeClr>
                </a:solidFill>
              </a:rPr>
              <a:t>Advantages might accrue to incumbents or early entrants, even if only temporary</a:t>
            </a:r>
          </a:p>
          <a:p>
            <a:pPr marL="806450" indent="-447675">
              <a:lnSpc>
                <a:spcPct val="120000"/>
              </a:lnSpc>
              <a:buClr>
                <a:srgbClr val="0070C0"/>
              </a:buClr>
              <a:buSzPct val="50000"/>
              <a:buFont typeface="Wingdings" panose="05000000000000000000" pitchFamily="2" charset="2"/>
              <a:buChar char="v"/>
            </a:pPr>
            <a:r>
              <a:rPr lang="en-US" i="1" dirty="0">
                <a:solidFill>
                  <a:schemeClr val="bg2">
                    <a:lumMod val="25000"/>
                  </a:schemeClr>
                </a:solidFill>
              </a:rPr>
              <a:t>Implications for advertising, product positioning, investment, entry and exit decisions, and, staking out a space in the market which must be protected in the LR.</a:t>
            </a:r>
          </a:p>
          <a:p>
            <a:pPr marL="806450" indent="-447675">
              <a:lnSpc>
                <a:spcPct val="120000"/>
              </a:lnSpc>
              <a:buClr>
                <a:srgbClr val="0070C0"/>
              </a:buClr>
              <a:buSzPct val="50000"/>
              <a:buFont typeface="Wingdings" panose="05000000000000000000" pitchFamily="2" charset="2"/>
              <a:buChar char="v"/>
            </a:pPr>
            <a:r>
              <a:rPr lang="en-US" i="1" dirty="0">
                <a:solidFill>
                  <a:schemeClr val="bg2">
                    <a:lumMod val="25000"/>
                  </a:schemeClr>
                </a:solidFill>
              </a:rPr>
              <a:t>Think about the shale oil industry over the past 5 years  ….</a:t>
            </a:r>
          </a:p>
          <a:p>
            <a:pPr marL="0" indent="0">
              <a:buClr>
                <a:srgbClr val="0070C0"/>
              </a:buClr>
              <a:buSzPct val="50000"/>
              <a:buNone/>
            </a:pPr>
            <a:endParaRPr lang="en-US" i="1" dirty="0">
              <a:solidFill>
                <a:schemeClr val="bg2">
                  <a:lumMod val="25000"/>
                </a:schemeClr>
              </a:solidFill>
            </a:endParaRPr>
          </a:p>
        </p:txBody>
      </p:sp>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12</a:t>
            </a:fld>
            <a:endParaRPr lang="en-AU"/>
          </a:p>
        </p:txBody>
      </p:sp>
    </p:spTree>
    <p:extLst>
      <p:ext uri="{BB962C8B-B14F-4D97-AF65-F5344CB8AC3E}">
        <p14:creationId xmlns:p14="http://schemas.microsoft.com/office/powerpoint/2010/main" val="5203409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002060"/>
                </a:solidFill>
              </a:rPr>
              <a:t>Perfect Competition or Competitive Markets</a:t>
            </a:r>
            <a:endParaRPr lang="en-AU" b="1" i="1" dirty="0">
              <a:solidFill>
                <a:srgbClr val="002060"/>
              </a:solidFill>
            </a:endParaRPr>
          </a:p>
        </p:txBody>
      </p:sp>
      <p:pic>
        <p:nvPicPr>
          <p:cNvPr id="6" name="Content Placeholder 5"/>
          <p:cNvPicPr>
            <a:picLocks noGrp="1" noChangeAspect="1"/>
          </p:cNvPicPr>
          <p:nvPr>
            <p:ph idx="1"/>
          </p:nvPr>
        </p:nvPicPr>
        <p:blipFill>
          <a:blip r:embed="rId3"/>
          <a:stretch>
            <a:fillRect/>
          </a:stretch>
        </p:blipFill>
        <p:spPr>
          <a:xfrm>
            <a:off x="2472268" y="1354667"/>
            <a:ext cx="6891866" cy="5186357"/>
          </a:xfrm>
          <a:prstGeom prst="rect">
            <a:avLst/>
          </a:prstGeom>
        </p:spPr>
      </p:pic>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13</a:t>
            </a:fld>
            <a:endParaRPr lang="en-AU"/>
          </a:p>
        </p:txBody>
      </p:sp>
      <p:sp>
        <p:nvSpPr>
          <p:cNvPr id="3" name="TextBox 2"/>
          <p:cNvSpPr txBox="1"/>
          <p:nvPr/>
        </p:nvSpPr>
        <p:spPr>
          <a:xfrm>
            <a:off x="4224867" y="1761066"/>
            <a:ext cx="1583267" cy="369332"/>
          </a:xfrm>
          <a:prstGeom prst="rect">
            <a:avLst/>
          </a:prstGeom>
          <a:noFill/>
        </p:spPr>
        <p:txBody>
          <a:bodyPr wrap="square" rtlCol="0">
            <a:spAutoFit/>
          </a:bodyPr>
          <a:lstStyle/>
          <a:p>
            <a:r>
              <a:rPr lang="en-AU" i="1" dirty="0"/>
              <a:t>July 2016</a:t>
            </a:r>
            <a:endParaRPr lang="en-US" i="1" dirty="0"/>
          </a:p>
        </p:txBody>
      </p:sp>
    </p:spTree>
    <p:extLst>
      <p:ext uri="{BB962C8B-B14F-4D97-AF65-F5344CB8AC3E}">
        <p14:creationId xmlns:p14="http://schemas.microsoft.com/office/powerpoint/2010/main" val="29895705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002060"/>
                </a:solidFill>
              </a:rPr>
              <a:t>Perfect Competition or Competitive Markets</a:t>
            </a:r>
            <a:endParaRPr lang="en-AU" b="1" i="1" dirty="0">
              <a:solidFill>
                <a:srgbClr val="002060"/>
              </a:solidFill>
            </a:endParaRPr>
          </a:p>
        </p:txBody>
      </p:sp>
      <p:sp>
        <p:nvSpPr>
          <p:cNvPr id="3" name="Content Placeholder 2"/>
          <p:cNvSpPr>
            <a:spLocks noGrp="1"/>
          </p:cNvSpPr>
          <p:nvPr>
            <p:ph idx="1"/>
          </p:nvPr>
        </p:nvSpPr>
        <p:spPr/>
        <p:txBody>
          <a:bodyPr>
            <a:normAutofit fontScale="92500" lnSpcReduction="20000"/>
          </a:bodyPr>
          <a:lstStyle/>
          <a:p>
            <a:pPr marL="355600" indent="-355600">
              <a:lnSpc>
                <a:spcPct val="120000"/>
              </a:lnSpc>
              <a:buClr>
                <a:srgbClr val="0070C0"/>
              </a:buClr>
              <a:buSzPct val="50000"/>
              <a:buFont typeface="Wingdings" panose="05000000000000000000" pitchFamily="2" charset="2"/>
              <a:buChar char="q"/>
            </a:pPr>
            <a:r>
              <a:rPr lang="en-US" dirty="0"/>
              <a:t>Perfect comp. is a benchmark - </a:t>
            </a:r>
            <a:r>
              <a:rPr lang="en-US" i="1" dirty="0">
                <a:solidFill>
                  <a:schemeClr val="bg2">
                    <a:lumMod val="25000"/>
                  </a:schemeClr>
                </a:solidFill>
              </a:rPr>
              <a:t>real lesson is that advantages are transitory</a:t>
            </a:r>
          </a:p>
          <a:p>
            <a:pPr marL="355600" indent="-355600">
              <a:lnSpc>
                <a:spcPct val="120000"/>
              </a:lnSpc>
              <a:buClr>
                <a:srgbClr val="0070C0"/>
              </a:buClr>
              <a:buSzPct val="50000"/>
              <a:buFont typeface="Wingdings" panose="05000000000000000000" pitchFamily="2" charset="2"/>
              <a:buChar char="q"/>
            </a:pPr>
            <a:r>
              <a:rPr lang="en-US" dirty="0"/>
              <a:t>Note that even in markets with competition, thinking like an economist is useful. Consider the following example (adopted from </a:t>
            </a:r>
            <a:r>
              <a:rPr lang="en-US" dirty="0" err="1"/>
              <a:t>Brickley</a:t>
            </a:r>
            <a:r>
              <a:rPr lang="en-US" dirty="0"/>
              <a:t>): </a:t>
            </a:r>
          </a:p>
          <a:p>
            <a:pPr marL="358775" indent="0" algn="ctr">
              <a:lnSpc>
                <a:spcPct val="120000"/>
              </a:lnSpc>
              <a:buClr>
                <a:srgbClr val="0070C0"/>
              </a:buClr>
              <a:buSzPct val="50000"/>
              <a:buNone/>
            </a:pPr>
            <a:r>
              <a:rPr lang="en-AU" sz="2400" i="1" dirty="0">
                <a:solidFill>
                  <a:schemeClr val="bg2">
                    <a:lumMod val="25000"/>
                  </a:schemeClr>
                </a:solidFill>
              </a:rPr>
              <a:t>“The WSJ reported that United was not covering the costs on flights between San Francisco and Washington D.C. The cost per flight was identified and included fuel, pilots, food etc. There was also a share of the costs associated with running the airport in each city such as baggage handlers, gate charges etc. </a:t>
            </a:r>
            <a:r>
              <a:rPr lang="en-US" sz="2400" i="1" dirty="0">
                <a:solidFill>
                  <a:schemeClr val="bg2">
                    <a:lumMod val="25000"/>
                  </a:schemeClr>
                </a:solidFill>
              </a:rPr>
              <a:t>Suppose that the fares from these flights do not cover these latter costs.”</a:t>
            </a:r>
          </a:p>
          <a:p>
            <a:pPr marL="806450" indent="-447675">
              <a:lnSpc>
                <a:spcPct val="120000"/>
              </a:lnSpc>
              <a:buClr>
                <a:srgbClr val="0070C0"/>
              </a:buClr>
              <a:buSzPct val="50000"/>
              <a:buFont typeface="Wingdings" panose="05000000000000000000" pitchFamily="2" charset="2"/>
              <a:buChar char="v"/>
            </a:pPr>
            <a:r>
              <a:rPr lang="en-US" dirty="0"/>
              <a:t>What should United do? </a:t>
            </a:r>
            <a:r>
              <a:rPr lang="en-US" b="1" i="1" dirty="0">
                <a:solidFill>
                  <a:srgbClr val="FF0000"/>
                </a:solidFill>
              </a:rPr>
              <a:t>Why?</a:t>
            </a:r>
          </a:p>
          <a:p>
            <a:pPr marL="0" indent="0">
              <a:buClr>
                <a:srgbClr val="0070C0"/>
              </a:buClr>
              <a:buSzPct val="50000"/>
              <a:buNone/>
            </a:pPr>
            <a:endParaRPr lang="en-US" i="1" dirty="0">
              <a:solidFill>
                <a:schemeClr val="bg2">
                  <a:lumMod val="50000"/>
                </a:schemeClr>
              </a:solidFill>
            </a:endParaRPr>
          </a:p>
        </p:txBody>
      </p:sp>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14</a:t>
            </a:fld>
            <a:endParaRPr lang="en-AU"/>
          </a:p>
        </p:txBody>
      </p:sp>
    </p:spTree>
    <p:extLst>
      <p:ext uri="{BB962C8B-B14F-4D97-AF65-F5344CB8AC3E}">
        <p14:creationId xmlns:p14="http://schemas.microsoft.com/office/powerpoint/2010/main" val="30526711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002060"/>
                </a:solidFill>
              </a:rPr>
              <a:t>Barriers to Entry</a:t>
            </a:r>
            <a:endParaRPr lang="en-AU" b="1" i="1" dirty="0">
              <a:solidFill>
                <a:srgbClr val="002060"/>
              </a:solidFill>
            </a:endParaRPr>
          </a:p>
        </p:txBody>
      </p:sp>
      <p:sp>
        <p:nvSpPr>
          <p:cNvPr id="3" name="Content Placeholder 2"/>
          <p:cNvSpPr>
            <a:spLocks noGrp="1"/>
          </p:cNvSpPr>
          <p:nvPr>
            <p:ph idx="1"/>
          </p:nvPr>
        </p:nvSpPr>
        <p:spPr/>
        <p:txBody>
          <a:bodyPr>
            <a:normAutofit fontScale="85000" lnSpcReduction="10000"/>
          </a:bodyPr>
          <a:lstStyle/>
          <a:p>
            <a:pPr marL="355600" indent="-355600">
              <a:lnSpc>
                <a:spcPct val="120000"/>
              </a:lnSpc>
              <a:buClr>
                <a:srgbClr val="0070C0"/>
              </a:buClr>
              <a:buSzPct val="50000"/>
              <a:buFont typeface="Wingdings" panose="05000000000000000000" pitchFamily="2" charset="2"/>
              <a:buChar char="q"/>
            </a:pPr>
            <a:r>
              <a:rPr lang="en-US" dirty="0"/>
              <a:t>Barriers to entry are a precursor to market power – much of this is derived from </a:t>
            </a:r>
            <a:r>
              <a:rPr lang="en-US" dirty="0" err="1"/>
              <a:t>Brickley</a:t>
            </a:r>
            <a:r>
              <a:rPr lang="en-US" dirty="0"/>
              <a:t> </a:t>
            </a:r>
            <a:r>
              <a:rPr lang="en-US" dirty="0" err="1"/>
              <a:t>ch.</a:t>
            </a:r>
            <a:r>
              <a:rPr lang="en-US" dirty="0"/>
              <a:t> 6.</a:t>
            </a:r>
          </a:p>
          <a:p>
            <a:pPr marL="355600" indent="-355600">
              <a:lnSpc>
                <a:spcPct val="120000"/>
              </a:lnSpc>
              <a:buClr>
                <a:srgbClr val="0070C0"/>
              </a:buClr>
              <a:buSzPct val="50000"/>
              <a:buFont typeface="Wingdings" panose="05000000000000000000" pitchFamily="2" charset="2"/>
              <a:buChar char="q"/>
            </a:pPr>
            <a:r>
              <a:rPr lang="en-US" dirty="0">
                <a:solidFill>
                  <a:srgbClr val="FF0000"/>
                </a:solidFill>
              </a:rPr>
              <a:t>Note that high cost or the large investment required is not a barrier to entry </a:t>
            </a:r>
            <a:r>
              <a:rPr lang="en-US" i="1" dirty="0">
                <a:solidFill>
                  <a:srgbClr val="FF0000"/>
                </a:solidFill>
              </a:rPr>
              <a:t>per se.</a:t>
            </a:r>
          </a:p>
          <a:p>
            <a:pPr marL="355600" indent="-355600">
              <a:lnSpc>
                <a:spcPct val="120000"/>
              </a:lnSpc>
              <a:buClr>
                <a:srgbClr val="0070C0"/>
              </a:buClr>
              <a:buSzPct val="50000"/>
              <a:buFont typeface="Wingdings" panose="05000000000000000000" pitchFamily="2" charset="2"/>
              <a:buChar char="q"/>
            </a:pPr>
            <a:r>
              <a:rPr lang="en-US" dirty="0"/>
              <a:t>What types of things do represent barriers to entry? First consider what might be important for shaping an entry decision …. </a:t>
            </a:r>
          </a:p>
          <a:p>
            <a:pPr marL="806450" indent="-447675">
              <a:lnSpc>
                <a:spcPct val="120000"/>
              </a:lnSpc>
              <a:buClr>
                <a:srgbClr val="0070C0"/>
              </a:buClr>
              <a:buSzPct val="50000"/>
              <a:buFont typeface="Wingdings" panose="05000000000000000000" pitchFamily="2" charset="2"/>
              <a:buChar char="v"/>
            </a:pPr>
            <a:r>
              <a:rPr lang="en-US" i="1" dirty="0">
                <a:solidFill>
                  <a:schemeClr val="bg2">
                    <a:lumMod val="50000"/>
                  </a:schemeClr>
                </a:solidFill>
              </a:rPr>
              <a:t>Effect of entry on prices – what affects this? Hint: Think of incumbents…</a:t>
            </a:r>
          </a:p>
          <a:p>
            <a:pPr marL="806450" indent="-447675">
              <a:lnSpc>
                <a:spcPct val="120000"/>
              </a:lnSpc>
              <a:buClr>
                <a:srgbClr val="0070C0"/>
              </a:buClr>
              <a:buSzPct val="50000"/>
              <a:buFont typeface="Wingdings" panose="05000000000000000000" pitchFamily="2" charset="2"/>
              <a:buChar char="v"/>
            </a:pPr>
            <a:r>
              <a:rPr lang="en-US" i="1" dirty="0">
                <a:solidFill>
                  <a:schemeClr val="bg2">
                    <a:lumMod val="50000"/>
                  </a:schemeClr>
                </a:solidFill>
              </a:rPr>
              <a:t>Incumbent advantages – what might they be or include?</a:t>
            </a:r>
          </a:p>
          <a:p>
            <a:pPr marL="806450" indent="-447675">
              <a:lnSpc>
                <a:spcPct val="120000"/>
              </a:lnSpc>
              <a:buClr>
                <a:srgbClr val="0070C0"/>
              </a:buClr>
              <a:buSzPct val="50000"/>
              <a:buFont typeface="Wingdings" panose="05000000000000000000" pitchFamily="2" charset="2"/>
              <a:buChar char="v"/>
            </a:pPr>
            <a:r>
              <a:rPr lang="en-US" i="1" dirty="0">
                <a:solidFill>
                  <a:schemeClr val="bg2">
                    <a:lumMod val="50000"/>
                  </a:schemeClr>
                </a:solidFill>
              </a:rPr>
              <a:t>What if I fail and I have to leave the industry – exist costs.</a:t>
            </a:r>
          </a:p>
        </p:txBody>
      </p:sp>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15</a:t>
            </a:fld>
            <a:endParaRPr lang="en-AU"/>
          </a:p>
        </p:txBody>
      </p:sp>
    </p:spTree>
    <p:extLst>
      <p:ext uri="{BB962C8B-B14F-4D97-AF65-F5344CB8AC3E}">
        <p14:creationId xmlns:p14="http://schemas.microsoft.com/office/powerpoint/2010/main" val="13069238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002060"/>
                </a:solidFill>
              </a:rPr>
              <a:t>Barriers to Entry</a:t>
            </a:r>
            <a:endParaRPr lang="en-AU" b="1" i="1" dirty="0">
              <a:solidFill>
                <a:srgbClr val="002060"/>
              </a:solidFill>
            </a:endParaRPr>
          </a:p>
        </p:txBody>
      </p:sp>
      <p:sp>
        <p:nvSpPr>
          <p:cNvPr id="3" name="Content Placeholder 2"/>
          <p:cNvSpPr>
            <a:spLocks noGrp="1"/>
          </p:cNvSpPr>
          <p:nvPr>
            <p:ph idx="1"/>
          </p:nvPr>
        </p:nvSpPr>
        <p:spPr/>
        <p:txBody>
          <a:bodyPr>
            <a:normAutofit fontScale="92500" lnSpcReduction="20000"/>
          </a:bodyPr>
          <a:lstStyle/>
          <a:p>
            <a:pPr marL="355600" indent="-355600">
              <a:lnSpc>
                <a:spcPct val="120000"/>
              </a:lnSpc>
              <a:buClr>
                <a:srgbClr val="0070C0"/>
              </a:buClr>
              <a:buSzPct val="50000"/>
              <a:buFont typeface="Wingdings" panose="05000000000000000000" pitchFamily="2" charset="2"/>
              <a:buChar char="q"/>
            </a:pPr>
            <a:r>
              <a:rPr lang="en-US" dirty="0"/>
              <a:t>Incumbent advantages</a:t>
            </a:r>
          </a:p>
          <a:p>
            <a:pPr marL="806450" indent="-447675">
              <a:lnSpc>
                <a:spcPct val="120000"/>
              </a:lnSpc>
              <a:buClr>
                <a:srgbClr val="0070C0"/>
              </a:buClr>
              <a:buSzPct val="50000"/>
              <a:buFont typeface="Wingdings" panose="05000000000000000000" pitchFamily="2" charset="2"/>
              <a:buChar char="v"/>
            </a:pPr>
            <a:r>
              <a:rPr lang="en-US" i="1" dirty="0" err="1">
                <a:solidFill>
                  <a:schemeClr val="bg2">
                    <a:lumMod val="50000"/>
                  </a:schemeClr>
                </a:solidFill>
              </a:rPr>
              <a:t>Precommitment</a:t>
            </a:r>
            <a:r>
              <a:rPr lang="en-US" i="1" dirty="0">
                <a:solidFill>
                  <a:schemeClr val="bg2">
                    <a:lumMod val="50000"/>
                  </a:schemeClr>
                </a:solidFill>
              </a:rPr>
              <a:t> contracts - distribution, raw materials etc. Limit opportunities for new entrants in terms of suppliers &amp; customers</a:t>
            </a:r>
          </a:p>
          <a:p>
            <a:pPr marL="806450" indent="-447675">
              <a:lnSpc>
                <a:spcPct val="120000"/>
              </a:lnSpc>
              <a:buClr>
                <a:srgbClr val="0070C0"/>
              </a:buClr>
              <a:buSzPct val="50000"/>
              <a:buFont typeface="Wingdings" panose="05000000000000000000" pitchFamily="2" charset="2"/>
              <a:buChar char="v"/>
            </a:pPr>
            <a:r>
              <a:rPr lang="en-US" i="1" dirty="0">
                <a:solidFill>
                  <a:schemeClr val="bg2">
                    <a:lumMod val="50000"/>
                  </a:schemeClr>
                </a:solidFill>
              </a:rPr>
              <a:t>Licenses and patents – legal barriers to entry</a:t>
            </a:r>
          </a:p>
          <a:p>
            <a:pPr marL="806450" indent="-447675">
              <a:lnSpc>
                <a:spcPct val="120000"/>
              </a:lnSpc>
              <a:buClr>
                <a:srgbClr val="0070C0"/>
              </a:buClr>
              <a:buSzPct val="50000"/>
              <a:buFont typeface="Wingdings" panose="05000000000000000000" pitchFamily="2" charset="2"/>
              <a:buChar char="v"/>
            </a:pPr>
            <a:r>
              <a:rPr lang="en-US" i="1" dirty="0">
                <a:solidFill>
                  <a:schemeClr val="bg2">
                    <a:lumMod val="50000"/>
                  </a:schemeClr>
                </a:solidFill>
              </a:rPr>
              <a:t>Pioneering brand advantages or switching costs – potentially particularly important in case of experience goods that require use to understand quality. Where this can be assessed prior to purchase the advantages of incumbents is lower.</a:t>
            </a:r>
          </a:p>
          <a:p>
            <a:pPr marL="806450" indent="-447675">
              <a:lnSpc>
                <a:spcPct val="120000"/>
              </a:lnSpc>
              <a:buClr>
                <a:srgbClr val="0070C0"/>
              </a:buClr>
              <a:buSzPct val="50000"/>
              <a:buFont typeface="Wingdings" panose="05000000000000000000" pitchFamily="2" charset="2"/>
              <a:buChar char="v"/>
            </a:pPr>
            <a:r>
              <a:rPr lang="en-US" i="1" dirty="0">
                <a:solidFill>
                  <a:schemeClr val="bg2">
                    <a:lumMod val="50000"/>
                  </a:schemeClr>
                </a:solidFill>
              </a:rPr>
              <a:t>Learning curve effects ….</a:t>
            </a:r>
          </a:p>
        </p:txBody>
      </p:sp>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16</a:t>
            </a:fld>
            <a:endParaRPr lang="en-AU"/>
          </a:p>
        </p:txBody>
      </p:sp>
    </p:spTree>
    <p:extLst>
      <p:ext uri="{BB962C8B-B14F-4D97-AF65-F5344CB8AC3E}">
        <p14:creationId xmlns:p14="http://schemas.microsoft.com/office/powerpoint/2010/main" val="36435739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p:cNvCxnSpPr/>
          <p:nvPr/>
        </p:nvCxnSpPr>
        <p:spPr>
          <a:xfrm flipH="1">
            <a:off x="3416959" y="1130157"/>
            <a:ext cx="3460" cy="4744228"/>
          </a:xfrm>
          <a:prstGeom prst="line">
            <a:avLst/>
          </a:prstGeom>
          <a:ln w="19050" cmpd="sng">
            <a:solidFill>
              <a:schemeClr val="tx1"/>
            </a:solidFill>
            <a:headEnd type="triangle" w="lg" len="lg"/>
          </a:ln>
          <a:effectLst/>
        </p:spPr>
        <p:style>
          <a:lnRef idx="2">
            <a:schemeClr val="accent1"/>
          </a:lnRef>
          <a:fillRef idx="0">
            <a:schemeClr val="accent1"/>
          </a:fillRef>
          <a:effectRef idx="1">
            <a:schemeClr val="accent1"/>
          </a:effectRef>
          <a:fontRef idx="minor">
            <a:schemeClr val="tx1"/>
          </a:fontRef>
        </p:style>
      </p:cxnSp>
      <p:sp>
        <p:nvSpPr>
          <p:cNvPr id="39" name="TextBox 38"/>
          <p:cNvSpPr txBox="1"/>
          <p:nvPr/>
        </p:nvSpPr>
        <p:spPr>
          <a:xfrm>
            <a:off x="1774077" y="760825"/>
            <a:ext cx="1255033" cy="646331"/>
          </a:xfrm>
          <a:prstGeom prst="rect">
            <a:avLst/>
          </a:prstGeom>
          <a:noFill/>
        </p:spPr>
        <p:txBody>
          <a:bodyPr wrap="square" rtlCol="0">
            <a:spAutoFit/>
          </a:bodyPr>
          <a:lstStyle/>
          <a:p>
            <a:pPr algn="ctr"/>
            <a:r>
              <a:rPr lang="en-US" dirty="0"/>
              <a:t>AC per unit ($AC)</a:t>
            </a:r>
          </a:p>
        </p:txBody>
      </p:sp>
      <p:cxnSp>
        <p:nvCxnSpPr>
          <p:cNvPr id="56" name="Straight Connector 55"/>
          <p:cNvCxnSpPr/>
          <p:nvPr/>
        </p:nvCxnSpPr>
        <p:spPr>
          <a:xfrm flipV="1">
            <a:off x="3422157" y="5780802"/>
            <a:ext cx="16939" cy="94357"/>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57" name="TextBox 56"/>
          <p:cNvSpPr txBox="1"/>
          <p:nvPr/>
        </p:nvSpPr>
        <p:spPr>
          <a:xfrm>
            <a:off x="3274816" y="5827980"/>
            <a:ext cx="395997" cy="338554"/>
          </a:xfrm>
          <a:prstGeom prst="rect">
            <a:avLst/>
          </a:prstGeom>
          <a:noFill/>
        </p:spPr>
        <p:txBody>
          <a:bodyPr wrap="square" rtlCol="0">
            <a:spAutoFit/>
          </a:bodyPr>
          <a:lstStyle/>
          <a:p>
            <a:r>
              <a:rPr lang="en-US" sz="1600" dirty="0"/>
              <a:t>0</a:t>
            </a:r>
          </a:p>
        </p:txBody>
      </p:sp>
      <p:cxnSp>
        <p:nvCxnSpPr>
          <p:cNvPr id="58" name="Straight Connector 57"/>
          <p:cNvCxnSpPr/>
          <p:nvPr/>
        </p:nvCxnSpPr>
        <p:spPr>
          <a:xfrm>
            <a:off x="3269762" y="5702630"/>
            <a:ext cx="169334" cy="0"/>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60" name="TextBox 59"/>
          <p:cNvSpPr txBox="1"/>
          <p:nvPr/>
        </p:nvSpPr>
        <p:spPr>
          <a:xfrm>
            <a:off x="3019480" y="5532248"/>
            <a:ext cx="251996" cy="338554"/>
          </a:xfrm>
          <a:prstGeom prst="rect">
            <a:avLst/>
          </a:prstGeom>
          <a:noFill/>
        </p:spPr>
        <p:txBody>
          <a:bodyPr wrap="square" rtlCol="0">
            <a:spAutoFit/>
          </a:bodyPr>
          <a:lstStyle/>
          <a:p>
            <a:r>
              <a:rPr lang="en-US" sz="1600" dirty="0"/>
              <a:t>0</a:t>
            </a:r>
          </a:p>
        </p:txBody>
      </p:sp>
      <p:cxnSp>
        <p:nvCxnSpPr>
          <p:cNvPr id="77" name="Straight Connector 76"/>
          <p:cNvCxnSpPr/>
          <p:nvPr/>
        </p:nvCxnSpPr>
        <p:spPr>
          <a:xfrm>
            <a:off x="7403487" y="5713533"/>
            <a:ext cx="0" cy="180000"/>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78" name="TextBox 77"/>
          <p:cNvSpPr txBox="1"/>
          <p:nvPr/>
        </p:nvSpPr>
        <p:spPr>
          <a:xfrm>
            <a:off x="7128933" y="5902024"/>
            <a:ext cx="508000" cy="584775"/>
          </a:xfrm>
          <a:prstGeom prst="rect">
            <a:avLst/>
          </a:prstGeom>
          <a:noFill/>
        </p:spPr>
        <p:txBody>
          <a:bodyPr wrap="square" rtlCol="0">
            <a:spAutoFit/>
          </a:bodyPr>
          <a:lstStyle/>
          <a:p>
            <a:r>
              <a:rPr lang="en-US" sz="1600" dirty="0"/>
              <a:t>2Q</a:t>
            </a:r>
            <a:r>
              <a:rPr lang="en-US" sz="1600" baseline="-25000" dirty="0"/>
              <a:t>x</a:t>
            </a:r>
          </a:p>
          <a:p>
            <a:endParaRPr lang="en-US" sz="1600" dirty="0"/>
          </a:p>
        </p:txBody>
      </p:sp>
      <p:sp>
        <p:nvSpPr>
          <p:cNvPr id="79" name="TextBox 78"/>
          <p:cNvSpPr txBox="1"/>
          <p:nvPr/>
        </p:nvSpPr>
        <p:spPr>
          <a:xfrm>
            <a:off x="2812496" y="4417584"/>
            <a:ext cx="556536" cy="338554"/>
          </a:xfrm>
          <a:prstGeom prst="rect">
            <a:avLst/>
          </a:prstGeom>
          <a:noFill/>
        </p:spPr>
        <p:txBody>
          <a:bodyPr wrap="square" rtlCol="0">
            <a:spAutoFit/>
          </a:bodyPr>
          <a:lstStyle/>
          <a:p>
            <a:r>
              <a:rPr lang="en-US" sz="1600" dirty="0"/>
              <a:t>AC</a:t>
            </a:r>
            <a:r>
              <a:rPr lang="en-US" sz="1600" baseline="-25000" dirty="0"/>
              <a:t>2</a:t>
            </a:r>
          </a:p>
        </p:txBody>
      </p:sp>
      <p:cxnSp>
        <p:nvCxnSpPr>
          <p:cNvPr id="80" name="Straight Connector 79"/>
          <p:cNvCxnSpPr/>
          <p:nvPr/>
        </p:nvCxnSpPr>
        <p:spPr>
          <a:xfrm>
            <a:off x="3284365" y="4648269"/>
            <a:ext cx="169334" cy="0"/>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87" name="TextBox 86"/>
          <p:cNvSpPr txBox="1"/>
          <p:nvPr/>
        </p:nvSpPr>
        <p:spPr>
          <a:xfrm>
            <a:off x="4442189" y="1517115"/>
            <a:ext cx="2931573" cy="584775"/>
          </a:xfrm>
          <a:prstGeom prst="rect">
            <a:avLst/>
          </a:prstGeom>
          <a:noFill/>
        </p:spPr>
        <p:txBody>
          <a:bodyPr wrap="square" rtlCol="0">
            <a:spAutoFit/>
          </a:bodyPr>
          <a:lstStyle/>
          <a:p>
            <a:r>
              <a:rPr lang="en-US" sz="1600" dirty="0"/>
              <a:t>Average cost falls with cumulative production.</a:t>
            </a:r>
          </a:p>
        </p:txBody>
      </p:sp>
      <p:sp>
        <p:nvSpPr>
          <p:cNvPr id="41" name="TextBox 40"/>
          <p:cNvSpPr txBox="1"/>
          <p:nvPr/>
        </p:nvSpPr>
        <p:spPr>
          <a:xfrm>
            <a:off x="8696578" y="5411722"/>
            <a:ext cx="1555133" cy="584775"/>
          </a:xfrm>
          <a:prstGeom prst="rect">
            <a:avLst/>
          </a:prstGeom>
          <a:noFill/>
        </p:spPr>
        <p:txBody>
          <a:bodyPr wrap="square" rtlCol="0">
            <a:spAutoFit/>
          </a:bodyPr>
          <a:lstStyle/>
          <a:p>
            <a:pPr algn="ctr"/>
            <a:r>
              <a:rPr lang="en-US" sz="1600" i="1" dirty="0"/>
              <a:t>Cumulative production</a:t>
            </a:r>
          </a:p>
        </p:txBody>
      </p:sp>
      <p:sp>
        <p:nvSpPr>
          <p:cNvPr id="61" name="TextBox 60"/>
          <p:cNvSpPr txBox="1"/>
          <p:nvPr/>
        </p:nvSpPr>
        <p:spPr>
          <a:xfrm>
            <a:off x="5316158" y="5870802"/>
            <a:ext cx="395997" cy="338554"/>
          </a:xfrm>
          <a:prstGeom prst="rect">
            <a:avLst/>
          </a:prstGeom>
          <a:noFill/>
        </p:spPr>
        <p:txBody>
          <a:bodyPr wrap="square" rtlCol="0">
            <a:spAutoFit/>
          </a:bodyPr>
          <a:lstStyle/>
          <a:p>
            <a:r>
              <a:rPr lang="en-US" sz="1600" dirty="0" err="1"/>
              <a:t>Q</a:t>
            </a:r>
            <a:r>
              <a:rPr lang="en-US" sz="1600" baseline="-25000" dirty="0" err="1"/>
              <a:t>x</a:t>
            </a:r>
            <a:endParaRPr lang="en-US" sz="1600" baseline="-25000" dirty="0"/>
          </a:p>
        </p:txBody>
      </p:sp>
      <p:cxnSp>
        <p:nvCxnSpPr>
          <p:cNvPr id="62" name="Straight Connector 61"/>
          <p:cNvCxnSpPr/>
          <p:nvPr/>
        </p:nvCxnSpPr>
        <p:spPr>
          <a:xfrm>
            <a:off x="5514157" y="5690802"/>
            <a:ext cx="0" cy="180000"/>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65" name="Arc 64"/>
          <p:cNvSpPr/>
          <p:nvPr/>
        </p:nvSpPr>
        <p:spPr>
          <a:xfrm rot="10800000">
            <a:off x="3468346" y="-2472650"/>
            <a:ext cx="8581846" cy="7113280"/>
          </a:xfrm>
          <a:prstGeom prst="arc">
            <a:avLst>
              <a:gd name="adj1" fmla="val 16200000"/>
              <a:gd name="adj2" fmla="val 20576429"/>
            </a:avLst>
          </a:prstGeom>
          <a:ln w="25400">
            <a:solidFill>
              <a:srgbClr val="7030A0"/>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cxnSp>
        <p:nvCxnSpPr>
          <p:cNvPr id="23" name="Straight Connector 22"/>
          <p:cNvCxnSpPr>
            <a:endCxn id="60" idx="3"/>
          </p:cNvCxnSpPr>
          <p:nvPr/>
        </p:nvCxnSpPr>
        <p:spPr>
          <a:xfrm flipH="1" flipV="1">
            <a:off x="3271476" y="5701525"/>
            <a:ext cx="5675300" cy="3517"/>
          </a:xfrm>
          <a:prstGeom prst="line">
            <a:avLst/>
          </a:prstGeom>
          <a:ln w="19050" cmpd="sng">
            <a:solidFill>
              <a:schemeClr val="tx1"/>
            </a:solidFill>
            <a:headEnd type="triangle" w="lg" len="lg"/>
          </a:ln>
          <a:effectLst/>
        </p:spPr>
        <p:style>
          <a:lnRef idx="2">
            <a:schemeClr val="accent1"/>
          </a:lnRef>
          <a:fillRef idx="0">
            <a:schemeClr val="accent1"/>
          </a:fillRef>
          <a:effectRef idx="1">
            <a:schemeClr val="accent1"/>
          </a:effectRef>
          <a:fontRef idx="minor">
            <a:schemeClr val="tx1"/>
          </a:fontRef>
        </p:style>
      </p:cxnSp>
      <p:sp>
        <p:nvSpPr>
          <p:cNvPr id="27" name="TextBox 26"/>
          <p:cNvSpPr txBox="1"/>
          <p:nvPr/>
        </p:nvSpPr>
        <p:spPr>
          <a:xfrm>
            <a:off x="2858685" y="3956092"/>
            <a:ext cx="556536" cy="338554"/>
          </a:xfrm>
          <a:prstGeom prst="rect">
            <a:avLst/>
          </a:prstGeom>
          <a:noFill/>
        </p:spPr>
        <p:txBody>
          <a:bodyPr wrap="square" rtlCol="0">
            <a:spAutoFit/>
          </a:bodyPr>
          <a:lstStyle/>
          <a:p>
            <a:r>
              <a:rPr lang="en-US" sz="1600" dirty="0"/>
              <a:t>AC</a:t>
            </a:r>
            <a:r>
              <a:rPr lang="en-US" sz="1600" baseline="-25000" dirty="0"/>
              <a:t>1</a:t>
            </a:r>
          </a:p>
        </p:txBody>
      </p:sp>
      <p:cxnSp>
        <p:nvCxnSpPr>
          <p:cNvPr id="28" name="Straight Connector 27"/>
          <p:cNvCxnSpPr/>
          <p:nvPr/>
        </p:nvCxnSpPr>
        <p:spPr>
          <a:xfrm>
            <a:off x="3269762" y="4134104"/>
            <a:ext cx="169334" cy="0"/>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p:nvCxnSpPr>
        <p:spPr>
          <a:xfrm>
            <a:off x="3415221" y="4134104"/>
            <a:ext cx="2098935" cy="0"/>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V="1">
            <a:off x="7403487" y="4640630"/>
            <a:ext cx="0" cy="1072903"/>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V="1">
            <a:off x="5514156" y="4134104"/>
            <a:ext cx="0" cy="1579429"/>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3269762" y="4637542"/>
            <a:ext cx="4104000" cy="0"/>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7930644" y="4091035"/>
            <a:ext cx="2931573" cy="338554"/>
          </a:xfrm>
          <a:prstGeom prst="rect">
            <a:avLst/>
          </a:prstGeom>
          <a:noFill/>
        </p:spPr>
        <p:txBody>
          <a:bodyPr wrap="square" rtlCol="0">
            <a:spAutoFit/>
          </a:bodyPr>
          <a:lstStyle/>
          <a:p>
            <a:r>
              <a:rPr lang="en-US" sz="1600" b="1" dirty="0">
                <a:solidFill>
                  <a:srgbClr val="002060"/>
                </a:solidFill>
              </a:rPr>
              <a:t>Slope here is AC</a:t>
            </a:r>
            <a:r>
              <a:rPr lang="en-US" sz="1600" b="1" baseline="-25000" dirty="0">
                <a:solidFill>
                  <a:srgbClr val="002060"/>
                </a:solidFill>
              </a:rPr>
              <a:t>2</a:t>
            </a:r>
            <a:r>
              <a:rPr lang="en-US" sz="1600" b="1" dirty="0">
                <a:solidFill>
                  <a:srgbClr val="002060"/>
                </a:solidFill>
              </a:rPr>
              <a:t>/AC</a:t>
            </a:r>
            <a:r>
              <a:rPr lang="en-US" sz="1600" b="1" baseline="-25000" dirty="0">
                <a:solidFill>
                  <a:srgbClr val="002060"/>
                </a:solidFill>
              </a:rPr>
              <a:t>1</a:t>
            </a:r>
          </a:p>
        </p:txBody>
      </p:sp>
      <p:cxnSp>
        <p:nvCxnSpPr>
          <p:cNvPr id="21" name="Straight Arrow Connector 20"/>
          <p:cNvCxnSpPr>
            <a:stCxn id="45" idx="1"/>
          </p:cNvCxnSpPr>
          <p:nvPr/>
        </p:nvCxnSpPr>
        <p:spPr>
          <a:xfrm flipH="1">
            <a:off x="6632886" y="4260312"/>
            <a:ext cx="1297758" cy="1091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5514156" y="4115241"/>
            <a:ext cx="1889331" cy="508364"/>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7128933" y="1083989"/>
            <a:ext cx="4462431" cy="2308324"/>
          </a:xfrm>
          <a:prstGeom prst="rect">
            <a:avLst/>
          </a:prstGeom>
          <a:noFill/>
        </p:spPr>
        <p:txBody>
          <a:bodyPr wrap="square" rtlCol="0">
            <a:spAutoFit/>
          </a:bodyPr>
          <a:lstStyle/>
          <a:p>
            <a:pPr algn="ctr"/>
            <a:r>
              <a:rPr lang="en-US" sz="1600" b="1" dirty="0">
                <a:solidFill>
                  <a:srgbClr val="002060"/>
                </a:solidFill>
              </a:rPr>
              <a:t>Think about the magnitude of learning benefits in terms of ‘slope’, i.e. how much average costs decline as cumulative output doubles.</a:t>
            </a:r>
          </a:p>
          <a:p>
            <a:pPr algn="ctr"/>
            <a:endParaRPr lang="en-US" sz="1600" b="1" dirty="0">
              <a:solidFill>
                <a:srgbClr val="002060"/>
              </a:solidFill>
            </a:endParaRPr>
          </a:p>
          <a:p>
            <a:pPr algn="ctr"/>
            <a:r>
              <a:rPr lang="en-US" sz="1600" b="1" dirty="0">
                <a:solidFill>
                  <a:srgbClr val="002060"/>
                </a:solidFill>
              </a:rPr>
              <a:t>When cumulative output equals </a:t>
            </a:r>
            <a:r>
              <a:rPr lang="en-US" sz="1600" b="1" dirty="0" err="1">
                <a:solidFill>
                  <a:srgbClr val="002060"/>
                </a:solidFill>
              </a:rPr>
              <a:t>Q</a:t>
            </a:r>
            <a:r>
              <a:rPr lang="en-US" sz="1600" b="1" baseline="-25000" dirty="0" err="1">
                <a:solidFill>
                  <a:srgbClr val="002060"/>
                </a:solidFill>
              </a:rPr>
              <a:t>x</a:t>
            </a:r>
            <a:r>
              <a:rPr lang="en-US" sz="1600" b="1" dirty="0">
                <a:solidFill>
                  <a:srgbClr val="002060"/>
                </a:solidFill>
              </a:rPr>
              <a:t>, average cost of production is AC</a:t>
            </a:r>
            <a:r>
              <a:rPr lang="en-US" sz="1600" b="1" baseline="-25000" dirty="0">
                <a:solidFill>
                  <a:srgbClr val="002060"/>
                </a:solidFill>
              </a:rPr>
              <a:t>1</a:t>
            </a:r>
            <a:r>
              <a:rPr lang="en-US" sz="1600" b="1" dirty="0">
                <a:solidFill>
                  <a:srgbClr val="002060"/>
                </a:solidFill>
              </a:rPr>
              <a:t>. When cumulative output doubles AC decreases to AC</a:t>
            </a:r>
            <a:r>
              <a:rPr lang="en-US" sz="1600" b="1" baseline="-25000" dirty="0">
                <a:solidFill>
                  <a:srgbClr val="002060"/>
                </a:solidFill>
              </a:rPr>
              <a:t>2</a:t>
            </a:r>
            <a:r>
              <a:rPr lang="en-US" sz="1600" b="1" dirty="0">
                <a:solidFill>
                  <a:srgbClr val="002060"/>
                </a:solidFill>
              </a:rPr>
              <a:t>, so ratio of ACs is AC</a:t>
            </a:r>
            <a:r>
              <a:rPr lang="en-US" sz="1600" b="1" baseline="-25000" dirty="0">
                <a:solidFill>
                  <a:srgbClr val="002060"/>
                </a:solidFill>
              </a:rPr>
              <a:t>2</a:t>
            </a:r>
            <a:r>
              <a:rPr lang="en-US" sz="1600" b="1" dirty="0">
                <a:solidFill>
                  <a:srgbClr val="002060"/>
                </a:solidFill>
              </a:rPr>
              <a:t>/AC</a:t>
            </a:r>
            <a:r>
              <a:rPr lang="en-US" sz="1600" b="1" baseline="-25000" dirty="0">
                <a:solidFill>
                  <a:srgbClr val="002060"/>
                </a:solidFill>
              </a:rPr>
              <a:t>1</a:t>
            </a:r>
            <a:r>
              <a:rPr lang="en-US" sz="1600" b="1" dirty="0">
                <a:solidFill>
                  <a:srgbClr val="002060"/>
                </a:solidFill>
              </a:rPr>
              <a:t>. If AC</a:t>
            </a:r>
            <a:r>
              <a:rPr lang="en-US" sz="1600" b="1" baseline="-25000" dirty="0">
                <a:solidFill>
                  <a:srgbClr val="002060"/>
                </a:solidFill>
              </a:rPr>
              <a:t>1</a:t>
            </a:r>
            <a:r>
              <a:rPr lang="en-US" sz="1600" b="1" dirty="0">
                <a:solidFill>
                  <a:srgbClr val="002060"/>
                </a:solidFill>
              </a:rPr>
              <a:t>=80 and AC</a:t>
            </a:r>
            <a:r>
              <a:rPr lang="en-US" sz="1600" b="1" baseline="-25000" dirty="0">
                <a:solidFill>
                  <a:srgbClr val="002060"/>
                </a:solidFill>
              </a:rPr>
              <a:t>1</a:t>
            </a:r>
            <a:r>
              <a:rPr lang="en-US" sz="1600" b="1" dirty="0">
                <a:solidFill>
                  <a:srgbClr val="002060"/>
                </a:solidFill>
              </a:rPr>
              <a:t>=72, slope is 0.90 so doubling output reduces costs by 10 percent</a:t>
            </a:r>
          </a:p>
        </p:txBody>
      </p:sp>
    </p:spTree>
    <p:extLst>
      <p:ext uri="{BB962C8B-B14F-4D97-AF65-F5344CB8AC3E}">
        <p14:creationId xmlns:p14="http://schemas.microsoft.com/office/powerpoint/2010/main" val="24265961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25"/>
                                        </p:tgtEl>
                                        <p:attrNameLst>
                                          <p:attrName>style.visibility</p:attrName>
                                        </p:attrNameLst>
                                      </p:cBhvr>
                                      <p:to>
                                        <p:strVal val="visible"/>
                                      </p:to>
                                    </p:set>
                                    <p:anim calcmode="lin" valueType="num">
                                      <p:cBhvr additive="base">
                                        <p:cTn id="11" dur="500" fill="hold"/>
                                        <p:tgtEl>
                                          <p:spTgt spid="25"/>
                                        </p:tgtEl>
                                        <p:attrNameLst>
                                          <p:attrName>ppt_x</p:attrName>
                                        </p:attrNameLst>
                                      </p:cBhvr>
                                      <p:tavLst>
                                        <p:tav tm="0">
                                          <p:val>
                                            <p:strVal val="#ppt_x"/>
                                          </p:val>
                                        </p:tav>
                                        <p:tav tm="100000">
                                          <p:val>
                                            <p:strVal val="#ppt_x"/>
                                          </p:val>
                                        </p:tav>
                                      </p:tavLst>
                                    </p:anim>
                                    <p:anim calcmode="lin" valueType="num">
                                      <p:cBhvr additive="base">
                                        <p:cTn id="12"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animBg="1"/>
      <p:bldP spid="4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002060"/>
                </a:solidFill>
              </a:rPr>
              <a:t>Barriers to Entry</a:t>
            </a:r>
            <a:endParaRPr lang="en-AU" b="1" i="1" dirty="0">
              <a:solidFill>
                <a:srgbClr val="002060"/>
              </a:solidFill>
            </a:endParaRPr>
          </a:p>
        </p:txBody>
      </p:sp>
      <p:sp>
        <p:nvSpPr>
          <p:cNvPr id="3" name="Content Placeholder 2"/>
          <p:cNvSpPr>
            <a:spLocks noGrp="1"/>
          </p:cNvSpPr>
          <p:nvPr>
            <p:ph idx="1"/>
          </p:nvPr>
        </p:nvSpPr>
        <p:spPr/>
        <p:txBody>
          <a:bodyPr>
            <a:normAutofit fontScale="77500" lnSpcReduction="20000"/>
          </a:bodyPr>
          <a:lstStyle/>
          <a:p>
            <a:pPr marL="355600" indent="-355600">
              <a:lnSpc>
                <a:spcPct val="120000"/>
              </a:lnSpc>
              <a:buClr>
                <a:srgbClr val="0070C0"/>
              </a:buClr>
              <a:buSzPct val="50000"/>
              <a:buFont typeface="Wingdings" panose="05000000000000000000" pitchFamily="2" charset="2"/>
              <a:buChar char="q"/>
            </a:pPr>
            <a:r>
              <a:rPr lang="en-US" dirty="0"/>
              <a:t>Learning Curve</a:t>
            </a:r>
          </a:p>
          <a:p>
            <a:pPr marL="806450" indent="-447675">
              <a:lnSpc>
                <a:spcPct val="120000"/>
              </a:lnSpc>
              <a:buClr>
                <a:srgbClr val="0070C0"/>
              </a:buClr>
              <a:buSzPct val="50000"/>
              <a:buFont typeface="Wingdings" panose="05000000000000000000" pitchFamily="2" charset="2"/>
              <a:buChar char="v"/>
            </a:pPr>
            <a:r>
              <a:rPr lang="en-US" i="1" dirty="0">
                <a:solidFill>
                  <a:schemeClr val="bg2">
                    <a:lumMod val="50000"/>
                  </a:schemeClr>
                </a:solidFill>
              </a:rPr>
              <a:t>Distinct from economies of scale</a:t>
            </a:r>
          </a:p>
          <a:p>
            <a:pPr marL="806450" indent="-447675">
              <a:lnSpc>
                <a:spcPct val="120000"/>
              </a:lnSpc>
              <a:buClr>
                <a:srgbClr val="0070C0"/>
              </a:buClr>
              <a:buSzPct val="50000"/>
              <a:buFont typeface="Wingdings" panose="05000000000000000000" pitchFamily="2" charset="2"/>
              <a:buChar char="v"/>
            </a:pPr>
            <a:r>
              <a:rPr lang="en-US" i="1" dirty="0">
                <a:solidFill>
                  <a:schemeClr val="bg2">
                    <a:lumMod val="50000"/>
                  </a:schemeClr>
                </a:solidFill>
              </a:rPr>
              <a:t>Really derived from notion of a product life cycle. Products go through a process of introduction, growth, maturity and decline….</a:t>
            </a:r>
          </a:p>
          <a:p>
            <a:pPr marL="806450" indent="-447675">
              <a:lnSpc>
                <a:spcPct val="120000"/>
              </a:lnSpc>
              <a:buClr>
                <a:srgbClr val="0070C0"/>
              </a:buClr>
              <a:buSzPct val="50000"/>
              <a:buFont typeface="Wingdings" panose="05000000000000000000" pitchFamily="2" charset="2"/>
              <a:buChar char="v"/>
            </a:pPr>
            <a:r>
              <a:rPr lang="en-US" i="1" dirty="0">
                <a:solidFill>
                  <a:schemeClr val="bg2">
                    <a:lumMod val="50000"/>
                  </a:schemeClr>
                </a:solidFill>
              </a:rPr>
              <a:t>Evidence – ‘median slope of the Learning curve is about 0.8’, so a doubling of cumulative output tends to reduce costs by around 20%. That is, AC</a:t>
            </a:r>
            <a:r>
              <a:rPr lang="en-US" i="1" baseline="-25000" dirty="0">
                <a:solidFill>
                  <a:schemeClr val="bg2">
                    <a:lumMod val="50000"/>
                  </a:schemeClr>
                </a:solidFill>
              </a:rPr>
              <a:t>2</a:t>
            </a:r>
            <a:r>
              <a:rPr lang="en-US" i="1" dirty="0">
                <a:solidFill>
                  <a:schemeClr val="bg2">
                    <a:lumMod val="50000"/>
                  </a:schemeClr>
                </a:solidFill>
              </a:rPr>
              <a:t> is around 80 percent of AC</a:t>
            </a:r>
            <a:r>
              <a:rPr lang="en-US" i="1" baseline="-25000" dirty="0">
                <a:solidFill>
                  <a:schemeClr val="bg2">
                    <a:lumMod val="50000"/>
                  </a:schemeClr>
                </a:solidFill>
              </a:rPr>
              <a:t>1</a:t>
            </a:r>
            <a:r>
              <a:rPr lang="en-US" i="1" dirty="0">
                <a:solidFill>
                  <a:schemeClr val="bg2">
                    <a:lumMod val="50000"/>
                  </a:schemeClr>
                </a:solidFill>
              </a:rPr>
              <a:t>.</a:t>
            </a:r>
          </a:p>
          <a:p>
            <a:pPr marL="806450" indent="-447675">
              <a:lnSpc>
                <a:spcPct val="120000"/>
              </a:lnSpc>
              <a:buClr>
                <a:srgbClr val="0070C0"/>
              </a:buClr>
              <a:buSzPct val="50000"/>
              <a:buFont typeface="Wingdings" panose="05000000000000000000" pitchFamily="2" charset="2"/>
              <a:buChar char="v"/>
            </a:pPr>
            <a:r>
              <a:rPr lang="en-US" i="1" dirty="0">
                <a:solidFill>
                  <a:schemeClr val="bg2">
                    <a:lumMod val="50000"/>
                  </a:schemeClr>
                </a:solidFill>
              </a:rPr>
              <a:t>Potentially has important effects on marginal cost and this should be factored in when considering whether to take on a contract.</a:t>
            </a:r>
          </a:p>
          <a:p>
            <a:pPr marL="806450" indent="-447675">
              <a:lnSpc>
                <a:spcPct val="120000"/>
              </a:lnSpc>
              <a:buClr>
                <a:srgbClr val="0070C0"/>
              </a:buClr>
              <a:buSzPct val="50000"/>
              <a:buFont typeface="Wingdings" panose="05000000000000000000" pitchFamily="2" charset="2"/>
              <a:buChar char="v"/>
            </a:pPr>
            <a:r>
              <a:rPr lang="en-US" i="1" dirty="0">
                <a:solidFill>
                  <a:schemeClr val="bg2">
                    <a:lumMod val="50000"/>
                  </a:schemeClr>
                </a:solidFill>
              </a:rPr>
              <a:t>Learning curve effects ….airline industry</a:t>
            </a:r>
          </a:p>
        </p:txBody>
      </p:sp>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18</a:t>
            </a:fld>
            <a:endParaRPr lang="en-AU"/>
          </a:p>
        </p:txBody>
      </p:sp>
    </p:spTree>
    <p:extLst>
      <p:ext uri="{BB962C8B-B14F-4D97-AF65-F5344CB8AC3E}">
        <p14:creationId xmlns:p14="http://schemas.microsoft.com/office/powerpoint/2010/main" val="25949339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002060"/>
                </a:solidFill>
              </a:rPr>
              <a:t>Barriers to Entry</a:t>
            </a:r>
            <a:endParaRPr lang="en-AU" b="1" i="1" dirty="0">
              <a:solidFill>
                <a:srgbClr val="002060"/>
              </a:solidFill>
            </a:endParaRPr>
          </a:p>
        </p:txBody>
      </p:sp>
      <p:sp>
        <p:nvSpPr>
          <p:cNvPr id="3" name="Content Placeholder 2"/>
          <p:cNvSpPr>
            <a:spLocks noGrp="1"/>
          </p:cNvSpPr>
          <p:nvPr>
            <p:ph idx="1"/>
          </p:nvPr>
        </p:nvSpPr>
        <p:spPr/>
        <p:txBody>
          <a:bodyPr>
            <a:normAutofit fontScale="77500" lnSpcReduction="20000"/>
          </a:bodyPr>
          <a:lstStyle/>
          <a:p>
            <a:pPr marL="355600" indent="-355600">
              <a:lnSpc>
                <a:spcPct val="120000"/>
              </a:lnSpc>
              <a:buClr>
                <a:srgbClr val="0070C0"/>
              </a:buClr>
              <a:buSzPct val="50000"/>
              <a:buFont typeface="Wingdings" panose="05000000000000000000" pitchFamily="2" charset="2"/>
              <a:buChar char="q"/>
            </a:pPr>
            <a:r>
              <a:rPr lang="en-US" dirty="0"/>
              <a:t>Incumbent reactions</a:t>
            </a:r>
          </a:p>
          <a:p>
            <a:pPr marL="806450" indent="-447675">
              <a:lnSpc>
                <a:spcPct val="120000"/>
              </a:lnSpc>
              <a:buClr>
                <a:srgbClr val="0070C0"/>
              </a:buClr>
              <a:buSzPct val="50000"/>
              <a:buFont typeface="Wingdings" panose="05000000000000000000" pitchFamily="2" charset="2"/>
              <a:buChar char="v"/>
            </a:pPr>
            <a:r>
              <a:rPr lang="en-US" i="1" dirty="0">
                <a:solidFill>
                  <a:schemeClr val="bg2">
                    <a:lumMod val="50000"/>
                  </a:schemeClr>
                </a:solidFill>
              </a:rPr>
              <a:t>Specific assets – what are they and how are they likely to be used? Assets that have more value in their current use relative to next best alternative…</a:t>
            </a:r>
          </a:p>
          <a:p>
            <a:pPr marL="806450" indent="-447675">
              <a:lnSpc>
                <a:spcPct val="120000"/>
              </a:lnSpc>
              <a:buClr>
                <a:srgbClr val="0070C0"/>
              </a:buClr>
              <a:buSzPct val="50000"/>
              <a:buFont typeface="Wingdings" panose="05000000000000000000" pitchFamily="2" charset="2"/>
              <a:buChar char="v"/>
            </a:pPr>
            <a:r>
              <a:rPr lang="en-US" i="1" dirty="0">
                <a:solidFill>
                  <a:schemeClr val="bg2">
                    <a:lumMod val="50000"/>
                  </a:schemeClr>
                </a:solidFill>
              </a:rPr>
              <a:t>Scale economies – important for understanding minimum efficient scale and what will happen when a new firm enters the market</a:t>
            </a:r>
          </a:p>
          <a:p>
            <a:pPr marL="806450" indent="-447675">
              <a:lnSpc>
                <a:spcPct val="120000"/>
              </a:lnSpc>
              <a:buClr>
                <a:srgbClr val="0070C0"/>
              </a:buClr>
              <a:buSzPct val="50000"/>
              <a:buFont typeface="Wingdings" panose="05000000000000000000" pitchFamily="2" charset="2"/>
              <a:buChar char="v"/>
            </a:pPr>
            <a:r>
              <a:rPr lang="en-US" i="1" dirty="0">
                <a:solidFill>
                  <a:schemeClr val="bg2">
                    <a:lumMod val="50000"/>
                  </a:schemeClr>
                </a:solidFill>
              </a:rPr>
              <a:t>Reputation effects – will an incumbent actually carry out a threat to cut prices?</a:t>
            </a:r>
          </a:p>
          <a:p>
            <a:pPr marL="806450" indent="-447675">
              <a:lnSpc>
                <a:spcPct val="120000"/>
              </a:lnSpc>
              <a:buClr>
                <a:srgbClr val="0070C0"/>
              </a:buClr>
              <a:buSzPct val="50000"/>
              <a:buFont typeface="Wingdings" panose="05000000000000000000" pitchFamily="2" charset="2"/>
              <a:buChar char="v"/>
            </a:pPr>
            <a:r>
              <a:rPr lang="en-US" i="1" dirty="0">
                <a:solidFill>
                  <a:schemeClr val="bg2">
                    <a:lumMod val="50000"/>
                  </a:schemeClr>
                </a:solidFill>
              </a:rPr>
              <a:t>Excess capacity – why might this might be so important?</a:t>
            </a:r>
          </a:p>
          <a:p>
            <a:pPr marL="355600" indent="-355600">
              <a:lnSpc>
                <a:spcPct val="120000"/>
              </a:lnSpc>
              <a:buClr>
                <a:srgbClr val="0070C0"/>
              </a:buClr>
              <a:buSzPct val="50000"/>
              <a:buFont typeface="Wingdings" panose="05000000000000000000" pitchFamily="2" charset="2"/>
              <a:buChar char="q"/>
            </a:pPr>
            <a:r>
              <a:rPr lang="en-US" dirty="0"/>
              <a:t>You might not expect to fail but if you do …you face exit costs such as environmental cleanup, pension funds </a:t>
            </a:r>
            <a:r>
              <a:rPr lang="en-US" dirty="0" err="1"/>
              <a:t>etc</a:t>
            </a:r>
            <a:r>
              <a:rPr lang="en-US" dirty="0"/>
              <a:t>…</a:t>
            </a:r>
            <a:endParaRPr lang="en-US" i="1" dirty="0">
              <a:solidFill>
                <a:schemeClr val="bg2">
                  <a:lumMod val="50000"/>
                </a:schemeClr>
              </a:solidFill>
            </a:endParaRPr>
          </a:p>
        </p:txBody>
      </p:sp>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19</a:t>
            </a:fld>
            <a:endParaRPr lang="en-AU"/>
          </a:p>
        </p:txBody>
      </p:sp>
    </p:spTree>
    <p:extLst>
      <p:ext uri="{BB962C8B-B14F-4D97-AF65-F5344CB8AC3E}">
        <p14:creationId xmlns:p14="http://schemas.microsoft.com/office/powerpoint/2010/main" val="1629870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002060"/>
                </a:solidFill>
              </a:rPr>
              <a:t>Market Structure - Outline</a:t>
            </a:r>
            <a:endParaRPr lang="en-AU" b="1" i="1" dirty="0">
              <a:solidFill>
                <a:srgbClr val="002060"/>
              </a:solidFill>
            </a:endParaRPr>
          </a:p>
        </p:txBody>
      </p:sp>
      <p:sp>
        <p:nvSpPr>
          <p:cNvPr id="3" name="Content Placeholder 2"/>
          <p:cNvSpPr>
            <a:spLocks noGrp="1"/>
          </p:cNvSpPr>
          <p:nvPr>
            <p:ph idx="1"/>
          </p:nvPr>
        </p:nvSpPr>
        <p:spPr/>
        <p:txBody>
          <a:bodyPr>
            <a:normAutofit/>
          </a:bodyPr>
          <a:lstStyle/>
          <a:p>
            <a:pPr marL="355600" indent="-355600">
              <a:lnSpc>
                <a:spcPct val="120000"/>
              </a:lnSpc>
              <a:buClr>
                <a:srgbClr val="0070C0"/>
              </a:buClr>
              <a:buSzPct val="50000"/>
              <a:buFont typeface="Wingdings" panose="05000000000000000000" pitchFamily="2" charset="2"/>
              <a:buChar char="q"/>
            </a:pPr>
            <a:r>
              <a:rPr lang="en-US" i="1" dirty="0">
                <a:solidFill>
                  <a:schemeClr val="bg2">
                    <a:lumMod val="50000"/>
                  </a:schemeClr>
                </a:solidFill>
              </a:rPr>
              <a:t>Why study markets?</a:t>
            </a:r>
          </a:p>
          <a:p>
            <a:pPr marL="355600" indent="-355600">
              <a:lnSpc>
                <a:spcPct val="120000"/>
              </a:lnSpc>
              <a:buClr>
                <a:srgbClr val="0070C0"/>
              </a:buClr>
              <a:buSzPct val="50000"/>
              <a:buFont typeface="Wingdings" panose="05000000000000000000" pitchFamily="2" charset="2"/>
              <a:buChar char="q"/>
            </a:pPr>
            <a:r>
              <a:rPr lang="en-US" i="1" dirty="0">
                <a:solidFill>
                  <a:schemeClr val="bg2">
                    <a:lumMod val="50000"/>
                  </a:schemeClr>
                </a:solidFill>
              </a:rPr>
              <a:t>Perfect competition.</a:t>
            </a:r>
          </a:p>
          <a:p>
            <a:pPr marL="355600" indent="-355600">
              <a:lnSpc>
                <a:spcPct val="120000"/>
              </a:lnSpc>
              <a:buClr>
                <a:srgbClr val="0070C0"/>
              </a:buClr>
              <a:buSzPct val="50000"/>
              <a:buFont typeface="Wingdings" panose="05000000000000000000" pitchFamily="2" charset="2"/>
              <a:buChar char="q"/>
            </a:pPr>
            <a:r>
              <a:rPr lang="en-US" i="1" dirty="0">
                <a:solidFill>
                  <a:schemeClr val="bg2">
                    <a:lumMod val="50000"/>
                  </a:schemeClr>
                </a:solidFill>
              </a:rPr>
              <a:t>Monopoly.</a:t>
            </a:r>
          </a:p>
          <a:p>
            <a:pPr marL="355600" indent="-355600">
              <a:lnSpc>
                <a:spcPct val="120000"/>
              </a:lnSpc>
              <a:buClr>
                <a:srgbClr val="0070C0"/>
              </a:buClr>
              <a:buSzPct val="50000"/>
              <a:buFont typeface="Wingdings" panose="05000000000000000000" pitchFamily="2" charset="2"/>
              <a:buChar char="q"/>
            </a:pPr>
            <a:r>
              <a:rPr lang="en-US" i="1" dirty="0">
                <a:solidFill>
                  <a:schemeClr val="bg2">
                    <a:lumMod val="50000"/>
                  </a:schemeClr>
                </a:solidFill>
              </a:rPr>
              <a:t>Monopolistic Competition.</a:t>
            </a:r>
          </a:p>
          <a:p>
            <a:pPr marL="355600" indent="-355600">
              <a:lnSpc>
                <a:spcPct val="120000"/>
              </a:lnSpc>
              <a:buClr>
                <a:srgbClr val="0070C0"/>
              </a:buClr>
              <a:buSzPct val="50000"/>
              <a:buFont typeface="Wingdings" panose="05000000000000000000" pitchFamily="2" charset="2"/>
              <a:buChar char="q"/>
            </a:pPr>
            <a:r>
              <a:rPr lang="en-US" i="1" dirty="0">
                <a:solidFill>
                  <a:schemeClr val="bg2">
                    <a:lumMod val="50000"/>
                  </a:schemeClr>
                </a:solidFill>
              </a:rPr>
              <a:t>Oligopoly - </a:t>
            </a:r>
            <a:r>
              <a:rPr lang="en-US" i="1" dirty="0" err="1">
                <a:solidFill>
                  <a:schemeClr val="bg2">
                    <a:lumMod val="50000"/>
                  </a:schemeClr>
                </a:solidFill>
              </a:rPr>
              <a:t>Cournot</a:t>
            </a:r>
            <a:r>
              <a:rPr lang="en-US" i="1" dirty="0">
                <a:solidFill>
                  <a:schemeClr val="bg2">
                    <a:lumMod val="50000"/>
                  </a:schemeClr>
                </a:solidFill>
              </a:rPr>
              <a:t>, </a:t>
            </a:r>
            <a:r>
              <a:rPr lang="en-US" i="1" dirty="0" err="1">
                <a:solidFill>
                  <a:schemeClr val="bg2">
                    <a:lumMod val="50000"/>
                  </a:schemeClr>
                </a:solidFill>
              </a:rPr>
              <a:t>Betrand</a:t>
            </a:r>
            <a:r>
              <a:rPr lang="en-US" i="1" dirty="0">
                <a:solidFill>
                  <a:schemeClr val="bg2">
                    <a:lumMod val="50000"/>
                  </a:schemeClr>
                </a:solidFill>
              </a:rPr>
              <a:t> and </a:t>
            </a:r>
            <a:r>
              <a:rPr lang="en-US" i="1" dirty="0" err="1">
                <a:solidFill>
                  <a:schemeClr val="bg2">
                    <a:lumMod val="50000"/>
                  </a:schemeClr>
                </a:solidFill>
              </a:rPr>
              <a:t>Stackleberg</a:t>
            </a:r>
            <a:r>
              <a:rPr lang="en-US" i="1" dirty="0">
                <a:solidFill>
                  <a:schemeClr val="bg2">
                    <a:lumMod val="50000"/>
                  </a:schemeClr>
                </a:solidFill>
              </a:rPr>
              <a:t>.</a:t>
            </a:r>
          </a:p>
          <a:p>
            <a:pPr marL="355600" indent="-355600">
              <a:lnSpc>
                <a:spcPct val="120000"/>
              </a:lnSpc>
              <a:buClr>
                <a:srgbClr val="0070C0"/>
              </a:buClr>
              <a:buSzPct val="50000"/>
              <a:buFont typeface="Wingdings" panose="05000000000000000000" pitchFamily="2" charset="2"/>
              <a:buChar char="q"/>
            </a:pPr>
            <a:endParaRPr lang="en-US" i="1" dirty="0">
              <a:solidFill>
                <a:schemeClr val="bg2">
                  <a:lumMod val="50000"/>
                </a:schemeClr>
              </a:solidFill>
            </a:endParaRPr>
          </a:p>
          <a:p>
            <a:pPr marL="0" indent="0" algn="ctr">
              <a:lnSpc>
                <a:spcPct val="120000"/>
              </a:lnSpc>
              <a:buClr>
                <a:srgbClr val="0070C0"/>
              </a:buClr>
              <a:buSzPct val="50000"/>
              <a:buNone/>
            </a:pPr>
            <a:endParaRPr lang="en-AU" dirty="0"/>
          </a:p>
          <a:p>
            <a:pPr marL="1168400" indent="-457200">
              <a:lnSpc>
                <a:spcPct val="120000"/>
              </a:lnSpc>
              <a:buClr>
                <a:srgbClr val="0070C0"/>
              </a:buClr>
              <a:buSzPct val="50000"/>
            </a:pPr>
            <a:endParaRPr lang="en-AU" b="1" i="1" dirty="0">
              <a:solidFill>
                <a:srgbClr val="FF0000"/>
              </a:solidFill>
            </a:endParaRPr>
          </a:p>
          <a:p>
            <a:pPr marL="711200" lvl="0" indent="0">
              <a:buClr>
                <a:srgbClr val="0070C0"/>
              </a:buClr>
              <a:buSzPct val="50000"/>
              <a:buFont typeface="Wingdings" panose="05000000000000000000" pitchFamily="2" charset="2"/>
              <a:buChar char="v"/>
            </a:pPr>
            <a:endParaRPr lang="en-AU" dirty="0">
              <a:sym typeface="Helvetica"/>
            </a:endParaRPr>
          </a:p>
          <a:p>
            <a:pPr marL="711200" indent="0">
              <a:buClr>
                <a:srgbClr val="0070C0"/>
              </a:buClr>
              <a:buSzPct val="50000"/>
              <a:buFont typeface="Wingdings" panose="05000000000000000000" pitchFamily="2" charset="2"/>
              <a:buChar char="v"/>
            </a:pPr>
            <a:endParaRPr lang="en-US" dirty="0"/>
          </a:p>
          <a:p>
            <a:pPr marL="711200" indent="0">
              <a:buClr>
                <a:srgbClr val="0070C0"/>
              </a:buClr>
              <a:buSzPct val="50000"/>
              <a:buFont typeface="Wingdings" panose="05000000000000000000" pitchFamily="2" charset="2"/>
              <a:buChar char="v"/>
            </a:pPr>
            <a:endParaRPr lang="en-US" dirty="0"/>
          </a:p>
          <a:p>
            <a:pPr marL="0" indent="0">
              <a:buClr>
                <a:srgbClr val="0070C0"/>
              </a:buClr>
              <a:buSzPct val="50000"/>
              <a:buNone/>
            </a:pPr>
            <a:endParaRPr lang="en-US" i="1" dirty="0">
              <a:solidFill>
                <a:schemeClr val="bg2">
                  <a:lumMod val="50000"/>
                </a:schemeClr>
              </a:solidFill>
            </a:endParaRPr>
          </a:p>
        </p:txBody>
      </p:sp>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2</a:t>
            </a:fld>
            <a:endParaRPr lang="en-AU"/>
          </a:p>
        </p:txBody>
      </p:sp>
    </p:spTree>
    <p:extLst>
      <p:ext uri="{BB962C8B-B14F-4D97-AF65-F5344CB8AC3E}">
        <p14:creationId xmlns:p14="http://schemas.microsoft.com/office/powerpoint/2010/main" val="31794561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002060"/>
                </a:solidFill>
              </a:rPr>
              <a:t>Barriers to Entry</a:t>
            </a:r>
            <a:endParaRPr lang="en-AU" b="1" i="1" dirty="0">
              <a:solidFill>
                <a:srgbClr val="002060"/>
              </a:solidFill>
            </a:endParaRPr>
          </a:p>
        </p:txBody>
      </p:sp>
      <p:sp>
        <p:nvSpPr>
          <p:cNvPr id="3" name="Content Placeholder 2"/>
          <p:cNvSpPr>
            <a:spLocks noGrp="1"/>
          </p:cNvSpPr>
          <p:nvPr>
            <p:ph idx="1"/>
          </p:nvPr>
        </p:nvSpPr>
        <p:spPr/>
        <p:txBody>
          <a:bodyPr>
            <a:normAutofit fontScale="77500" lnSpcReduction="20000"/>
          </a:bodyPr>
          <a:lstStyle/>
          <a:p>
            <a:pPr marL="355600" indent="-355600">
              <a:lnSpc>
                <a:spcPct val="120000"/>
              </a:lnSpc>
              <a:buClr>
                <a:srgbClr val="0070C0"/>
              </a:buClr>
              <a:buSzPct val="50000"/>
              <a:buFont typeface="Wingdings" panose="05000000000000000000" pitchFamily="2" charset="2"/>
              <a:buChar char="q"/>
            </a:pPr>
            <a:r>
              <a:rPr lang="en-US" dirty="0"/>
              <a:t>The examples above are not exhaustive, McAfee lists the following (amongst others) as representing or reinforcing entry barriers. Many are similar to those listed above:</a:t>
            </a:r>
          </a:p>
          <a:p>
            <a:pPr marL="806450" indent="-447675">
              <a:lnSpc>
                <a:spcPct val="120000"/>
              </a:lnSpc>
              <a:buClr>
                <a:srgbClr val="0070C0"/>
              </a:buClr>
              <a:buSzPct val="50000"/>
              <a:buFont typeface="Wingdings" panose="05000000000000000000" pitchFamily="2" charset="2"/>
              <a:buChar char="v"/>
            </a:pPr>
            <a:r>
              <a:rPr lang="en-US" i="1" dirty="0">
                <a:solidFill>
                  <a:schemeClr val="bg2">
                    <a:lumMod val="50000"/>
                  </a:schemeClr>
                </a:solidFill>
              </a:rPr>
              <a:t>Large min. efficient scale relative to industry size</a:t>
            </a:r>
          </a:p>
          <a:p>
            <a:pPr marL="806450" indent="-447675">
              <a:lnSpc>
                <a:spcPct val="120000"/>
              </a:lnSpc>
              <a:buClr>
                <a:srgbClr val="0070C0"/>
              </a:buClr>
              <a:buSzPct val="50000"/>
              <a:buFont typeface="Wingdings" panose="05000000000000000000" pitchFamily="2" charset="2"/>
              <a:buChar char="v"/>
            </a:pPr>
            <a:r>
              <a:rPr lang="en-US" i="1" dirty="0">
                <a:solidFill>
                  <a:schemeClr val="bg2">
                    <a:lumMod val="50000"/>
                  </a:schemeClr>
                </a:solidFill>
              </a:rPr>
              <a:t>Variety of differentiated products in the market meaning that the product space is already filled</a:t>
            </a:r>
          </a:p>
          <a:p>
            <a:pPr marL="806450" indent="-447675">
              <a:lnSpc>
                <a:spcPct val="120000"/>
              </a:lnSpc>
              <a:buClr>
                <a:srgbClr val="0070C0"/>
              </a:buClr>
              <a:buSzPct val="50000"/>
              <a:buFont typeface="Wingdings" panose="05000000000000000000" pitchFamily="2" charset="2"/>
              <a:buChar char="v"/>
            </a:pPr>
            <a:r>
              <a:rPr lang="en-US" i="1" dirty="0">
                <a:solidFill>
                  <a:schemeClr val="bg2">
                    <a:lumMod val="50000"/>
                  </a:schemeClr>
                </a:solidFill>
              </a:rPr>
              <a:t>Consumer switching costs and networks – QWERTY, Microsoft, VHS….</a:t>
            </a:r>
          </a:p>
          <a:p>
            <a:pPr marL="806450" indent="-447675">
              <a:lnSpc>
                <a:spcPct val="120000"/>
              </a:lnSpc>
              <a:buClr>
                <a:srgbClr val="0070C0"/>
              </a:buClr>
              <a:buSzPct val="50000"/>
              <a:buFont typeface="Wingdings" panose="05000000000000000000" pitchFamily="2" charset="2"/>
              <a:buChar char="v"/>
            </a:pPr>
            <a:r>
              <a:rPr lang="en-US" i="1" dirty="0">
                <a:solidFill>
                  <a:schemeClr val="bg2">
                    <a:lumMod val="50000"/>
                  </a:schemeClr>
                </a:solidFill>
              </a:rPr>
              <a:t>Brands and reputation</a:t>
            </a:r>
          </a:p>
          <a:p>
            <a:pPr marL="806450" indent="-447675">
              <a:lnSpc>
                <a:spcPct val="120000"/>
              </a:lnSpc>
              <a:buClr>
                <a:srgbClr val="0070C0"/>
              </a:buClr>
              <a:buSzPct val="50000"/>
              <a:buFont typeface="Wingdings" panose="05000000000000000000" pitchFamily="2" charset="2"/>
              <a:buChar char="v"/>
            </a:pPr>
            <a:r>
              <a:rPr lang="en-US" i="1" dirty="0">
                <a:solidFill>
                  <a:schemeClr val="bg2">
                    <a:lumMod val="50000"/>
                  </a:schemeClr>
                </a:solidFill>
              </a:rPr>
              <a:t>Limited access to distribution channels</a:t>
            </a:r>
          </a:p>
          <a:p>
            <a:pPr marL="806450" indent="-447675">
              <a:lnSpc>
                <a:spcPct val="120000"/>
              </a:lnSpc>
              <a:buClr>
                <a:srgbClr val="0070C0"/>
              </a:buClr>
              <a:buSzPct val="50000"/>
              <a:buFont typeface="Wingdings" panose="05000000000000000000" pitchFamily="2" charset="2"/>
              <a:buChar char="v"/>
            </a:pPr>
            <a:r>
              <a:rPr lang="en-US" i="1" dirty="0">
                <a:solidFill>
                  <a:schemeClr val="bg2">
                    <a:lumMod val="50000"/>
                  </a:schemeClr>
                </a:solidFill>
              </a:rPr>
              <a:t>Limited access to raw materials (</a:t>
            </a:r>
            <a:r>
              <a:rPr lang="en-US" i="1" dirty="0" err="1">
                <a:solidFill>
                  <a:schemeClr val="bg2">
                    <a:lumMod val="50000"/>
                  </a:schemeClr>
                </a:solidFill>
              </a:rPr>
              <a:t>eg</a:t>
            </a:r>
            <a:r>
              <a:rPr lang="en-US" i="1" dirty="0">
                <a:solidFill>
                  <a:schemeClr val="bg2">
                    <a:lumMod val="50000"/>
                  </a:schemeClr>
                </a:solidFill>
              </a:rPr>
              <a:t> Alcoa).</a:t>
            </a:r>
          </a:p>
          <a:p>
            <a:pPr marL="806450" indent="-447675">
              <a:lnSpc>
                <a:spcPct val="120000"/>
              </a:lnSpc>
              <a:buClr>
                <a:srgbClr val="0070C0"/>
              </a:buClr>
              <a:buSzPct val="50000"/>
              <a:buFont typeface="Wingdings" panose="05000000000000000000" pitchFamily="2" charset="2"/>
              <a:buChar char="v"/>
            </a:pPr>
            <a:r>
              <a:rPr lang="en-US" i="1" dirty="0">
                <a:solidFill>
                  <a:schemeClr val="bg2">
                    <a:lumMod val="50000"/>
                  </a:schemeClr>
                </a:solidFill>
              </a:rPr>
              <a:t>Government regulations.</a:t>
            </a:r>
          </a:p>
          <a:p>
            <a:pPr marL="815975" indent="-457200">
              <a:lnSpc>
                <a:spcPct val="120000"/>
              </a:lnSpc>
              <a:buClr>
                <a:srgbClr val="0070C0"/>
              </a:buClr>
              <a:buSzPct val="50000"/>
              <a:buFont typeface="Wingdings" panose="05000000000000000000" pitchFamily="2" charset="2"/>
              <a:buChar char="q"/>
            </a:pPr>
            <a:endParaRPr lang="en-US" i="1" dirty="0">
              <a:solidFill>
                <a:schemeClr val="bg2">
                  <a:lumMod val="50000"/>
                </a:schemeClr>
              </a:solidFill>
            </a:endParaRPr>
          </a:p>
        </p:txBody>
      </p:sp>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20</a:t>
            </a:fld>
            <a:endParaRPr lang="en-AU"/>
          </a:p>
        </p:txBody>
      </p:sp>
    </p:spTree>
    <p:extLst>
      <p:ext uri="{BB962C8B-B14F-4D97-AF65-F5344CB8AC3E}">
        <p14:creationId xmlns:p14="http://schemas.microsoft.com/office/powerpoint/2010/main" val="26181449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002060"/>
                </a:solidFill>
              </a:rPr>
              <a:t>Monopoly</a:t>
            </a:r>
            <a:endParaRPr lang="en-AU" b="1" i="1" dirty="0">
              <a:solidFill>
                <a:srgbClr val="002060"/>
              </a:solidFill>
            </a:endParaRPr>
          </a:p>
        </p:txBody>
      </p:sp>
      <p:sp>
        <p:nvSpPr>
          <p:cNvPr id="3" name="Content Placeholder 2"/>
          <p:cNvSpPr>
            <a:spLocks noGrp="1"/>
          </p:cNvSpPr>
          <p:nvPr>
            <p:ph idx="1"/>
          </p:nvPr>
        </p:nvSpPr>
        <p:spPr/>
        <p:txBody>
          <a:bodyPr>
            <a:normAutofit lnSpcReduction="10000"/>
          </a:bodyPr>
          <a:lstStyle/>
          <a:p>
            <a:pPr marL="355600" indent="-355600">
              <a:lnSpc>
                <a:spcPct val="120000"/>
              </a:lnSpc>
              <a:buClr>
                <a:srgbClr val="0070C0"/>
              </a:buClr>
              <a:buSzPct val="50000"/>
              <a:buFont typeface="Wingdings" panose="05000000000000000000" pitchFamily="2" charset="2"/>
              <a:buChar char="q"/>
            </a:pPr>
            <a:r>
              <a:rPr lang="en-US" dirty="0"/>
              <a:t>Usually think of a single seller facing a (downward sloping) market demand curve.</a:t>
            </a:r>
          </a:p>
          <a:p>
            <a:pPr marL="355600" indent="-355600">
              <a:lnSpc>
                <a:spcPct val="120000"/>
              </a:lnSpc>
              <a:buClr>
                <a:srgbClr val="0070C0"/>
              </a:buClr>
              <a:buSzPct val="50000"/>
              <a:buFont typeface="Wingdings" panose="05000000000000000000" pitchFamily="2" charset="2"/>
              <a:buChar char="q"/>
            </a:pPr>
            <a:r>
              <a:rPr lang="en-US" dirty="0"/>
              <a:t>MR is also downward sloping.</a:t>
            </a:r>
          </a:p>
          <a:p>
            <a:pPr marL="355600" indent="-355600">
              <a:lnSpc>
                <a:spcPct val="120000"/>
              </a:lnSpc>
              <a:buClr>
                <a:srgbClr val="0070C0"/>
              </a:buClr>
              <a:buSzPct val="50000"/>
              <a:buFont typeface="Wingdings" panose="05000000000000000000" pitchFamily="2" charset="2"/>
              <a:buChar char="q"/>
            </a:pPr>
            <a:r>
              <a:rPr lang="en-US" dirty="0" err="1"/>
              <a:t>Hypothesised</a:t>
            </a:r>
            <a:r>
              <a:rPr lang="en-US" dirty="0"/>
              <a:t> to act as price makers, maximize profit in simplest case by choosing point where: </a:t>
            </a:r>
          </a:p>
          <a:p>
            <a:pPr marL="358775" indent="0" algn="ctr">
              <a:lnSpc>
                <a:spcPct val="120000"/>
              </a:lnSpc>
              <a:buClr>
                <a:srgbClr val="0070C0"/>
              </a:buClr>
              <a:buSzPct val="50000"/>
              <a:buNone/>
            </a:pPr>
            <a:r>
              <a:rPr lang="en-US" i="1" dirty="0">
                <a:solidFill>
                  <a:schemeClr val="bg2">
                    <a:lumMod val="50000"/>
                  </a:schemeClr>
                </a:solidFill>
              </a:rPr>
              <a:t>Marginal Revenue = Marginal cost</a:t>
            </a:r>
          </a:p>
          <a:p>
            <a:pPr marL="355600" indent="-355600">
              <a:buClr>
                <a:srgbClr val="0070C0"/>
              </a:buClr>
              <a:buSzPct val="50000"/>
              <a:buFont typeface="Wingdings" panose="05000000000000000000" pitchFamily="2" charset="2"/>
              <a:buChar char="q"/>
            </a:pPr>
            <a:r>
              <a:rPr lang="en-US" dirty="0"/>
              <a:t>In general there are better pricing options than this.</a:t>
            </a:r>
          </a:p>
          <a:p>
            <a:pPr marL="355600" indent="-355600">
              <a:buClr>
                <a:srgbClr val="0070C0"/>
              </a:buClr>
              <a:buSzPct val="50000"/>
              <a:buFont typeface="Wingdings" panose="05000000000000000000" pitchFamily="2" charset="2"/>
              <a:buChar char="q"/>
            </a:pPr>
            <a:r>
              <a:rPr lang="en-US" dirty="0"/>
              <a:t>Moreover, monopoly has welfare implications.  </a:t>
            </a:r>
          </a:p>
          <a:p>
            <a:pPr marL="0" indent="0">
              <a:buClr>
                <a:srgbClr val="0070C0"/>
              </a:buClr>
              <a:buSzPct val="50000"/>
              <a:buNone/>
            </a:pPr>
            <a:endParaRPr lang="en-US" i="1" dirty="0">
              <a:solidFill>
                <a:schemeClr val="bg2">
                  <a:lumMod val="50000"/>
                </a:schemeClr>
              </a:solidFill>
            </a:endParaRPr>
          </a:p>
        </p:txBody>
      </p:sp>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21</a:t>
            </a:fld>
            <a:endParaRPr lang="en-AU"/>
          </a:p>
        </p:txBody>
      </p:sp>
    </p:spTree>
    <p:extLst>
      <p:ext uri="{BB962C8B-B14F-4D97-AF65-F5344CB8AC3E}">
        <p14:creationId xmlns:p14="http://schemas.microsoft.com/office/powerpoint/2010/main" val="40324257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002060"/>
                </a:solidFill>
              </a:rPr>
              <a:t>Monopolistic Competition</a:t>
            </a:r>
            <a:endParaRPr lang="en-AU" b="1" i="1" dirty="0">
              <a:solidFill>
                <a:srgbClr val="002060"/>
              </a:solidFill>
            </a:endParaRPr>
          </a:p>
        </p:txBody>
      </p:sp>
      <p:sp>
        <p:nvSpPr>
          <p:cNvPr id="3" name="Content Placeholder 2"/>
          <p:cNvSpPr>
            <a:spLocks noGrp="1"/>
          </p:cNvSpPr>
          <p:nvPr>
            <p:ph idx="1"/>
          </p:nvPr>
        </p:nvSpPr>
        <p:spPr/>
        <p:txBody>
          <a:bodyPr>
            <a:normAutofit fontScale="85000" lnSpcReduction="10000"/>
          </a:bodyPr>
          <a:lstStyle/>
          <a:p>
            <a:pPr marL="355600" indent="-355600">
              <a:lnSpc>
                <a:spcPct val="120000"/>
              </a:lnSpc>
              <a:buClr>
                <a:srgbClr val="0070C0"/>
              </a:buClr>
              <a:buSzPct val="50000"/>
              <a:buFont typeface="Wingdings" panose="05000000000000000000" pitchFamily="2" charset="2"/>
              <a:buChar char="q"/>
            </a:pPr>
            <a:r>
              <a:rPr lang="en-US" dirty="0"/>
              <a:t>Hybrid between monopoly and perfect competition.</a:t>
            </a:r>
          </a:p>
          <a:p>
            <a:pPr marL="355600" indent="-355600">
              <a:lnSpc>
                <a:spcPct val="120000"/>
              </a:lnSpc>
              <a:buClr>
                <a:srgbClr val="0070C0"/>
              </a:buClr>
              <a:buSzPct val="50000"/>
              <a:buFont typeface="Wingdings" panose="05000000000000000000" pitchFamily="2" charset="2"/>
              <a:buChar char="q"/>
            </a:pPr>
            <a:r>
              <a:rPr lang="en-US" dirty="0" err="1"/>
              <a:t>Characterised</a:t>
            </a:r>
            <a:r>
              <a:rPr lang="en-US" dirty="0"/>
              <a:t> by: </a:t>
            </a:r>
          </a:p>
          <a:p>
            <a:pPr marL="719138" indent="-363538">
              <a:lnSpc>
                <a:spcPct val="120000"/>
              </a:lnSpc>
              <a:buClr>
                <a:srgbClr val="0070C0"/>
              </a:buClr>
              <a:buSzPct val="50000"/>
              <a:buFont typeface="Wingdings" panose="05000000000000000000" pitchFamily="2" charset="2"/>
              <a:buChar char="Ø"/>
            </a:pPr>
            <a:r>
              <a:rPr lang="en-US" i="1" dirty="0">
                <a:solidFill>
                  <a:schemeClr val="bg2">
                    <a:lumMod val="50000"/>
                  </a:schemeClr>
                </a:solidFill>
              </a:rPr>
              <a:t>Multiple firms with an assumption that the firm’s actions do not affect the actions of other firms – no strategic interaction</a:t>
            </a:r>
          </a:p>
          <a:p>
            <a:pPr marL="719138" indent="-363538">
              <a:lnSpc>
                <a:spcPct val="120000"/>
              </a:lnSpc>
              <a:buClr>
                <a:srgbClr val="0070C0"/>
              </a:buClr>
              <a:buSzPct val="50000"/>
              <a:buFont typeface="Wingdings" panose="05000000000000000000" pitchFamily="2" charset="2"/>
              <a:buChar char="Ø"/>
            </a:pPr>
            <a:r>
              <a:rPr lang="en-US" i="1" dirty="0">
                <a:solidFill>
                  <a:schemeClr val="bg2">
                    <a:lumMod val="50000"/>
                  </a:schemeClr>
                </a:solidFill>
              </a:rPr>
              <a:t>Product heterogeneity</a:t>
            </a:r>
          </a:p>
          <a:p>
            <a:pPr marL="719138" indent="-363538">
              <a:lnSpc>
                <a:spcPct val="120000"/>
              </a:lnSpc>
              <a:buClr>
                <a:srgbClr val="0070C0"/>
              </a:buClr>
              <a:buSzPct val="50000"/>
              <a:buFont typeface="Wingdings" panose="05000000000000000000" pitchFamily="2" charset="2"/>
              <a:buChar char="Ø"/>
            </a:pPr>
            <a:r>
              <a:rPr lang="en-US" i="1" dirty="0">
                <a:solidFill>
                  <a:schemeClr val="bg2">
                    <a:lumMod val="50000"/>
                  </a:schemeClr>
                </a:solidFill>
              </a:rPr>
              <a:t>Freedom of entry and exit</a:t>
            </a:r>
          </a:p>
          <a:p>
            <a:pPr marL="355600" indent="-355600">
              <a:lnSpc>
                <a:spcPct val="120000"/>
              </a:lnSpc>
              <a:buClr>
                <a:srgbClr val="0070C0"/>
              </a:buClr>
              <a:buSzPct val="50000"/>
              <a:buFont typeface="Wingdings" panose="05000000000000000000" pitchFamily="2" charset="2"/>
              <a:buChar char="q"/>
            </a:pPr>
            <a:r>
              <a:rPr lang="en-US" dirty="0"/>
              <a:t>Examples include retail shops, books, movies and Thai restaurants in Newtown.  </a:t>
            </a:r>
          </a:p>
          <a:p>
            <a:pPr marL="355600" indent="-355600">
              <a:buClr>
                <a:srgbClr val="0070C0"/>
              </a:buClr>
              <a:buSzPct val="50000"/>
              <a:buFont typeface="Wingdings" panose="05000000000000000000" pitchFamily="2" charset="2"/>
              <a:buChar char="q"/>
            </a:pPr>
            <a:r>
              <a:rPr lang="en-US" dirty="0" err="1"/>
              <a:t>Q</a:t>
            </a:r>
            <a:r>
              <a:rPr lang="en-US" baseline="30000" dirty="0" err="1"/>
              <a:t>n</a:t>
            </a:r>
            <a:r>
              <a:rPr lang="en-US" dirty="0"/>
              <a:t>: </a:t>
            </a:r>
            <a:r>
              <a:rPr lang="en-US" i="1" dirty="0">
                <a:solidFill>
                  <a:schemeClr val="bg2">
                    <a:lumMod val="50000"/>
                  </a:schemeClr>
                </a:solidFill>
              </a:rPr>
              <a:t>In each of these cases how do firms differentiate or position themselves in the market?  </a:t>
            </a:r>
          </a:p>
          <a:p>
            <a:pPr marL="0" indent="0">
              <a:buClr>
                <a:srgbClr val="0070C0"/>
              </a:buClr>
              <a:buSzPct val="50000"/>
              <a:buNone/>
            </a:pPr>
            <a:endParaRPr lang="en-US" i="1" dirty="0">
              <a:solidFill>
                <a:schemeClr val="bg2">
                  <a:lumMod val="50000"/>
                </a:schemeClr>
              </a:solidFill>
            </a:endParaRPr>
          </a:p>
        </p:txBody>
      </p:sp>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22</a:t>
            </a:fld>
            <a:endParaRPr lang="en-AU"/>
          </a:p>
        </p:txBody>
      </p:sp>
    </p:spTree>
    <p:extLst>
      <p:ext uri="{BB962C8B-B14F-4D97-AF65-F5344CB8AC3E}">
        <p14:creationId xmlns:p14="http://schemas.microsoft.com/office/powerpoint/2010/main" val="28642854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002060"/>
                </a:solidFill>
              </a:rPr>
              <a:t>Monopolistic Competition</a:t>
            </a:r>
            <a:endParaRPr lang="en-AU" b="1" i="1" dirty="0">
              <a:solidFill>
                <a:srgbClr val="002060"/>
              </a:solidFill>
            </a:endParaRPr>
          </a:p>
        </p:txBody>
      </p:sp>
      <p:sp>
        <p:nvSpPr>
          <p:cNvPr id="3" name="Content Placeholder 2"/>
          <p:cNvSpPr>
            <a:spLocks noGrp="1"/>
          </p:cNvSpPr>
          <p:nvPr>
            <p:ph idx="1"/>
          </p:nvPr>
        </p:nvSpPr>
        <p:spPr/>
        <p:txBody>
          <a:bodyPr>
            <a:normAutofit fontScale="92500" lnSpcReduction="10000"/>
          </a:bodyPr>
          <a:lstStyle/>
          <a:p>
            <a:pPr marL="355600" indent="-355600">
              <a:lnSpc>
                <a:spcPct val="120000"/>
              </a:lnSpc>
              <a:buClr>
                <a:srgbClr val="0070C0"/>
              </a:buClr>
              <a:buSzPct val="50000"/>
              <a:buFont typeface="Wingdings" panose="05000000000000000000" pitchFamily="2" charset="2"/>
              <a:buChar char="q"/>
            </a:pPr>
            <a:r>
              <a:rPr lang="en-US" dirty="0"/>
              <a:t>Firms face downward sloping demand curve and hence have market power.</a:t>
            </a:r>
          </a:p>
          <a:p>
            <a:pPr marL="355600" indent="-355600">
              <a:lnSpc>
                <a:spcPct val="120000"/>
              </a:lnSpc>
              <a:buClr>
                <a:srgbClr val="0070C0"/>
              </a:buClr>
              <a:buSzPct val="50000"/>
              <a:buFont typeface="Wingdings" panose="05000000000000000000" pitchFamily="2" charset="2"/>
              <a:buChar char="q"/>
            </a:pPr>
            <a:r>
              <a:rPr lang="en-US" dirty="0" err="1"/>
              <a:t>Q</a:t>
            </a:r>
            <a:r>
              <a:rPr lang="en-US" baseline="30000" dirty="0" err="1"/>
              <a:t>n</a:t>
            </a:r>
            <a:r>
              <a:rPr lang="en-US" dirty="0"/>
              <a:t>: </a:t>
            </a:r>
            <a:r>
              <a:rPr lang="en-US" i="1" dirty="0">
                <a:solidFill>
                  <a:schemeClr val="bg2">
                    <a:lumMod val="50000"/>
                  </a:schemeClr>
                </a:solidFill>
              </a:rPr>
              <a:t>What does this mean literally?  Raise your price and ….</a:t>
            </a:r>
          </a:p>
          <a:p>
            <a:pPr marL="355600" indent="-355600">
              <a:lnSpc>
                <a:spcPct val="120000"/>
              </a:lnSpc>
              <a:buClr>
                <a:srgbClr val="0070C0"/>
              </a:buClr>
              <a:buSzPct val="50000"/>
              <a:buFont typeface="Wingdings" panose="05000000000000000000" pitchFamily="2" charset="2"/>
              <a:buChar char="q"/>
            </a:pPr>
            <a:r>
              <a:rPr lang="en-US" dirty="0"/>
              <a:t>If firms in the market are generating profit then you tend to get entry and imitation</a:t>
            </a:r>
          </a:p>
          <a:p>
            <a:pPr marL="355600" indent="-355600">
              <a:lnSpc>
                <a:spcPct val="120000"/>
              </a:lnSpc>
              <a:buClr>
                <a:srgbClr val="0070C0"/>
              </a:buClr>
              <a:buSzPct val="50000"/>
              <a:buFont typeface="Wingdings" panose="05000000000000000000" pitchFamily="2" charset="2"/>
              <a:buChar char="q"/>
            </a:pPr>
            <a:r>
              <a:rPr lang="en-US" dirty="0"/>
              <a:t>In the long run we expect that firms in the industry earn zero economic profit.</a:t>
            </a:r>
          </a:p>
          <a:p>
            <a:pPr marL="355600" indent="-355600">
              <a:lnSpc>
                <a:spcPct val="120000"/>
              </a:lnSpc>
              <a:buClr>
                <a:srgbClr val="0070C0"/>
              </a:buClr>
              <a:buSzPct val="50000"/>
              <a:buFont typeface="Wingdings" panose="05000000000000000000" pitchFamily="2" charset="2"/>
              <a:buChar char="q"/>
            </a:pPr>
            <a:r>
              <a:rPr lang="en-US" dirty="0"/>
              <a:t>This gives rise to the standard monopolistic competition diagram.</a:t>
            </a:r>
          </a:p>
          <a:p>
            <a:pPr marL="0" indent="0">
              <a:buClr>
                <a:srgbClr val="0070C0"/>
              </a:buClr>
              <a:buSzPct val="50000"/>
              <a:buNone/>
            </a:pPr>
            <a:endParaRPr lang="en-US" i="1" dirty="0">
              <a:solidFill>
                <a:schemeClr val="bg2">
                  <a:lumMod val="50000"/>
                </a:schemeClr>
              </a:solidFill>
            </a:endParaRPr>
          </a:p>
        </p:txBody>
      </p:sp>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23</a:t>
            </a:fld>
            <a:endParaRPr lang="en-AU"/>
          </a:p>
        </p:txBody>
      </p:sp>
    </p:spTree>
    <p:extLst>
      <p:ext uri="{BB962C8B-B14F-4D97-AF65-F5344CB8AC3E}">
        <p14:creationId xmlns:p14="http://schemas.microsoft.com/office/powerpoint/2010/main" val="32304349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002060"/>
                </a:solidFill>
              </a:rPr>
              <a:t>Monopolistic Competition</a:t>
            </a:r>
            <a:endParaRPr lang="en-AU" b="1" i="1" dirty="0">
              <a:solidFill>
                <a:srgbClr val="002060"/>
              </a:solidFill>
            </a:endParaRPr>
          </a:p>
        </p:txBody>
      </p:sp>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24</a:t>
            </a:fld>
            <a:endParaRPr lang="en-AU"/>
          </a:p>
        </p:txBody>
      </p:sp>
      <p:pic>
        <p:nvPicPr>
          <p:cNvPr id="1026" name="Picture 2"/>
          <p:cNvPicPr>
            <a:picLocks noGrp="1" noChangeAspect="1" noChangeArrowheads="1"/>
          </p:cNvPicPr>
          <p:nvPr>
            <p:ph idx="1"/>
          </p:nvPr>
        </p:nvPicPr>
        <p:blipFill>
          <a:blip r:embed="rId3" cstate="print">
            <a:extLst>
              <a:ext uri="{28A0092B-C50C-407E-A947-70E740481C1C}">
                <a14:useLocalDpi xmlns:a14="http://schemas.microsoft.com/office/drawing/2010/main" val="0"/>
              </a:ext>
            </a:extLst>
          </a:blip>
          <a:srcRect/>
          <a:stretch>
            <a:fillRect/>
          </a:stretch>
        </p:blipFill>
        <p:spPr bwMode="auto">
          <a:xfrm>
            <a:off x="2027739" y="1825625"/>
            <a:ext cx="8136522" cy="4351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133422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002060"/>
                </a:solidFill>
              </a:rPr>
              <a:t>Monopolistic Competition</a:t>
            </a:r>
            <a:endParaRPr lang="en-AU" b="1" i="1" dirty="0">
              <a:solidFill>
                <a:srgbClr val="002060"/>
              </a:solidFill>
            </a:endParaRPr>
          </a:p>
        </p:txBody>
      </p:sp>
      <p:sp>
        <p:nvSpPr>
          <p:cNvPr id="3" name="Content Placeholder 2"/>
          <p:cNvSpPr>
            <a:spLocks noGrp="1"/>
          </p:cNvSpPr>
          <p:nvPr>
            <p:ph idx="1"/>
          </p:nvPr>
        </p:nvSpPr>
        <p:spPr/>
        <p:txBody>
          <a:bodyPr>
            <a:normAutofit fontScale="85000" lnSpcReduction="10000"/>
          </a:bodyPr>
          <a:lstStyle/>
          <a:p>
            <a:pPr marL="355600" indent="-355600">
              <a:lnSpc>
                <a:spcPct val="120000"/>
              </a:lnSpc>
              <a:buClr>
                <a:srgbClr val="0070C0"/>
              </a:buClr>
              <a:buSzPct val="50000"/>
              <a:buFont typeface="Wingdings" panose="05000000000000000000" pitchFamily="2" charset="2"/>
              <a:buChar char="q"/>
            </a:pPr>
            <a:r>
              <a:rPr lang="en-US" dirty="0"/>
              <a:t>A richer model of monopolistic competition distinguishes between vertical and horizontal differentiation:</a:t>
            </a:r>
          </a:p>
          <a:p>
            <a:pPr marL="719138" indent="-363538">
              <a:lnSpc>
                <a:spcPct val="120000"/>
              </a:lnSpc>
              <a:buClr>
                <a:srgbClr val="0070C0"/>
              </a:buClr>
              <a:buSzPct val="50000"/>
              <a:buFont typeface="Wingdings" panose="05000000000000000000" pitchFamily="2" charset="2"/>
              <a:buChar char="Ø"/>
            </a:pPr>
            <a:r>
              <a:rPr lang="en-US" dirty="0"/>
              <a:t>Vertical differentiation – </a:t>
            </a:r>
            <a:r>
              <a:rPr lang="en-US" i="1" dirty="0">
                <a:solidFill>
                  <a:schemeClr val="bg2">
                    <a:lumMod val="50000"/>
                  </a:schemeClr>
                </a:solidFill>
              </a:rPr>
              <a:t>product is unambiguously better or worse than competing products. Examples…cleaning power of dishwashing detergent</a:t>
            </a:r>
          </a:p>
          <a:p>
            <a:pPr marL="719138" indent="-363538">
              <a:lnSpc>
                <a:spcPct val="120000"/>
              </a:lnSpc>
              <a:buClr>
                <a:srgbClr val="0070C0"/>
              </a:buClr>
              <a:buSzPct val="50000"/>
              <a:buFont typeface="Wingdings" panose="05000000000000000000" pitchFamily="2" charset="2"/>
              <a:buChar char="Ø"/>
            </a:pPr>
            <a:r>
              <a:rPr lang="en-US" dirty="0"/>
              <a:t>Horizontal differentiation – </a:t>
            </a:r>
            <a:r>
              <a:rPr lang="en-US" i="1" dirty="0">
                <a:solidFill>
                  <a:schemeClr val="bg2">
                    <a:lumMod val="50000"/>
                  </a:schemeClr>
                </a:solidFill>
              </a:rPr>
              <a:t>product is preferred by only some consumers. Examples…scent in dishwashing detergent</a:t>
            </a:r>
          </a:p>
          <a:p>
            <a:pPr marL="355600" indent="-355600">
              <a:lnSpc>
                <a:spcPct val="120000"/>
              </a:lnSpc>
              <a:buClr>
                <a:srgbClr val="0070C0"/>
              </a:buClr>
              <a:buSzPct val="50000"/>
              <a:buFont typeface="Wingdings" panose="05000000000000000000" pitchFamily="2" charset="2"/>
              <a:buChar char="q"/>
            </a:pPr>
            <a:r>
              <a:rPr lang="en-US" dirty="0"/>
              <a:t>Consider horizontal differentiation &amp; think about it in a spatial/ geographic sense, i.e. think about a street along which take-away food shops might be located or positioned.</a:t>
            </a:r>
          </a:p>
          <a:p>
            <a:pPr marL="0" indent="0">
              <a:buClr>
                <a:srgbClr val="0070C0"/>
              </a:buClr>
              <a:buSzPct val="50000"/>
              <a:buNone/>
            </a:pPr>
            <a:endParaRPr lang="en-US" i="1" dirty="0">
              <a:solidFill>
                <a:schemeClr val="bg2">
                  <a:lumMod val="50000"/>
                </a:schemeClr>
              </a:solidFill>
            </a:endParaRPr>
          </a:p>
        </p:txBody>
      </p:sp>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25</a:t>
            </a:fld>
            <a:endParaRPr lang="en-AU"/>
          </a:p>
        </p:txBody>
      </p:sp>
    </p:spTree>
    <p:extLst>
      <p:ext uri="{BB962C8B-B14F-4D97-AF65-F5344CB8AC3E}">
        <p14:creationId xmlns:p14="http://schemas.microsoft.com/office/powerpoint/2010/main" val="3760267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flipH="1" flipV="1">
            <a:off x="2074333" y="4360333"/>
            <a:ext cx="7975601" cy="25401"/>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57" name="TextBox 56"/>
          <p:cNvSpPr txBox="1"/>
          <p:nvPr/>
        </p:nvSpPr>
        <p:spPr>
          <a:xfrm>
            <a:off x="9921150" y="4424692"/>
            <a:ext cx="395997" cy="338554"/>
          </a:xfrm>
          <a:prstGeom prst="rect">
            <a:avLst/>
          </a:prstGeom>
          <a:noFill/>
        </p:spPr>
        <p:txBody>
          <a:bodyPr wrap="square" rtlCol="0">
            <a:spAutoFit/>
          </a:bodyPr>
          <a:lstStyle/>
          <a:p>
            <a:r>
              <a:rPr lang="en-US" sz="1600" dirty="0"/>
              <a:t>R</a:t>
            </a:r>
          </a:p>
        </p:txBody>
      </p:sp>
      <p:cxnSp>
        <p:nvCxnSpPr>
          <p:cNvPr id="58" name="Straight Connector 57"/>
          <p:cNvCxnSpPr/>
          <p:nvPr/>
        </p:nvCxnSpPr>
        <p:spPr>
          <a:xfrm>
            <a:off x="2074333" y="4241800"/>
            <a:ext cx="1" cy="118534"/>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60" name="TextBox 59"/>
          <p:cNvSpPr txBox="1"/>
          <p:nvPr/>
        </p:nvSpPr>
        <p:spPr>
          <a:xfrm>
            <a:off x="1948335" y="4424692"/>
            <a:ext cx="251996" cy="338554"/>
          </a:xfrm>
          <a:prstGeom prst="rect">
            <a:avLst/>
          </a:prstGeom>
          <a:noFill/>
        </p:spPr>
        <p:txBody>
          <a:bodyPr wrap="square" rtlCol="0">
            <a:spAutoFit/>
          </a:bodyPr>
          <a:lstStyle/>
          <a:p>
            <a:r>
              <a:rPr lang="en-US" sz="1600" dirty="0"/>
              <a:t>L</a:t>
            </a:r>
          </a:p>
        </p:txBody>
      </p:sp>
      <p:sp>
        <p:nvSpPr>
          <p:cNvPr id="87" name="TextBox 86"/>
          <p:cNvSpPr txBox="1"/>
          <p:nvPr/>
        </p:nvSpPr>
        <p:spPr>
          <a:xfrm>
            <a:off x="3511674" y="1457763"/>
            <a:ext cx="5100917" cy="338554"/>
          </a:xfrm>
          <a:prstGeom prst="rect">
            <a:avLst/>
          </a:prstGeom>
          <a:noFill/>
        </p:spPr>
        <p:txBody>
          <a:bodyPr wrap="square" rtlCol="0">
            <a:spAutoFit/>
          </a:bodyPr>
          <a:lstStyle/>
          <a:p>
            <a:r>
              <a:rPr lang="en-US" sz="1600" i="1" dirty="0">
                <a:solidFill>
                  <a:schemeClr val="bg2">
                    <a:lumMod val="25000"/>
                  </a:schemeClr>
                </a:solidFill>
              </a:rPr>
              <a:t>100 hungry customers evenly distributed along street</a:t>
            </a:r>
          </a:p>
        </p:txBody>
      </p:sp>
      <p:sp>
        <p:nvSpPr>
          <p:cNvPr id="41" name="TextBox 40"/>
          <p:cNvSpPr txBox="1"/>
          <p:nvPr/>
        </p:nvSpPr>
        <p:spPr>
          <a:xfrm>
            <a:off x="1870627" y="3893063"/>
            <a:ext cx="407412" cy="338554"/>
          </a:xfrm>
          <a:prstGeom prst="rect">
            <a:avLst/>
          </a:prstGeom>
          <a:noFill/>
        </p:spPr>
        <p:txBody>
          <a:bodyPr wrap="square" rtlCol="0">
            <a:spAutoFit/>
          </a:bodyPr>
          <a:lstStyle/>
          <a:p>
            <a:pPr algn="ctr"/>
            <a:r>
              <a:rPr lang="en-US" sz="1600" i="1" dirty="0"/>
              <a:t>0</a:t>
            </a:r>
          </a:p>
        </p:txBody>
      </p:sp>
      <p:sp>
        <p:nvSpPr>
          <p:cNvPr id="11" name="TextBox 10"/>
          <p:cNvSpPr txBox="1"/>
          <p:nvPr/>
        </p:nvSpPr>
        <p:spPr>
          <a:xfrm>
            <a:off x="1077690" y="4732973"/>
            <a:ext cx="1961023" cy="646331"/>
          </a:xfrm>
          <a:prstGeom prst="rect">
            <a:avLst/>
          </a:prstGeom>
          <a:noFill/>
        </p:spPr>
        <p:txBody>
          <a:bodyPr wrap="square" rtlCol="0">
            <a:spAutoFit/>
          </a:bodyPr>
          <a:lstStyle/>
          <a:p>
            <a:pPr algn="ctr"/>
            <a:r>
              <a:rPr lang="en-AU" b="1" i="1" dirty="0" err="1">
                <a:solidFill>
                  <a:srgbClr val="002060"/>
                </a:solidFill>
              </a:rPr>
              <a:t>Esme’s</a:t>
            </a:r>
            <a:r>
              <a:rPr lang="en-AU" b="1" i="1" dirty="0">
                <a:solidFill>
                  <a:srgbClr val="002060"/>
                </a:solidFill>
              </a:rPr>
              <a:t> sandwich shop</a:t>
            </a:r>
            <a:endParaRPr lang="en-AU" b="1" i="1" dirty="0">
              <a:solidFill>
                <a:srgbClr val="0070C0"/>
              </a:solidFill>
            </a:endParaRPr>
          </a:p>
        </p:txBody>
      </p:sp>
      <p:cxnSp>
        <p:nvCxnSpPr>
          <p:cNvPr id="25" name="Straight Connector 24"/>
          <p:cNvCxnSpPr/>
          <p:nvPr/>
        </p:nvCxnSpPr>
        <p:spPr>
          <a:xfrm>
            <a:off x="10023531" y="4277383"/>
            <a:ext cx="1" cy="118534"/>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26" name="TextBox 25"/>
          <p:cNvSpPr txBox="1"/>
          <p:nvPr/>
        </p:nvSpPr>
        <p:spPr>
          <a:xfrm>
            <a:off x="9819825" y="3907565"/>
            <a:ext cx="407412" cy="338554"/>
          </a:xfrm>
          <a:prstGeom prst="rect">
            <a:avLst/>
          </a:prstGeom>
          <a:noFill/>
        </p:spPr>
        <p:txBody>
          <a:bodyPr wrap="square" rtlCol="0">
            <a:spAutoFit/>
          </a:bodyPr>
          <a:lstStyle/>
          <a:p>
            <a:pPr algn="ctr"/>
            <a:r>
              <a:rPr lang="en-US" sz="1600" i="1" dirty="0"/>
              <a:t>10</a:t>
            </a:r>
          </a:p>
        </p:txBody>
      </p:sp>
      <p:sp>
        <p:nvSpPr>
          <p:cNvPr id="27" name="TextBox 26"/>
          <p:cNvSpPr txBox="1"/>
          <p:nvPr/>
        </p:nvSpPr>
        <p:spPr>
          <a:xfrm>
            <a:off x="9043019" y="4805525"/>
            <a:ext cx="1961023" cy="369332"/>
          </a:xfrm>
          <a:prstGeom prst="rect">
            <a:avLst/>
          </a:prstGeom>
          <a:noFill/>
        </p:spPr>
        <p:txBody>
          <a:bodyPr wrap="square" rtlCol="0">
            <a:spAutoFit/>
          </a:bodyPr>
          <a:lstStyle/>
          <a:p>
            <a:pPr algn="ctr"/>
            <a:r>
              <a:rPr lang="en-AU" b="1" i="1" dirty="0">
                <a:solidFill>
                  <a:srgbClr val="002060"/>
                </a:solidFill>
              </a:rPr>
              <a:t>Jose’s taco shop</a:t>
            </a:r>
            <a:endParaRPr lang="en-AU" b="1" i="1" dirty="0">
              <a:solidFill>
                <a:srgbClr val="0070C0"/>
              </a:solidFill>
            </a:endParaRPr>
          </a:p>
        </p:txBody>
      </p:sp>
      <p:sp>
        <p:nvSpPr>
          <p:cNvPr id="10" name="Left Brace 9"/>
          <p:cNvSpPr/>
          <p:nvPr/>
        </p:nvSpPr>
        <p:spPr>
          <a:xfrm rot="5400000">
            <a:off x="5761877" y="-1640713"/>
            <a:ext cx="574110" cy="7949198"/>
          </a:xfrm>
          <a:prstGeom prst="leftBrace">
            <a:avLst/>
          </a:prstGeom>
          <a:ln w="3810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spTree>
    <p:extLst>
      <p:ext uri="{BB962C8B-B14F-4D97-AF65-F5344CB8AC3E}">
        <p14:creationId xmlns:p14="http://schemas.microsoft.com/office/powerpoint/2010/main" val="16622696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27"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002060"/>
                </a:solidFill>
              </a:rPr>
              <a:t>Monopolistic Competition</a:t>
            </a:r>
            <a:endParaRPr lang="en-AU" b="1" i="1" dirty="0">
              <a:solidFill>
                <a:srgbClr val="002060"/>
              </a:solidFill>
            </a:endParaRPr>
          </a:p>
        </p:txBody>
      </p:sp>
      <p:sp>
        <p:nvSpPr>
          <p:cNvPr id="3" name="Content Placeholder 2"/>
          <p:cNvSpPr>
            <a:spLocks noGrp="1"/>
          </p:cNvSpPr>
          <p:nvPr>
            <p:ph idx="1"/>
          </p:nvPr>
        </p:nvSpPr>
        <p:spPr/>
        <p:txBody>
          <a:bodyPr>
            <a:normAutofit/>
          </a:bodyPr>
          <a:lstStyle/>
          <a:p>
            <a:pPr marL="355600" indent="-355600">
              <a:lnSpc>
                <a:spcPct val="120000"/>
              </a:lnSpc>
              <a:buClr>
                <a:srgbClr val="0070C0"/>
              </a:buClr>
              <a:buSzPct val="50000"/>
              <a:buFont typeface="Wingdings" panose="05000000000000000000" pitchFamily="2" charset="2"/>
              <a:buChar char="q"/>
            </a:pPr>
            <a:r>
              <a:rPr lang="en-US" dirty="0"/>
              <a:t>Suppose that the cost of travelling a kilometer is $0.50.</a:t>
            </a:r>
          </a:p>
          <a:p>
            <a:pPr marL="355600" indent="-355600">
              <a:lnSpc>
                <a:spcPct val="120000"/>
              </a:lnSpc>
              <a:buClr>
                <a:srgbClr val="0070C0"/>
              </a:buClr>
              <a:buSzPct val="50000"/>
              <a:buFont typeface="Wingdings" panose="05000000000000000000" pitchFamily="2" charset="2"/>
              <a:buChar char="q"/>
            </a:pPr>
            <a:r>
              <a:rPr lang="en-US" dirty="0"/>
              <a:t>Further assume that both shops initially charge $5 per item.</a:t>
            </a:r>
          </a:p>
          <a:p>
            <a:pPr marL="355600" indent="-355600">
              <a:lnSpc>
                <a:spcPct val="120000"/>
              </a:lnSpc>
              <a:buClr>
                <a:srgbClr val="0070C0"/>
              </a:buClr>
              <a:buSzPct val="50000"/>
              <a:buFont typeface="Wingdings" panose="05000000000000000000" pitchFamily="2" charset="2"/>
              <a:buChar char="q"/>
            </a:pPr>
            <a:r>
              <a:rPr lang="en-US" dirty="0"/>
              <a:t>Now suppose that </a:t>
            </a:r>
            <a:r>
              <a:rPr lang="en-US" dirty="0" err="1"/>
              <a:t>Esme</a:t>
            </a:r>
            <a:r>
              <a:rPr lang="en-US" dirty="0"/>
              <a:t> drops her prices to $4.00 while Jose does not change his </a:t>
            </a:r>
            <a:r>
              <a:rPr lang="en-US" dirty="0" err="1"/>
              <a:t>behaviour</a:t>
            </a:r>
            <a:r>
              <a:rPr lang="en-US" dirty="0"/>
              <a:t>. </a:t>
            </a:r>
          </a:p>
          <a:p>
            <a:pPr marL="0" indent="0" algn="ctr">
              <a:lnSpc>
                <a:spcPct val="120000"/>
              </a:lnSpc>
              <a:buClr>
                <a:srgbClr val="0070C0"/>
              </a:buClr>
              <a:buSzPct val="50000"/>
              <a:buNone/>
            </a:pPr>
            <a:r>
              <a:rPr lang="en-US" b="1" i="1" dirty="0">
                <a:solidFill>
                  <a:schemeClr val="bg2">
                    <a:lumMod val="50000"/>
                  </a:schemeClr>
                </a:solidFill>
              </a:rPr>
              <a:t>What do you think will happen?</a:t>
            </a:r>
          </a:p>
          <a:p>
            <a:pPr marL="0" indent="0" algn="ctr">
              <a:lnSpc>
                <a:spcPct val="120000"/>
              </a:lnSpc>
              <a:buClr>
                <a:srgbClr val="0070C0"/>
              </a:buClr>
              <a:buSzPct val="50000"/>
              <a:buNone/>
            </a:pPr>
            <a:r>
              <a:rPr lang="en-US" b="1" i="1" dirty="0">
                <a:solidFill>
                  <a:schemeClr val="bg2">
                    <a:lumMod val="50000"/>
                  </a:schemeClr>
                </a:solidFill>
              </a:rPr>
              <a:t>Why?</a:t>
            </a:r>
          </a:p>
          <a:p>
            <a:pPr marL="0" indent="0">
              <a:buClr>
                <a:srgbClr val="0070C0"/>
              </a:buClr>
              <a:buSzPct val="50000"/>
              <a:buNone/>
            </a:pPr>
            <a:endParaRPr lang="en-US" i="1" dirty="0">
              <a:solidFill>
                <a:schemeClr val="bg2">
                  <a:lumMod val="50000"/>
                </a:schemeClr>
              </a:solidFill>
            </a:endParaRPr>
          </a:p>
        </p:txBody>
      </p:sp>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27</a:t>
            </a:fld>
            <a:endParaRPr lang="en-AU"/>
          </a:p>
        </p:txBody>
      </p:sp>
    </p:spTree>
    <p:extLst>
      <p:ext uri="{BB962C8B-B14F-4D97-AF65-F5344CB8AC3E}">
        <p14:creationId xmlns:p14="http://schemas.microsoft.com/office/powerpoint/2010/main" val="20129986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002060"/>
                </a:solidFill>
              </a:rPr>
              <a:t>Monopolistic Competition</a:t>
            </a:r>
            <a:endParaRPr lang="en-AU" b="1" i="1" dirty="0">
              <a:solidFill>
                <a:srgbClr val="002060"/>
              </a:solidFill>
            </a:endParaRPr>
          </a:p>
        </p:txBody>
      </p:sp>
      <p:sp>
        <p:nvSpPr>
          <p:cNvPr id="3" name="Content Placeholder 2"/>
          <p:cNvSpPr>
            <a:spLocks noGrp="1"/>
          </p:cNvSpPr>
          <p:nvPr>
            <p:ph idx="1"/>
          </p:nvPr>
        </p:nvSpPr>
        <p:spPr/>
        <p:txBody>
          <a:bodyPr>
            <a:normAutofit fontScale="92500" lnSpcReduction="10000"/>
          </a:bodyPr>
          <a:lstStyle/>
          <a:p>
            <a:pPr marL="355600" indent="-355600">
              <a:lnSpc>
                <a:spcPct val="120000"/>
              </a:lnSpc>
              <a:buClr>
                <a:srgbClr val="0070C0"/>
              </a:buClr>
              <a:buSzPct val="50000"/>
              <a:buFont typeface="Wingdings" panose="05000000000000000000" pitchFamily="2" charset="2"/>
              <a:buChar char="q"/>
            </a:pPr>
            <a:r>
              <a:rPr lang="en-US" dirty="0"/>
              <a:t>Recall that the cost of travelling a kilometer is $0.50.</a:t>
            </a:r>
          </a:p>
          <a:p>
            <a:pPr marL="355600" indent="-355600">
              <a:lnSpc>
                <a:spcPct val="120000"/>
              </a:lnSpc>
              <a:buClr>
                <a:srgbClr val="0070C0"/>
              </a:buClr>
              <a:buSzPct val="50000"/>
              <a:buFont typeface="Wingdings" panose="05000000000000000000" pitchFamily="2" charset="2"/>
              <a:buChar char="q"/>
            </a:pPr>
            <a:r>
              <a:rPr lang="en-US" dirty="0"/>
              <a:t>Consider an individual who lives M </a:t>
            </a:r>
            <a:r>
              <a:rPr lang="en-US" dirty="0" err="1"/>
              <a:t>kilometres</a:t>
            </a:r>
            <a:r>
              <a:rPr lang="en-US" dirty="0"/>
              <a:t> from </a:t>
            </a:r>
            <a:r>
              <a:rPr lang="en-US" dirty="0" err="1"/>
              <a:t>Esme’s</a:t>
            </a:r>
            <a:r>
              <a:rPr lang="en-US" dirty="0"/>
              <a:t> and therefore (10-M) </a:t>
            </a:r>
            <a:r>
              <a:rPr lang="en-US" dirty="0" err="1"/>
              <a:t>kilometres</a:t>
            </a:r>
            <a:r>
              <a:rPr lang="en-US" dirty="0"/>
              <a:t> from Jose’s.</a:t>
            </a:r>
          </a:p>
          <a:p>
            <a:pPr marL="355600" indent="-355600">
              <a:lnSpc>
                <a:spcPct val="120000"/>
              </a:lnSpc>
              <a:buClr>
                <a:srgbClr val="0070C0"/>
              </a:buClr>
              <a:buSzPct val="50000"/>
              <a:buFont typeface="Wingdings" panose="05000000000000000000" pitchFamily="2" charset="2"/>
              <a:buChar char="q"/>
            </a:pPr>
            <a:r>
              <a:rPr lang="en-US" dirty="0"/>
              <a:t>For this consumer the cost of visiting </a:t>
            </a:r>
            <a:r>
              <a:rPr lang="en-US" dirty="0" err="1"/>
              <a:t>Esme’s</a:t>
            </a:r>
            <a:r>
              <a:rPr lang="en-US" dirty="0"/>
              <a:t> is: 	</a:t>
            </a:r>
            <a:r>
              <a:rPr lang="en-US" b="1" dirty="0">
                <a:solidFill>
                  <a:srgbClr val="002060"/>
                </a:solidFill>
              </a:rPr>
              <a:t>(4 + 0.5M)</a:t>
            </a:r>
          </a:p>
          <a:p>
            <a:pPr marL="355600" indent="-355600">
              <a:lnSpc>
                <a:spcPct val="120000"/>
              </a:lnSpc>
              <a:buClr>
                <a:srgbClr val="0070C0"/>
              </a:buClr>
              <a:buSzPct val="50000"/>
              <a:buFont typeface="Wingdings" panose="05000000000000000000" pitchFamily="2" charset="2"/>
              <a:buChar char="q"/>
            </a:pPr>
            <a:r>
              <a:rPr lang="en-US" dirty="0"/>
              <a:t>For this consumer the cost of visiting Jose’s is:	</a:t>
            </a:r>
            <a:r>
              <a:rPr lang="en-US" b="1" dirty="0">
                <a:solidFill>
                  <a:srgbClr val="002060"/>
                </a:solidFill>
              </a:rPr>
              <a:t>(5 + 0.5(10-M))</a:t>
            </a:r>
          </a:p>
          <a:p>
            <a:pPr marL="627063" indent="-268288">
              <a:lnSpc>
                <a:spcPct val="120000"/>
              </a:lnSpc>
              <a:buClr>
                <a:srgbClr val="0070C0"/>
              </a:buClr>
              <a:buSzPct val="50000"/>
              <a:buFont typeface="Wingdings" panose="05000000000000000000" pitchFamily="2" charset="2"/>
              <a:buChar char="Ø"/>
            </a:pPr>
            <a:r>
              <a:rPr lang="en-US" dirty="0"/>
              <a:t>These costs are equal when M = 6</a:t>
            </a:r>
          </a:p>
          <a:p>
            <a:pPr marL="0" indent="0" algn="ctr">
              <a:lnSpc>
                <a:spcPct val="120000"/>
              </a:lnSpc>
              <a:buClr>
                <a:srgbClr val="0070C0"/>
              </a:buClr>
              <a:buSzPct val="50000"/>
              <a:buNone/>
            </a:pPr>
            <a:r>
              <a:rPr lang="en-US" b="1" i="1" dirty="0">
                <a:solidFill>
                  <a:schemeClr val="bg2">
                    <a:lumMod val="50000"/>
                  </a:schemeClr>
                </a:solidFill>
              </a:rPr>
              <a:t>What do you think is the implication of this?</a:t>
            </a:r>
          </a:p>
          <a:p>
            <a:pPr marL="0" indent="0" algn="ctr">
              <a:lnSpc>
                <a:spcPct val="120000"/>
              </a:lnSpc>
              <a:buClr>
                <a:srgbClr val="0070C0"/>
              </a:buClr>
              <a:buSzPct val="50000"/>
              <a:buNone/>
            </a:pPr>
            <a:r>
              <a:rPr lang="en-US" b="1" i="1" dirty="0">
                <a:solidFill>
                  <a:schemeClr val="bg2">
                    <a:lumMod val="50000"/>
                  </a:schemeClr>
                </a:solidFill>
              </a:rPr>
              <a:t>Why?</a:t>
            </a:r>
          </a:p>
          <a:p>
            <a:pPr marL="0" indent="0">
              <a:buClr>
                <a:srgbClr val="0070C0"/>
              </a:buClr>
              <a:buSzPct val="50000"/>
              <a:buNone/>
            </a:pPr>
            <a:endParaRPr lang="en-US" i="1" dirty="0">
              <a:solidFill>
                <a:schemeClr val="bg2">
                  <a:lumMod val="50000"/>
                </a:schemeClr>
              </a:solidFill>
            </a:endParaRPr>
          </a:p>
        </p:txBody>
      </p:sp>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28</a:t>
            </a:fld>
            <a:endParaRPr lang="en-AU"/>
          </a:p>
        </p:txBody>
      </p:sp>
    </p:spTree>
    <p:extLst>
      <p:ext uri="{BB962C8B-B14F-4D97-AF65-F5344CB8AC3E}">
        <p14:creationId xmlns:p14="http://schemas.microsoft.com/office/powerpoint/2010/main" val="1118241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002060"/>
                </a:solidFill>
              </a:rPr>
              <a:t>Monopolistic Competition</a:t>
            </a:r>
            <a:endParaRPr lang="en-AU" b="1" i="1" dirty="0">
              <a:solidFill>
                <a:srgbClr val="002060"/>
              </a:solidFill>
            </a:endParaRPr>
          </a:p>
        </p:txBody>
      </p:sp>
      <p:sp>
        <p:nvSpPr>
          <p:cNvPr id="3" name="Content Placeholder 2"/>
          <p:cNvSpPr>
            <a:spLocks noGrp="1"/>
          </p:cNvSpPr>
          <p:nvPr>
            <p:ph idx="1"/>
          </p:nvPr>
        </p:nvSpPr>
        <p:spPr/>
        <p:txBody>
          <a:bodyPr>
            <a:normAutofit fontScale="77500" lnSpcReduction="20000"/>
          </a:bodyPr>
          <a:lstStyle/>
          <a:p>
            <a:pPr marL="355600" indent="-355600">
              <a:lnSpc>
                <a:spcPct val="120000"/>
              </a:lnSpc>
              <a:buClr>
                <a:srgbClr val="0070C0"/>
              </a:buClr>
              <a:buSzPct val="50000"/>
              <a:buFont typeface="Wingdings" panose="05000000000000000000" pitchFamily="2" charset="2"/>
              <a:buChar char="q"/>
            </a:pPr>
            <a:r>
              <a:rPr lang="en-US" dirty="0"/>
              <a:t>So how many customers will </a:t>
            </a:r>
            <a:r>
              <a:rPr lang="en-US" dirty="0" err="1"/>
              <a:t>Esme’s</a:t>
            </a:r>
            <a:r>
              <a:rPr lang="en-US" dirty="0"/>
              <a:t> get now?</a:t>
            </a:r>
          </a:p>
          <a:p>
            <a:pPr marL="355600" indent="-355600">
              <a:lnSpc>
                <a:spcPct val="120000"/>
              </a:lnSpc>
              <a:buClr>
                <a:srgbClr val="0070C0"/>
              </a:buClr>
              <a:buSzPct val="50000"/>
              <a:buFont typeface="Wingdings" panose="05000000000000000000" pitchFamily="2" charset="2"/>
              <a:buChar char="q"/>
            </a:pPr>
            <a:r>
              <a:rPr lang="en-US" dirty="0"/>
              <a:t>How about Jose’s?</a:t>
            </a:r>
          </a:p>
          <a:p>
            <a:pPr marL="355600" indent="-355600">
              <a:lnSpc>
                <a:spcPct val="120000"/>
              </a:lnSpc>
              <a:buClr>
                <a:srgbClr val="0070C0"/>
              </a:buClr>
              <a:buSzPct val="50000"/>
              <a:buFont typeface="Wingdings" panose="05000000000000000000" pitchFamily="2" charset="2"/>
              <a:buChar char="q"/>
            </a:pPr>
            <a:r>
              <a:rPr lang="en-US" dirty="0"/>
              <a:t>What might affect the number of customers each shop gets as the price differential changes? </a:t>
            </a:r>
            <a:r>
              <a:rPr lang="en-US" i="1" dirty="0">
                <a:solidFill>
                  <a:schemeClr val="bg2">
                    <a:lumMod val="50000"/>
                  </a:schemeClr>
                </a:solidFill>
              </a:rPr>
              <a:t>Think about what costs are driving </a:t>
            </a:r>
            <a:r>
              <a:rPr lang="en-US" i="1" dirty="0" err="1">
                <a:solidFill>
                  <a:schemeClr val="bg2">
                    <a:lumMod val="50000"/>
                  </a:schemeClr>
                </a:solidFill>
              </a:rPr>
              <a:t>behaviour</a:t>
            </a:r>
            <a:endParaRPr lang="en-US" dirty="0">
              <a:solidFill>
                <a:schemeClr val="bg2">
                  <a:lumMod val="50000"/>
                </a:schemeClr>
              </a:solidFill>
            </a:endParaRPr>
          </a:p>
          <a:p>
            <a:pPr marL="355600" indent="-355600">
              <a:lnSpc>
                <a:spcPct val="120000"/>
              </a:lnSpc>
              <a:buClr>
                <a:srgbClr val="0070C0"/>
              </a:buClr>
              <a:buSzPct val="50000"/>
              <a:buFont typeface="Wingdings" panose="05000000000000000000" pitchFamily="2" charset="2"/>
              <a:buChar char="q"/>
            </a:pPr>
            <a:r>
              <a:rPr lang="en-US" dirty="0"/>
              <a:t>A case of horizontal differentiation with </a:t>
            </a:r>
            <a:r>
              <a:rPr lang="en-US" i="1" dirty="0">
                <a:solidFill>
                  <a:schemeClr val="bg2">
                    <a:lumMod val="50000"/>
                  </a:schemeClr>
                </a:solidFill>
              </a:rPr>
              <a:t>idiosyncratic preferences </a:t>
            </a:r>
            <a:r>
              <a:rPr lang="en-US" dirty="0"/>
              <a:t>– tastes differ by one individual to the next depending on location. Think about clothes and how idiosyncratic preferences might differ across individuals</a:t>
            </a:r>
          </a:p>
          <a:p>
            <a:pPr marL="355600" indent="-355600">
              <a:lnSpc>
                <a:spcPct val="120000"/>
              </a:lnSpc>
              <a:buClr>
                <a:srgbClr val="0070C0"/>
              </a:buClr>
              <a:buSzPct val="50000"/>
              <a:buFont typeface="Wingdings" panose="05000000000000000000" pitchFamily="2" charset="2"/>
              <a:buChar char="q"/>
            </a:pPr>
            <a:r>
              <a:rPr lang="en-US" dirty="0"/>
              <a:t>How important do you think search costs, i.e. the cost associated with finding about alternatives might be for this model. </a:t>
            </a:r>
          </a:p>
          <a:p>
            <a:pPr marL="0" indent="0" algn="ctr">
              <a:lnSpc>
                <a:spcPct val="120000"/>
              </a:lnSpc>
              <a:buClr>
                <a:srgbClr val="0070C0"/>
              </a:buClr>
              <a:buSzPct val="50000"/>
              <a:buNone/>
            </a:pPr>
            <a:r>
              <a:rPr lang="en-US" b="1" i="1" dirty="0">
                <a:solidFill>
                  <a:schemeClr val="bg2">
                    <a:lumMod val="50000"/>
                  </a:schemeClr>
                </a:solidFill>
              </a:rPr>
              <a:t>How might search costs be reduced by </a:t>
            </a:r>
            <a:r>
              <a:rPr lang="en-US" b="1" i="1" dirty="0" err="1">
                <a:solidFill>
                  <a:schemeClr val="bg2">
                    <a:lumMod val="50000"/>
                  </a:schemeClr>
                </a:solidFill>
              </a:rPr>
              <a:t>Esme</a:t>
            </a:r>
            <a:r>
              <a:rPr lang="en-US" b="1" i="1" dirty="0">
                <a:solidFill>
                  <a:schemeClr val="bg2">
                    <a:lumMod val="50000"/>
                  </a:schemeClr>
                </a:solidFill>
              </a:rPr>
              <a:t>?</a:t>
            </a:r>
          </a:p>
          <a:p>
            <a:pPr marL="0" indent="0">
              <a:buClr>
                <a:srgbClr val="0070C0"/>
              </a:buClr>
              <a:buSzPct val="50000"/>
              <a:buNone/>
            </a:pPr>
            <a:endParaRPr lang="en-US" i="1" dirty="0">
              <a:solidFill>
                <a:schemeClr val="bg2">
                  <a:lumMod val="50000"/>
                </a:schemeClr>
              </a:solidFill>
            </a:endParaRPr>
          </a:p>
        </p:txBody>
      </p:sp>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29</a:t>
            </a:fld>
            <a:endParaRPr lang="en-AU"/>
          </a:p>
        </p:txBody>
      </p:sp>
    </p:spTree>
    <p:extLst>
      <p:ext uri="{BB962C8B-B14F-4D97-AF65-F5344CB8AC3E}">
        <p14:creationId xmlns:p14="http://schemas.microsoft.com/office/powerpoint/2010/main" val="1506182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002060"/>
                </a:solidFill>
              </a:rPr>
              <a:t>Market Structure - Reading</a:t>
            </a:r>
            <a:endParaRPr lang="en-AU" b="1" i="1" dirty="0">
              <a:solidFill>
                <a:srgbClr val="002060"/>
              </a:solidFill>
            </a:endParaRPr>
          </a:p>
        </p:txBody>
      </p:sp>
      <p:sp>
        <p:nvSpPr>
          <p:cNvPr id="3" name="Content Placeholder 2"/>
          <p:cNvSpPr>
            <a:spLocks noGrp="1"/>
          </p:cNvSpPr>
          <p:nvPr>
            <p:ph idx="1"/>
          </p:nvPr>
        </p:nvSpPr>
        <p:spPr/>
        <p:txBody>
          <a:bodyPr>
            <a:normAutofit/>
          </a:bodyPr>
          <a:lstStyle/>
          <a:p>
            <a:pPr marL="355600" indent="-355600">
              <a:lnSpc>
                <a:spcPct val="120000"/>
              </a:lnSpc>
              <a:buClr>
                <a:srgbClr val="0070C0"/>
              </a:buClr>
              <a:buSzPct val="50000"/>
              <a:buFont typeface="Wingdings" panose="05000000000000000000" pitchFamily="2" charset="2"/>
              <a:buChar char="q"/>
            </a:pPr>
            <a:r>
              <a:rPr lang="en-US" i="1" dirty="0" err="1">
                <a:solidFill>
                  <a:schemeClr val="bg2">
                    <a:lumMod val="50000"/>
                  </a:schemeClr>
                </a:solidFill>
              </a:rPr>
              <a:t>Besanko</a:t>
            </a:r>
            <a:r>
              <a:rPr lang="en-US" i="1" dirty="0">
                <a:solidFill>
                  <a:schemeClr val="bg2">
                    <a:lumMod val="50000"/>
                  </a:schemeClr>
                </a:solidFill>
              </a:rPr>
              <a:t> et al (2010), Economics of Strategy,</a:t>
            </a:r>
            <a:r>
              <a:rPr lang="en-US" dirty="0">
                <a:solidFill>
                  <a:schemeClr val="bg2">
                    <a:lumMod val="50000"/>
                  </a:schemeClr>
                </a:solidFill>
              </a:rPr>
              <a:t> Ch. 8 (focus on pp. 212-229).</a:t>
            </a:r>
          </a:p>
          <a:p>
            <a:pPr marL="355600" indent="-355600">
              <a:lnSpc>
                <a:spcPct val="120000"/>
              </a:lnSpc>
              <a:buClr>
                <a:srgbClr val="0070C0"/>
              </a:buClr>
              <a:buSzPct val="50000"/>
              <a:buFont typeface="Wingdings" panose="05000000000000000000" pitchFamily="2" charset="2"/>
              <a:buChar char="q"/>
            </a:pPr>
            <a:r>
              <a:rPr lang="en-US" i="1" dirty="0">
                <a:solidFill>
                  <a:schemeClr val="bg2">
                    <a:lumMod val="50000"/>
                  </a:schemeClr>
                </a:solidFill>
              </a:rPr>
              <a:t>McAfee (2002), Competitive Solutions, Ch. 2 (</a:t>
            </a:r>
            <a:r>
              <a:rPr lang="en-US" b="1" i="1" dirty="0">
                <a:solidFill>
                  <a:srgbClr val="FF0000"/>
                </a:solidFill>
              </a:rPr>
              <a:t>esp. pp. 27-34</a:t>
            </a:r>
            <a:r>
              <a:rPr lang="en-US" i="1" dirty="0">
                <a:solidFill>
                  <a:schemeClr val="bg2">
                    <a:lumMod val="50000"/>
                  </a:schemeClr>
                </a:solidFill>
              </a:rPr>
              <a:t>). (</a:t>
            </a:r>
            <a:r>
              <a:rPr lang="en-US" i="1" dirty="0">
                <a:solidFill>
                  <a:schemeClr val="bg2">
                    <a:lumMod val="50000"/>
                  </a:schemeClr>
                </a:solidFill>
                <a:hlinkClick r:id="rId3"/>
              </a:rPr>
              <a:t>https://opac.library.usyd.edu.au/search~S4?/amcafee/amcafee/1%2C26%2C57%2CB/frameset&amp;FF=amcafee+r+preston&amp;1%2C%2C8</a:t>
            </a:r>
            <a:r>
              <a:rPr lang="en-US" i="1" dirty="0">
                <a:solidFill>
                  <a:schemeClr val="bg2">
                    <a:lumMod val="50000"/>
                  </a:schemeClr>
                </a:solidFill>
              </a:rPr>
              <a:t> )</a:t>
            </a:r>
          </a:p>
          <a:p>
            <a:pPr marL="355600" indent="-355600">
              <a:lnSpc>
                <a:spcPct val="120000"/>
              </a:lnSpc>
              <a:buClr>
                <a:srgbClr val="0070C0"/>
              </a:buClr>
              <a:buSzPct val="50000"/>
              <a:buFont typeface="Wingdings" panose="05000000000000000000" pitchFamily="2" charset="2"/>
              <a:buChar char="q"/>
            </a:pPr>
            <a:endParaRPr lang="en-US" i="1" dirty="0">
              <a:solidFill>
                <a:schemeClr val="bg2">
                  <a:lumMod val="50000"/>
                </a:schemeClr>
              </a:solidFill>
            </a:endParaRPr>
          </a:p>
          <a:p>
            <a:pPr marL="0" indent="0" algn="ctr">
              <a:lnSpc>
                <a:spcPct val="120000"/>
              </a:lnSpc>
              <a:buClr>
                <a:srgbClr val="0070C0"/>
              </a:buClr>
              <a:buSzPct val="50000"/>
              <a:buNone/>
            </a:pPr>
            <a:endParaRPr lang="en-AU" dirty="0"/>
          </a:p>
          <a:p>
            <a:pPr marL="1168400" indent="-457200">
              <a:lnSpc>
                <a:spcPct val="120000"/>
              </a:lnSpc>
              <a:buClr>
                <a:srgbClr val="0070C0"/>
              </a:buClr>
              <a:buSzPct val="50000"/>
            </a:pPr>
            <a:endParaRPr lang="en-AU" b="1" i="1" dirty="0">
              <a:solidFill>
                <a:srgbClr val="FF0000"/>
              </a:solidFill>
            </a:endParaRPr>
          </a:p>
          <a:p>
            <a:pPr marL="711200" lvl="0" indent="0">
              <a:buClr>
                <a:srgbClr val="0070C0"/>
              </a:buClr>
              <a:buSzPct val="50000"/>
              <a:buFont typeface="Wingdings" panose="05000000000000000000" pitchFamily="2" charset="2"/>
              <a:buChar char="v"/>
            </a:pPr>
            <a:endParaRPr lang="en-AU" dirty="0">
              <a:sym typeface="Helvetica"/>
            </a:endParaRPr>
          </a:p>
          <a:p>
            <a:pPr marL="711200" indent="0">
              <a:buClr>
                <a:srgbClr val="0070C0"/>
              </a:buClr>
              <a:buSzPct val="50000"/>
              <a:buFont typeface="Wingdings" panose="05000000000000000000" pitchFamily="2" charset="2"/>
              <a:buChar char="v"/>
            </a:pPr>
            <a:endParaRPr lang="en-US" dirty="0"/>
          </a:p>
          <a:p>
            <a:pPr marL="711200" indent="0">
              <a:buClr>
                <a:srgbClr val="0070C0"/>
              </a:buClr>
              <a:buSzPct val="50000"/>
              <a:buFont typeface="Wingdings" panose="05000000000000000000" pitchFamily="2" charset="2"/>
              <a:buChar char="v"/>
            </a:pPr>
            <a:endParaRPr lang="en-US" dirty="0"/>
          </a:p>
          <a:p>
            <a:pPr marL="0" indent="0">
              <a:buClr>
                <a:srgbClr val="0070C0"/>
              </a:buClr>
              <a:buSzPct val="50000"/>
              <a:buNone/>
            </a:pPr>
            <a:endParaRPr lang="en-US" i="1" dirty="0">
              <a:solidFill>
                <a:schemeClr val="bg2">
                  <a:lumMod val="50000"/>
                </a:schemeClr>
              </a:solidFill>
            </a:endParaRPr>
          </a:p>
        </p:txBody>
      </p:sp>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3</a:t>
            </a:fld>
            <a:endParaRPr lang="en-AU"/>
          </a:p>
        </p:txBody>
      </p:sp>
    </p:spTree>
    <p:extLst>
      <p:ext uri="{BB962C8B-B14F-4D97-AF65-F5344CB8AC3E}">
        <p14:creationId xmlns:p14="http://schemas.microsoft.com/office/powerpoint/2010/main" val="3102287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002060"/>
                </a:solidFill>
              </a:rPr>
              <a:t>Monopolistic Competition </a:t>
            </a:r>
            <a:r>
              <a:rPr lang="en-US" b="1" i="1" dirty="0">
                <a:solidFill>
                  <a:srgbClr val="002060"/>
                </a:solidFill>
              </a:rPr>
              <a:t>– the entry decision</a:t>
            </a:r>
            <a:endParaRPr lang="en-AU" b="1" i="1" dirty="0">
              <a:solidFill>
                <a:srgbClr val="002060"/>
              </a:solidFill>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62500" lnSpcReduction="20000"/>
              </a:bodyPr>
              <a:lstStyle/>
              <a:p>
                <a:pPr marL="355600" indent="-355600">
                  <a:lnSpc>
                    <a:spcPct val="120000"/>
                  </a:lnSpc>
                  <a:buClr>
                    <a:srgbClr val="0070C0"/>
                  </a:buClr>
                  <a:buSzPct val="50000"/>
                  <a:buFont typeface="Wingdings" panose="05000000000000000000" pitchFamily="2" charset="2"/>
                  <a:buChar char="q"/>
                </a:pPr>
                <a:r>
                  <a:rPr lang="en-US" dirty="0"/>
                  <a:t>Firms in monopolistically competitive markets set price above MC. This turns out to be important …</a:t>
                </a:r>
              </a:p>
              <a:p>
                <a:pPr marL="355600" indent="-355600">
                  <a:lnSpc>
                    <a:spcPct val="120000"/>
                  </a:lnSpc>
                  <a:buClr>
                    <a:srgbClr val="0070C0"/>
                  </a:buClr>
                  <a:buSzPct val="50000"/>
                  <a:buFont typeface="Wingdings" panose="05000000000000000000" pitchFamily="2" charset="2"/>
                  <a:buChar char="q"/>
                </a:pPr>
                <a:r>
                  <a:rPr lang="en-US" dirty="0"/>
                  <a:t>Consider if there are 10 firms in an industry each with AC=MC=$10 and a fixed cost of $120. </a:t>
                </a:r>
              </a:p>
              <a:p>
                <a:pPr marL="355600" indent="-355600">
                  <a:lnSpc>
                    <a:spcPct val="120000"/>
                  </a:lnSpc>
                  <a:buClr>
                    <a:srgbClr val="0070C0"/>
                  </a:buClr>
                  <a:buSzPct val="50000"/>
                  <a:buFont typeface="Wingdings" panose="05000000000000000000" pitchFamily="2" charset="2"/>
                  <a:buChar char="q"/>
                </a:pPr>
                <a:r>
                  <a:rPr lang="en-US" dirty="0"/>
                  <a:t>Each firm sells a horizontally differentiated product with elasticity of demand equal to </a:t>
                </a:r>
                <a:r>
                  <a:rPr lang="el-GR" dirty="0"/>
                  <a:t>η</a:t>
                </a:r>
                <a:r>
                  <a:rPr lang="en-US" dirty="0"/>
                  <a:t>=2 so the profit maximizing price for each firm is $20. </a:t>
                </a:r>
                <a:r>
                  <a:rPr lang="en-US" i="1" dirty="0">
                    <a:solidFill>
                      <a:schemeClr val="bg2">
                        <a:lumMod val="50000"/>
                      </a:schemeClr>
                    </a:solidFill>
                  </a:rPr>
                  <a:t>Recall the expression for MR that we showed in Lecture 2 and the firms profit </a:t>
                </a:r>
                <a:r>
                  <a:rPr lang="en-US" i="1" dirty="0" err="1">
                    <a:solidFill>
                      <a:schemeClr val="bg2">
                        <a:lumMod val="50000"/>
                      </a:schemeClr>
                    </a:solidFill>
                  </a:rPr>
                  <a:t>maximising</a:t>
                </a:r>
                <a:r>
                  <a:rPr lang="en-US" i="1" dirty="0">
                    <a:solidFill>
                      <a:schemeClr val="bg2">
                        <a:lumMod val="50000"/>
                      </a:schemeClr>
                    </a:solidFill>
                  </a:rPr>
                  <a:t> rule:</a:t>
                </a:r>
              </a:p>
              <a:p>
                <a:pPr marL="355600" indent="-355600">
                  <a:lnSpc>
                    <a:spcPct val="120000"/>
                  </a:lnSpc>
                  <a:buClr>
                    <a:srgbClr val="0070C0"/>
                  </a:buClr>
                  <a:buSzPct val="50000"/>
                  <a:buFont typeface="Wingdings" panose="05000000000000000000" pitchFamily="2" charset="2"/>
                  <a:buChar char="q"/>
                </a:pPr>
                <a:endParaRPr lang="en-US" dirty="0"/>
              </a:p>
              <a:p>
                <a:pPr marL="4124325" indent="0">
                  <a:buClr>
                    <a:srgbClr val="0070C0"/>
                  </a:buClr>
                  <a:buSzPct val="50000"/>
                  <a:buNone/>
                </a:pPr>
                <a14:m>
                  <m:oMathPara xmlns:m="http://schemas.openxmlformats.org/officeDocument/2006/math">
                    <m:oMathParaPr>
                      <m:jc m:val="left"/>
                    </m:oMathParaPr>
                    <m:oMath xmlns:m="http://schemas.openxmlformats.org/officeDocument/2006/math">
                      <m:r>
                        <a:rPr lang="en-AU" i="1">
                          <a:latin typeface="Cambria Math"/>
                        </a:rPr>
                        <m:t>𝑀𝑅</m:t>
                      </m:r>
                      <m:r>
                        <a:rPr lang="en-AU" i="1">
                          <a:latin typeface="Cambria Math"/>
                        </a:rPr>
                        <m:t>=</m:t>
                      </m:r>
                      <m:r>
                        <a:rPr lang="en-AU" b="0" i="1" smtClean="0">
                          <a:latin typeface="Cambria Math"/>
                        </a:rPr>
                        <m:t>𝑝</m:t>
                      </m:r>
                      <m:d>
                        <m:dPr>
                          <m:begChr m:val="["/>
                          <m:endChr m:val="]"/>
                          <m:ctrlPr>
                            <a:rPr lang="en-AU" i="1">
                              <a:latin typeface="Cambria Math" panose="02040503050406030204" pitchFamily="18" charset="0"/>
                            </a:rPr>
                          </m:ctrlPr>
                        </m:dPr>
                        <m:e>
                          <m:r>
                            <a:rPr lang="en-AU" i="1">
                              <a:latin typeface="Cambria Math"/>
                            </a:rPr>
                            <m:t>1−</m:t>
                          </m:r>
                          <m:f>
                            <m:fPr>
                              <m:ctrlPr>
                                <a:rPr lang="en-AU" i="1">
                                  <a:latin typeface="Cambria Math" panose="02040503050406030204" pitchFamily="18" charset="0"/>
                                </a:rPr>
                              </m:ctrlPr>
                            </m:fPr>
                            <m:num>
                              <m:r>
                                <a:rPr lang="en-AU" i="1">
                                  <a:latin typeface="Cambria Math"/>
                                </a:rPr>
                                <m:t>1</m:t>
                              </m:r>
                            </m:num>
                            <m:den>
                              <m:r>
                                <m:rPr>
                                  <m:sty m:val="p"/>
                                </m:rPr>
                                <a:rPr lang="el-GR" i="1">
                                  <a:latin typeface="Cambria Math"/>
                                </a:rPr>
                                <m:t>η</m:t>
                              </m:r>
                            </m:den>
                          </m:f>
                        </m:e>
                      </m:d>
                    </m:oMath>
                  </m:oMathPara>
                </a14:m>
                <a:endParaRPr lang="en-AU" dirty="0"/>
              </a:p>
              <a:p>
                <a:pPr marL="4124325" indent="0">
                  <a:buClr>
                    <a:srgbClr val="0070C0"/>
                  </a:buClr>
                  <a:buSzPct val="50000"/>
                  <a:buNone/>
                </a:pPr>
                <a:endParaRPr lang="en-AU" dirty="0"/>
              </a:p>
              <a:p>
                <a:pPr marL="4124325" indent="0">
                  <a:buClr>
                    <a:srgbClr val="0070C0"/>
                  </a:buClr>
                  <a:buSzPct val="50000"/>
                  <a:buNone/>
                </a:pPr>
                <a14:m>
                  <m:oMathPara xmlns:m="http://schemas.openxmlformats.org/officeDocument/2006/math">
                    <m:oMathParaPr>
                      <m:jc m:val="left"/>
                    </m:oMathParaPr>
                    <m:oMath xmlns:m="http://schemas.openxmlformats.org/officeDocument/2006/math">
                      <m:r>
                        <a:rPr lang="en-AU" i="1">
                          <a:latin typeface="Cambria Math"/>
                        </a:rPr>
                        <m:t>𝑀𝑅</m:t>
                      </m:r>
                      <m:r>
                        <a:rPr lang="en-AU" i="1">
                          <a:latin typeface="Cambria Math"/>
                        </a:rPr>
                        <m:t>=</m:t>
                      </m:r>
                      <m:r>
                        <a:rPr lang="en-AU" b="0" i="1" smtClean="0">
                          <a:latin typeface="Cambria Math"/>
                        </a:rPr>
                        <m:t>𝑝</m:t>
                      </m:r>
                      <m:d>
                        <m:dPr>
                          <m:begChr m:val="["/>
                          <m:endChr m:val="]"/>
                          <m:ctrlPr>
                            <a:rPr lang="en-AU" i="1">
                              <a:latin typeface="Cambria Math" panose="02040503050406030204" pitchFamily="18" charset="0"/>
                            </a:rPr>
                          </m:ctrlPr>
                        </m:dPr>
                        <m:e>
                          <m:r>
                            <a:rPr lang="en-AU" i="1">
                              <a:latin typeface="Cambria Math"/>
                            </a:rPr>
                            <m:t>1−</m:t>
                          </m:r>
                          <m:f>
                            <m:fPr>
                              <m:ctrlPr>
                                <a:rPr lang="en-AU" i="1">
                                  <a:latin typeface="Cambria Math" panose="02040503050406030204" pitchFamily="18" charset="0"/>
                                </a:rPr>
                              </m:ctrlPr>
                            </m:fPr>
                            <m:num>
                              <m:r>
                                <a:rPr lang="en-AU" i="1">
                                  <a:latin typeface="Cambria Math"/>
                                </a:rPr>
                                <m:t>1</m:t>
                              </m:r>
                            </m:num>
                            <m:den>
                              <m:r>
                                <m:rPr>
                                  <m:sty m:val="p"/>
                                </m:rPr>
                                <a:rPr lang="el-GR" i="1">
                                  <a:latin typeface="Cambria Math"/>
                                </a:rPr>
                                <m:t>η</m:t>
                              </m:r>
                            </m:den>
                          </m:f>
                        </m:e>
                      </m:d>
                      <m:r>
                        <a:rPr lang="en-AU">
                          <a:latin typeface="Cambria Math"/>
                        </a:rPr>
                        <m:t>=</m:t>
                      </m:r>
                      <m:r>
                        <m:rPr>
                          <m:sty m:val="p"/>
                        </m:rPr>
                        <a:rPr lang="en-AU">
                          <a:latin typeface="Cambria Math"/>
                        </a:rPr>
                        <m:t>MC</m:t>
                      </m:r>
                    </m:oMath>
                  </m:oMathPara>
                </a14:m>
                <a:endParaRPr lang="en-AU" dirty="0"/>
              </a:p>
              <a:p>
                <a:pPr>
                  <a:buClr>
                    <a:srgbClr val="0070C0"/>
                  </a:buClr>
                  <a:buSzPct val="50000"/>
                  <a:buFont typeface="Wingdings" panose="05000000000000000000" pitchFamily="2" charset="2"/>
                  <a:buChar char="q"/>
                </a:pPr>
                <a:r>
                  <a:rPr lang="en-AU" dirty="0"/>
                  <a:t>So in this case with MC=10, p=20.</a:t>
                </a:r>
              </a:p>
              <a:p>
                <a:pPr marL="0" indent="0" algn="ctr">
                  <a:buClr>
                    <a:srgbClr val="0070C0"/>
                  </a:buClr>
                  <a:buSzPct val="50000"/>
                  <a:buNone/>
                </a:pPr>
                <a:endParaRPr lang="en-AU" dirty="0"/>
              </a:p>
              <a:p>
                <a:pPr marL="0" indent="0" algn="ctr">
                  <a:buClr>
                    <a:srgbClr val="0070C0"/>
                  </a:buClr>
                  <a:buSzPct val="50000"/>
                  <a:buNone/>
                </a:pPr>
                <a:endParaRPr lang="en-US" i="1" dirty="0">
                  <a:solidFill>
                    <a:schemeClr val="bg2">
                      <a:lumMod val="50000"/>
                    </a:schemeClr>
                  </a:solidFill>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3"/>
                <a:stretch>
                  <a:fillRect t="-700"/>
                </a:stretch>
              </a:blipFill>
            </p:spPr>
            <p:txBody>
              <a:bodyPr/>
              <a:lstStyle/>
              <a:p>
                <a:r>
                  <a:rPr lang="en-AU">
                    <a:noFill/>
                  </a:rPr>
                  <a:t> </a:t>
                </a:r>
              </a:p>
            </p:txBody>
          </p:sp>
        </mc:Fallback>
      </mc:AlternateContent>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30</a:t>
            </a:fld>
            <a:endParaRPr lang="en-AU"/>
          </a:p>
        </p:txBody>
      </p:sp>
    </p:spTree>
    <p:extLst>
      <p:ext uri="{BB962C8B-B14F-4D97-AF65-F5344CB8AC3E}">
        <p14:creationId xmlns:p14="http://schemas.microsoft.com/office/powerpoint/2010/main" val="16646488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002060"/>
                </a:solidFill>
              </a:rPr>
              <a:t>Monopolistic Competition </a:t>
            </a:r>
            <a:r>
              <a:rPr lang="en-US" b="1" i="1" dirty="0">
                <a:solidFill>
                  <a:srgbClr val="002060"/>
                </a:solidFill>
              </a:rPr>
              <a:t>– the entry decision</a:t>
            </a:r>
            <a:endParaRPr lang="en-AU" b="1" i="1" dirty="0">
              <a:solidFill>
                <a:srgbClr val="002060"/>
              </a:solidFill>
            </a:endParaRPr>
          </a:p>
        </p:txBody>
      </p:sp>
      <p:sp>
        <p:nvSpPr>
          <p:cNvPr id="3" name="Content Placeholder 2"/>
          <p:cNvSpPr>
            <a:spLocks noGrp="1"/>
          </p:cNvSpPr>
          <p:nvPr>
            <p:ph idx="1"/>
          </p:nvPr>
        </p:nvSpPr>
        <p:spPr/>
        <p:txBody>
          <a:bodyPr>
            <a:normAutofit fontScale="85000" lnSpcReduction="20000"/>
          </a:bodyPr>
          <a:lstStyle/>
          <a:p>
            <a:pPr marL="355600" indent="-355600">
              <a:lnSpc>
                <a:spcPct val="120000"/>
              </a:lnSpc>
              <a:buClr>
                <a:srgbClr val="0070C0"/>
              </a:buClr>
              <a:buSzPct val="50000"/>
              <a:buFont typeface="Wingdings" panose="05000000000000000000" pitchFamily="2" charset="2"/>
              <a:buChar char="q"/>
            </a:pPr>
            <a:r>
              <a:rPr lang="en-US" dirty="0">
                <a:solidFill>
                  <a:schemeClr val="bg2">
                    <a:lumMod val="10000"/>
                  </a:schemeClr>
                </a:solidFill>
              </a:rPr>
              <a:t>Firms in monopolistically competitive markets set price above MC. This turns out to be important …</a:t>
            </a:r>
          </a:p>
          <a:p>
            <a:pPr marL="355600" indent="-355600">
              <a:lnSpc>
                <a:spcPct val="120000"/>
              </a:lnSpc>
              <a:buClr>
                <a:srgbClr val="0070C0"/>
              </a:buClr>
              <a:buSzPct val="50000"/>
              <a:buFont typeface="Wingdings" panose="05000000000000000000" pitchFamily="2" charset="2"/>
              <a:buChar char="q"/>
            </a:pPr>
            <a:r>
              <a:rPr lang="en-US" dirty="0">
                <a:solidFill>
                  <a:schemeClr val="bg2">
                    <a:lumMod val="10000"/>
                  </a:schemeClr>
                </a:solidFill>
              </a:rPr>
              <a:t>Consider if there are 10 firms in an industry each with MC=$10 and a fixed cost of $120. </a:t>
            </a:r>
          </a:p>
          <a:p>
            <a:pPr marL="355600" indent="-355600">
              <a:lnSpc>
                <a:spcPct val="120000"/>
              </a:lnSpc>
              <a:buClr>
                <a:srgbClr val="0070C0"/>
              </a:buClr>
              <a:buSzPct val="50000"/>
              <a:buFont typeface="Wingdings" panose="05000000000000000000" pitchFamily="2" charset="2"/>
              <a:buChar char="q"/>
            </a:pPr>
            <a:r>
              <a:rPr lang="en-US" dirty="0">
                <a:solidFill>
                  <a:schemeClr val="bg2">
                    <a:lumMod val="10000"/>
                  </a:schemeClr>
                </a:solidFill>
              </a:rPr>
              <a:t>Each firm sells a horizontally differentiated product with elasticity of demand equal to </a:t>
            </a:r>
            <a:r>
              <a:rPr lang="el-GR" dirty="0">
                <a:solidFill>
                  <a:schemeClr val="bg2">
                    <a:lumMod val="10000"/>
                  </a:schemeClr>
                </a:solidFill>
              </a:rPr>
              <a:t>η</a:t>
            </a:r>
            <a:r>
              <a:rPr lang="en-US" dirty="0">
                <a:solidFill>
                  <a:schemeClr val="bg2">
                    <a:lumMod val="10000"/>
                  </a:schemeClr>
                </a:solidFill>
              </a:rPr>
              <a:t>=2 so the profit maximizing price for each firm is $20 as per the previous slide.</a:t>
            </a:r>
          </a:p>
          <a:p>
            <a:pPr marL="355600" indent="-355600">
              <a:lnSpc>
                <a:spcPct val="120000"/>
              </a:lnSpc>
              <a:buClr>
                <a:srgbClr val="0070C0"/>
              </a:buClr>
              <a:buSzPct val="50000"/>
              <a:buFont typeface="Wingdings" panose="05000000000000000000" pitchFamily="2" charset="2"/>
              <a:buChar char="q"/>
            </a:pPr>
            <a:r>
              <a:rPr lang="en-US" dirty="0"/>
              <a:t>Assume market demand of 240 is evenly distributed across firms. Revenues for each firm is $480, costs $360 and profits $120. </a:t>
            </a:r>
          </a:p>
          <a:p>
            <a:pPr marL="0" indent="0" algn="ctr">
              <a:lnSpc>
                <a:spcPct val="120000"/>
              </a:lnSpc>
              <a:buClr>
                <a:srgbClr val="0070C0"/>
              </a:buClr>
              <a:buSzPct val="50000"/>
              <a:buNone/>
            </a:pPr>
            <a:r>
              <a:rPr lang="en-US" b="1" i="1" dirty="0">
                <a:solidFill>
                  <a:schemeClr val="bg2">
                    <a:lumMod val="50000"/>
                  </a:schemeClr>
                </a:solidFill>
              </a:rPr>
              <a:t>But profits lead to ….</a:t>
            </a:r>
          </a:p>
          <a:p>
            <a:pPr marL="0" indent="0">
              <a:buClr>
                <a:srgbClr val="0070C0"/>
              </a:buClr>
              <a:buSzPct val="50000"/>
              <a:buNone/>
            </a:pPr>
            <a:endParaRPr lang="en-US" i="1" dirty="0">
              <a:solidFill>
                <a:schemeClr val="bg2">
                  <a:lumMod val="50000"/>
                </a:schemeClr>
              </a:solidFill>
            </a:endParaRPr>
          </a:p>
        </p:txBody>
      </p:sp>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31</a:t>
            </a:fld>
            <a:endParaRPr lang="en-AU"/>
          </a:p>
        </p:txBody>
      </p:sp>
    </p:spTree>
    <p:extLst>
      <p:ext uri="{BB962C8B-B14F-4D97-AF65-F5344CB8AC3E}">
        <p14:creationId xmlns:p14="http://schemas.microsoft.com/office/powerpoint/2010/main" val="19088949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002060"/>
                </a:solidFill>
              </a:rPr>
              <a:t>Monopolistic Competition </a:t>
            </a:r>
            <a:r>
              <a:rPr lang="en-US" b="1" i="1" dirty="0">
                <a:solidFill>
                  <a:srgbClr val="002060"/>
                </a:solidFill>
              </a:rPr>
              <a:t>– the entry decision</a:t>
            </a:r>
            <a:endParaRPr lang="en-AU" b="1" i="1" dirty="0">
              <a:solidFill>
                <a:srgbClr val="002060"/>
              </a:solidFill>
            </a:endParaRPr>
          </a:p>
        </p:txBody>
      </p:sp>
      <p:sp>
        <p:nvSpPr>
          <p:cNvPr id="3" name="Content Placeholder 2"/>
          <p:cNvSpPr>
            <a:spLocks noGrp="1"/>
          </p:cNvSpPr>
          <p:nvPr>
            <p:ph idx="1"/>
          </p:nvPr>
        </p:nvSpPr>
        <p:spPr/>
        <p:txBody>
          <a:bodyPr>
            <a:normAutofit fontScale="92500" lnSpcReduction="10000"/>
          </a:bodyPr>
          <a:lstStyle/>
          <a:p>
            <a:pPr marL="355600" indent="-355600">
              <a:lnSpc>
                <a:spcPct val="120000"/>
              </a:lnSpc>
              <a:buClr>
                <a:srgbClr val="0070C0"/>
              </a:buClr>
              <a:buSzPct val="50000"/>
              <a:buFont typeface="Wingdings" panose="05000000000000000000" pitchFamily="2" charset="2"/>
              <a:buChar char="q"/>
            </a:pPr>
            <a:r>
              <a:rPr lang="en-US" dirty="0"/>
              <a:t>Entry keeps occurring until profits are dissipated. </a:t>
            </a:r>
          </a:p>
          <a:p>
            <a:pPr marL="355600" indent="-355600">
              <a:lnSpc>
                <a:spcPct val="120000"/>
              </a:lnSpc>
              <a:buClr>
                <a:srgbClr val="0070C0"/>
              </a:buClr>
              <a:buSzPct val="50000"/>
              <a:buFont typeface="Wingdings" panose="05000000000000000000" pitchFamily="2" charset="2"/>
              <a:buChar char="q"/>
            </a:pPr>
            <a:r>
              <a:rPr lang="en-US" dirty="0"/>
              <a:t>Assume that the own price elasticity of demand is unchanged.</a:t>
            </a:r>
          </a:p>
          <a:p>
            <a:pPr marL="355600" indent="-355600">
              <a:lnSpc>
                <a:spcPct val="120000"/>
              </a:lnSpc>
              <a:buClr>
                <a:srgbClr val="0070C0"/>
              </a:buClr>
              <a:buSzPct val="50000"/>
              <a:buFont typeface="Wingdings" panose="05000000000000000000" pitchFamily="2" charset="2"/>
              <a:buChar char="q"/>
            </a:pPr>
            <a:r>
              <a:rPr lang="en-US" dirty="0"/>
              <a:t>In the LR we would expect to see 20 firms in the industry, each selling 12 units and earning zero economic profit. </a:t>
            </a:r>
            <a:r>
              <a:rPr lang="en-US" b="1" i="1" dirty="0">
                <a:solidFill>
                  <a:srgbClr val="FF0000"/>
                </a:solidFill>
              </a:rPr>
              <a:t>See tutorial question</a:t>
            </a:r>
            <a:r>
              <a:rPr lang="en-US" dirty="0"/>
              <a:t>.</a:t>
            </a:r>
          </a:p>
          <a:p>
            <a:pPr marL="355600" indent="-355600">
              <a:lnSpc>
                <a:spcPct val="120000"/>
              </a:lnSpc>
              <a:buClr>
                <a:srgbClr val="0070C0"/>
              </a:buClr>
              <a:buSzPct val="50000"/>
              <a:buFont typeface="Wingdings" panose="05000000000000000000" pitchFamily="2" charset="2"/>
              <a:buChar char="q"/>
            </a:pPr>
            <a:r>
              <a:rPr lang="en-US" dirty="0"/>
              <a:t>Some have argued that monopolistic competition is wasteful, in part because when new firms enter each incurs additional fixed costs that can be avoided if the incumbents simply remain. </a:t>
            </a:r>
          </a:p>
          <a:p>
            <a:pPr marL="0" indent="0" algn="ctr">
              <a:lnSpc>
                <a:spcPct val="120000"/>
              </a:lnSpc>
              <a:buClr>
                <a:srgbClr val="0070C0"/>
              </a:buClr>
              <a:buSzPct val="50000"/>
              <a:buNone/>
            </a:pPr>
            <a:r>
              <a:rPr lang="en-US" b="1" i="1" dirty="0">
                <a:solidFill>
                  <a:schemeClr val="bg2">
                    <a:lumMod val="50000"/>
                  </a:schemeClr>
                </a:solidFill>
              </a:rPr>
              <a:t>What does this fail to take account of?</a:t>
            </a:r>
          </a:p>
          <a:p>
            <a:pPr marL="0" indent="0">
              <a:buClr>
                <a:srgbClr val="0070C0"/>
              </a:buClr>
              <a:buSzPct val="50000"/>
              <a:buNone/>
            </a:pPr>
            <a:endParaRPr lang="en-US" i="1" dirty="0">
              <a:solidFill>
                <a:schemeClr val="bg2">
                  <a:lumMod val="50000"/>
                </a:schemeClr>
              </a:solidFill>
            </a:endParaRPr>
          </a:p>
        </p:txBody>
      </p:sp>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32</a:t>
            </a:fld>
            <a:endParaRPr lang="en-AU"/>
          </a:p>
        </p:txBody>
      </p:sp>
    </p:spTree>
    <p:extLst>
      <p:ext uri="{BB962C8B-B14F-4D97-AF65-F5344CB8AC3E}">
        <p14:creationId xmlns:p14="http://schemas.microsoft.com/office/powerpoint/2010/main" val="39344743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002060"/>
                </a:solidFill>
              </a:rPr>
              <a:t>Oligopoly</a:t>
            </a:r>
            <a:endParaRPr lang="en-AU" b="1" i="1" dirty="0">
              <a:solidFill>
                <a:srgbClr val="002060"/>
              </a:solidFill>
            </a:endParaRPr>
          </a:p>
        </p:txBody>
      </p:sp>
      <p:sp>
        <p:nvSpPr>
          <p:cNvPr id="3" name="Content Placeholder 2"/>
          <p:cNvSpPr>
            <a:spLocks noGrp="1"/>
          </p:cNvSpPr>
          <p:nvPr>
            <p:ph idx="1"/>
          </p:nvPr>
        </p:nvSpPr>
        <p:spPr/>
        <p:txBody>
          <a:bodyPr>
            <a:normAutofit fontScale="92500" lnSpcReduction="10000"/>
          </a:bodyPr>
          <a:lstStyle/>
          <a:p>
            <a:pPr marL="355600" indent="-355600">
              <a:lnSpc>
                <a:spcPct val="120000"/>
              </a:lnSpc>
              <a:buClr>
                <a:srgbClr val="0070C0"/>
              </a:buClr>
              <a:buSzPct val="50000"/>
              <a:buFont typeface="Wingdings" panose="05000000000000000000" pitchFamily="2" charset="2"/>
              <a:buChar char="q"/>
            </a:pPr>
            <a:r>
              <a:rPr lang="en-US" dirty="0"/>
              <a:t>Classic examples include industries like automobiles, steel, cereal and airlines.</a:t>
            </a:r>
          </a:p>
          <a:p>
            <a:pPr marL="355600" indent="-355600">
              <a:lnSpc>
                <a:spcPct val="120000"/>
              </a:lnSpc>
              <a:buClr>
                <a:srgbClr val="0070C0"/>
              </a:buClr>
              <a:buSzPct val="50000"/>
              <a:buFont typeface="Wingdings" panose="05000000000000000000" pitchFamily="2" charset="2"/>
              <a:buChar char="q"/>
            </a:pPr>
            <a:r>
              <a:rPr lang="en-US" dirty="0"/>
              <a:t>Characterized by: </a:t>
            </a:r>
          </a:p>
          <a:p>
            <a:pPr marL="719138" indent="-363538">
              <a:lnSpc>
                <a:spcPct val="120000"/>
              </a:lnSpc>
              <a:buClr>
                <a:srgbClr val="0070C0"/>
              </a:buClr>
              <a:buSzPct val="50000"/>
              <a:buFont typeface="Wingdings" panose="05000000000000000000" pitchFamily="2" charset="2"/>
              <a:buChar char="Ø"/>
            </a:pPr>
            <a:r>
              <a:rPr lang="en-US" i="1" dirty="0">
                <a:solidFill>
                  <a:schemeClr val="bg2">
                    <a:lumMod val="50000"/>
                  </a:schemeClr>
                </a:solidFill>
              </a:rPr>
              <a:t>‘Few’ firms amongst which there is strategic interaction</a:t>
            </a:r>
          </a:p>
          <a:p>
            <a:pPr marL="719138" indent="-363538">
              <a:lnSpc>
                <a:spcPct val="120000"/>
              </a:lnSpc>
              <a:buClr>
                <a:srgbClr val="0070C0"/>
              </a:buClr>
              <a:buSzPct val="50000"/>
              <a:buFont typeface="Wingdings" panose="05000000000000000000" pitchFamily="2" charset="2"/>
              <a:buChar char="Ø"/>
            </a:pPr>
            <a:r>
              <a:rPr lang="en-US" i="1" dirty="0">
                <a:solidFill>
                  <a:schemeClr val="bg2">
                    <a:lumMod val="50000"/>
                  </a:schemeClr>
                </a:solidFill>
              </a:rPr>
              <a:t>Products may be homogeneous or there may be heterogeneity</a:t>
            </a:r>
          </a:p>
          <a:p>
            <a:pPr marL="719138" indent="-363538">
              <a:lnSpc>
                <a:spcPct val="120000"/>
              </a:lnSpc>
              <a:buClr>
                <a:srgbClr val="0070C0"/>
              </a:buClr>
              <a:buSzPct val="50000"/>
              <a:buFont typeface="Wingdings" panose="05000000000000000000" pitchFamily="2" charset="2"/>
              <a:buChar char="Ø"/>
            </a:pPr>
            <a:r>
              <a:rPr lang="en-US" i="1" dirty="0">
                <a:solidFill>
                  <a:schemeClr val="bg2">
                    <a:lumMod val="50000"/>
                  </a:schemeClr>
                </a:solidFill>
              </a:rPr>
              <a:t>Some barrier to entry</a:t>
            </a:r>
          </a:p>
          <a:p>
            <a:pPr marL="355600" indent="-355600">
              <a:lnSpc>
                <a:spcPct val="120000"/>
              </a:lnSpc>
              <a:buClr>
                <a:srgbClr val="0070C0"/>
              </a:buClr>
              <a:buSzPct val="50000"/>
              <a:buFont typeface="Wingdings" panose="05000000000000000000" pitchFamily="2" charset="2"/>
              <a:buChar char="q"/>
            </a:pPr>
            <a:r>
              <a:rPr lang="en-US" dirty="0"/>
              <a:t>What does strategic interaction mean? </a:t>
            </a:r>
          </a:p>
          <a:p>
            <a:pPr marL="0" indent="0" algn="ctr">
              <a:lnSpc>
                <a:spcPct val="120000"/>
              </a:lnSpc>
              <a:buClr>
                <a:srgbClr val="0070C0"/>
              </a:buClr>
              <a:buSzPct val="50000"/>
              <a:buNone/>
            </a:pPr>
            <a:r>
              <a:rPr lang="en-US" b="1" i="1" dirty="0">
                <a:solidFill>
                  <a:schemeClr val="bg2">
                    <a:lumMod val="50000"/>
                  </a:schemeClr>
                </a:solidFill>
              </a:rPr>
              <a:t>Think about Coles, Woolworths and milk….</a:t>
            </a:r>
            <a:endParaRPr lang="en-US" i="1" dirty="0">
              <a:solidFill>
                <a:schemeClr val="bg2">
                  <a:lumMod val="50000"/>
                </a:schemeClr>
              </a:solidFill>
            </a:endParaRPr>
          </a:p>
        </p:txBody>
      </p:sp>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33</a:t>
            </a:fld>
            <a:endParaRPr lang="en-AU"/>
          </a:p>
        </p:txBody>
      </p:sp>
    </p:spTree>
    <p:extLst>
      <p:ext uri="{BB962C8B-B14F-4D97-AF65-F5344CB8AC3E}">
        <p14:creationId xmlns:p14="http://schemas.microsoft.com/office/powerpoint/2010/main" val="28323269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002060"/>
                </a:solidFill>
              </a:rPr>
              <a:t>Oligopoly</a:t>
            </a:r>
            <a:endParaRPr lang="en-AU" b="1" i="1" dirty="0">
              <a:solidFill>
                <a:srgbClr val="002060"/>
              </a:solidFill>
            </a:endParaRPr>
          </a:p>
        </p:txBody>
      </p:sp>
      <p:sp>
        <p:nvSpPr>
          <p:cNvPr id="3" name="Content Placeholder 2"/>
          <p:cNvSpPr>
            <a:spLocks noGrp="1"/>
          </p:cNvSpPr>
          <p:nvPr>
            <p:ph idx="1"/>
          </p:nvPr>
        </p:nvSpPr>
        <p:spPr/>
        <p:txBody>
          <a:bodyPr>
            <a:normAutofit/>
          </a:bodyPr>
          <a:lstStyle/>
          <a:p>
            <a:pPr marL="355600" indent="-355600">
              <a:lnSpc>
                <a:spcPct val="120000"/>
              </a:lnSpc>
              <a:buClr>
                <a:srgbClr val="0070C0"/>
              </a:buClr>
              <a:buSzPct val="50000"/>
              <a:buFont typeface="Wingdings" panose="05000000000000000000" pitchFamily="2" charset="2"/>
              <a:buChar char="q"/>
            </a:pPr>
            <a:r>
              <a:rPr lang="en-US" dirty="0"/>
              <a:t>Important to understand that there are many different types of oligopoly.</a:t>
            </a:r>
          </a:p>
          <a:p>
            <a:pPr marL="355600" indent="-355600">
              <a:lnSpc>
                <a:spcPct val="120000"/>
              </a:lnSpc>
              <a:buClr>
                <a:srgbClr val="0070C0"/>
              </a:buClr>
              <a:buSzPct val="50000"/>
              <a:buFont typeface="Wingdings" panose="05000000000000000000" pitchFamily="2" charset="2"/>
              <a:buChar char="q"/>
            </a:pPr>
            <a:r>
              <a:rPr lang="en-US" dirty="0"/>
              <a:t>How do we model this strategic interaction? </a:t>
            </a:r>
          </a:p>
          <a:p>
            <a:pPr marL="355600" indent="-355600">
              <a:lnSpc>
                <a:spcPct val="120000"/>
              </a:lnSpc>
              <a:buClr>
                <a:srgbClr val="0070C0"/>
              </a:buClr>
              <a:buSzPct val="50000"/>
              <a:buFont typeface="Wingdings" panose="05000000000000000000" pitchFamily="2" charset="2"/>
              <a:buChar char="q"/>
            </a:pPr>
            <a:r>
              <a:rPr lang="en-US" dirty="0"/>
              <a:t>Number of ways, with the simplest being the following …. </a:t>
            </a:r>
          </a:p>
          <a:p>
            <a:pPr marL="355600" indent="-355600">
              <a:lnSpc>
                <a:spcPct val="120000"/>
              </a:lnSpc>
              <a:buClr>
                <a:srgbClr val="0070C0"/>
              </a:buClr>
              <a:buSzPct val="50000"/>
              <a:buFont typeface="Wingdings" panose="05000000000000000000" pitchFamily="2" charset="2"/>
              <a:buChar char="q"/>
            </a:pPr>
            <a:endParaRPr lang="en-US" dirty="0"/>
          </a:p>
          <a:p>
            <a:pPr marL="355600" indent="-355600">
              <a:lnSpc>
                <a:spcPct val="120000"/>
              </a:lnSpc>
              <a:buClr>
                <a:srgbClr val="0070C0"/>
              </a:buClr>
              <a:buSzPct val="50000"/>
              <a:buFont typeface="Wingdings" panose="05000000000000000000" pitchFamily="2" charset="2"/>
              <a:buChar char="q"/>
            </a:pPr>
            <a:endParaRPr lang="en-US" dirty="0"/>
          </a:p>
        </p:txBody>
      </p:sp>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34</a:t>
            </a:fld>
            <a:endParaRPr lang="en-AU"/>
          </a:p>
        </p:txBody>
      </p:sp>
    </p:spTree>
    <p:extLst>
      <p:ext uri="{BB962C8B-B14F-4D97-AF65-F5344CB8AC3E}">
        <p14:creationId xmlns:p14="http://schemas.microsoft.com/office/powerpoint/2010/main" val="1968261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108075"/>
          </a:xfrm>
        </p:spPr>
        <p:txBody>
          <a:bodyPr/>
          <a:lstStyle/>
          <a:p>
            <a:r>
              <a:rPr lang="en-US" b="1" dirty="0">
                <a:solidFill>
                  <a:srgbClr val="002060"/>
                </a:solidFill>
              </a:rPr>
              <a:t>Oligopoly – </a:t>
            </a:r>
            <a:r>
              <a:rPr lang="en-US" b="1" i="1" dirty="0">
                <a:solidFill>
                  <a:srgbClr val="002060"/>
                </a:solidFill>
              </a:rPr>
              <a:t>Nash Equilibrium</a:t>
            </a:r>
            <a:endParaRPr lang="en-AU" b="1" i="1" dirty="0">
              <a:solidFill>
                <a:srgbClr val="002060"/>
              </a:solidFill>
            </a:endParaRPr>
          </a:p>
        </p:txBody>
      </p:sp>
      <p:sp>
        <p:nvSpPr>
          <p:cNvPr id="3" name="Content Placeholder 2"/>
          <p:cNvSpPr>
            <a:spLocks noGrp="1"/>
          </p:cNvSpPr>
          <p:nvPr>
            <p:ph idx="1"/>
          </p:nvPr>
        </p:nvSpPr>
        <p:spPr>
          <a:xfrm>
            <a:off x="838200" y="1473200"/>
            <a:ext cx="10515600" cy="4703763"/>
          </a:xfrm>
        </p:spPr>
        <p:txBody>
          <a:bodyPr>
            <a:normAutofit/>
          </a:bodyPr>
          <a:lstStyle/>
          <a:p>
            <a:pPr marL="355600" indent="-355600">
              <a:lnSpc>
                <a:spcPct val="120000"/>
              </a:lnSpc>
              <a:spcBef>
                <a:spcPts val="600"/>
              </a:spcBef>
              <a:spcAft>
                <a:spcPts val="600"/>
              </a:spcAft>
              <a:buClr>
                <a:srgbClr val="0070C0"/>
              </a:buClr>
              <a:buSzPct val="50000"/>
              <a:buFont typeface="Wingdings" panose="05000000000000000000" pitchFamily="2" charset="2"/>
              <a:buChar char="q"/>
            </a:pPr>
            <a:r>
              <a:rPr lang="en-US" dirty="0"/>
              <a:t>Consider the following pricing game for </a:t>
            </a:r>
            <a:r>
              <a:rPr lang="en-US" dirty="0" err="1"/>
              <a:t>WonCo</a:t>
            </a:r>
            <a:r>
              <a:rPr lang="en-US" dirty="0"/>
              <a:t> and </a:t>
            </a:r>
            <a:r>
              <a:rPr lang="en-US" dirty="0" err="1"/>
              <a:t>Tulnc</a:t>
            </a:r>
            <a:r>
              <a:rPr lang="en-US" dirty="0"/>
              <a:t> …</a:t>
            </a:r>
          </a:p>
          <a:p>
            <a:pPr>
              <a:lnSpc>
                <a:spcPct val="120000"/>
              </a:lnSpc>
              <a:spcBef>
                <a:spcPts val="600"/>
              </a:spcBef>
              <a:spcAft>
                <a:spcPts val="600"/>
              </a:spcAft>
              <a:buClr>
                <a:srgbClr val="0070C0"/>
              </a:buClr>
              <a:buSzPct val="50000"/>
            </a:pPr>
            <a:endParaRPr lang="en-AU" dirty="0"/>
          </a:p>
          <a:p>
            <a:pPr marL="355600" indent="-355600">
              <a:lnSpc>
                <a:spcPct val="120000"/>
              </a:lnSpc>
              <a:spcBef>
                <a:spcPts val="600"/>
              </a:spcBef>
              <a:spcAft>
                <a:spcPts val="600"/>
              </a:spcAft>
              <a:buClr>
                <a:srgbClr val="0070C0"/>
              </a:buClr>
              <a:buSzPct val="50000"/>
              <a:buFont typeface="Wingdings" panose="05000000000000000000" pitchFamily="2" charset="2"/>
              <a:buChar char="q"/>
            </a:pPr>
            <a:endParaRPr lang="en-US" dirty="0"/>
          </a:p>
        </p:txBody>
      </p:sp>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35</a:t>
            </a:fld>
            <a:endParaRPr lang="en-AU"/>
          </a:p>
        </p:txBody>
      </p:sp>
      <p:graphicFrame>
        <p:nvGraphicFramePr>
          <p:cNvPr id="6" name="Table 5"/>
          <p:cNvGraphicFramePr>
            <a:graphicFrameLocks noGrp="1"/>
          </p:cNvGraphicFramePr>
          <p:nvPr>
            <p:extLst>
              <p:ext uri="{D42A27DB-BD31-4B8C-83A1-F6EECF244321}">
                <p14:modId xmlns:p14="http://schemas.microsoft.com/office/powerpoint/2010/main" val="308351363"/>
              </p:ext>
            </p:extLst>
          </p:nvPr>
        </p:nvGraphicFramePr>
        <p:xfrm>
          <a:off x="1781173" y="2672291"/>
          <a:ext cx="8578852" cy="2520000"/>
        </p:xfrm>
        <a:graphic>
          <a:graphicData uri="http://schemas.openxmlformats.org/drawingml/2006/table">
            <a:tbl>
              <a:tblPr>
                <a:tableStyleId>{5C22544A-7EE6-4342-B048-85BDC9FD1C3A}</a:tableStyleId>
              </a:tblPr>
              <a:tblGrid>
                <a:gridCol w="2144713">
                  <a:extLst>
                    <a:ext uri="{9D8B030D-6E8A-4147-A177-3AD203B41FA5}">
                      <a16:colId xmlns:a16="http://schemas.microsoft.com/office/drawing/2014/main" val="20000"/>
                    </a:ext>
                  </a:extLst>
                </a:gridCol>
                <a:gridCol w="2144713">
                  <a:extLst>
                    <a:ext uri="{9D8B030D-6E8A-4147-A177-3AD203B41FA5}">
                      <a16:colId xmlns:a16="http://schemas.microsoft.com/office/drawing/2014/main" val="20001"/>
                    </a:ext>
                  </a:extLst>
                </a:gridCol>
                <a:gridCol w="2144713">
                  <a:extLst>
                    <a:ext uri="{9D8B030D-6E8A-4147-A177-3AD203B41FA5}">
                      <a16:colId xmlns:a16="http://schemas.microsoft.com/office/drawing/2014/main" val="20002"/>
                    </a:ext>
                  </a:extLst>
                </a:gridCol>
                <a:gridCol w="2144713">
                  <a:extLst>
                    <a:ext uri="{9D8B030D-6E8A-4147-A177-3AD203B41FA5}">
                      <a16:colId xmlns:a16="http://schemas.microsoft.com/office/drawing/2014/main" val="20003"/>
                    </a:ext>
                  </a:extLst>
                </a:gridCol>
              </a:tblGrid>
              <a:tr h="630000">
                <a:tc>
                  <a:txBody>
                    <a:bodyPr/>
                    <a:lstStyle/>
                    <a:p>
                      <a:endParaRPr lang="en-AU" dirty="0"/>
                    </a:p>
                  </a:txBody>
                  <a:tcPr>
                    <a:lnL w="12700" cmpd="sng">
                      <a:noFill/>
                    </a:lnL>
                    <a:lnR w="12700" cmpd="sng">
                      <a:noFill/>
                    </a:lnR>
                    <a:lnT w="28575"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endParaRPr lang="en-AU" sz="3200" b="1" dirty="0">
                        <a:solidFill>
                          <a:srgbClr val="7030A0"/>
                        </a:solidFill>
                      </a:endParaRPr>
                    </a:p>
                  </a:txBody>
                  <a:tcPr>
                    <a:lnL w="12700" cmpd="sng">
                      <a:noFill/>
                    </a:lnL>
                    <a:lnT w="28575" cap="flat" cmpd="sng" algn="ctr">
                      <a:solidFill>
                        <a:schemeClr val="tx1"/>
                      </a:solidFill>
                      <a:prstDash val="solid"/>
                      <a:round/>
                      <a:headEnd type="none" w="med" len="med"/>
                      <a:tailEnd type="none" w="med" len="med"/>
                    </a:lnT>
                    <a:noFill/>
                  </a:tcPr>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3200" b="1" dirty="0" err="1">
                          <a:solidFill>
                            <a:srgbClr val="7030A0"/>
                          </a:solidFill>
                        </a:rPr>
                        <a:t>Tulnc</a:t>
                      </a:r>
                      <a:endParaRPr lang="en-AU" sz="3200" b="1" dirty="0">
                        <a:solidFill>
                          <a:srgbClr val="7030A0"/>
                        </a:solidFill>
                      </a:endParaRPr>
                    </a:p>
                  </a:txBody>
                  <a:tcP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hMerge="1">
                  <a:txBody>
                    <a:bodyPr/>
                    <a:lstStyle/>
                    <a:p>
                      <a:pPr algn="ctr"/>
                      <a:endParaRPr lang="en-AU" sz="3200" b="1" dirty="0">
                        <a:solidFill>
                          <a:srgbClr val="7030A0"/>
                        </a:solidFill>
                      </a:endParaRPr>
                    </a:p>
                  </a:txBody>
                  <a:tcPr/>
                </a:tc>
                <a:extLst>
                  <a:ext uri="{0D108BD9-81ED-4DB2-BD59-A6C34878D82A}">
                    <a16:rowId xmlns:a16="http://schemas.microsoft.com/office/drawing/2014/main" val="10000"/>
                  </a:ext>
                </a:extLst>
              </a:tr>
              <a:tr h="630000">
                <a:tc>
                  <a:txBody>
                    <a:bodyPr/>
                    <a:lstStyle/>
                    <a:p>
                      <a:endParaRPr lang="en-AU" dirty="0"/>
                    </a:p>
                  </a:txBody>
                  <a:tcPr>
                    <a:lnT w="12700" cmpd="sng">
                      <a:noFill/>
                    </a:lnT>
                    <a:noFill/>
                  </a:tcPr>
                </a:tc>
                <a:tc>
                  <a:txBody>
                    <a:bodyPr/>
                    <a:lstStyle/>
                    <a:p>
                      <a:pPr algn="ctr"/>
                      <a:endParaRPr lang="en-AU" b="1" dirty="0"/>
                    </a:p>
                  </a:txBody>
                  <a:tcPr anchor="ctr">
                    <a:lnB w="28575" cap="flat" cmpd="sng" algn="ctr">
                      <a:solidFill>
                        <a:schemeClr val="tx1"/>
                      </a:solidFill>
                      <a:prstDash val="solid"/>
                      <a:round/>
                      <a:headEnd type="none" w="med" len="med"/>
                      <a:tailEnd type="none" w="med" len="med"/>
                    </a:lnB>
                    <a:noFill/>
                  </a:tcPr>
                </a:tc>
                <a:tc>
                  <a:txBody>
                    <a:bodyPr/>
                    <a:lstStyle/>
                    <a:p>
                      <a:pPr algn="ctr"/>
                      <a:r>
                        <a:rPr lang="en-AU" sz="2400" b="1" dirty="0">
                          <a:solidFill>
                            <a:srgbClr val="7030A0"/>
                          </a:solidFill>
                        </a:rPr>
                        <a:t>Price Low</a:t>
                      </a: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r>
                        <a:rPr lang="en-AU" sz="2400" b="1" dirty="0">
                          <a:solidFill>
                            <a:srgbClr val="7030A0"/>
                          </a:solidFill>
                        </a:rPr>
                        <a:t>Price High</a:t>
                      </a: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630000">
                <a:tc rowSpan="2">
                  <a:txBody>
                    <a:bodyPr/>
                    <a:lstStyle/>
                    <a:p>
                      <a:pPr algn="ctr"/>
                      <a:r>
                        <a:rPr lang="en-AU" sz="3200" b="1" dirty="0" err="1">
                          <a:solidFill>
                            <a:srgbClr val="0070C0"/>
                          </a:solidFill>
                        </a:rPr>
                        <a:t>WonCo</a:t>
                      </a:r>
                      <a:endParaRPr lang="en-AU" sz="3200" b="1" dirty="0">
                        <a:solidFill>
                          <a:srgbClr val="0070C0"/>
                        </a:solidFill>
                      </a:endParaRPr>
                    </a:p>
                  </a:txBody>
                  <a:tcPr anchor="ctr">
                    <a:lnB w="28575" cap="flat" cmpd="sng" algn="ctr">
                      <a:solidFill>
                        <a:schemeClr val="tx1"/>
                      </a:solidFill>
                      <a:prstDash val="solid"/>
                      <a:round/>
                      <a:headEnd type="none" w="med" len="med"/>
                      <a:tailEnd type="none" w="med" len="med"/>
                    </a:lnB>
                    <a:noFill/>
                  </a:tcPr>
                </a:tc>
                <a:tc>
                  <a:txBody>
                    <a:bodyPr/>
                    <a:lstStyle/>
                    <a:p>
                      <a:pPr algn="ctr"/>
                      <a:r>
                        <a:rPr lang="en-AU" sz="2400" b="1" dirty="0">
                          <a:solidFill>
                            <a:srgbClr val="0070C0"/>
                          </a:solidFill>
                        </a:rPr>
                        <a:t>Price Low</a:t>
                      </a:r>
                    </a:p>
                  </a:txBody>
                  <a:tcPr anchor="ctr">
                    <a:lnT w="28575" cap="flat" cmpd="sng" algn="ctr">
                      <a:solidFill>
                        <a:schemeClr val="tx1"/>
                      </a:solidFill>
                      <a:prstDash val="solid"/>
                      <a:round/>
                      <a:headEnd type="none" w="med" len="med"/>
                      <a:tailEnd type="none" w="med" len="med"/>
                    </a:lnT>
                    <a:noFill/>
                  </a:tcPr>
                </a:tc>
                <a:tc>
                  <a:txBody>
                    <a:bodyPr/>
                    <a:lstStyle/>
                    <a:p>
                      <a:pPr algn="ctr"/>
                      <a:r>
                        <a:rPr lang="en-AU" sz="2400" b="1" dirty="0">
                          <a:solidFill>
                            <a:schemeClr val="tx1"/>
                          </a:solidFill>
                        </a:rPr>
                        <a:t>(</a:t>
                      </a:r>
                      <a:r>
                        <a:rPr lang="en-AU" sz="2400" b="1" dirty="0">
                          <a:solidFill>
                            <a:srgbClr val="0070C0"/>
                          </a:solidFill>
                        </a:rPr>
                        <a:t>$20</a:t>
                      </a:r>
                      <a:r>
                        <a:rPr lang="en-AU" sz="2400" b="1" dirty="0"/>
                        <a:t>, </a:t>
                      </a:r>
                      <a:r>
                        <a:rPr lang="en-AU" sz="2400" b="1" dirty="0">
                          <a:solidFill>
                            <a:srgbClr val="7030A0"/>
                          </a:solidFill>
                        </a:rPr>
                        <a:t>$40</a:t>
                      </a:r>
                      <a:r>
                        <a:rPr lang="en-AU" sz="2400" b="1" dirty="0"/>
                        <a:t>)</a:t>
                      </a:r>
                    </a:p>
                  </a:txBody>
                  <a:tcPr anchor="ctr">
                    <a:lnT w="28575" cap="flat" cmpd="sng" algn="ctr">
                      <a:solidFill>
                        <a:schemeClr val="tx1"/>
                      </a:solidFill>
                      <a:prstDash val="solid"/>
                      <a:round/>
                      <a:headEnd type="none" w="med" len="med"/>
                      <a:tailEnd type="none" w="med" len="med"/>
                    </a:lnT>
                    <a:noFill/>
                  </a:tcPr>
                </a:tc>
                <a:tc>
                  <a:txBody>
                    <a:bodyPr/>
                    <a:lstStyle/>
                    <a:p>
                      <a:pPr algn="ctr"/>
                      <a:r>
                        <a:rPr lang="en-AU" sz="2400" b="1" dirty="0">
                          <a:solidFill>
                            <a:schemeClr val="tx1"/>
                          </a:solidFill>
                        </a:rPr>
                        <a:t>(</a:t>
                      </a:r>
                      <a:r>
                        <a:rPr lang="en-AU" sz="2400" b="1" dirty="0">
                          <a:solidFill>
                            <a:srgbClr val="0070C0"/>
                          </a:solidFill>
                        </a:rPr>
                        <a:t>$40</a:t>
                      </a:r>
                      <a:r>
                        <a:rPr lang="en-AU" sz="2400" b="1" dirty="0"/>
                        <a:t>, </a:t>
                      </a:r>
                      <a:r>
                        <a:rPr lang="en-AU" sz="2400" b="1" dirty="0">
                          <a:solidFill>
                            <a:srgbClr val="7030A0"/>
                          </a:solidFill>
                        </a:rPr>
                        <a:t>$0</a:t>
                      </a:r>
                      <a:r>
                        <a:rPr lang="en-AU" sz="2400" b="1" dirty="0"/>
                        <a:t>)</a:t>
                      </a:r>
                    </a:p>
                  </a:txBody>
                  <a:tcPr anchor="ctr">
                    <a:lnT w="28575"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10002"/>
                  </a:ext>
                </a:extLst>
              </a:tr>
              <a:tr h="630000">
                <a:tc vMerge="1">
                  <a:txBody>
                    <a:bodyPr/>
                    <a:lstStyle/>
                    <a:p>
                      <a:endParaRPr lang="en-AU" dirty="0"/>
                    </a:p>
                  </a:txBody>
                  <a:tcPr>
                    <a:noFill/>
                  </a:tcPr>
                </a:tc>
                <a:tc>
                  <a:txBody>
                    <a:bodyPr/>
                    <a:lstStyle/>
                    <a:p>
                      <a:pPr algn="ctr"/>
                      <a:r>
                        <a:rPr lang="en-AU" sz="2400" b="1" dirty="0">
                          <a:solidFill>
                            <a:srgbClr val="0070C0"/>
                          </a:solidFill>
                        </a:rPr>
                        <a:t>Price High</a:t>
                      </a:r>
                    </a:p>
                  </a:txBody>
                  <a:tcPr anchor="ctr">
                    <a:lnB w="28575"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2400" b="1" dirty="0">
                          <a:solidFill>
                            <a:schemeClr val="tx1"/>
                          </a:solidFill>
                        </a:rPr>
                        <a:t>(</a:t>
                      </a:r>
                      <a:r>
                        <a:rPr lang="en-AU" sz="2400" b="1" dirty="0">
                          <a:solidFill>
                            <a:srgbClr val="0070C0"/>
                          </a:solidFill>
                        </a:rPr>
                        <a:t>$200</a:t>
                      </a:r>
                      <a:r>
                        <a:rPr lang="en-AU" sz="2400" b="1" dirty="0"/>
                        <a:t>, </a:t>
                      </a:r>
                      <a:r>
                        <a:rPr lang="en-AU" sz="2400" b="1" dirty="0">
                          <a:solidFill>
                            <a:srgbClr val="7030A0"/>
                          </a:solidFill>
                        </a:rPr>
                        <a:t>$250</a:t>
                      </a:r>
                      <a:r>
                        <a:rPr lang="en-AU" sz="2400" b="1" dirty="0"/>
                        <a:t>)</a:t>
                      </a:r>
                      <a:endParaRPr lang="en-AU" b="1" dirty="0"/>
                    </a:p>
                  </a:txBody>
                  <a:tcPr anchor="ctr">
                    <a:lnB w="28575" cap="flat" cmpd="sng" algn="ctr">
                      <a:solidFill>
                        <a:schemeClr val="tx1"/>
                      </a:solidFill>
                      <a:prstDash val="solid"/>
                      <a:round/>
                      <a:headEnd type="none" w="med" len="med"/>
                      <a:tailEnd type="none" w="med" len="med"/>
                    </a:lnB>
                    <a:noFill/>
                  </a:tcPr>
                </a:tc>
                <a:tc>
                  <a:txBody>
                    <a:bodyPr/>
                    <a:lstStyle/>
                    <a:p>
                      <a:pPr algn="ctr"/>
                      <a:r>
                        <a:rPr lang="en-AU" sz="2400" b="1" dirty="0">
                          <a:solidFill>
                            <a:schemeClr val="tx1"/>
                          </a:solidFill>
                        </a:rPr>
                        <a:t>(</a:t>
                      </a:r>
                      <a:r>
                        <a:rPr lang="en-AU" sz="2400" b="1" dirty="0">
                          <a:solidFill>
                            <a:srgbClr val="0070C0"/>
                          </a:solidFill>
                        </a:rPr>
                        <a:t>$400</a:t>
                      </a:r>
                      <a:r>
                        <a:rPr lang="en-AU" sz="2400" b="1" dirty="0"/>
                        <a:t>, </a:t>
                      </a:r>
                      <a:r>
                        <a:rPr lang="en-AU" sz="2400" b="1" dirty="0">
                          <a:solidFill>
                            <a:srgbClr val="7030A0"/>
                          </a:solidFill>
                        </a:rPr>
                        <a:t>$200</a:t>
                      </a:r>
                      <a:r>
                        <a:rPr lang="en-AU" sz="2400" b="1" dirty="0"/>
                        <a:t>)</a:t>
                      </a:r>
                    </a:p>
                  </a:txBody>
                  <a:tcPr anchor="ctr">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bl>
          </a:graphicData>
        </a:graphic>
      </p:graphicFrame>
      <p:sp>
        <p:nvSpPr>
          <p:cNvPr id="8" name="Oval 7"/>
          <p:cNvSpPr/>
          <p:nvPr/>
        </p:nvSpPr>
        <p:spPr>
          <a:xfrm>
            <a:off x="7089401" y="3973513"/>
            <a:ext cx="704850" cy="514350"/>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 name="Oval 8"/>
          <p:cNvSpPr/>
          <p:nvPr/>
        </p:nvSpPr>
        <p:spPr>
          <a:xfrm>
            <a:off x="7172325" y="4667250"/>
            <a:ext cx="704850" cy="514350"/>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 name="Oval 9"/>
          <p:cNvSpPr/>
          <p:nvPr/>
        </p:nvSpPr>
        <p:spPr>
          <a:xfrm>
            <a:off x="6486525" y="4667250"/>
            <a:ext cx="704850" cy="514350"/>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1" name="Oval 10"/>
          <p:cNvSpPr/>
          <p:nvPr/>
        </p:nvSpPr>
        <p:spPr>
          <a:xfrm>
            <a:off x="8562975" y="4667250"/>
            <a:ext cx="704850" cy="514350"/>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15256532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anim calcmode="lin" valueType="num">
                                      <p:cBhvr additive="base">
                                        <p:cTn id="25" dur="500" fill="hold"/>
                                        <p:tgtEl>
                                          <p:spTgt spid="11"/>
                                        </p:tgtEl>
                                        <p:attrNameLst>
                                          <p:attrName>ppt_x</p:attrName>
                                        </p:attrNameLst>
                                      </p:cBhvr>
                                      <p:tavLst>
                                        <p:tav tm="0">
                                          <p:val>
                                            <p:strVal val="#ppt_x"/>
                                          </p:val>
                                        </p:tav>
                                        <p:tav tm="100000">
                                          <p:val>
                                            <p:strVal val="#ppt_x"/>
                                          </p:val>
                                        </p:tav>
                                      </p:tavLst>
                                    </p:anim>
                                    <p:anim calcmode="lin" valueType="num">
                                      <p:cBhvr additive="base">
                                        <p:cTn id="26"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002060"/>
                </a:solidFill>
              </a:rPr>
              <a:t>Oligopoly</a:t>
            </a:r>
            <a:endParaRPr lang="en-AU" b="1" i="1" dirty="0">
              <a:solidFill>
                <a:srgbClr val="002060"/>
              </a:solidFill>
            </a:endParaRPr>
          </a:p>
        </p:txBody>
      </p:sp>
      <p:sp>
        <p:nvSpPr>
          <p:cNvPr id="3" name="Content Placeholder 2"/>
          <p:cNvSpPr>
            <a:spLocks noGrp="1"/>
          </p:cNvSpPr>
          <p:nvPr>
            <p:ph idx="1"/>
          </p:nvPr>
        </p:nvSpPr>
        <p:spPr/>
        <p:txBody>
          <a:bodyPr>
            <a:normAutofit fontScale="92500" lnSpcReduction="10000"/>
          </a:bodyPr>
          <a:lstStyle/>
          <a:p>
            <a:pPr marL="355600" indent="-355600">
              <a:lnSpc>
                <a:spcPct val="120000"/>
              </a:lnSpc>
              <a:buClr>
                <a:srgbClr val="0070C0"/>
              </a:buClr>
              <a:buSzPct val="50000"/>
              <a:buFont typeface="Wingdings" panose="05000000000000000000" pitchFamily="2" charset="2"/>
              <a:buChar char="q"/>
            </a:pPr>
            <a:r>
              <a:rPr lang="en-US" dirty="0"/>
              <a:t>The Nash Equilibrium in the above game represent the non-cooperative solution in that each firms makes its best choice (maximize profits) given the </a:t>
            </a:r>
            <a:r>
              <a:rPr lang="en-US" dirty="0" err="1"/>
              <a:t>behaviour</a:t>
            </a:r>
            <a:r>
              <a:rPr lang="en-US" dirty="0"/>
              <a:t> of the other firm.</a:t>
            </a:r>
          </a:p>
          <a:p>
            <a:pPr marL="355600" indent="-355600">
              <a:lnSpc>
                <a:spcPct val="120000"/>
              </a:lnSpc>
              <a:buClr>
                <a:srgbClr val="0070C0"/>
              </a:buClr>
              <a:buSzPct val="50000"/>
              <a:buFont typeface="Wingdings" panose="05000000000000000000" pitchFamily="2" charset="2"/>
              <a:buChar char="q"/>
            </a:pPr>
            <a:r>
              <a:rPr lang="en-US" dirty="0"/>
              <a:t>Note that the outcome above does not represent the best outcome for the firms….</a:t>
            </a:r>
          </a:p>
          <a:p>
            <a:pPr marL="0" indent="0" algn="ctr">
              <a:lnSpc>
                <a:spcPct val="120000"/>
              </a:lnSpc>
              <a:buClr>
                <a:srgbClr val="0070C0"/>
              </a:buClr>
              <a:buSzPct val="50000"/>
              <a:buNone/>
            </a:pPr>
            <a:r>
              <a:rPr lang="en-US" b="1" i="1" dirty="0">
                <a:solidFill>
                  <a:schemeClr val="bg2">
                    <a:lumMod val="50000"/>
                  </a:schemeClr>
                </a:solidFill>
              </a:rPr>
              <a:t>Why? </a:t>
            </a:r>
          </a:p>
          <a:p>
            <a:pPr marL="0" indent="0" algn="ctr">
              <a:lnSpc>
                <a:spcPct val="120000"/>
              </a:lnSpc>
              <a:buClr>
                <a:srgbClr val="0070C0"/>
              </a:buClr>
              <a:buSzPct val="50000"/>
              <a:buNone/>
            </a:pPr>
            <a:r>
              <a:rPr lang="en-US" b="1" i="1" dirty="0">
                <a:solidFill>
                  <a:schemeClr val="bg2">
                    <a:lumMod val="50000"/>
                  </a:schemeClr>
                </a:solidFill>
              </a:rPr>
              <a:t>How might a better outcome be achieved?</a:t>
            </a:r>
          </a:p>
          <a:p>
            <a:pPr marL="0" indent="0" algn="ctr">
              <a:lnSpc>
                <a:spcPct val="120000"/>
              </a:lnSpc>
              <a:buClr>
                <a:srgbClr val="0070C0"/>
              </a:buClr>
              <a:buSzPct val="50000"/>
              <a:buNone/>
            </a:pPr>
            <a:r>
              <a:rPr lang="en-US" b="1" i="1" dirty="0">
                <a:solidFill>
                  <a:schemeClr val="bg2">
                    <a:lumMod val="50000"/>
                  </a:schemeClr>
                </a:solidFill>
              </a:rPr>
              <a:t>Would it work? Why or why not?</a:t>
            </a:r>
          </a:p>
          <a:p>
            <a:pPr marL="355600" indent="-355600">
              <a:lnSpc>
                <a:spcPct val="120000"/>
              </a:lnSpc>
              <a:buClr>
                <a:srgbClr val="0070C0"/>
              </a:buClr>
              <a:buSzPct val="50000"/>
              <a:buFont typeface="Wingdings" panose="05000000000000000000" pitchFamily="2" charset="2"/>
              <a:buChar char="q"/>
            </a:pPr>
            <a:endParaRPr lang="en-US" dirty="0"/>
          </a:p>
          <a:p>
            <a:pPr marL="355600" indent="-355600">
              <a:lnSpc>
                <a:spcPct val="120000"/>
              </a:lnSpc>
              <a:buClr>
                <a:srgbClr val="0070C0"/>
              </a:buClr>
              <a:buSzPct val="50000"/>
              <a:buFont typeface="Wingdings" panose="05000000000000000000" pitchFamily="2" charset="2"/>
              <a:buChar char="q"/>
            </a:pPr>
            <a:endParaRPr lang="en-US" dirty="0"/>
          </a:p>
        </p:txBody>
      </p:sp>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36</a:t>
            </a:fld>
            <a:endParaRPr lang="en-AU"/>
          </a:p>
        </p:txBody>
      </p:sp>
    </p:spTree>
    <p:extLst>
      <p:ext uri="{BB962C8B-B14F-4D97-AF65-F5344CB8AC3E}">
        <p14:creationId xmlns:p14="http://schemas.microsoft.com/office/powerpoint/2010/main" val="11219942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002060"/>
                </a:solidFill>
              </a:rPr>
              <a:t>Oligopoly – the </a:t>
            </a:r>
            <a:r>
              <a:rPr lang="en-US" b="1" dirty="0" err="1">
                <a:solidFill>
                  <a:srgbClr val="002060"/>
                </a:solidFill>
              </a:rPr>
              <a:t>Cournot</a:t>
            </a:r>
            <a:r>
              <a:rPr lang="en-US" b="1" dirty="0">
                <a:solidFill>
                  <a:srgbClr val="002060"/>
                </a:solidFill>
              </a:rPr>
              <a:t> Model</a:t>
            </a:r>
            <a:endParaRPr lang="en-AU" b="1" i="1" dirty="0">
              <a:solidFill>
                <a:srgbClr val="002060"/>
              </a:solidFill>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85000" lnSpcReduction="10000"/>
              </a:bodyPr>
              <a:lstStyle/>
              <a:p>
                <a:pPr marL="355600" indent="-355600">
                  <a:lnSpc>
                    <a:spcPct val="120000"/>
                  </a:lnSpc>
                  <a:buClr>
                    <a:srgbClr val="0070C0"/>
                  </a:buClr>
                  <a:buSzPct val="50000"/>
                  <a:buFont typeface="Wingdings" panose="05000000000000000000" pitchFamily="2" charset="2"/>
                  <a:buChar char="q"/>
                </a:pPr>
                <a:r>
                  <a:rPr lang="en-US" dirty="0"/>
                  <a:t>Assume that there are two firms in the industry (just makes the math and diagrams more tractable) </a:t>
                </a:r>
                <a:r>
                  <a:rPr lang="en-US" b="1" i="1" dirty="0">
                    <a:solidFill>
                      <a:srgbClr val="FF0000"/>
                    </a:solidFill>
                  </a:rPr>
                  <a:t>and the firms are producing a homogeneous product</a:t>
                </a:r>
                <a:r>
                  <a:rPr lang="en-US" dirty="0"/>
                  <a:t>.</a:t>
                </a:r>
              </a:p>
              <a:p>
                <a:pPr marL="355600" indent="-355600">
                  <a:lnSpc>
                    <a:spcPct val="120000"/>
                  </a:lnSpc>
                  <a:buClr>
                    <a:srgbClr val="0070C0"/>
                  </a:buClr>
                  <a:buSzPct val="50000"/>
                  <a:buFont typeface="Wingdings" panose="05000000000000000000" pitchFamily="2" charset="2"/>
                  <a:buChar char="q"/>
                </a:pPr>
                <a:r>
                  <a:rPr lang="en-US" dirty="0"/>
                  <a:t>The key in the </a:t>
                </a:r>
                <a:r>
                  <a:rPr lang="en-US" dirty="0" err="1"/>
                  <a:t>Cournot</a:t>
                </a:r>
                <a:r>
                  <a:rPr lang="en-US" dirty="0"/>
                  <a:t> model is that each firm chooses a level of </a:t>
                </a:r>
                <a:r>
                  <a:rPr lang="en-US" b="1" i="1" dirty="0">
                    <a:solidFill>
                      <a:schemeClr val="bg2">
                        <a:lumMod val="50000"/>
                      </a:schemeClr>
                    </a:solidFill>
                  </a:rPr>
                  <a:t>output</a:t>
                </a:r>
                <a:r>
                  <a:rPr lang="en-US" dirty="0">
                    <a:solidFill>
                      <a:schemeClr val="bg2">
                        <a:lumMod val="50000"/>
                      </a:schemeClr>
                    </a:solidFill>
                  </a:rPr>
                  <a:t> </a:t>
                </a:r>
                <a:r>
                  <a:rPr lang="en-US" dirty="0"/>
                  <a:t>assuming that the </a:t>
                </a:r>
                <a:r>
                  <a:rPr lang="en-US" b="1" i="1" dirty="0">
                    <a:solidFill>
                      <a:schemeClr val="bg2">
                        <a:lumMod val="50000"/>
                      </a:schemeClr>
                    </a:solidFill>
                  </a:rPr>
                  <a:t>output</a:t>
                </a:r>
                <a:r>
                  <a:rPr lang="en-US" dirty="0"/>
                  <a:t> of rivals/ competitors are given or fixed. </a:t>
                </a:r>
              </a:p>
              <a:p>
                <a:pPr marL="355600" indent="-355600">
                  <a:lnSpc>
                    <a:spcPct val="120000"/>
                  </a:lnSpc>
                  <a:buClr>
                    <a:srgbClr val="0070C0"/>
                  </a:buClr>
                  <a:buSzPct val="50000"/>
                  <a:buFont typeface="Wingdings" panose="05000000000000000000" pitchFamily="2" charset="2"/>
                  <a:buChar char="q"/>
                </a:pPr>
                <a:r>
                  <a:rPr lang="en-US" dirty="0"/>
                  <a:t>In the Nash Equilibrium, neither firm will have an incentive to change its output decision given the other firms choice.</a:t>
                </a:r>
              </a:p>
              <a:p>
                <a:pPr marL="355600" indent="-355600">
                  <a:lnSpc>
                    <a:spcPct val="120000"/>
                  </a:lnSpc>
                  <a:buClr>
                    <a:srgbClr val="0070C0"/>
                  </a:buClr>
                  <a:buSzPct val="50000"/>
                  <a:buFont typeface="Wingdings" panose="05000000000000000000" pitchFamily="2" charset="2"/>
                  <a:buChar char="q"/>
                </a:pPr>
                <a:r>
                  <a:rPr lang="en-US" dirty="0"/>
                  <a:t>Start with a simple example in which each firm (A &amp; B) has constant marginal cost equal to zero, and the industry demand curve is given by: </a:t>
                </a:r>
              </a:p>
              <a:p>
                <a:pPr marL="0" indent="0">
                  <a:lnSpc>
                    <a:spcPct val="120000"/>
                  </a:lnSpc>
                  <a:buClr>
                    <a:srgbClr val="0070C0"/>
                  </a:buClr>
                  <a:buSzPct val="50000"/>
                  <a:buNone/>
                </a:pPr>
                <a14:m>
                  <m:oMathPara xmlns:m="http://schemas.openxmlformats.org/officeDocument/2006/math">
                    <m:oMathParaPr>
                      <m:jc m:val="center"/>
                    </m:oMathParaPr>
                    <m:oMath xmlns:m="http://schemas.openxmlformats.org/officeDocument/2006/math">
                      <m:r>
                        <a:rPr lang="en-US" b="0" i="1" smtClean="0">
                          <a:latin typeface="Cambria Math" panose="02040503050406030204" pitchFamily="18" charset="0"/>
                        </a:rPr>
                        <m:t>𝑃</m:t>
                      </m:r>
                      <m:r>
                        <a:rPr lang="en-US" b="0" i="1" smtClean="0">
                          <a:latin typeface="Cambria Math" panose="02040503050406030204" pitchFamily="18" charset="0"/>
                        </a:rPr>
                        <m:t>=100−</m:t>
                      </m:r>
                      <m:r>
                        <a:rPr lang="en-US" b="0" i="1" smtClean="0">
                          <a:latin typeface="Cambria Math" panose="02040503050406030204" pitchFamily="18" charset="0"/>
                        </a:rPr>
                        <m:t>𝑄</m:t>
                      </m:r>
                    </m:oMath>
                  </m:oMathPara>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3"/>
                <a:stretch>
                  <a:fillRect t="-700" r="-58"/>
                </a:stretch>
              </a:blipFill>
            </p:spPr>
            <p:txBody>
              <a:bodyPr/>
              <a:lstStyle/>
              <a:p>
                <a:r>
                  <a:rPr lang="en-AU">
                    <a:noFill/>
                  </a:rPr>
                  <a:t> </a:t>
                </a:r>
              </a:p>
            </p:txBody>
          </p:sp>
        </mc:Fallback>
      </mc:AlternateContent>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37</a:t>
            </a:fld>
            <a:endParaRPr lang="en-AU"/>
          </a:p>
        </p:txBody>
      </p:sp>
    </p:spTree>
    <p:extLst>
      <p:ext uri="{BB962C8B-B14F-4D97-AF65-F5344CB8AC3E}">
        <p14:creationId xmlns:p14="http://schemas.microsoft.com/office/powerpoint/2010/main" val="15159028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002060"/>
                </a:solidFill>
              </a:rPr>
              <a:t>Oligopoly – the </a:t>
            </a:r>
            <a:r>
              <a:rPr lang="en-US" b="1" dirty="0" err="1">
                <a:solidFill>
                  <a:srgbClr val="002060"/>
                </a:solidFill>
              </a:rPr>
              <a:t>Cournot</a:t>
            </a:r>
            <a:r>
              <a:rPr lang="en-US" b="1" dirty="0">
                <a:solidFill>
                  <a:srgbClr val="002060"/>
                </a:solidFill>
              </a:rPr>
              <a:t> Model</a:t>
            </a:r>
            <a:endParaRPr lang="en-AU" b="1" i="1" dirty="0">
              <a:solidFill>
                <a:srgbClr val="002060"/>
              </a:solidFill>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92500"/>
              </a:bodyPr>
              <a:lstStyle/>
              <a:p>
                <a:pPr marL="355600" indent="-355600">
                  <a:lnSpc>
                    <a:spcPct val="120000"/>
                  </a:lnSpc>
                  <a:buClr>
                    <a:srgbClr val="0070C0"/>
                  </a:buClr>
                  <a:buSzPct val="50000"/>
                  <a:buFont typeface="Wingdings" panose="05000000000000000000" pitchFamily="2" charset="2"/>
                  <a:buChar char="q"/>
                </a:pPr>
                <a:r>
                  <a:rPr lang="en-US" dirty="0"/>
                  <a:t>Note that industry output equals the sum of each firms output so: </a:t>
                </a:r>
              </a:p>
              <a:p>
                <a:pPr marL="0" indent="0">
                  <a:lnSpc>
                    <a:spcPct val="120000"/>
                  </a:lnSpc>
                  <a:buClr>
                    <a:srgbClr val="0070C0"/>
                  </a:buClr>
                  <a:buSzPct val="50000"/>
                  <a:buNone/>
                </a:pPr>
                <a14:m>
                  <m:oMathPara xmlns:m="http://schemas.openxmlformats.org/officeDocument/2006/math">
                    <m:oMathParaPr>
                      <m:jc m:val="center"/>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𝑄</m:t>
                          </m:r>
                        </m:e>
                        <m:sub>
                          <m:r>
                            <a:rPr lang="en-US" b="0" i="1" smtClean="0">
                              <a:latin typeface="Cambria Math" panose="02040503050406030204" pitchFamily="18" charset="0"/>
                            </a:rPr>
                            <m:t>𝐴</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𝑄</m:t>
                          </m:r>
                        </m:e>
                        <m:sub>
                          <m:r>
                            <a:rPr lang="en-US" b="0" i="1" smtClean="0">
                              <a:latin typeface="Cambria Math" panose="02040503050406030204" pitchFamily="18" charset="0"/>
                            </a:rPr>
                            <m:t>𝐵</m:t>
                          </m:r>
                        </m:sub>
                      </m:sSub>
                      <m:r>
                        <a:rPr lang="en-US" b="0" i="1" smtClean="0">
                          <a:latin typeface="Cambria Math" panose="02040503050406030204" pitchFamily="18" charset="0"/>
                        </a:rPr>
                        <m:t>=</m:t>
                      </m:r>
                      <m:r>
                        <a:rPr lang="en-US" b="0" i="1" smtClean="0">
                          <a:latin typeface="Cambria Math" panose="02040503050406030204" pitchFamily="18" charset="0"/>
                        </a:rPr>
                        <m:t>𝑄</m:t>
                      </m:r>
                    </m:oMath>
                  </m:oMathPara>
                </a14:m>
                <a:endParaRPr lang="en-US" dirty="0"/>
              </a:p>
              <a:p>
                <a:pPr marL="0" indent="358775">
                  <a:lnSpc>
                    <a:spcPct val="120000"/>
                  </a:lnSpc>
                  <a:buClr>
                    <a:srgbClr val="0070C0"/>
                  </a:buClr>
                  <a:buSzPct val="50000"/>
                  <a:buNone/>
                </a:pPr>
                <a:r>
                  <a:rPr lang="en-US" dirty="0"/>
                  <a:t>and </a:t>
                </a:r>
              </a:p>
              <a:p>
                <a:pPr marL="0" indent="0">
                  <a:lnSpc>
                    <a:spcPct val="120000"/>
                  </a:lnSpc>
                  <a:buClr>
                    <a:srgbClr val="0070C0"/>
                  </a:buClr>
                  <a:buSzPct val="50000"/>
                  <a:buNone/>
                </a:pPr>
                <a14:m>
                  <m:oMathPara xmlns:m="http://schemas.openxmlformats.org/officeDocument/2006/math">
                    <m:oMathParaPr>
                      <m:jc m:val="center"/>
                    </m:oMathParaPr>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𝑀𝐶</m:t>
                          </m:r>
                        </m:e>
                        <m:sub>
                          <m:r>
                            <a:rPr lang="en-US" i="1">
                              <a:latin typeface="Cambria Math" panose="02040503050406030204" pitchFamily="18" charset="0"/>
                            </a:rPr>
                            <m:t>𝐴</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𝑀𝑐</m:t>
                          </m:r>
                        </m:e>
                        <m:sub>
                          <m:r>
                            <a:rPr lang="en-US" i="1">
                              <a:latin typeface="Cambria Math" panose="02040503050406030204" pitchFamily="18" charset="0"/>
                            </a:rPr>
                            <m:t>𝐵</m:t>
                          </m:r>
                        </m:sub>
                      </m:sSub>
                      <m:r>
                        <a:rPr lang="en-US" i="1">
                          <a:latin typeface="Cambria Math" panose="02040503050406030204" pitchFamily="18" charset="0"/>
                        </a:rPr>
                        <m:t>=</m:t>
                      </m:r>
                      <m:r>
                        <a:rPr lang="en-US" b="0" i="1" smtClean="0">
                          <a:latin typeface="Cambria Math" panose="02040503050406030204" pitchFamily="18" charset="0"/>
                        </a:rPr>
                        <m:t>0</m:t>
                      </m:r>
                    </m:oMath>
                  </m:oMathPara>
                </a14:m>
                <a:endParaRPr lang="en-US" dirty="0"/>
              </a:p>
              <a:p>
                <a:pPr marL="355600" indent="-355600">
                  <a:lnSpc>
                    <a:spcPct val="120000"/>
                  </a:lnSpc>
                  <a:buClr>
                    <a:srgbClr val="0070C0"/>
                  </a:buClr>
                  <a:buSzPct val="50000"/>
                  <a:buFont typeface="Wingdings" panose="05000000000000000000" pitchFamily="2" charset="2"/>
                  <a:buChar char="q"/>
                </a:pPr>
                <a:r>
                  <a:rPr lang="en-US" dirty="0"/>
                  <a:t>The anticipated or residual demand curve for firm A is given by: </a:t>
                </a:r>
              </a:p>
              <a:p>
                <a:pPr marL="0" indent="0">
                  <a:lnSpc>
                    <a:spcPct val="120000"/>
                  </a:lnSpc>
                  <a:buClr>
                    <a:srgbClr val="0070C0"/>
                  </a:buClr>
                  <a:buSzPct val="50000"/>
                  <a:buNone/>
                </a:pPr>
                <a14:m>
                  <m:oMathPara xmlns:m="http://schemas.openxmlformats.org/officeDocument/2006/math">
                    <m:oMathParaPr>
                      <m:jc m:val="center"/>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𝐴</m:t>
                          </m:r>
                        </m:sub>
                      </m:sSub>
                      <m:r>
                        <a:rPr lang="en-US" i="1">
                          <a:latin typeface="Cambria Math" panose="02040503050406030204" pitchFamily="18" charset="0"/>
                        </a:rPr>
                        <m:t>=</m:t>
                      </m:r>
                      <m:d>
                        <m:dPr>
                          <m:ctrlPr>
                            <a:rPr lang="en-US" i="1" smtClean="0">
                              <a:latin typeface="Cambria Math" panose="02040503050406030204" pitchFamily="18" charset="0"/>
                            </a:rPr>
                          </m:ctrlPr>
                        </m:dPr>
                        <m:e>
                          <m:r>
                            <a:rPr lang="en-US" b="0" i="1" smtClean="0">
                              <a:latin typeface="Cambria Math" panose="02040503050406030204" pitchFamily="18" charset="0"/>
                            </a:rPr>
                            <m:t>100−</m:t>
                          </m:r>
                          <m:acc>
                            <m:accPr>
                              <m:chr m:val="̅"/>
                              <m:ctrlPr>
                                <a:rPr lang="en-US" b="0" i="1" smtClean="0">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𝑄</m:t>
                                  </m:r>
                                </m:e>
                                <m:sub>
                                  <m:r>
                                    <a:rPr lang="en-US" i="1">
                                      <a:latin typeface="Cambria Math" panose="02040503050406030204" pitchFamily="18" charset="0"/>
                                    </a:rPr>
                                    <m:t>𝐵</m:t>
                                  </m:r>
                                </m:sub>
                              </m:sSub>
                            </m:e>
                          </m:acc>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𝑄</m:t>
                          </m:r>
                        </m:e>
                        <m:sub>
                          <m:r>
                            <a:rPr lang="en-US" b="0" i="1" smtClean="0">
                              <a:latin typeface="Cambria Math" panose="02040503050406030204" pitchFamily="18" charset="0"/>
                            </a:rPr>
                            <m:t>𝐴</m:t>
                          </m:r>
                        </m:sub>
                      </m:sSub>
                    </m:oMath>
                  </m:oMathPara>
                </a14:m>
                <a:endParaRPr lang="en-US" dirty="0"/>
              </a:p>
              <a:p>
                <a:pPr>
                  <a:lnSpc>
                    <a:spcPct val="120000"/>
                  </a:lnSpc>
                  <a:buClr>
                    <a:srgbClr val="0070C0"/>
                  </a:buClr>
                  <a:buSzPct val="50000"/>
                  <a:buFont typeface="Wingdings" panose="05000000000000000000" pitchFamily="2" charset="2"/>
                  <a:buChar char="q"/>
                </a:pPr>
                <a:r>
                  <a:rPr lang="en-US" i="1" dirty="0">
                    <a:solidFill>
                      <a:schemeClr val="bg2">
                        <a:lumMod val="50000"/>
                      </a:schemeClr>
                    </a:solidFill>
                  </a:rPr>
                  <a:t>Now remember the rule for MR when demand is sloping downwards …</a:t>
                </a:r>
              </a:p>
              <a:p>
                <a:pPr>
                  <a:lnSpc>
                    <a:spcPct val="120000"/>
                  </a:lnSpc>
                  <a:buClr>
                    <a:srgbClr val="0070C0"/>
                  </a:buClr>
                  <a:buSzPct val="50000"/>
                  <a:buFont typeface="Wingdings" panose="05000000000000000000" pitchFamily="2" charset="2"/>
                  <a:buChar char="q"/>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58"/>
                </a:stretch>
              </a:blipFill>
            </p:spPr>
            <p:txBody>
              <a:bodyPr/>
              <a:lstStyle/>
              <a:p>
                <a:r>
                  <a:rPr lang="en-AU">
                    <a:noFill/>
                  </a:rPr>
                  <a:t> </a:t>
                </a:r>
              </a:p>
            </p:txBody>
          </p:sp>
        </mc:Fallback>
      </mc:AlternateContent>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38</a:t>
            </a:fld>
            <a:endParaRPr lang="en-AU"/>
          </a:p>
        </p:txBody>
      </p:sp>
    </p:spTree>
    <p:extLst>
      <p:ext uri="{BB962C8B-B14F-4D97-AF65-F5344CB8AC3E}">
        <p14:creationId xmlns:p14="http://schemas.microsoft.com/office/powerpoint/2010/main" val="20999210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002060"/>
                </a:solidFill>
              </a:rPr>
              <a:t>Oligopoly – the </a:t>
            </a:r>
            <a:r>
              <a:rPr lang="en-US" b="1" dirty="0" err="1">
                <a:solidFill>
                  <a:srgbClr val="002060"/>
                </a:solidFill>
              </a:rPr>
              <a:t>Cournot</a:t>
            </a:r>
            <a:r>
              <a:rPr lang="en-US" b="1" dirty="0">
                <a:solidFill>
                  <a:srgbClr val="002060"/>
                </a:solidFill>
              </a:rPr>
              <a:t> Model</a:t>
            </a:r>
            <a:endParaRPr lang="en-AU" b="1" i="1" dirty="0">
              <a:solidFill>
                <a:srgbClr val="002060"/>
              </a:solidFill>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77500" lnSpcReduction="20000"/>
              </a:bodyPr>
              <a:lstStyle/>
              <a:p>
                <a:pPr marL="355600" indent="-355600">
                  <a:lnSpc>
                    <a:spcPct val="120000"/>
                  </a:lnSpc>
                  <a:buClr>
                    <a:srgbClr val="0070C0"/>
                  </a:buClr>
                  <a:buSzPct val="50000"/>
                  <a:buFont typeface="Wingdings" panose="05000000000000000000" pitchFamily="2" charset="2"/>
                  <a:buChar char="q"/>
                </a:pPr>
                <a:r>
                  <a:rPr lang="en-US" dirty="0"/>
                  <a:t>The MR curve for firm A is given by: </a:t>
                </a:r>
              </a:p>
              <a:p>
                <a:pPr marL="0" indent="0">
                  <a:lnSpc>
                    <a:spcPct val="120000"/>
                  </a:lnSpc>
                  <a:buClr>
                    <a:srgbClr val="0070C0"/>
                  </a:buClr>
                  <a:buSzPct val="50000"/>
                  <a:buNone/>
                </a:pPr>
                <a14:m>
                  <m:oMathPara xmlns:m="http://schemas.openxmlformats.org/officeDocument/2006/math">
                    <m:oMathParaPr>
                      <m:jc m:val="center"/>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𝑀𝑅</m:t>
                          </m:r>
                        </m:e>
                        <m:sub>
                          <m:r>
                            <a:rPr lang="en-US" b="0" i="1" smtClean="0">
                              <a:latin typeface="Cambria Math" panose="02040503050406030204" pitchFamily="18" charset="0"/>
                            </a:rPr>
                            <m:t>𝐴</m:t>
                          </m:r>
                        </m:sub>
                      </m:sSub>
                      <m:r>
                        <a:rPr lang="en-US" i="1">
                          <a:latin typeface="Cambria Math" panose="02040503050406030204" pitchFamily="18" charset="0"/>
                        </a:rPr>
                        <m:t>=</m:t>
                      </m:r>
                      <m:d>
                        <m:dPr>
                          <m:ctrlPr>
                            <a:rPr lang="en-US" i="1" smtClean="0">
                              <a:latin typeface="Cambria Math" panose="02040503050406030204" pitchFamily="18" charset="0"/>
                            </a:rPr>
                          </m:ctrlPr>
                        </m:dPr>
                        <m:e>
                          <m:r>
                            <a:rPr lang="en-US" b="0" i="1" smtClean="0">
                              <a:latin typeface="Cambria Math" panose="02040503050406030204" pitchFamily="18" charset="0"/>
                            </a:rPr>
                            <m:t>100−</m:t>
                          </m:r>
                          <m:acc>
                            <m:accPr>
                              <m:chr m:val="̅"/>
                              <m:ctrlPr>
                                <a:rPr lang="en-US" b="0" i="1" smtClean="0">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𝑄</m:t>
                                  </m:r>
                                </m:e>
                                <m:sub>
                                  <m:r>
                                    <a:rPr lang="en-US" i="1">
                                      <a:latin typeface="Cambria Math" panose="02040503050406030204" pitchFamily="18" charset="0"/>
                                    </a:rPr>
                                    <m:t>𝐵</m:t>
                                  </m:r>
                                </m:sub>
                              </m:sSub>
                            </m:e>
                          </m:acc>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2</m:t>
                          </m:r>
                          <m:r>
                            <a:rPr lang="en-US" b="0" i="1" smtClean="0">
                              <a:latin typeface="Cambria Math" panose="02040503050406030204" pitchFamily="18" charset="0"/>
                            </a:rPr>
                            <m:t>𝑄</m:t>
                          </m:r>
                        </m:e>
                        <m:sub>
                          <m:r>
                            <a:rPr lang="en-US" b="0" i="1" smtClean="0">
                              <a:latin typeface="Cambria Math" panose="02040503050406030204" pitchFamily="18" charset="0"/>
                            </a:rPr>
                            <m:t>𝐴</m:t>
                          </m:r>
                        </m:sub>
                      </m:sSub>
                    </m:oMath>
                  </m:oMathPara>
                </a14:m>
                <a:endParaRPr lang="en-US" dirty="0"/>
              </a:p>
              <a:p>
                <a:pPr marL="358775" indent="-358775">
                  <a:lnSpc>
                    <a:spcPct val="120000"/>
                  </a:lnSpc>
                  <a:buClr>
                    <a:srgbClr val="0070C0"/>
                  </a:buClr>
                  <a:buSzPct val="50000"/>
                  <a:buFont typeface="Wingdings" panose="05000000000000000000" pitchFamily="2" charset="2"/>
                  <a:buChar char="q"/>
                </a:pPr>
                <a:r>
                  <a:rPr lang="en-US" dirty="0"/>
                  <a:t>The usual profit maximizing rule applies so we set marginal revenue equal to marginal cost to give …</a:t>
                </a:r>
              </a:p>
              <a:p>
                <a:pPr marL="0" indent="0">
                  <a:lnSpc>
                    <a:spcPct val="120000"/>
                  </a:lnSpc>
                  <a:buClr>
                    <a:srgbClr val="0070C0"/>
                  </a:buClr>
                  <a:buSzPct val="50000"/>
                  <a:buNone/>
                </a:pPr>
                <a14:m>
                  <m:oMathPara xmlns:m="http://schemas.openxmlformats.org/officeDocument/2006/math">
                    <m:oMathParaPr>
                      <m:jc m:val="center"/>
                    </m:oMathParaPr>
                    <m:oMath xmlns:m="http://schemas.openxmlformats.org/officeDocument/2006/math">
                      <m:r>
                        <a:rPr lang="en-US" b="0" i="1" smtClean="0">
                          <a:latin typeface="Cambria Math" panose="02040503050406030204" pitchFamily="18" charset="0"/>
                        </a:rPr>
                        <m:t>0</m:t>
                      </m:r>
                      <m:r>
                        <a:rPr lang="en-US" i="1">
                          <a:latin typeface="Cambria Math" panose="02040503050406030204" pitchFamily="18" charset="0"/>
                        </a:rPr>
                        <m:t>=</m:t>
                      </m:r>
                      <m:d>
                        <m:dPr>
                          <m:ctrlPr>
                            <a:rPr lang="en-US" i="1">
                              <a:latin typeface="Cambria Math" panose="02040503050406030204" pitchFamily="18" charset="0"/>
                            </a:rPr>
                          </m:ctrlPr>
                        </m:dPr>
                        <m:e>
                          <m:r>
                            <a:rPr lang="en-US" i="1">
                              <a:latin typeface="Cambria Math" panose="02040503050406030204" pitchFamily="18" charset="0"/>
                            </a:rPr>
                            <m:t>100−</m:t>
                          </m:r>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𝑄</m:t>
                                  </m:r>
                                </m:e>
                                <m:sub>
                                  <m:r>
                                    <a:rPr lang="en-US" i="1">
                                      <a:latin typeface="Cambria Math" panose="02040503050406030204" pitchFamily="18" charset="0"/>
                                    </a:rPr>
                                    <m:t>𝐵</m:t>
                                  </m:r>
                                </m:sub>
                              </m:sSub>
                            </m:e>
                          </m:acc>
                        </m:e>
                      </m:d>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2</m:t>
                          </m:r>
                          <m:r>
                            <a:rPr lang="en-US" i="1">
                              <a:latin typeface="Cambria Math" panose="02040503050406030204" pitchFamily="18" charset="0"/>
                            </a:rPr>
                            <m:t>𝑄</m:t>
                          </m:r>
                        </m:e>
                        <m:sub>
                          <m:r>
                            <a:rPr lang="en-US" i="1">
                              <a:latin typeface="Cambria Math" panose="02040503050406030204" pitchFamily="18" charset="0"/>
                            </a:rPr>
                            <m:t>𝐴</m:t>
                          </m:r>
                        </m:sub>
                      </m:sSub>
                    </m:oMath>
                  </m:oMathPara>
                </a14:m>
                <a:endParaRPr lang="en-US" dirty="0"/>
              </a:p>
              <a:p>
                <a:pPr marL="0" indent="358775">
                  <a:lnSpc>
                    <a:spcPct val="120000"/>
                  </a:lnSpc>
                  <a:buClr>
                    <a:srgbClr val="0070C0"/>
                  </a:buClr>
                  <a:buSzPct val="50000"/>
                  <a:buNone/>
                </a:pPr>
                <a:r>
                  <a:rPr lang="en-US" dirty="0"/>
                  <a:t>Or</a:t>
                </a:r>
              </a:p>
              <a:p>
                <a:pPr marL="0" indent="0">
                  <a:lnSpc>
                    <a:spcPct val="120000"/>
                  </a:lnSpc>
                  <a:buClr>
                    <a:srgbClr val="0070C0"/>
                  </a:buClr>
                  <a:buSzPct val="50000"/>
                  <a:buNone/>
                </a:pPr>
                <a14:m>
                  <m:oMathPara xmlns:m="http://schemas.openxmlformats.org/officeDocument/2006/math">
                    <m:oMathParaPr>
                      <m:jc m:val="center"/>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𝑄</m:t>
                          </m:r>
                        </m:e>
                        <m:sub>
                          <m:r>
                            <a:rPr lang="en-US" i="1">
                              <a:latin typeface="Cambria Math" panose="02040503050406030204" pitchFamily="18" charset="0"/>
                            </a:rPr>
                            <m:t>𝐴</m:t>
                          </m:r>
                        </m:sub>
                      </m:sSub>
                      <m:r>
                        <a:rPr lang="en-US" i="1">
                          <a:latin typeface="Cambria Math" panose="02040503050406030204" pitchFamily="18" charset="0"/>
                        </a:rPr>
                        <m:t>=</m:t>
                      </m:r>
                      <m:r>
                        <a:rPr lang="en-US" b="0" i="1" smtClean="0">
                          <a:latin typeface="Cambria Math" panose="02040503050406030204" pitchFamily="18" charset="0"/>
                        </a:rPr>
                        <m:t>50−0.5</m:t>
                      </m:r>
                      <m:sSub>
                        <m:sSubPr>
                          <m:ctrlPr>
                            <a:rPr lang="en-US" i="1">
                              <a:latin typeface="Cambria Math" panose="02040503050406030204" pitchFamily="18" charset="0"/>
                            </a:rPr>
                          </m:ctrlPr>
                        </m:sSubPr>
                        <m:e>
                          <m:r>
                            <a:rPr lang="en-US" i="1">
                              <a:latin typeface="Cambria Math" panose="02040503050406030204" pitchFamily="18" charset="0"/>
                            </a:rPr>
                            <m:t>𝑄</m:t>
                          </m:r>
                        </m:e>
                        <m:sub>
                          <m:r>
                            <a:rPr lang="en-US" b="0" i="1" smtClean="0">
                              <a:latin typeface="Cambria Math" panose="02040503050406030204" pitchFamily="18" charset="0"/>
                            </a:rPr>
                            <m:t>𝐵</m:t>
                          </m:r>
                        </m:sub>
                      </m:sSub>
                    </m:oMath>
                  </m:oMathPara>
                </a14:m>
                <a:endParaRPr lang="en-US" dirty="0"/>
              </a:p>
              <a:p>
                <a:pPr marL="0" indent="358775">
                  <a:lnSpc>
                    <a:spcPct val="120000"/>
                  </a:lnSpc>
                  <a:buClr>
                    <a:srgbClr val="0070C0"/>
                  </a:buClr>
                  <a:buSzPct val="50000"/>
                  <a:buNone/>
                </a:pPr>
                <a:r>
                  <a:rPr lang="en-US" dirty="0"/>
                  <a:t>Or</a:t>
                </a:r>
              </a:p>
              <a:p>
                <a:pPr marL="0" indent="0">
                  <a:lnSpc>
                    <a:spcPct val="120000"/>
                  </a:lnSpc>
                  <a:buClr>
                    <a:srgbClr val="0070C0"/>
                  </a:buClr>
                  <a:buSzPct val="50000"/>
                  <a:buNone/>
                </a:pPr>
                <a14:m>
                  <m:oMathPara xmlns:m="http://schemas.openxmlformats.org/officeDocument/2006/math">
                    <m:oMathParaPr>
                      <m:jc m:val="center"/>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𝑄</m:t>
                          </m:r>
                        </m:e>
                        <m:sub>
                          <m:r>
                            <a:rPr lang="en-AU" b="0" i="1" smtClean="0">
                              <a:latin typeface="Cambria Math"/>
                            </a:rPr>
                            <m:t>𝐵</m:t>
                          </m:r>
                        </m:sub>
                      </m:sSub>
                      <m:r>
                        <a:rPr lang="en-US" i="1">
                          <a:latin typeface="Cambria Math" panose="02040503050406030204" pitchFamily="18" charset="0"/>
                        </a:rPr>
                        <m:t>=</m:t>
                      </m:r>
                      <m:r>
                        <a:rPr lang="en-AU" b="0" i="1" smtClean="0">
                          <a:latin typeface="Cambria Math"/>
                        </a:rPr>
                        <m:t>10</m:t>
                      </m:r>
                      <m:r>
                        <a:rPr lang="en-US" i="1">
                          <a:latin typeface="Cambria Math" panose="02040503050406030204" pitchFamily="18" charset="0"/>
                        </a:rPr>
                        <m:t>0−</m:t>
                      </m:r>
                      <m:r>
                        <a:rPr lang="en-AU" b="0" i="1" smtClean="0">
                          <a:latin typeface="Cambria Math"/>
                        </a:rPr>
                        <m:t>2</m:t>
                      </m:r>
                      <m:sSub>
                        <m:sSubPr>
                          <m:ctrlPr>
                            <a:rPr lang="en-US" i="1">
                              <a:latin typeface="Cambria Math" panose="02040503050406030204" pitchFamily="18" charset="0"/>
                            </a:rPr>
                          </m:ctrlPr>
                        </m:sSubPr>
                        <m:e>
                          <m:r>
                            <a:rPr lang="en-US" i="1">
                              <a:latin typeface="Cambria Math" panose="02040503050406030204" pitchFamily="18" charset="0"/>
                            </a:rPr>
                            <m:t>𝑄</m:t>
                          </m:r>
                        </m:e>
                        <m:sub>
                          <m:r>
                            <a:rPr lang="en-AU" b="0" i="1" smtClean="0">
                              <a:latin typeface="Cambria Math"/>
                            </a:rPr>
                            <m:t>𝐴</m:t>
                          </m:r>
                        </m:sub>
                      </m:sSub>
                    </m:oMath>
                  </m:oMathPara>
                </a14:m>
                <a:endParaRPr lang="en-US" dirty="0"/>
              </a:p>
              <a:p>
                <a:pPr marL="358775" indent="-358775">
                  <a:lnSpc>
                    <a:spcPct val="120000"/>
                  </a:lnSpc>
                  <a:buClr>
                    <a:srgbClr val="0070C0"/>
                  </a:buClr>
                  <a:buSzPct val="50000"/>
                  <a:buFont typeface="Wingdings" panose="05000000000000000000" pitchFamily="2" charset="2"/>
                  <a:buChar char="q"/>
                </a:pPr>
                <a:r>
                  <a:rPr lang="en-US" dirty="0"/>
                  <a:t>Which represents the firms </a:t>
                </a:r>
                <a:r>
                  <a:rPr lang="en-US" b="1" i="1" dirty="0">
                    <a:solidFill>
                      <a:srgbClr val="FF0000"/>
                    </a:solidFill>
                  </a:rPr>
                  <a:t>reaction function</a:t>
                </a:r>
              </a:p>
              <a:p>
                <a:pPr>
                  <a:lnSpc>
                    <a:spcPct val="120000"/>
                  </a:lnSpc>
                  <a:buClr>
                    <a:srgbClr val="0070C0"/>
                  </a:buClr>
                  <a:buSzPct val="50000"/>
                  <a:buFont typeface="Wingdings" panose="05000000000000000000" pitchFamily="2" charset="2"/>
                  <a:buChar char="q"/>
                </a:pPr>
                <a:endParaRPr lang="en-US" dirty="0"/>
              </a:p>
              <a:p>
                <a:pPr>
                  <a:lnSpc>
                    <a:spcPct val="120000"/>
                  </a:lnSpc>
                  <a:buClr>
                    <a:srgbClr val="0070C0"/>
                  </a:buClr>
                  <a:buSzPct val="50000"/>
                  <a:buFont typeface="Wingdings" panose="05000000000000000000" pitchFamily="2" charset="2"/>
                  <a:buChar char="q"/>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3"/>
                <a:stretch>
                  <a:fillRect t="-840"/>
                </a:stretch>
              </a:blipFill>
            </p:spPr>
            <p:txBody>
              <a:bodyPr/>
              <a:lstStyle/>
              <a:p>
                <a:r>
                  <a:rPr lang="en-AU">
                    <a:noFill/>
                  </a:rPr>
                  <a:t> </a:t>
                </a:r>
              </a:p>
            </p:txBody>
          </p:sp>
        </mc:Fallback>
      </mc:AlternateContent>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39</a:t>
            </a:fld>
            <a:endParaRPr lang="en-AU"/>
          </a:p>
        </p:txBody>
      </p:sp>
    </p:spTree>
    <p:extLst>
      <p:ext uri="{BB962C8B-B14F-4D97-AF65-F5344CB8AC3E}">
        <p14:creationId xmlns:p14="http://schemas.microsoft.com/office/powerpoint/2010/main" val="34801820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002060"/>
                </a:solidFill>
              </a:rPr>
              <a:t>Understanding Market Structure</a:t>
            </a:r>
            <a:endParaRPr lang="en-AU" b="1" i="1" dirty="0">
              <a:solidFill>
                <a:srgbClr val="002060"/>
              </a:solidFill>
            </a:endParaRPr>
          </a:p>
        </p:txBody>
      </p:sp>
      <p:sp>
        <p:nvSpPr>
          <p:cNvPr id="3" name="Content Placeholder 2"/>
          <p:cNvSpPr>
            <a:spLocks noGrp="1"/>
          </p:cNvSpPr>
          <p:nvPr>
            <p:ph idx="1"/>
          </p:nvPr>
        </p:nvSpPr>
        <p:spPr/>
        <p:txBody>
          <a:bodyPr>
            <a:normAutofit fontScale="85000" lnSpcReduction="20000"/>
          </a:bodyPr>
          <a:lstStyle/>
          <a:p>
            <a:pPr marL="355600" indent="-355600">
              <a:lnSpc>
                <a:spcPct val="120000"/>
              </a:lnSpc>
              <a:buClr>
                <a:srgbClr val="0070C0"/>
              </a:buClr>
              <a:buSzPct val="50000"/>
              <a:buFont typeface="Wingdings" panose="05000000000000000000" pitchFamily="2" charset="2"/>
              <a:buChar char="q"/>
            </a:pPr>
            <a:r>
              <a:rPr lang="en-US" dirty="0"/>
              <a:t>Why is understanding market structure important?</a:t>
            </a:r>
          </a:p>
          <a:p>
            <a:pPr marL="806450" indent="-447675">
              <a:lnSpc>
                <a:spcPct val="120000"/>
              </a:lnSpc>
              <a:buClr>
                <a:srgbClr val="0070C0"/>
              </a:buClr>
              <a:buSzPct val="50000"/>
              <a:buFont typeface="Wingdings" panose="05000000000000000000" pitchFamily="2" charset="2"/>
              <a:buChar char="v"/>
            </a:pPr>
            <a:r>
              <a:rPr lang="en-US" i="1" dirty="0">
                <a:solidFill>
                  <a:schemeClr val="bg2">
                    <a:lumMod val="50000"/>
                  </a:schemeClr>
                </a:solidFill>
              </a:rPr>
              <a:t>Pricing</a:t>
            </a:r>
          </a:p>
          <a:p>
            <a:pPr marL="806450" indent="-447675">
              <a:lnSpc>
                <a:spcPct val="120000"/>
              </a:lnSpc>
              <a:buClr>
                <a:srgbClr val="0070C0"/>
              </a:buClr>
              <a:buSzPct val="50000"/>
              <a:buFont typeface="Wingdings" panose="05000000000000000000" pitchFamily="2" charset="2"/>
              <a:buChar char="v"/>
            </a:pPr>
            <a:r>
              <a:rPr lang="en-US" i="1" dirty="0">
                <a:solidFill>
                  <a:schemeClr val="bg2">
                    <a:lumMod val="50000"/>
                  </a:schemeClr>
                </a:solidFill>
              </a:rPr>
              <a:t>Entry and exit decisions</a:t>
            </a:r>
          </a:p>
          <a:p>
            <a:pPr marL="806450" indent="-447675">
              <a:lnSpc>
                <a:spcPct val="120000"/>
              </a:lnSpc>
              <a:buClr>
                <a:srgbClr val="0070C0"/>
              </a:buClr>
              <a:buSzPct val="50000"/>
              <a:buFont typeface="Wingdings" panose="05000000000000000000" pitchFamily="2" charset="2"/>
              <a:buChar char="v"/>
            </a:pPr>
            <a:r>
              <a:rPr lang="en-US" i="1" dirty="0">
                <a:solidFill>
                  <a:schemeClr val="bg2">
                    <a:lumMod val="50000"/>
                  </a:schemeClr>
                </a:solidFill>
              </a:rPr>
              <a:t>Product positioning in the price-quality space</a:t>
            </a:r>
          </a:p>
          <a:p>
            <a:pPr marL="806450" indent="-447675">
              <a:lnSpc>
                <a:spcPct val="120000"/>
              </a:lnSpc>
              <a:buClr>
                <a:srgbClr val="0070C0"/>
              </a:buClr>
              <a:buSzPct val="50000"/>
              <a:buFont typeface="Wingdings" panose="05000000000000000000" pitchFamily="2" charset="2"/>
              <a:buChar char="v"/>
            </a:pPr>
            <a:r>
              <a:rPr lang="en-US" i="1" dirty="0">
                <a:solidFill>
                  <a:schemeClr val="bg2">
                    <a:lumMod val="50000"/>
                  </a:schemeClr>
                </a:solidFill>
              </a:rPr>
              <a:t>Advertising</a:t>
            </a:r>
          </a:p>
          <a:p>
            <a:pPr marL="806450" indent="-447675">
              <a:lnSpc>
                <a:spcPct val="120000"/>
              </a:lnSpc>
              <a:buClr>
                <a:srgbClr val="0070C0"/>
              </a:buClr>
              <a:buSzPct val="50000"/>
              <a:buFont typeface="Wingdings" panose="05000000000000000000" pitchFamily="2" charset="2"/>
              <a:buChar char="v"/>
            </a:pPr>
            <a:r>
              <a:rPr lang="en-US" i="1" dirty="0">
                <a:solidFill>
                  <a:schemeClr val="bg2">
                    <a:lumMod val="50000"/>
                  </a:schemeClr>
                </a:solidFill>
              </a:rPr>
              <a:t>Product design…..</a:t>
            </a:r>
          </a:p>
          <a:p>
            <a:pPr marL="358775" indent="-358775">
              <a:lnSpc>
                <a:spcPct val="120000"/>
              </a:lnSpc>
              <a:buClr>
                <a:srgbClr val="0070C0"/>
              </a:buClr>
              <a:buSzPct val="50000"/>
              <a:buFont typeface="Wingdings" panose="05000000000000000000" pitchFamily="2" charset="2"/>
              <a:buChar char="q"/>
            </a:pPr>
            <a:r>
              <a:rPr lang="en-US" b="1" i="1" dirty="0">
                <a:solidFill>
                  <a:schemeClr val="tx1">
                    <a:lumMod val="85000"/>
                    <a:lumOff val="15000"/>
                  </a:schemeClr>
                </a:solidFill>
              </a:rPr>
              <a:t>In each case decision will be shaped by the market structure or environment that firm operates and the appropriate strategies will be formed by those considerations. </a:t>
            </a:r>
          </a:p>
          <a:p>
            <a:pPr marL="1168400" indent="-457200">
              <a:lnSpc>
                <a:spcPct val="120000"/>
              </a:lnSpc>
              <a:buClr>
                <a:srgbClr val="0070C0"/>
              </a:buClr>
              <a:buSzPct val="50000"/>
            </a:pPr>
            <a:endParaRPr lang="en-AU" b="1" i="1" dirty="0">
              <a:solidFill>
                <a:srgbClr val="FF0000"/>
              </a:solidFill>
            </a:endParaRPr>
          </a:p>
          <a:p>
            <a:pPr marL="711200" lvl="0" indent="0">
              <a:buClr>
                <a:srgbClr val="0070C0"/>
              </a:buClr>
              <a:buSzPct val="50000"/>
              <a:buFont typeface="Wingdings" panose="05000000000000000000" pitchFamily="2" charset="2"/>
              <a:buChar char="v"/>
            </a:pPr>
            <a:endParaRPr lang="en-AU" dirty="0">
              <a:sym typeface="Helvetica"/>
            </a:endParaRPr>
          </a:p>
          <a:p>
            <a:pPr marL="711200" indent="0">
              <a:buClr>
                <a:srgbClr val="0070C0"/>
              </a:buClr>
              <a:buSzPct val="50000"/>
              <a:buFont typeface="Wingdings" panose="05000000000000000000" pitchFamily="2" charset="2"/>
              <a:buChar char="v"/>
            </a:pPr>
            <a:endParaRPr lang="en-US" dirty="0"/>
          </a:p>
          <a:p>
            <a:pPr marL="711200" indent="0">
              <a:buClr>
                <a:srgbClr val="0070C0"/>
              </a:buClr>
              <a:buSzPct val="50000"/>
              <a:buFont typeface="Wingdings" panose="05000000000000000000" pitchFamily="2" charset="2"/>
              <a:buChar char="v"/>
            </a:pPr>
            <a:endParaRPr lang="en-US" dirty="0"/>
          </a:p>
          <a:p>
            <a:pPr marL="0" indent="0">
              <a:buClr>
                <a:srgbClr val="0070C0"/>
              </a:buClr>
              <a:buSzPct val="50000"/>
              <a:buNone/>
            </a:pPr>
            <a:endParaRPr lang="en-US" i="1" dirty="0">
              <a:solidFill>
                <a:schemeClr val="bg2">
                  <a:lumMod val="50000"/>
                </a:schemeClr>
              </a:solidFill>
            </a:endParaRPr>
          </a:p>
        </p:txBody>
      </p:sp>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4</a:t>
            </a:fld>
            <a:endParaRPr lang="en-AU"/>
          </a:p>
        </p:txBody>
      </p:sp>
    </p:spTree>
    <p:extLst>
      <p:ext uri="{BB962C8B-B14F-4D97-AF65-F5344CB8AC3E}">
        <p14:creationId xmlns:p14="http://schemas.microsoft.com/office/powerpoint/2010/main" val="37006176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p:cNvCxnSpPr/>
          <p:nvPr/>
        </p:nvCxnSpPr>
        <p:spPr>
          <a:xfrm flipH="1">
            <a:off x="3416959" y="1130157"/>
            <a:ext cx="3460" cy="4744228"/>
          </a:xfrm>
          <a:prstGeom prst="line">
            <a:avLst/>
          </a:prstGeom>
          <a:ln w="38100" cmpd="sng">
            <a:solidFill>
              <a:schemeClr val="tx1"/>
            </a:solidFill>
            <a:headEnd type="triangle"/>
          </a:ln>
          <a:effectLst/>
        </p:spPr>
        <p:style>
          <a:lnRef idx="2">
            <a:schemeClr val="accent1"/>
          </a:lnRef>
          <a:fillRef idx="0">
            <a:schemeClr val="accent1"/>
          </a:fillRef>
          <a:effectRef idx="1">
            <a:schemeClr val="accent1"/>
          </a:effectRef>
          <a:fontRef idx="minor">
            <a:schemeClr val="tx1"/>
          </a:fontRef>
        </p:style>
      </p:cxnSp>
      <p:cxnSp>
        <p:nvCxnSpPr>
          <p:cNvPr id="4" name="Straight Connector 3"/>
          <p:cNvCxnSpPr/>
          <p:nvPr/>
        </p:nvCxnSpPr>
        <p:spPr>
          <a:xfrm flipH="1">
            <a:off x="3405225" y="5701525"/>
            <a:ext cx="5075387" cy="0"/>
          </a:xfrm>
          <a:prstGeom prst="line">
            <a:avLst/>
          </a:prstGeom>
          <a:ln w="38100" cmpd="sng">
            <a:solidFill>
              <a:schemeClr val="tx1"/>
            </a:solidFill>
            <a:headEnd type="triangle"/>
          </a:ln>
          <a:effectLst/>
        </p:spPr>
        <p:style>
          <a:lnRef idx="2">
            <a:schemeClr val="accent1"/>
          </a:lnRef>
          <a:fillRef idx="0">
            <a:schemeClr val="accent1"/>
          </a:fillRef>
          <a:effectRef idx="1">
            <a:schemeClr val="accent1"/>
          </a:effectRef>
          <a:fontRef idx="minor">
            <a:schemeClr val="tx1"/>
          </a:fontRef>
        </p:style>
      </p:cxnSp>
      <p:sp>
        <p:nvSpPr>
          <p:cNvPr id="39" name="TextBox 38"/>
          <p:cNvSpPr txBox="1"/>
          <p:nvPr/>
        </p:nvSpPr>
        <p:spPr>
          <a:xfrm>
            <a:off x="2734235" y="1385112"/>
            <a:ext cx="566044" cy="369332"/>
          </a:xfrm>
          <a:prstGeom prst="rect">
            <a:avLst/>
          </a:prstGeom>
          <a:noFill/>
        </p:spPr>
        <p:txBody>
          <a:bodyPr wrap="square" rtlCol="0">
            <a:spAutoFit/>
          </a:bodyPr>
          <a:lstStyle/>
          <a:p>
            <a:r>
              <a:rPr lang="en-US" dirty="0"/>
              <a:t>100</a:t>
            </a:r>
          </a:p>
        </p:txBody>
      </p:sp>
      <p:cxnSp>
        <p:nvCxnSpPr>
          <p:cNvPr id="56" name="Straight Connector 55"/>
          <p:cNvCxnSpPr/>
          <p:nvPr/>
        </p:nvCxnSpPr>
        <p:spPr>
          <a:xfrm flipV="1">
            <a:off x="3422157" y="5780802"/>
            <a:ext cx="16939" cy="94357"/>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57" name="TextBox 56"/>
          <p:cNvSpPr txBox="1"/>
          <p:nvPr/>
        </p:nvSpPr>
        <p:spPr>
          <a:xfrm>
            <a:off x="3274816" y="5827980"/>
            <a:ext cx="395997" cy="338554"/>
          </a:xfrm>
          <a:prstGeom prst="rect">
            <a:avLst/>
          </a:prstGeom>
          <a:noFill/>
        </p:spPr>
        <p:txBody>
          <a:bodyPr wrap="square" rtlCol="0">
            <a:spAutoFit/>
          </a:bodyPr>
          <a:lstStyle/>
          <a:p>
            <a:r>
              <a:rPr lang="en-US" sz="1600" dirty="0"/>
              <a:t>0</a:t>
            </a:r>
          </a:p>
        </p:txBody>
      </p:sp>
      <p:cxnSp>
        <p:nvCxnSpPr>
          <p:cNvPr id="58" name="Straight Connector 57"/>
          <p:cNvCxnSpPr/>
          <p:nvPr/>
        </p:nvCxnSpPr>
        <p:spPr>
          <a:xfrm>
            <a:off x="3269762" y="5702630"/>
            <a:ext cx="169334" cy="0"/>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60" name="TextBox 59"/>
          <p:cNvSpPr txBox="1"/>
          <p:nvPr/>
        </p:nvSpPr>
        <p:spPr>
          <a:xfrm>
            <a:off x="3019480" y="5532248"/>
            <a:ext cx="251996" cy="338554"/>
          </a:xfrm>
          <a:prstGeom prst="rect">
            <a:avLst/>
          </a:prstGeom>
          <a:noFill/>
        </p:spPr>
        <p:txBody>
          <a:bodyPr wrap="square" rtlCol="0">
            <a:spAutoFit/>
          </a:bodyPr>
          <a:lstStyle/>
          <a:p>
            <a:r>
              <a:rPr lang="en-US" sz="1600" dirty="0"/>
              <a:t>0</a:t>
            </a:r>
          </a:p>
        </p:txBody>
      </p:sp>
      <p:cxnSp>
        <p:nvCxnSpPr>
          <p:cNvPr id="80" name="Straight Connector 79"/>
          <p:cNvCxnSpPr/>
          <p:nvPr/>
        </p:nvCxnSpPr>
        <p:spPr>
          <a:xfrm>
            <a:off x="3251085" y="1570079"/>
            <a:ext cx="169334" cy="0"/>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41" name="TextBox 40"/>
          <p:cNvSpPr txBox="1"/>
          <p:nvPr/>
        </p:nvSpPr>
        <p:spPr>
          <a:xfrm>
            <a:off x="8622755" y="5490651"/>
            <a:ext cx="476421" cy="338554"/>
          </a:xfrm>
          <a:prstGeom prst="rect">
            <a:avLst/>
          </a:prstGeom>
          <a:noFill/>
        </p:spPr>
        <p:txBody>
          <a:bodyPr wrap="square" rtlCol="0">
            <a:spAutoFit/>
          </a:bodyPr>
          <a:lstStyle/>
          <a:p>
            <a:pPr algn="ctr"/>
            <a:r>
              <a:rPr lang="en-US" sz="1600" i="1" dirty="0"/>
              <a:t>Q</a:t>
            </a:r>
            <a:r>
              <a:rPr lang="en-US" sz="1600" i="1" baseline="-25000" dirty="0"/>
              <a:t>A</a:t>
            </a:r>
          </a:p>
        </p:txBody>
      </p:sp>
      <p:sp>
        <p:nvSpPr>
          <p:cNvPr id="11" name="TextBox 10"/>
          <p:cNvSpPr txBox="1"/>
          <p:nvPr/>
        </p:nvSpPr>
        <p:spPr>
          <a:xfrm>
            <a:off x="3746452" y="894062"/>
            <a:ext cx="6368872" cy="1200329"/>
          </a:xfrm>
          <a:prstGeom prst="rect">
            <a:avLst/>
          </a:prstGeom>
          <a:noFill/>
        </p:spPr>
        <p:txBody>
          <a:bodyPr wrap="square" rtlCol="0">
            <a:spAutoFit/>
          </a:bodyPr>
          <a:lstStyle/>
          <a:p>
            <a:pPr algn="ctr"/>
            <a:r>
              <a:rPr lang="en-AU" b="1" i="1" dirty="0">
                <a:solidFill>
                  <a:srgbClr val="002060"/>
                </a:solidFill>
              </a:rPr>
              <a:t>Firm A’s reaction function or best response function. It tells us what Firm A should do (in terms of quantity choice) in response to a choice by Firm B. Note that here when firm B produces more, Firm A’s best response is to produce less.</a:t>
            </a:r>
            <a:endParaRPr lang="en-AU" b="1" i="1" dirty="0">
              <a:solidFill>
                <a:srgbClr val="0070C0"/>
              </a:solidFill>
            </a:endParaRPr>
          </a:p>
        </p:txBody>
      </p:sp>
      <p:cxnSp>
        <p:nvCxnSpPr>
          <p:cNvPr id="20" name="Straight Connector 19"/>
          <p:cNvCxnSpPr/>
          <p:nvPr/>
        </p:nvCxnSpPr>
        <p:spPr>
          <a:xfrm flipH="1" flipV="1">
            <a:off x="3430626" y="1569778"/>
            <a:ext cx="2427031" cy="41932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5652692" y="5799653"/>
            <a:ext cx="409929" cy="338554"/>
          </a:xfrm>
          <a:prstGeom prst="rect">
            <a:avLst/>
          </a:prstGeom>
          <a:noFill/>
        </p:spPr>
        <p:txBody>
          <a:bodyPr wrap="square" rtlCol="0">
            <a:spAutoFit/>
          </a:bodyPr>
          <a:lstStyle/>
          <a:p>
            <a:r>
              <a:rPr lang="en-US" sz="1600" dirty="0"/>
              <a:t>50</a:t>
            </a:r>
          </a:p>
        </p:txBody>
      </p:sp>
      <p:sp>
        <p:nvSpPr>
          <p:cNvPr id="47" name="TextBox 46"/>
          <p:cNvSpPr txBox="1"/>
          <p:nvPr/>
        </p:nvSpPr>
        <p:spPr>
          <a:xfrm>
            <a:off x="2930881" y="3411147"/>
            <a:ext cx="488872" cy="338554"/>
          </a:xfrm>
          <a:prstGeom prst="rect">
            <a:avLst/>
          </a:prstGeom>
          <a:noFill/>
        </p:spPr>
        <p:txBody>
          <a:bodyPr wrap="square" rtlCol="0">
            <a:spAutoFit/>
          </a:bodyPr>
          <a:lstStyle/>
          <a:p>
            <a:r>
              <a:rPr lang="en-US" sz="1600" dirty="0"/>
              <a:t>50</a:t>
            </a:r>
          </a:p>
        </p:txBody>
      </p:sp>
      <p:sp>
        <p:nvSpPr>
          <p:cNvPr id="2" name="TextBox 1"/>
          <p:cNvSpPr txBox="1"/>
          <p:nvPr/>
        </p:nvSpPr>
        <p:spPr>
          <a:xfrm>
            <a:off x="7248907" y="2546072"/>
            <a:ext cx="4458089" cy="2031325"/>
          </a:xfrm>
          <a:prstGeom prst="rect">
            <a:avLst/>
          </a:prstGeom>
          <a:noFill/>
        </p:spPr>
        <p:txBody>
          <a:bodyPr wrap="square" rtlCol="0">
            <a:spAutoFit/>
          </a:bodyPr>
          <a:lstStyle/>
          <a:p>
            <a:pPr algn="ctr"/>
            <a:r>
              <a:rPr lang="en-US" b="1" i="1" dirty="0">
                <a:solidFill>
                  <a:schemeClr val="bg2">
                    <a:lumMod val="50000"/>
                  </a:schemeClr>
                </a:solidFill>
              </a:rPr>
              <a:t>Of course, if you repeat the analysis you get an analogous RC for B (shown in green).</a:t>
            </a:r>
          </a:p>
          <a:p>
            <a:pPr algn="ctr"/>
            <a:endParaRPr lang="en-US" b="1" i="1" dirty="0">
              <a:solidFill>
                <a:schemeClr val="bg2">
                  <a:lumMod val="50000"/>
                </a:schemeClr>
              </a:solidFill>
            </a:endParaRPr>
          </a:p>
          <a:p>
            <a:pPr algn="ctr"/>
            <a:r>
              <a:rPr lang="en-US" b="1" i="1" dirty="0">
                <a:solidFill>
                  <a:schemeClr val="bg2">
                    <a:lumMod val="50000"/>
                  </a:schemeClr>
                </a:solidFill>
              </a:rPr>
              <a:t>The point where the two RCs intersect represents the NE – neither A nor B will have any incentive to change </a:t>
            </a:r>
            <a:r>
              <a:rPr lang="en-US" b="1" i="1" dirty="0" err="1">
                <a:solidFill>
                  <a:schemeClr val="bg2">
                    <a:lumMod val="50000"/>
                  </a:schemeClr>
                </a:solidFill>
              </a:rPr>
              <a:t>behaviour</a:t>
            </a:r>
            <a:r>
              <a:rPr lang="en-US" b="1" i="1" dirty="0">
                <a:solidFill>
                  <a:schemeClr val="bg2">
                    <a:lumMod val="50000"/>
                  </a:schemeClr>
                </a:solidFill>
              </a:rPr>
              <a:t> (output) given the choice of the other firm.</a:t>
            </a:r>
            <a:endParaRPr lang="en-AU" b="1" i="1" dirty="0">
              <a:solidFill>
                <a:schemeClr val="bg2">
                  <a:lumMod val="50000"/>
                </a:schemeClr>
              </a:solidFill>
            </a:endParaRPr>
          </a:p>
        </p:txBody>
      </p:sp>
      <p:sp>
        <p:nvSpPr>
          <p:cNvPr id="31" name="TextBox 30"/>
          <p:cNvSpPr txBox="1"/>
          <p:nvPr/>
        </p:nvSpPr>
        <p:spPr>
          <a:xfrm>
            <a:off x="2614505" y="873797"/>
            <a:ext cx="476421" cy="338554"/>
          </a:xfrm>
          <a:prstGeom prst="rect">
            <a:avLst/>
          </a:prstGeom>
          <a:noFill/>
        </p:spPr>
        <p:txBody>
          <a:bodyPr wrap="square" rtlCol="0">
            <a:spAutoFit/>
          </a:bodyPr>
          <a:lstStyle/>
          <a:p>
            <a:pPr algn="ctr"/>
            <a:r>
              <a:rPr lang="en-US" sz="1600" i="1" dirty="0"/>
              <a:t>Q</a:t>
            </a:r>
            <a:r>
              <a:rPr lang="en-US" sz="1600" i="1" baseline="-25000" dirty="0"/>
              <a:t>B</a:t>
            </a:r>
          </a:p>
        </p:txBody>
      </p:sp>
      <p:sp>
        <p:nvSpPr>
          <p:cNvPr id="33" name="TextBox 32"/>
          <p:cNvSpPr txBox="1"/>
          <p:nvPr/>
        </p:nvSpPr>
        <p:spPr>
          <a:xfrm>
            <a:off x="7589462" y="5733974"/>
            <a:ext cx="566044" cy="369332"/>
          </a:xfrm>
          <a:prstGeom prst="rect">
            <a:avLst/>
          </a:prstGeom>
          <a:noFill/>
        </p:spPr>
        <p:txBody>
          <a:bodyPr wrap="square" rtlCol="0">
            <a:spAutoFit/>
          </a:bodyPr>
          <a:lstStyle/>
          <a:p>
            <a:r>
              <a:rPr lang="en-US" dirty="0"/>
              <a:t>100</a:t>
            </a:r>
          </a:p>
        </p:txBody>
      </p:sp>
      <p:cxnSp>
        <p:nvCxnSpPr>
          <p:cNvPr id="9" name="Straight Connector 8"/>
          <p:cNvCxnSpPr/>
          <p:nvPr/>
        </p:nvCxnSpPr>
        <p:spPr>
          <a:xfrm>
            <a:off x="7872484" y="5698005"/>
            <a:ext cx="0" cy="12997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5857657" y="5698005"/>
            <a:ext cx="0" cy="12997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3234037" y="3561735"/>
            <a:ext cx="169334" cy="0"/>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42" name="Straight Connector 41"/>
          <p:cNvCxnSpPr>
            <a:stCxn id="33" idx="0"/>
            <a:endCxn id="47" idx="3"/>
          </p:cNvCxnSpPr>
          <p:nvPr/>
        </p:nvCxnSpPr>
        <p:spPr>
          <a:xfrm flipH="1" flipV="1">
            <a:off x="3419753" y="3580424"/>
            <a:ext cx="4452731" cy="2153550"/>
          </a:xfrm>
          <a:prstGeom prst="line">
            <a:avLst/>
          </a:prstGeom>
          <a:ln w="381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5942918" y="4657199"/>
            <a:ext cx="3262638" cy="369332"/>
          </a:xfrm>
          <a:prstGeom prst="rect">
            <a:avLst/>
          </a:prstGeom>
          <a:noFill/>
        </p:spPr>
        <p:txBody>
          <a:bodyPr wrap="square" rtlCol="0">
            <a:spAutoFit/>
          </a:bodyPr>
          <a:lstStyle/>
          <a:p>
            <a:pPr algn="ctr"/>
            <a:r>
              <a:rPr lang="en-AU" b="1" i="1" dirty="0">
                <a:solidFill>
                  <a:schemeClr val="accent6">
                    <a:lumMod val="50000"/>
                  </a:schemeClr>
                </a:solidFill>
              </a:rPr>
              <a:t>Firm B’s reaction function</a:t>
            </a:r>
          </a:p>
        </p:txBody>
      </p:sp>
      <p:cxnSp>
        <p:nvCxnSpPr>
          <p:cNvPr id="44" name="Straight Connector 43"/>
          <p:cNvCxnSpPr/>
          <p:nvPr/>
        </p:nvCxnSpPr>
        <p:spPr>
          <a:xfrm flipH="1" flipV="1">
            <a:off x="5044564" y="4352387"/>
            <a:ext cx="18141" cy="1443099"/>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4688541" y="5778381"/>
            <a:ext cx="713756" cy="338554"/>
          </a:xfrm>
          <a:prstGeom prst="rect">
            <a:avLst/>
          </a:prstGeom>
          <a:noFill/>
        </p:spPr>
        <p:txBody>
          <a:bodyPr wrap="square" rtlCol="0">
            <a:spAutoFit/>
          </a:bodyPr>
          <a:lstStyle/>
          <a:p>
            <a:r>
              <a:rPr lang="en-US" sz="1600" dirty="0"/>
              <a:t>33.33</a:t>
            </a:r>
          </a:p>
        </p:txBody>
      </p:sp>
      <p:sp>
        <p:nvSpPr>
          <p:cNvPr id="50" name="TextBox 49"/>
          <p:cNvSpPr txBox="1"/>
          <p:nvPr/>
        </p:nvSpPr>
        <p:spPr>
          <a:xfrm>
            <a:off x="2666688" y="4183110"/>
            <a:ext cx="650254" cy="338554"/>
          </a:xfrm>
          <a:prstGeom prst="rect">
            <a:avLst/>
          </a:prstGeom>
          <a:noFill/>
        </p:spPr>
        <p:txBody>
          <a:bodyPr wrap="square" rtlCol="0">
            <a:spAutoFit/>
          </a:bodyPr>
          <a:lstStyle/>
          <a:p>
            <a:r>
              <a:rPr lang="en-US" sz="1600" dirty="0"/>
              <a:t>33.33</a:t>
            </a:r>
          </a:p>
        </p:txBody>
      </p:sp>
      <p:cxnSp>
        <p:nvCxnSpPr>
          <p:cNvPr id="51" name="Straight Connector 50"/>
          <p:cNvCxnSpPr>
            <a:stCxn id="50" idx="3"/>
          </p:cNvCxnSpPr>
          <p:nvPr/>
        </p:nvCxnSpPr>
        <p:spPr>
          <a:xfrm>
            <a:off x="3316942" y="4352387"/>
            <a:ext cx="1727622" cy="0"/>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731218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43"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002060"/>
                </a:solidFill>
              </a:rPr>
              <a:t>Oligopoly – the </a:t>
            </a:r>
            <a:r>
              <a:rPr lang="en-US" b="1" dirty="0" err="1">
                <a:solidFill>
                  <a:srgbClr val="002060"/>
                </a:solidFill>
              </a:rPr>
              <a:t>Cournot</a:t>
            </a:r>
            <a:r>
              <a:rPr lang="en-US" b="1" dirty="0">
                <a:solidFill>
                  <a:srgbClr val="002060"/>
                </a:solidFill>
              </a:rPr>
              <a:t> Model</a:t>
            </a:r>
            <a:endParaRPr lang="en-AU" b="1" i="1" dirty="0">
              <a:solidFill>
                <a:srgbClr val="002060"/>
              </a:solidFill>
            </a:endParaRPr>
          </a:p>
        </p:txBody>
      </p:sp>
      <p:sp>
        <p:nvSpPr>
          <p:cNvPr id="3" name="Content Placeholder 2"/>
          <p:cNvSpPr>
            <a:spLocks noGrp="1"/>
          </p:cNvSpPr>
          <p:nvPr>
            <p:ph idx="1"/>
          </p:nvPr>
        </p:nvSpPr>
        <p:spPr/>
        <p:txBody>
          <a:bodyPr>
            <a:normAutofit/>
          </a:bodyPr>
          <a:lstStyle/>
          <a:p>
            <a:pPr marL="355600" indent="-355600">
              <a:lnSpc>
                <a:spcPct val="120000"/>
              </a:lnSpc>
              <a:buClr>
                <a:srgbClr val="0070C0"/>
              </a:buClr>
              <a:buSzPct val="50000"/>
              <a:buFont typeface="Wingdings" panose="05000000000000000000" pitchFamily="2" charset="2"/>
              <a:buChar char="q"/>
            </a:pPr>
            <a:r>
              <a:rPr lang="en-US" dirty="0"/>
              <a:t>So what can we say about the outcome here?</a:t>
            </a:r>
          </a:p>
          <a:p>
            <a:pPr marL="717550" indent="-358775">
              <a:lnSpc>
                <a:spcPct val="100000"/>
              </a:lnSpc>
              <a:spcBef>
                <a:spcPts val="600"/>
              </a:spcBef>
              <a:buClr>
                <a:srgbClr val="0070C0"/>
              </a:buClr>
              <a:buSzPct val="50000"/>
              <a:buFont typeface="Wingdings" panose="05000000000000000000" pitchFamily="2" charset="2"/>
              <a:buChar char="Ø"/>
            </a:pPr>
            <a:r>
              <a:rPr lang="en-US" i="1" dirty="0">
                <a:solidFill>
                  <a:schemeClr val="tx2">
                    <a:lumMod val="75000"/>
                  </a:schemeClr>
                </a:solidFill>
              </a:rPr>
              <a:t>Output is lower and price higher than what it would be under perfect competition.</a:t>
            </a:r>
          </a:p>
          <a:p>
            <a:pPr marL="717550" indent="-358775">
              <a:lnSpc>
                <a:spcPct val="100000"/>
              </a:lnSpc>
              <a:spcBef>
                <a:spcPts val="600"/>
              </a:spcBef>
              <a:buClr>
                <a:srgbClr val="0070C0"/>
              </a:buClr>
              <a:buSzPct val="50000"/>
              <a:buFont typeface="Wingdings" panose="05000000000000000000" pitchFamily="2" charset="2"/>
              <a:buChar char="Ø"/>
            </a:pPr>
            <a:r>
              <a:rPr lang="en-US" i="1" dirty="0">
                <a:solidFill>
                  <a:schemeClr val="tx2">
                    <a:lumMod val="75000"/>
                  </a:schemeClr>
                </a:solidFill>
              </a:rPr>
              <a:t>Output is higher and price lower than what it would be under monopoly.</a:t>
            </a:r>
          </a:p>
          <a:p>
            <a:pPr marL="717550" indent="-358775">
              <a:lnSpc>
                <a:spcPct val="100000"/>
              </a:lnSpc>
              <a:spcBef>
                <a:spcPts val="600"/>
              </a:spcBef>
              <a:buClr>
                <a:srgbClr val="0070C0"/>
              </a:buClr>
              <a:buSzPct val="50000"/>
              <a:buFont typeface="Wingdings" panose="05000000000000000000" pitchFamily="2" charset="2"/>
              <a:buChar char="Ø"/>
            </a:pPr>
            <a:r>
              <a:rPr lang="en-US" i="1" dirty="0">
                <a:solidFill>
                  <a:schemeClr val="tx2">
                    <a:lumMod val="75000"/>
                  </a:schemeClr>
                </a:solidFill>
              </a:rPr>
              <a:t>Firms could achieve ‘a better outcome’ but this would require …</a:t>
            </a:r>
          </a:p>
          <a:p>
            <a:pPr marL="358775" indent="-358775">
              <a:lnSpc>
                <a:spcPct val="120000"/>
              </a:lnSpc>
              <a:buClr>
                <a:srgbClr val="0070C0"/>
              </a:buClr>
              <a:buSzPct val="50000"/>
              <a:buFont typeface="Wingdings" panose="05000000000000000000" pitchFamily="2" charset="2"/>
              <a:buChar char="q"/>
            </a:pPr>
            <a:r>
              <a:rPr lang="en-US" dirty="0"/>
              <a:t>Think about what the result would look like if there were three, four, ….. firms.</a:t>
            </a:r>
            <a:endParaRPr lang="en-US" b="1" i="1" dirty="0">
              <a:solidFill>
                <a:srgbClr val="FF0000"/>
              </a:solidFill>
            </a:endParaRPr>
          </a:p>
          <a:p>
            <a:pPr>
              <a:lnSpc>
                <a:spcPct val="120000"/>
              </a:lnSpc>
              <a:buClr>
                <a:srgbClr val="0070C0"/>
              </a:buClr>
              <a:buSzPct val="50000"/>
              <a:buFont typeface="Wingdings" panose="05000000000000000000" pitchFamily="2" charset="2"/>
              <a:buChar char="q"/>
            </a:pPr>
            <a:endParaRPr lang="en-US" dirty="0"/>
          </a:p>
          <a:p>
            <a:pPr>
              <a:lnSpc>
                <a:spcPct val="120000"/>
              </a:lnSpc>
              <a:buClr>
                <a:srgbClr val="0070C0"/>
              </a:buClr>
              <a:buSzPct val="50000"/>
              <a:buFont typeface="Wingdings" panose="05000000000000000000" pitchFamily="2" charset="2"/>
              <a:buChar char="q"/>
            </a:pPr>
            <a:endParaRPr lang="en-US" dirty="0"/>
          </a:p>
        </p:txBody>
      </p:sp>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41</a:t>
            </a:fld>
            <a:endParaRPr lang="en-AU"/>
          </a:p>
        </p:txBody>
      </p:sp>
    </p:spTree>
    <p:extLst>
      <p:ext uri="{BB962C8B-B14F-4D97-AF65-F5344CB8AC3E}">
        <p14:creationId xmlns:p14="http://schemas.microsoft.com/office/powerpoint/2010/main" val="23553849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002060"/>
                </a:solidFill>
              </a:rPr>
              <a:t>Oligopoly – the </a:t>
            </a:r>
            <a:r>
              <a:rPr lang="en-US" b="1" dirty="0" err="1">
                <a:solidFill>
                  <a:srgbClr val="002060"/>
                </a:solidFill>
              </a:rPr>
              <a:t>Betrand</a:t>
            </a:r>
            <a:r>
              <a:rPr lang="en-US" b="1" dirty="0">
                <a:solidFill>
                  <a:srgbClr val="002060"/>
                </a:solidFill>
              </a:rPr>
              <a:t> Model</a:t>
            </a:r>
            <a:endParaRPr lang="en-AU" b="1" i="1" dirty="0">
              <a:solidFill>
                <a:srgbClr val="002060"/>
              </a:solidFill>
            </a:endParaRPr>
          </a:p>
        </p:txBody>
      </p:sp>
      <p:sp>
        <p:nvSpPr>
          <p:cNvPr id="3" name="Content Placeholder 2"/>
          <p:cNvSpPr>
            <a:spLocks noGrp="1"/>
          </p:cNvSpPr>
          <p:nvPr>
            <p:ph idx="1"/>
          </p:nvPr>
        </p:nvSpPr>
        <p:spPr/>
        <p:txBody>
          <a:bodyPr>
            <a:normAutofit fontScale="92500" lnSpcReduction="10000"/>
          </a:bodyPr>
          <a:lstStyle/>
          <a:p>
            <a:pPr marL="355600" indent="-355600">
              <a:lnSpc>
                <a:spcPct val="120000"/>
              </a:lnSpc>
              <a:buClr>
                <a:srgbClr val="0070C0"/>
              </a:buClr>
              <a:buSzPct val="50000"/>
              <a:buFont typeface="Wingdings" panose="05000000000000000000" pitchFamily="2" charset="2"/>
              <a:buChar char="q"/>
            </a:pPr>
            <a:r>
              <a:rPr lang="en-US" dirty="0"/>
              <a:t>Assume that there are two firms in the industry.</a:t>
            </a:r>
          </a:p>
          <a:p>
            <a:pPr marL="355600" indent="-355600">
              <a:lnSpc>
                <a:spcPct val="120000"/>
              </a:lnSpc>
              <a:buClr>
                <a:srgbClr val="0070C0"/>
              </a:buClr>
              <a:buSzPct val="50000"/>
              <a:buFont typeface="Wingdings" panose="05000000000000000000" pitchFamily="2" charset="2"/>
              <a:buChar char="q"/>
            </a:pPr>
            <a:r>
              <a:rPr lang="en-US" dirty="0"/>
              <a:t>The key in the </a:t>
            </a:r>
            <a:r>
              <a:rPr lang="en-US" dirty="0" err="1"/>
              <a:t>Betrand</a:t>
            </a:r>
            <a:r>
              <a:rPr lang="en-US" dirty="0"/>
              <a:t> model is that each firm chooses a level of </a:t>
            </a:r>
            <a:r>
              <a:rPr lang="en-US" b="1" i="1" dirty="0">
                <a:solidFill>
                  <a:schemeClr val="bg2">
                    <a:lumMod val="50000"/>
                  </a:schemeClr>
                </a:solidFill>
              </a:rPr>
              <a:t>price </a:t>
            </a:r>
            <a:r>
              <a:rPr lang="en-US" dirty="0"/>
              <a:t>assuming that the </a:t>
            </a:r>
            <a:r>
              <a:rPr lang="en-US" b="1" i="1" dirty="0">
                <a:solidFill>
                  <a:schemeClr val="bg2">
                    <a:lumMod val="50000"/>
                  </a:schemeClr>
                </a:solidFill>
              </a:rPr>
              <a:t>price </a:t>
            </a:r>
            <a:r>
              <a:rPr lang="en-US" dirty="0"/>
              <a:t>of rivals/ competitors are given or fixed. </a:t>
            </a:r>
          </a:p>
          <a:p>
            <a:pPr marL="355600" indent="-355600">
              <a:lnSpc>
                <a:spcPct val="120000"/>
              </a:lnSpc>
              <a:buClr>
                <a:srgbClr val="0070C0"/>
              </a:buClr>
              <a:buSzPct val="50000"/>
              <a:buFont typeface="Wingdings" panose="05000000000000000000" pitchFamily="2" charset="2"/>
              <a:buChar char="q"/>
            </a:pPr>
            <a:r>
              <a:rPr lang="en-US" dirty="0"/>
              <a:t>In the Nash Equilibrium, neither firm will have an incentive to change its pricing decision given the other firms choice.</a:t>
            </a:r>
          </a:p>
          <a:p>
            <a:pPr marL="355600" indent="-355600">
              <a:lnSpc>
                <a:spcPct val="120000"/>
              </a:lnSpc>
              <a:buClr>
                <a:srgbClr val="0070C0"/>
              </a:buClr>
              <a:buSzPct val="50000"/>
              <a:buFont typeface="Wingdings" panose="05000000000000000000" pitchFamily="2" charset="2"/>
              <a:buChar char="q"/>
            </a:pPr>
            <a:r>
              <a:rPr lang="en-US" dirty="0"/>
              <a:t>Start with a simple example in which each firm (A &amp; B) has positive marginal cost equal to 10. </a:t>
            </a:r>
          </a:p>
          <a:p>
            <a:pPr marL="355600" indent="-355600">
              <a:lnSpc>
                <a:spcPct val="120000"/>
              </a:lnSpc>
              <a:buClr>
                <a:srgbClr val="0070C0"/>
              </a:buClr>
              <a:buSzPct val="50000"/>
              <a:buFont typeface="Wingdings" panose="05000000000000000000" pitchFamily="2" charset="2"/>
              <a:buChar char="q"/>
            </a:pPr>
            <a:r>
              <a:rPr lang="en-US" i="1" dirty="0">
                <a:solidFill>
                  <a:schemeClr val="tx2">
                    <a:lumMod val="75000"/>
                  </a:schemeClr>
                </a:solidFill>
              </a:rPr>
              <a:t>What does the market outcome (or Nash Equilibrium) look like?</a:t>
            </a:r>
          </a:p>
        </p:txBody>
      </p:sp>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42</a:t>
            </a:fld>
            <a:endParaRPr lang="en-AU"/>
          </a:p>
        </p:txBody>
      </p:sp>
    </p:spTree>
    <p:extLst>
      <p:ext uri="{BB962C8B-B14F-4D97-AF65-F5344CB8AC3E}">
        <p14:creationId xmlns:p14="http://schemas.microsoft.com/office/powerpoint/2010/main" val="6120442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002060"/>
                </a:solidFill>
              </a:rPr>
              <a:t>Oligopoly – the </a:t>
            </a:r>
            <a:r>
              <a:rPr lang="en-US" b="1" dirty="0" err="1">
                <a:solidFill>
                  <a:srgbClr val="002060"/>
                </a:solidFill>
              </a:rPr>
              <a:t>Betrand</a:t>
            </a:r>
            <a:r>
              <a:rPr lang="en-US" b="1" dirty="0">
                <a:solidFill>
                  <a:srgbClr val="002060"/>
                </a:solidFill>
              </a:rPr>
              <a:t> Model</a:t>
            </a:r>
            <a:endParaRPr lang="en-AU" b="1" i="1" dirty="0">
              <a:solidFill>
                <a:srgbClr val="002060"/>
              </a:solidFill>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62500" lnSpcReduction="20000"/>
              </a:bodyPr>
              <a:lstStyle/>
              <a:p>
                <a:pPr marL="355600" indent="-355600">
                  <a:lnSpc>
                    <a:spcPct val="120000"/>
                  </a:lnSpc>
                  <a:buClr>
                    <a:srgbClr val="0070C0"/>
                  </a:buClr>
                  <a:buSzPct val="50000"/>
                  <a:buFont typeface="Wingdings" panose="05000000000000000000" pitchFamily="2" charset="2"/>
                  <a:buChar char="q"/>
                </a:pPr>
                <a:r>
                  <a:rPr lang="en-US" dirty="0"/>
                  <a:t>Suppose that firm A is setting price equal to P</a:t>
                </a:r>
                <a:r>
                  <a:rPr lang="en-US" baseline="-25000" dirty="0"/>
                  <a:t>A</a:t>
                </a:r>
                <a:r>
                  <a:rPr lang="en-US" dirty="0"/>
                  <a:t>.</a:t>
                </a:r>
              </a:p>
              <a:p>
                <a:pPr marL="355600" indent="-355600">
                  <a:lnSpc>
                    <a:spcPct val="120000"/>
                  </a:lnSpc>
                  <a:buClr>
                    <a:srgbClr val="0070C0"/>
                  </a:buClr>
                  <a:buSzPct val="50000"/>
                  <a:buFont typeface="Wingdings" panose="05000000000000000000" pitchFamily="2" charset="2"/>
                  <a:buChar char="q"/>
                </a:pPr>
                <a:r>
                  <a:rPr lang="en-US" dirty="0"/>
                  <a:t>What should firm B do? </a:t>
                </a:r>
              </a:p>
              <a:p>
                <a:pPr marL="355600" indent="-355600">
                  <a:lnSpc>
                    <a:spcPct val="120000"/>
                  </a:lnSpc>
                  <a:buClr>
                    <a:srgbClr val="0070C0"/>
                  </a:buClr>
                  <a:buSzPct val="50000"/>
                  <a:buFont typeface="Wingdings" panose="05000000000000000000" pitchFamily="2" charset="2"/>
                  <a:buChar char="q"/>
                </a:pPr>
                <a:r>
                  <a:rPr lang="en-US" dirty="0"/>
                  <a:t>Set P</a:t>
                </a:r>
                <a:r>
                  <a:rPr lang="en-US" baseline="-25000" dirty="0"/>
                  <a:t>B</a:t>
                </a:r>
                <a:r>
                  <a:rPr lang="en-US" dirty="0"/>
                  <a:t> =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𝐴</m:t>
                        </m:r>
                      </m:sub>
                    </m:sSub>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𝜀</m:t>
                    </m:r>
                  </m:oMath>
                </a14:m>
                <a:r>
                  <a:rPr lang="en-US" dirty="0"/>
                  <a:t>.</a:t>
                </a:r>
              </a:p>
              <a:p>
                <a:pPr marL="355600" indent="-355600">
                  <a:lnSpc>
                    <a:spcPct val="120000"/>
                  </a:lnSpc>
                  <a:buClr>
                    <a:srgbClr val="0070C0"/>
                  </a:buClr>
                  <a:buSzPct val="50000"/>
                  <a:buFont typeface="Wingdings" panose="05000000000000000000" pitchFamily="2" charset="2"/>
                  <a:buChar char="q"/>
                </a:pPr>
                <a:r>
                  <a:rPr lang="en-US" dirty="0"/>
                  <a:t>The result ….. </a:t>
                </a:r>
              </a:p>
              <a:p>
                <a:pPr marL="355600" indent="-355600">
                  <a:lnSpc>
                    <a:spcPct val="120000"/>
                  </a:lnSpc>
                  <a:buClr>
                    <a:srgbClr val="0070C0"/>
                  </a:buClr>
                  <a:buSzPct val="50000"/>
                  <a:buFont typeface="Wingdings" panose="05000000000000000000" pitchFamily="2" charset="2"/>
                  <a:buChar char="q"/>
                </a:pPr>
                <a:r>
                  <a:rPr lang="en-US" dirty="0">
                    <a:solidFill>
                      <a:schemeClr val="tx1"/>
                    </a:solidFill>
                  </a:rPr>
                  <a:t>So A responds by setting P</a:t>
                </a:r>
                <a:r>
                  <a:rPr lang="en-US" baseline="-25000" dirty="0">
                    <a:solidFill>
                      <a:schemeClr val="tx1"/>
                    </a:solidFill>
                  </a:rPr>
                  <a:t>A</a:t>
                </a:r>
                <a:r>
                  <a:rPr lang="en-US" dirty="0">
                    <a:solidFill>
                      <a:schemeClr val="tx1"/>
                    </a:solidFill>
                  </a:rPr>
                  <a:t> = </a:t>
                </a:r>
                <a14:m>
                  <m:oMath xmlns:m="http://schemas.openxmlformats.org/officeDocument/2006/math">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𝑃</m:t>
                        </m:r>
                      </m:e>
                      <m:sub>
                        <m:r>
                          <a:rPr lang="en-US" b="0" i="1" smtClean="0">
                            <a:solidFill>
                              <a:schemeClr val="tx1"/>
                            </a:solidFill>
                            <a:latin typeface="Cambria Math" panose="02040503050406030204" pitchFamily="18" charset="0"/>
                          </a:rPr>
                          <m:t>𝐵</m:t>
                        </m:r>
                      </m:sub>
                    </m:sSub>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ea typeface="Cambria Math" panose="02040503050406030204" pitchFamily="18" charset="0"/>
                      </a:rPr>
                      <m:t>𝜀</m:t>
                    </m:r>
                  </m:oMath>
                </a14:m>
                <a:r>
                  <a:rPr lang="en-US" dirty="0">
                    <a:solidFill>
                      <a:schemeClr val="tx1"/>
                    </a:solidFill>
                  </a:rPr>
                  <a:t>. ……..</a:t>
                </a:r>
              </a:p>
              <a:p>
                <a:pPr marL="0" indent="0" algn="ctr">
                  <a:lnSpc>
                    <a:spcPct val="120000"/>
                  </a:lnSpc>
                  <a:buClr>
                    <a:srgbClr val="0070C0"/>
                  </a:buClr>
                  <a:buSzPct val="50000"/>
                  <a:buNone/>
                </a:pPr>
                <a:r>
                  <a:rPr lang="en-US" b="1" i="1" dirty="0">
                    <a:solidFill>
                      <a:srgbClr val="FF0000"/>
                    </a:solidFill>
                  </a:rPr>
                  <a:t>The end result….</a:t>
                </a:r>
              </a:p>
              <a:p>
                <a:pPr marL="358775" indent="-358775">
                  <a:lnSpc>
                    <a:spcPct val="120000"/>
                  </a:lnSpc>
                  <a:buClr>
                    <a:srgbClr val="0070C0"/>
                  </a:buClr>
                  <a:buSzPct val="50000"/>
                  <a:buFont typeface="Wingdings" panose="05000000000000000000" pitchFamily="2" charset="2"/>
                  <a:buChar char="q"/>
                </a:pPr>
                <a:r>
                  <a:rPr lang="en-US" dirty="0"/>
                  <a:t>The discussion here is premised on an (implicit) assumption that the products being sold are homogeneous.</a:t>
                </a:r>
              </a:p>
              <a:p>
                <a:pPr marL="358775" indent="-358775">
                  <a:lnSpc>
                    <a:spcPct val="120000"/>
                  </a:lnSpc>
                  <a:buClr>
                    <a:srgbClr val="0070C0"/>
                  </a:buClr>
                  <a:buSzPct val="50000"/>
                  <a:buFont typeface="Wingdings" panose="05000000000000000000" pitchFamily="2" charset="2"/>
                  <a:buChar char="q"/>
                </a:pPr>
                <a:r>
                  <a:rPr lang="en-US" b="1" i="1" dirty="0">
                    <a:solidFill>
                      <a:schemeClr val="bg2">
                        <a:lumMod val="50000"/>
                      </a:schemeClr>
                    </a:solidFill>
                  </a:rPr>
                  <a:t>On p. 213 (</a:t>
                </a:r>
                <a:r>
                  <a:rPr lang="en-US" b="1" i="1" dirty="0" err="1">
                    <a:solidFill>
                      <a:schemeClr val="bg2">
                        <a:lumMod val="50000"/>
                      </a:schemeClr>
                    </a:solidFill>
                  </a:rPr>
                  <a:t>Brickley</a:t>
                </a:r>
                <a:r>
                  <a:rPr lang="en-US" b="1" i="1" dirty="0">
                    <a:solidFill>
                      <a:schemeClr val="bg2">
                        <a:lumMod val="50000"/>
                      </a:schemeClr>
                    </a:solidFill>
                  </a:rPr>
                  <a:t>) and p. 229 (</a:t>
                </a:r>
                <a:r>
                  <a:rPr lang="en-US" b="1" i="1" dirty="0" err="1">
                    <a:solidFill>
                      <a:schemeClr val="bg2">
                        <a:lumMod val="50000"/>
                      </a:schemeClr>
                    </a:solidFill>
                  </a:rPr>
                  <a:t>Besanko</a:t>
                </a:r>
                <a:r>
                  <a:rPr lang="en-US" b="1" i="1" dirty="0">
                    <a:solidFill>
                      <a:schemeClr val="bg2">
                        <a:lumMod val="50000"/>
                      </a:schemeClr>
                    </a:solidFill>
                  </a:rPr>
                  <a:t> et al) there is a discussion of price competition with differentiated products (cars) – what do you think the market outcome might look like in that case and what might be an important consideration? We will consider this in the weeks to come.</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3"/>
                <a:stretch>
                  <a:fillRect t="-700"/>
                </a:stretch>
              </a:blipFill>
            </p:spPr>
            <p:txBody>
              <a:bodyPr/>
              <a:lstStyle/>
              <a:p>
                <a:r>
                  <a:rPr lang="en-AU">
                    <a:noFill/>
                  </a:rPr>
                  <a:t> </a:t>
                </a:r>
              </a:p>
            </p:txBody>
          </p:sp>
        </mc:Fallback>
      </mc:AlternateContent>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43</a:t>
            </a:fld>
            <a:endParaRPr lang="en-AU"/>
          </a:p>
        </p:txBody>
      </p:sp>
    </p:spTree>
    <p:extLst>
      <p:ext uri="{BB962C8B-B14F-4D97-AF65-F5344CB8AC3E}">
        <p14:creationId xmlns:p14="http://schemas.microsoft.com/office/powerpoint/2010/main" val="4389782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002060"/>
                </a:solidFill>
              </a:rPr>
              <a:t>Oligopoly – the </a:t>
            </a:r>
            <a:r>
              <a:rPr lang="en-US" b="1" dirty="0" err="1">
                <a:solidFill>
                  <a:srgbClr val="002060"/>
                </a:solidFill>
              </a:rPr>
              <a:t>Stackleberg</a:t>
            </a:r>
            <a:r>
              <a:rPr lang="en-US" b="1" dirty="0">
                <a:solidFill>
                  <a:srgbClr val="002060"/>
                </a:solidFill>
              </a:rPr>
              <a:t> Model</a:t>
            </a:r>
            <a:endParaRPr lang="en-AU" b="1" i="1" dirty="0">
              <a:solidFill>
                <a:srgbClr val="002060"/>
              </a:solidFill>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92500" lnSpcReduction="20000"/>
              </a:bodyPr>
              <a:lstStyle/>
              <a:p>
                <a:pPr marL="355600" indent="-355600">
                  <a:lnSpc>
                    <a:spcPct val="120000"/>
                  </a:lnSpc>
                  <a:buClr>
                    <a:srgbClr val="0070C0"/>
                  </a:buClr>
                  <a:buSzPct val="50000"/>
                  <a:buFont typeface="Wingdings" panose="05000000000000000000" pitchFamily="2" charset="2"/>
                  <a:buChar char="q"/>
                </a:pPr>
                <a:r>
                  <a:rPr lang="en-US" dirty="0"/>
                  <a:t>A model of quantity leadership – think about industries where there is a dominant firm or an industry leader.</a:t>
                </a:r>
              </a:p>
              <a:p>
                <a:pPr marL="355600" indent="-355600">
                  <a:lnSpc>
                    <a:spcPct val="120000"/>
                  </a:lnSpc>
                  <a:buClr>
                    <a:srgbClr val="0070C0"/>
                  </a:buClr>
                  <a:buSzPct val="50000"/>
                  <a:buFont typeface="Wingdings" panose="05000000000000000000" pitchFamily="2" charset="2"/>
                  <a:buChar char="q"/>
                </a:pPr>
                <a:r>
                  <a:rPr lang="en-US" dirty="0"/>
                  <a:t>The dominant firm is the </a:t>
                </a:r>
                <a:r>
                  <a:rPr lang="en-US" dirty="0" err="1"/>
                  <a:t>Stackleberg</a:t>
                </a:r>
                <a:r>
                  <a:rPr lang="en-US" dirty="0"/>
                  <a:t> leader (call this firm A) and others are the </a:t>
                </a:r>
                <a:r>
                  <a:rPr lang="en-US" dirty="0" err="1"/>
                  <a:t>Stackleberg</a:t>
                </a:r>
                <a:r>
                  <a:rPr lang="en-US" dirty="0"/>
                  <a:t> followers (the B firms). </a:t>
                </a:r>
              </a:p>
              <a:p>
                <a:pPr marL="355600" indent="-355600">
                  <a:lnSpc>
                    <a:spcPct val="120000"/>
                  </a:lnSpc>
                  <a:buClr>
                    <a:srgbClr val="0070C0"/>
                  </a:buClr>
                  <a:buSzPct val="50000"/>
                  <a:buFont typeface="Wingdings" panose="05000000000000000000" pitchFamily="2" charset="2"/>
                  <a:buChar char="q"/>
                </a:pPr>
                <a:r>
                  <a:rPr lang="en-US" dirty="0"/>
                  <a:t>Like </a:t>
                </a:r>
                <a:r>
                  <a:rPr lang="en-US" dirty="0" err="1"/>
                  <a:t>Cournot</a:t>
                </a:r>
                <a:r>
                  <a:rPr lang="en-US" dirty="0"/>
                  <a:t>, a model in which the choice variable is quantity.</a:t>
                </a:r>
              </a:p>
              <a:p>
                <a:pPr marL="355600" indent="-355600">
                  <a:lnSpc>
                    <a:spcPct val="120000"/>
                  </a:lnSpc>
                  <a:buClr>
                    <a:srgbClr val="0070C0"/>
                  </a:buClr>
                  <a:buSzPct val="50000"/>
                  <a:buFont typeface="Wingdings" panose="05000000000000000000" pitchFamily="2" charset="2"/>
                  <a:buChar char="q"/>
                </a:pPr>
                <a:r>
                  <a:rPr lang="en-US" dirty="0"/>
                  <a:t>Note that industry output equals the sum of each firms output so: </a:t>
                </a:r>
              </a:p>
              <a:p>
                <a:pPr marL="0" indent="0">
                  <a:lnSpc>
                    <a:spcPct val="120000"/>
                  </a:lnSpc>
                  <a:buClr>
                    <a:srgbClr val="0070C0"/>
                  </a:buClr>
                  <a:buSzPct val="50000"/>
                  <a:buNone/>
                </a:pPr>
                <a14:m>
                  <m:oMathPara xmlns:m="http://schemas.openxmlformats.org/officeDocument/2006/math">
                    <m:oMathParaPr>
                      <m:jc m:val="center"/>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𝑄</m:t>
                          </m:r>
                        </m:e>
                        <m:sub>
                          <m:r>
                            <a:rPr lang="en-US" i="1">
                              <a:latin typeface="Cambria Math" panose="02040503050406030204" pitchFamily="18" charset="0"/>
                            </a:rPr>
                            <m:t>𝐴</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𝑄</m:t>
                          </m:r>
                        </m:e>
                        <m:sub>
                          <m:r>
                            <a:rPr lang="en-US" i="1">
                              <a:latin typeface="Cambria Math" panose="02040503050406030204" pitchFamily="18" charset="0"/>
                            </a:rPr>
                            <m:t>𝐵</m:t>
                          </m:r>
                        </m:sub>
                      </m:sSub>
                      <m:r>
                        <a:rPr lang="en-US" i="1">
                          <a:latin typeface="Cambria Math" panose="02040503050406030204" pitchFamily="18" charset="0"/>
                        </a:rPr>
                        <m:t>=</m:t>
                      </m:r>
                      <m:r>
                        <a:rPr lang="en-US" i="1">
                          <a:latin typeface="Cambria Math" panose="02040503050406030204" pitchFamily="18" charset="0"/>
                        </a:rPr>
                        <m:t>𝑄</m:t>
                      </m:r>
                    </m:oMath>
                  </m:oMathPara>
                </a14:m>
                <a:endParaRPr lang="en-US" dirty="0"/>
              </a:p>
              <a:p>
                <a:pPr marL="0" indent="358775">
                  <a:lnSpc>
                    <a:spcPct val="120000"/>
                  </a:lnSpc>
                  <a:buClr>
                    <a:srgbClr val="0070C0"/>
                  </a:buClr>
                  <a:buSzPct val="50000"/>
                  <a:buNone/>
                </a:pPr>
                <a:r>
                  <a:rPr lang="en-US" dirty="0"/>
                  <a:t>and </a:t>
                </a:r>
              </a:p>
              <a:p>
                <a:pPr marL="0" indent="0">
                  <a:lnSpc>
                    <a:spcPct val="120000"/>
                  </a:lnSpc>
                  <a:buClr>
                    <a:srgbClr val="0070C0"/>
                  </a:buClr>
                  <a:buSzPct val="50000"/>
                  <a:buNone/>
                </a:pPr>
                <a14:m>
                  <m:oMathPara xmlns:m="http://schemas.openxmlformats.org/officeDocument/2006/math">
                    <m:oMathParaPr>
                      <m:jc m:val="center"/>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𝑀𝐶</m:t>
                          </m:r>
                        </m:e>
                        <m:sub>
                          <m:r>
                            <a:rPr lang="en-US" i="1">
                              <a:latin typeface="Cambria Math" panose="02040503050406030204" pitchFamily="18" charset="0"/>
                            </a:rPr>
                            <m:t>𝐴</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smtClean="0">
                              <a:latin typeface="Cambria Math" panose="02040503050406030204" pitchFamily="18" charset="0"/>
                            </a:rPr>
                            <m:t>𝑀</m:t>
                          </m:r>
                          <m:r>
                            <a:rPr lang="en-AU" b="0" i="1" smtClean="0">
                              <a:latin typeface="Cambria Math"/>
                            </a:rPr>
                            <m:t>𝐶</m:t>
                          </m:r>
                        </m:e>
                        <m:sub>
                          <m:r>
                            <a:rPr lang="en-US" i="1">
                              <a:latin typeface="Cambria Math" panose="02040503050406030204" pitchFamily="18" charset="0"/>
                            </a:rPr>
                            <m:t>𝐵</m:t>
                          </m:r>
                        </m:sub>
                      </m:sSub>
                      <m:r>
                        <a:rPr lang="en-US" i="1">
                          <a:latin typeface="Cambria Math" panose="02040503050406030204" pitchFamily="18" charset="0"/>
                        </a:rPr>
                        <m:t>=0</m:t>
                      </m:r>
                    </m:oMath>
                  </m:oMathPara>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3"/>
                <a:stretch>
                  <a:fillRect l="-58" t="-1120"/>
                </a:stretch>
              </a:blipFill>
            </p:spPr>
            <p:txBody>
              <a:bodyPr/>
              <a:lstStyle/>
              <a:p>
                <a:r>
                  <a:rPr lang="en-AU">
                    <a:noFill/>
                  </a:rPr>
                  <a:t> </a:t>
                </a:r>
              </a:p>
            </p:txBody>
          </p:sp>
        </mc:Fallback>
      </mc:AlternateContent>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44</a:t>
            </a:fld>
            <a:endParaRPr lang="en-AU"/>
          </a:p>
        </p:txBody>
      </p:sp>
    </p:spTree>
    <p:extLst>
      <p:ext uri="{BB962C8B-B14F-4D97-AF65-F5344CB8AC3E}">
        <p14:creationId xmlns:p14="http://schemas.microsoft.com/office/powerpoint/2010/main" val="40234597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002060"/>
                </a:solidFill>
              </a:rPr>
              <a:t>Oligopoly – the </a:t>
            </a:r>
            <a:r>
              <a:rPr lang="en-US" b="1" dirty="0" err="1">
                <a:solidFill>
                  <a:srgbClr val="002060"/>
                </a:solidFill>
              </a:rPr>
              <a:t>Stackleberg</a:t>
            </a:r>
            <a:r>
              <a:rPr lang="en-US" b="1" dirty="0">
                <a:solidFill>
                  <a:srgbClr val="002060"/>
                </a:solidFill>
              </a:rPr>
              <a:t> Model</a:t>
            </a:r>
            <a:endParaRPr lang="en-AU" b="1" i="1" dirty="0">
              <a:solidFill>
                <a:srgbClr val="002060"/>
              </a:solidFill>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92500" lnSpcReduction="10000"/>
              </a:bodyPr>
              <a:lstStyle/>
              <a:p>
                <a:pPr marL="355600" indent="-355600">
                  <a:lnSpc>
                    <a:spcPct val="120000"/>
                  </a:lnSpc>
                  <a:buClr>
                    <a:srgbClr val="0070C0"/>
                  </a:buClr>
                  <a:buSzPct val="50000"/>
                  <a:buFont typeface="Wingdings" panose="05000000000000000000" pitchFamily="2" charset="2"/>
                  <a:buChar char="q"/>
                </a:pPr>
                <a:r>
                  <a:rPr lang="en-US" dirty="0"/>
                  <a:t>In the </a:t>
                </a:r>
                <a:r>
                  <a:rPr lang="en-US" dirty="0" err="1"/>
                  <a:t>Stackleberg</a:t>
                </a:r>
                <a:r>
                  <a:rPr lang="en-US" dirty="0"/>
                  <a:t> model we will consider the choice of the follower first – this is really just saying that we solve this game backwards. </a:t>
                </a:r>
              </a:p>
              <a:p>
                <a:pPr marL="355600" indent="-355600">
                  <a:lnSpc>
                    <a:spcPct val="120000"/>
                  </a:lnSpc>
                  <a:buClr>
                    <a:srgbClr val="0070C0"/>
                  </a:buClr>
                  <a:buSzPct val="50000"/>
                  <a:buFont typeface="Wingdings" panose="05000000000000000000" pitchFamily="2" charset="2"/>
                  <a:buChar char="q"/>
                </a:pPr>
                <a:r>
                  <a:rPr lang="en-US" dirty="0"/>
                  <a:t>When the follower makes its decision it takes the decision of the leader as given and chooses a level of output to </a:t>
                </a:r>
                <a:r>
                  <a:rPr lang="en-US" dirty="0" err="1"/>
                  <a:t>maximise</a:t>
                </a:r>
                <a:r>
                  <a:rPr lang="en-US" dirty="0"/>
                  <a:t> profit: </a:t>
                </a:r>
              </a:p>
              <a:p>
                <a:pPr marL="0" indent="0">
                  <a:lnSpc>
                    <a:spcPct val="120000"/>
                  </a:lnSpc>
                  <a:spcBef>
                    <a:spcPts val="1200"/>
                  </a:spcBef>
                  <a:spcAft>
                    <a:spcPts val="1200"/>
                  </a:spcAft>
                  <a:buClr>
                    <a:srgbClr val="0070C0"/>
                  </a:buClr>
                  <a:buSzPct val="50000"/>
                  <a:buNone/>
                </a:pPr>
                <a14:m>
                  <m:oMathPara xmlns:m="http://schemas.openxmlformats.org/officeDocument/2006/math">
                    <m:oMathParaPr>
                      <m:jc m:val="center"/>
                    </m:oMathParaPr>
                    <m:oMath xmlns:m="http://schemas.openxmlformats.org/officeDocument/2006/math">
                      <m:func>
                        <m:funcPr>
                          <m:ctrlPr>
                            <a:rPr lang="en-US" i="1" smtClean="0">
                              <a:latin typeface="Cambria Math" panose="02040503050406030204" pitchFamily="18" charset="0"/>
                            </a:rPr>
                          </m:ctrlPr>
                        </m:funcPr>
                        <m:fName>
                          <m:limLow>
                            <m:limLowPr>
                              <m:ctrlPr>
                                <a:rPr lang="en-US" i="1" smtClean="0">
                                  <a:latin typeface="Cambria Math" panose="02040503050406030204" pitchFamily="18" charset="0"/>
                                </a:rPr>
                              </m:ctrlPr>
                            </m:limLowPr>
                            <m:e>
                              <m:r>
                                <m:rPr>
                                  <m:sty m:val="p"/>
                                </m:rPr>
                                <a:rPr lang="en-US" i="0" smtClean="0">
                                  <a:latin typeface="Cambria Math"/>
                                </a:rPr>
                                <m:t>max</m:t>
                              </m:r>
                            </m:e>
                            <m:lim>
                              <m:sSub>
                                <m:sSubPr>
                                  <m:ctrlPr>
                                    <a:rPr lang="en-US" i="1" smtClean="0">
                                      <a:latin typeface="Cambria Math" panose="02040503050406030204" pitchFamily="18" charset="0"/>
                                    </a:rPr>
                                  </m:ctrlPr>
                                </m:sSubPr>
                                <m:e>
                                  <m:r>
                                    <a:rPr lang="en-AU" b="0" i="1" smtClean="0">
                                      <a:latin typeface="Cambria Math"/>
                                    </a:rPr>
                                    <m:t>𝑄</m:t>
                                  </m:r>
                                </m:e>
                                <m:sub>
                                  <m:r>
                                    <a:rPr lang="en-AU" b="0" i="1" smtClean="0">
                                      <a:latin typeface="Cambria Math"/>
                                    </a:rPr>
                                    <m:t>𝐵</m:t>
                                  </m:r>
                                </m:sub>
                              </m:sSub>
                            </m:lim>
                          </m:limLow>
                        </m:fName>
                        <m:e>
                          <m:r>
                            <a:rPr lang="en-AU" b="0" i="1" smtClean="0">
                              <a:latin typeface="Cambria Math"/>
                            </a:rPr>
                            <m:t>𝑃</m:t>
                          </m:r>
                          <m:d>
                            <m:dPr>
                              <m:ctrlPr>
                                <a:rPr lang="en-AU" b="0" i="1" smtClean="0">
                                  <a:latin typeface="Cambria Math" panose="02040503050406030204" pitchFamily="18" charset="0"/>
                                </a:rPr>
                              </m:ctrlPr>
                            </m:dPr>
                            <m:e>
                              <m:sSub>
                                <m:sSubPr>
                                  <m:ctrlPr>
                                    <a:rPr lang="en-AU" i="1">
                                      <a:latin typeface="Cambria Math" panose="02040503050406030204" pitchFamily="18" charset="0"/>
                                    </a:rPr>
                                  </m:ctrlPr>
                                </m:sSubPr>
                                <m:e>
                                  <m:r>
                                    <a:rPr lang="en-AU" i="1">
                                      <a:latin typeface="Cambria Math"/>
                                    </a:rPr>
                                    <m:t>𝑄</m:t>
                                  </m:r>
                                </m:e>
                                <m:sub>
                                  <m:r>
                                    <a:rPr lang="en-AU" b="0" i="1" smtClean="0">
                                      <a:latin typeface="Cambria Math"/>
                                    </a:rPr>
                                    <m:t>𝐴</m:t>
                                  </m:r>
                                </m:sub>
                              </m:sSub>
                              <m:r>
                                <a:rPr lang="en-AU" b="0" i="1" smtClean="0">
                                  <a:latin typeface="Cambria Math"/>
                                </a:rPr>
                                <m:t>+</m:t>
                              </m:r>
                              <m:sSub>
                                <m:sSubPr>
                                  <m:ctrlPr>
                                    <a:rPr lang="en-AU" i="1">
                                      <a:latin typeface="Cambria Math" panose="02040503050406030204" pitchFamily="18" charset="0"/>
                                    </a:rPr>
                                  </m:ctrlPr>
                                </m:sSubPr>
                                <m:e>
                                  <m:r>
                                    <a:rPr lang="en-AU" i="1">
                                      <a:latin typeface="Cambria Math"/>
                                    </a:rPr>
                                    <m:t>𝑄</m:t>
                                  </m:r>
                                </m:e>
                                <m:sub>
                                  <m:r>
                                    <a:rPr lang="en-AU" i="1">
                                      <a:latin typeface="Cambria Math"/>
                                    </a:rPr>
                                    <m:t>𝐵</m:t>
                                  </m:r>
                                </m:sub>
                              </m:sSub>
                            </m:e>
                          </m:d>
                        </m:e>
                      </m:func>
                      <m:r>
                        <a:rPr lang="en-AU" b="0" i="1" smtClean="0">
                          <a:latin typeface="Cambria Math"/>
                        </a:rPr>
                        <m:t>−</m:t>
                      </m:r>
                      <m:sSub>
                        <m:sSubPr>
                          <m:ctrlPr>
                            <a:rPr lang="en-AU" i="1">
                              <a:latin typeface="Cambria Math" panose="02040503050406030204" pitchFamily="18" charset="0"/>
                            </a:rPr>
                          </m:ctrlPr>
                        </m:sSubPr>
                        <m:e>
                          <m:r>
                            <a:rPr lang="en-AU" i="1">
                              <a:latin typeface="Cambria Math"/>
                            </a:rPr>
                            <m:t>𝑄</m:t>
                          </m:r>
                        </m:e>
                        <m:sub>
                          <m:r>
                            <a:rPr lang="en-AU" i="1">
                              <a:latin typeface="Cambria Math"/>
                            </a:rPr>
                            <m:t>𝐵</m:t>
                          </m:r>
                        </m:sub>
                      </m:sSub>
                      <m:sSub>
                        <m:sSubPr>
                          <m:ctrlPr>
                            <a:rPr lang="en-AU" i="1">
                              <a:latin typeface="Cambria Math" panose="02040503050406030204" pitchFamily="18" charset="0"/>
                            </a:rPr>
                          </m:ctrlPr>
                        </m:sSubPr>
                        <m:e>
                          <m:r>
                            <a:rPr lang="en-AU" b="0" i="1" smtClean="0">
                              <a:latin typeface="Cambria Math"/>
                            </a:rPr>
                            <m:t>𝑐</m:t>
                          </m:r>
                        </m:e>
                        <m:sub>
                          <m:r>
                            <a:rPr lang="en-AU" i="1">
                              <a:latin typeface="Cambria Math"/>
                            </a:rPr>
                            <m:t>𝐵</m:t>
                          </m:r>
                        </m:sub>
                      </m:sSub>
                    </m:oMath>
                  </m:oMathPara>
                </a14:m>
                <a:endParaRPr lang="en-US" i="1" dirty="0">
                  <a:solidFill>
                    <a:schemeClr val="bg2">
                      <a:lumMod val="50000"/>
                    </a:schemeClr>
                  </a:solidFill>
                </a:endParaRPr>
              </a:p>
              <a:p>
                <a:pPr marL="355600" indent="-355600">
                  <a:lnSpc>
                    <a:spcPct val="120000"/>
                  </a:lnSpc>
                  <a:buClr>
                    <a:srgbClr val="0070C0"/>
                  </a:buClr>
                  <a:buSzPct val="50000"/>
                  <a:buFont typeface="Wingdings" panose="05000000000000000000" pitchFamily="2" charset="2"/>
                  <a:buChar char="q"/>
                </a:pPr>
                <a:r>
                  <a:rPr lang="en-US" dirty="0"/>
                  <a:t>In effect the follower will choose a level of output such that marginal revenue equals marginal cost. Importantly: </a:t>
                </a:r>
              </a:p>
              <a:p>
                <a:pPr marL="0" indent="0">
                  <a:lnSpc>
                    <a:spcPct val="120000"/>
                  </a:lnSpc>
                  <a:buClr>
                    <a:srgbClr val="0070C0"/>
                  </a:buClr>
                  <a:buSzPct val="50000"/>
                  <a:buNone/>
                </a:pPr>
                <a14:m>
                  <m:oMathPara xmlns:m="http://schemas.openxmlformats.org/officeDocument/2006/math">
                    <m:oMathParaPr>
                      <m:jc m:val="center"/>
                    </m:oMathParaPr>
                    <m:oMath xmlns:m="http://schemas.openxmlformats.org/officeDocument/2006/math">
                      <m:sSub>
                        <m:sSubPr>
                          <m:ctrlPr>
                            <a:rPr lang="en-US" i="1">
                              <a:latin typeface="Cambria Math" panose="02040503050406030204" pitchFamily="18" charset="0"/>
                            </a:rPr>
                          </m:ctrlPr>
                        </m:sSubPr>
                        <m:e>
                          <m:r>
                            <a:rPr lang="en-AU" b="0" i="1" smtClean="0">
                              <a:latin typeface="Cambria Math"/>
                            </a:rPr>
                            <m:t>𝑄</m:t>
                          </m:r>
                        </m:e>
                        <m:sub>
                          <m:r>
                            <a:rPr lang="en-US" i="1">
                              <a:latin typeface="Cambria Math" panose="02040503050406030204" pitchFamily="18" charset="0"/>
                            </a:rPr>
                            <m:t>𝐵</m:t>
                          </m:r>
                        </m:sub>
                      </m:sSub>
                      <m:r>
                        <a:rPr lang="en-US" i="1">
                          <a:latin typeface="Cambria Math" panose="02040503050406030204" pitchFamily="18" charset="0"/>
                        </a:rPr>
                        <m:t>=</m:t>
                      </m:r>
                      <m:r>
                        <a:rPr lang="en-AU" b="0" i="1" smtClean="0">
                          <a:latin typeface="Cambria Math"/>
                        </a:rPr>
                        <m:t>𝑓</m:t>
                      </m:r>
                      <m:d>
                        <m:dPr>
                          <m:ctrlPr>
                            <a:rPr lang="en-AU" b="0" i="1" smtClean="0">
                              <a:latin typeface="Cambria Math" panose="02040503050406030204" pitchFamily="18" charset="0"/>
                            </a:rPr>
                          </m:ctrlPr>
                        </m:dPr>
                        <m:e>
                          <m:sSub>
                            <m:sSubPr>
                              <m:ctrlPr>
                                <a:rPr lang="en-US" i="1">
                                  <a:latin typeface="Cambria Math" panose="02040503050406030204" pitchFamily="18" charset="0"/>
                                </a:rPr>
                              </m:ctrlPr>
                            </m:sSubPr>
                            <m:e>
                              <m:r>
                                <a:rPr lang="en-AU" i="1">
                                  <a:latin typeface="Cambria Math"/>
                                </a:rPr>
                                <m:t>𝑄</m:t>
                              </m:r>
                            </m:e>
                            <m:sub>
                              <m:r>
                                <a:rPr lang="en-AU" b="0" i="1" smtClean="0">
                                  <a:latin typeface="Cambria Math"/>
                                </a:rPr>
                                <m:t>𝐴</m:t>
                              </m:r>
                            </m:sub>
                          </m:sSub>
                        </m:e>
                      </m:d>
                    </m:oMath>
                  </m:oMathPara>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3"/>
                <a:stretch>
                  <a:fillRect l="-58" t="-700" r="-986"/>
                </a:stretch>
              </a:blipFill>
            </p:spPr>
            <p:txBody>
              <a:bodyPr/>
              <a:lstStyle/>
              <a:p>
                <a:r>
                  <a:rPr lang="en-AU">
                    <a:noFill/>
                  </a:rPr>
                  <a:t> </a:t>
                </a:r>
              </a:p>
            </p:txBody>
          </p:sp>
        </mc:Fallback>
      </mc:AlternateContent>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45</a:t>
            </a:fld>
            <a:endParaRPr lang="en-AU"/>
          </a:p>
        </p:txBody>
      </p:sp>
    </p:spTree>
    <p:extLst>
      <p:ext uri="{BB962C8B-B14F-4D97-AF65-F5344CB8AC3E}">
        <p14:creationId xmlns:p14="http://schemas.microsoft.com/office/powerpoint/2010/main" val="2217384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002060"/>
                </a:solidFill>
              </a:rPr>
              <a:t>Oligopoly – the </a:t>
            </a:r>
            <a:r>
              <a:rPr lang="en-US" b="1" dirty="0" err="1">
                <a:solidFill>
                  <a:srgbClr val="002060"/>
                </a:solidFill>
              </a:rPr>
              <a:t>Stackleberg</a:t>
            </a:r>
            <a:r>
              <a:rPr lang="en-US" b="1" dirty="0">
                <a:solidFill>
                  <a:srgbClr val="002060"/>
                </a:solidFill>
              </a:rPr>
              <a:t> Model</a:t>
            </a:r>
            <a:endParaRPr lang="en-AU" b="1" i="1" dirty="0">
              <a:solidFill>
                <a:srgbClr val="002060"/>
              </a:solidFill>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77500" lnSpcReduction="20000"/>
              </a:bodyPr>
              <a:lstStyle/>
              <a:p>
                <a:pPr marL="355600" indent="-355600">
                  <a:lnSpc>
                    <a:spcPct val="120000"/>
                  </a:lnSpc>
                  <a:buClr>
                    <a:srgbClr val="0070C0"/>
                  </a:buClr>
                  <a:buSzPct val="50000"/>
                  <a:buFont typeface="Wingdings" panose="05000000000000000000" pitchFamily="2" charset="2"/>
                  <a:buChar char="q"/>
                </a:pPr>
                <a:r>
                  <a:rPr lang="en-US" dirty="0"/>
                  <a:t>Again, this expression </a:t>
                </a:r>
                <a14:m>
                  <m:oMath xmlns:m="http://schemas.openxmlformats.org/officeDocument/2006/math">
                    <m:sSub>
                      <m:sSubPr>
                        <m:ctrlPr>
                          <a:rPr lang="en-US" i="1">
                            <a:latin typeface="Cambria Math" panose="02040503050406030204" pitchFamily="18" charset="0"/>
                          </a:rPr>
                        </m:ctrlPr>
                      </m:sSubPr>
                      <m:e>
                        <m:r>
                          <a:rPr lang="en-AU" i="1">
                            <a:latin typeface="Cambria Math"/>
                          </a:rPr>
                          <m:t>𝑄</m:t>
                        </m:r>
                      </m:e>
                      <m:sub>
                        <m:r>
                          <a:rPr lang="en-US" i="1">
                            <a:latin typeface="Cambria Math" panose="02040503050406030204" pitchFamily="18" charset="0"/>
                          </a:rPr>
                          <m:t>𝐵</m:t>
                        </m:r>
                      </m:sub>
                    </m:sSub>
                    <m:r>
                      <a:rPr lang="en-US" i="1">
                        <a:latin typeface="Cambria Math" panose="02040503050406030204" pitchFamily="18" charset="0"/>
                      </a:rPr>
                      <m:t>=</m:t>
                    </m:r>
                    <m:r>
                      <a:rPr lang="en-AU" i="1">
                        <a:latin typeface="Cambria Math"/>
                      </a:rPr>
                      <m:t>𝑓</m:t>
                    </m:r>
                    <m:d>
                      <m:dPr>
                        <m:ctrlPr>
                          <a:rPr lang="en-AU" i="1">
                            <a:latin typeface="Cambria Math" panose="02040503050406030204" pitchFamily="18" charset="0"/>
                          </a:rPr>
                        </m:ctrlPr>
                      </m:dPr>
                      <m:e>
                        <m:sSub>
                          <m:sSubPr>
                            <m:ctrlPr>
                              <a:rPr lang="en-US" i="1">
                                <a:latin typeface="Cambria Math" panose="02040503050406030204" pitchFamily="18" charset="0"/>
                              </a:rPr>
                            </m:ctrlPr>
                          </m:sSubPr>
                          <m:e>
                            <m:r>
                              <a:rPr lang="en-AU" i="1">
                                <a:latin typeface="Cambria Math"/>
                              </a:rPr>
                              <m:t>𝑄</m:t>
                            </m:r>
                          </m:e>
                          <m:sub>
                            <m:r>
                              <a:rPr lang="en-US" i="1">
                                <a:latin typeface="Cambria Math" panose="02040503050406030204" pitchFamily="18" charset="0"/>
                              </a:rPr>
                              <m:t>𝐵</m:t>
                            </m:r>
                          </m:sub>
                        </m:sSub>
                      </m:e>
                    </m:d>
                  </m:oMath>
                </a14:m>
                <a:r>
                  <a:rPr lang="en-US" dirty="0"/>
                  <a:t> is called a reaction function </a:t>
                </a:r>
              </a:p>
              <a:p>
                <a:pPr marL="355600" indent="-355600">
                  <a:lnSpc>
                    <a:spcPct val="120000"/>
                  </a:lnSpc>
                  <a:buClr>
                    <a:srgbClr val="0070C0"/>
                  </a:buClr>
                  <a:buSzPct val="50000"/>
                  <a:buFont typeface="Wingdings" panose="05000000000000000000" pitchFamily="2" charset="2"/>
                  <a:buChar char="q"/>
                </a:pPr>
                <a:r>
                  <a:rPr lang="en-US" dirty="0"/>
                  <a:t>Call the solution to this </a:t>
                </a:r>
                <a14:m>
                  <m:oMath xmlns:m="http://schemas.openxmlformats.org/officeDocument/2006/math">
                    <m:acc>
                      <m:accPr>
                        <m:chr m:val="̃"/>
                        <m:ctrlPr>
                          <a:rPr lang="en-US" i="1" smtClean="0">
                            <a:latin typeface="Cambria Math" panose="02040503050406030204" pitchFamily="18" charset="0"/>
                          </a:rPr>
                        </m:ctrlPr>
                      </m:accPr>
                      <m:e>
                        <m:sSubSup>
                          <m:sSubSupPr>
                            <m:ctrlPr>
                              <a:rPr lang="en-US" i="1">
                                <a:latin typeface="Cambria Math" panose="02040503050406030204" pitchFamily="18" charset="0"/>
                              </a:rPr>
                            </m:ctrlPr>
                          </m:sSubSupPr>
                          <m:e>
                            <m:r>
                              <a:rPr lang="en-AU" i="1">
                                <a:latin typeface="Cambria Math"/>
                              </a:rPr>
                              <m:t>𝑄</m:t>
                            </m:r>
                          </m:e>
                          <m:sub>
                            <m:r>
                              <a:rPr lang="en-AU" i="1">
                                <a:latin typeface="Cambria Math"/>
                              </a:rPr>
                              <m:t>𝐵</m:t>
                            </m:r>
                          </m:sub>
                          <m:sup/>
                        </m:sSubSup>
                      </m:e>
                    </m:acc>
                  </m:oMath>
                </a14:m>
                <a:endParaRPr lang="en-US" dirty="0"/>
              </a:p>
              <a:p>
                <a:pPr marL="355600" indent="-355600">
                  <a:lnSpc>
                    <a:spcPct val="120000"/>
                  </a:lnSpc>
                  <a:buClr>
                    <a:srgbClr val="0070C0"/>
                  </a:buClr>
                  <a:buSzPct val="50000"/>
                  <a:buFont typeface="Wingdings" panose="05000000000000000000" pitchFamily="2" charset="2"/>
                  <a:buChar char="q"/>
                </a:pPr>
                <a:r>
                  <a:rPr lang="en-US" dirty="0"/>
                  <a:t>We can now consider the leaders problem, which involves choosing a level of output to </a:t>
                </a:r>
                <a:r>
                  <a:rPr lang="en-US" dirty="0" err="1"/>
                  <a:t>maximise</a:t>
                </a:r>
                <a:r>
                  <a:rPr lang="en-US" dirty="0"/>
                  <a:t> profit taking into account how the follower will behave.</a:t>
                </a:r>
              </a:p>
              <a:p>
                <a:pPr marL="355600" indent="-355600">
                  <a:lnSpc>
                    <a:spcPct val="120000"/>
                  </a:lnSpc>
                  <a:buClr>
                    <a:srgbClr val="0070C0"/>
                  </a:buClr>
                  <a:buSzPct val="50000"/>
                  <a:buFont typeface="Wingdings" panose="05000000000000000000" pitchFamily="2" charset="2"/>
                  <a:buChar char="q"/>
                </a:pPr>
                <a:r>
                  <a:rPr lang="en-US" dirty="0"/>
                  <a:t>That is, the leader must: </a:t>
                </a:r>
              </a:p>
              <a:p>
                <a:pPr marL="0" indent="0">
                  <a:lnSpc>
                    <a:spcPct val="120000"/>
                  </a:lnSpc>
                  <a:spcBef>
                    <a:spcPts val="1200"/>
                  </a:spcBef>
                  <a:spcAft>
                    <a:spcPts val="1200"/>
                  </a:spcAft>
                  <a:buClr>
                    <a:srgbClr val="0070C0"/>
                  </a:buClr>
                  <a:buSzPct val="50000"/>
                  <a:buNone/>
                </a:pPr>
                <a14:m>
                  <m:oMathPara xmlns:m="http://schemas.openxmlformats.org/officeDocument/2006/math">
                    <m:oMathParaPr>
                      <m:jc m:val="center"/>
                    </m:oMathParaPr>
                    <m:oMath xmlns:m="http://schemas.openxmlformats.org/officeDocument/2006/math">
                      <m:func>
                        <m:funcPr>
                          <m:ctrlPr>
                            <a:rPr lang="en-US" i="1" smtClean="0">
                              <a:latin typeface="Cambria Math" panose="02040503050406030204" pitchFamily="18" charset="0"/>
                            </a:rPr>
                          </m:ctrlPr>
                        </m:funcPr>
                        <m:fName>
                          <m:limLow>
                            <m:limLowPr>
                              <m:ctrlPr>
                                <a:rPr lang="en-US" i="1" smtClean="0">
                                  <a:latin typeface="Cambria Math" panose="02040503050406030204" pitchFamily="18" charset="0"/>
                                </a:rPr>
                              </m:ctrlPr>
                            </m:limLowPr>
                            <m:e>
                              <m:r>
                                <m:rPr>
                                  <m:sty m:val="p"/>
                                </m:rPr>
                                <a:rPr lang="en-US" i="0" smtClean="0">
                                  <a:latin typeface="Cambria Math"/>
                                </a:rPr>
                                <m:t>max</m:t>
                              </m:r>
                            </m:e>
                            <m:lim>
                              <m:sSub>
                                <m:sSubPr>
                                  <m:ctrlPr>
                                    <a:rPr lang="en-US" i="1" smtClean="0">
                                      <a:latin typeface="Cambria Math" panose="02040503050406030204" pitchFamily="18" charset="0"/>
                                    </a:rPr>
                                  </m:ctrlPr>
                                </m:sSubPr>
                                <m:e>
                                  <m:r>
                                    <a:rPr lang="en-AU" b="0" i="1" smtClean="0">
                                      <a:latin typeface="Cambria Math"/>
                                    </a:rPr>
                                    <m:t>𝑄</m:t>
                                  </m:r>
                                </m:e>
                                <m:sub>
                                  <m:r>
                                    <a:rPr lang="en-AU" b="0" i="1" smtClean="0">
                                      <a:latin typeface="Cambria Math"/>
                                    </a:rPr>
                                    <m:t>𝐴</m:t>
                                  </m:r>
                                </m:sub>
                              </m:sSub>
                            </m:lim>
                          </m:limLow>
                        </m:fName>
                        <m:e>
                          <m:r>
                            <a:rPr lang="en-AU" b="0" i="1" smtClean="0">
                              <a:latin typeface="Cambria Math"/>
                            </a:rPr>
                            <m:t>𝑃</m:t>
                          </m:r>
                          <m:d>
                            <m:dPr>
                              <m:ctrlPr>
                                <a:rPr lang="en-AU" b="0" i="1" smtClean="0">
                                  <a:latin typeface="Cambria Math" panose="02040503050406030204" pitchFamily="18" charset="0"/>
                                </a:rPr>
                              </m:ctrlPr>
                            </m:dPr>
                            <m:e>
                              <m:sSub>
                                <m:sSubPr>
                                  <m:ctrlPr>
                                    <a:rPr lang="en-AU" i="1">
                                      <a:latin typeface="Cambria Math" panose="02040503050406030204" pitchFamily="18" charset="0"/>
                                    </a:rPr>
                                  </m:ctrlPr>
                                </m:sSubPr>
                                <m:e>
                                  <m:r>
                                    <a:rPr lang="en-AU" i="1">
                                      <a:latin typeface="Cambria Math"/>
                                    </a:rPr>
                                    <m:t>𝑄</m:t>
                                  </m:r>
                                </m:e>
                                <m:sub>
                                  <m:r>
                                    <a:rPr lang="en-AU" b="0" i="1" smtClean="0">
                                      <a:latin typeface="Cambria Math"/>
                                    </a:rPr>
                                    <m:t>𝐴</m:t>
                                  </m:r>
                                </m:sub>
                              </m:sSub>
                              <m:r>
                                <a:rPr lang="en-AU" b="0" i="1" smtClean="0">
                                  <a:latin typeface="Cambria Math"/>
                                </a:rPr>
                                <m:t>+ </m:t>
                              </m:r>
                              <m:sSub>
                                <m:sSubPr>
                                  <m:ctrlPr>
                                    <a:rPr lang="en-AU" b="0" i="1" smtClean="0">
                                      <a:latin typeface="Cambria Math" panose="02040503050406030204" pitchFamily="18" charset="0"/>
                                    </a:rPr>
                                  </m:ctrlPr>
                                </m:sSubPr>
                                <m:e>
                                  <m:r>
                                    <a:rPr lang="en-AU" b="0" i="1" smtClean="0">
                                      <a:latin typeface="Cambria Math"/>
                                    </a:rPr>
                                    <m:t>𝑄</m:t>
                                  </m:r>
                                </m:e>
                                <m:sub>
                                  <m:r>
                                    <a:rPr lang="en-AU" b="0" i="1" smtClean="0">
                                      <a:latin typeface="Cambria Math"/>
                                    </a:rPr>
                                    <m:t>𝐵</m:t>
                                  </m:r>
                                </m:sub>
                              </m:sSub>
                            </m:e>
                          </m:d>
                        </m:e>
                      </m:func>
                      <m:r>
                        <a:rPr lang="en-AU" b="0" i="1" smtClean="0">
                          <a:latin typeface="Cambria Math"/>
                        </a:rPr>
                        <m:t>−</m:t>
                      </m:r>
                      <m:sSub>
                        <m:sSubPr>
                          <m:ctrlPr>
                            <a:rPr lang="en-AU" i="1">
                              <a:latin typeface="Cambria Math" panose="02040503050406030204" pitchFamily="18" charset="0"/>
                            </a:rPr>
                          </m:ctrlPr>
                        </m:sSubPr>
                        <m:e>
                          <m:r>
                            <a:rPr lang="en-AU" i="1">
                              <a:latin typeface="Cambria Math"/>
                            </a:rPr>
                            <m:t>𝑄</m:t>
                          </m:r>
                        </m:e>
                        <m:sub>
                          <m:r>
                            <a:rPr lang="en-AU" b="0" i="1" smtClean="0">
                              <a:latin typeface="Cambria Math"/>
                            </a:rPr>
                            <m:t>𝐴</m:t>
                          </m:r>
                        </m:sub>
                      </m:sSub>
                      <m:sSub>
                        <m:sSubPr>
                          <m:ctrlPr>
                            <a:rPr lang="en-AU" i="1">
                              <a:latin typeface="Cambria Math" panose="02040503050406030204" pitchFamily="18" charset="0"/>
                            </a:rPr>
                          </m:ctrlPr>
                        </m:sSubPr>
                        <m:e>
                          <m:r>
                            <a:rPr lang="en-AU" b="0" i="1" smtClean="0">
                              <a:latin typeface="Cambria Math"/>
                            </a:rPr>
                            <m:t>𝑐</m:t>
                          </m:r>
                        </m:e>
                        <m:sub>
                          <m:r>
                            <a:rPr lang="en-AU" b="0" i="1" smtClean="0">
                              <a:latin typeface="Cambria Math"/>
                            </a:rPr>
                            <m:t>𝐴</m:t>
                          </m:r>
                        </m:sub>
                      </m:sSub>
                    </m:oMath>
                  </m:oMathPara>
                </a14:m>
                <a:endParaRPr lang="en-US" i="1" dirty="0">
                  <a:solidFill>
                    <a:schemeClr val="bg2">
                      <a:lumMod val="50000"/>
                    </a:schemeClr>
                  </a:solidFill>
                </a:endParaRPr>
              </a:p>
              <a:p>
                <a:pPr marL="0" indent="0">
                  <a:lnSpc>
                    <a:spcPct val="120000"/>
                  </a:lnSpc>
                  <a:spcBef>
                    <a:spcPts val="1200"/>
                  </a:spcBef>
                  <a:spcAft>
                    <a:spcPts val="1200"/>
                  </a:spcAft>
                  <a:buClr>
                    <a:srgbClr val="0070C0"/>
                  </a:buClr>
                  <a:buSzPct val="50000"/>
                  <a:buNone/>
                </a:pPr>
                <a:r>
                  <a:rPr lang="en-US" i="1" dirty="0">
                    <a:solidFill>
                      <a:schemeClr val="bg2">
                        <a:lumMod val="50000"/>
                      </a:schemeClr>
                    </a:solidFill>
                  </a:rPr>
                  <a:t>Or </a:t>
                </a:r>
              </a:p>
              <a:p>
                <a:pPr marL="0" indent="0">
                  <a:lnSpc>
                    <a:spcPct val="120000"/>
                  </a:lnSpc>
                  <a:buClr>
                    <a:srgbClr val="0070C0"/>
                  </a:buClr>
                  <a:buSzPct val="50000"/>
                  <a:buNone/>
                </a:pPr>
                <a14:m>
                  <m:oMathPara xmlns:m="http://schemas.openxmlformats.org/officeDocument/2006/math">
                    <m:oMathParaPr>
                      <m:jc m:val="center"/>
                    </m:oMathParaPr>
                    <m:oMath xmlns:m="http://schemas.openxmlformats.org/officeDocument/2006/math">
                      <m:func>
                        <m:funcPr>
                          <m:ctrlPr>
                            <a:rPr lang="en-US" i="1">
                              <a:latin typeface="Cambria Math" panose="02040503050406030204" pitchFamily="18" charset="0"/>
                            </a:rPr>
                          </m:ctrlPr>
                        </m:funcPr>
                        <m:fName>
                          <m:limLow>
                            <m:limLowPr>
                              <m:ctrlPr>
                                <a:rPr lang="en-US" i="1">
                                  <a:latin typeface="Cambria Math" panose="02040503050406030204" pitchFamily="18" charset="0"/>
                                </a:rPr>
                              </m:ctrlPr>
                            </m:limLowPr>
                            <m:e>
                              <m:r>
                                <m:rPr>
                                  <m:sty m:val="p"/>
                                </m:rPr>
                                <a:rPr lang="en-US">
                                  <a:latin typeface="Cambria Math"/>
                                </a:rPr>
                                <m:t>max</m:t>
                              </m:r>
                            </m:e>
                            <m:lim>
                              <m:sSub>
                                <m:sSubPr>
                                  <m:ctrlPr>
                                    <a:rPr lang="en-US" i="1">
                                      <a:latin typeface="Cambria Math" panose="02040503050406030204" pitchFamily="18" charset="0"/>
                                    </a:rPr>
                                  </m:ctrlPr>
                                </m:sSubPr>
                                <m:e>
                                  <m:r>
                                    <a:rPr lang="en-AU" i="1">
                                      <a:latin typeface="Cambria Math"/>
                                    </a:rPr>
                                    <m:t>𝑄</m:t>
                                  </m:r>
                                </m:e>
                                <m:sub>
                                  <m:r>
                                    <a:rPr lang="en-AU" i="1">
                                      <a:latin typeface="Cambria Math"/>
                                    </a:rPr>
                                    <m:t>𝐴</m:t>
                                  </m:r>
                                </m:sub>
                              </m:sSub>
                            </m:lim>
                          </m:limLow>
                        </m:fName>
                        <m:e>
                          <m:r>
                            <a:rPr lang="en-AU" i="1">
                              <a:latin typeface="Cambria Math"/>
                            </a:rPr>
                            <m:t>𝑃</m:t>
                          </m:r>
                          <m:d>
                            <m:dPr>
                              <m:ctrlPr>
                                <a:rPr lang="en-AU" i="1">
                                  <a:latin typeface="Cambria Math" panose="02040503050406030204" pitchFamily="18" charset="0"/>
                                </a:rPr>
                              </m:ctrlPr>
                            </m:dPr>
                            <m:e>
                              <m:sSub>
                                <m:sSubPr>
                                  <m:ctrlPr>
                                    <a:rPr lang="en-AU" i="1">
                                      <a:latin typeface="Cambria Math" panose="02040503050406030204" pitchFamily="18" charset="0"/>
                                    </a:rPr>
                                  </m:ctrlPr>
                                </m:sSubPr>
                                <m:e>
                                  <m:r>
                                    <a:rPr lang="en-AU" i="1">
                                      <a:latin typeface="Cambria Math"/>
                                    </a:rPr>
                                    <m:t>𝑄</m:t>
                                  </m:r>
                                </m:e>
                                <m:sub>
                                  <m:r>
                                    <a:rPr lang="en-AU" i="1">
                                      <a:latin typeface="Cambria Math"/>
                                    </a:rPr>
                                    <m:t>𝐴</m:t>
                                  </m:r>
                                </m:sub>
                              </m:sSub>
                              <m:r>
                                <a:rPr lang="en-AU" i="1">
                                  <a:latin typeface="Cambria Math"/>
                                </a:rPr>
                                <m:t>+</m:t>
                              </m:r>
                              <m:r>
                                <a:rPr lang="en-AU" i="1">
                                  <a:latin typeface="Cambria Math"/>
                                </a:rPr>
                                <m:t>𝑓</m:t>
                              </m:r>
                              <m:d>
                                <m:dPr>
                                  <m:ctrlPr>
                                    <a:rPr lang="en-AU" i="1">
                                      <a:latin typeface="Cambria Math" panose="02040503050406030204" pitchFamily="18" charset="0"/>
                                    </a:rPr>
                                  </m:ctrlPr>
                                </m:dPr>
                                <m:e>
                                  <m:sSub>
                                    <m:sSubPr>
                                      <m:ctrlPr>
                                        <a:rPr lang="en-US" i="1">
                                          <a:latin typeface="Cambria Math" panose="02040503050406030204" pitchFamily="18" charset="0"/>
                                        </a:rPr>
                                      </m:ctrlPr>
                                    </m:sSubPr>
                                    <m:e>
                                      <m:r>
                                        <a:rPr lang="en-AU" i="1">
                                          <a:latin typeface="Cambria Math"/>
                                        </a:rPr>
                                        <m:t>𝑄</m:t>
                                      </m:r>
                                    </m:e>
                                    <m:sub>
                                      <m:r>
                                        <a:rPr lang="en-AU" i="1">
                                          <a:latin typeface="Cambria Math"/>
                                        </a:rPr>
                                        <m:t>𝐴</m:t>
                                      </m:r>
                                    </m:sub>
                                  </m:sSub>
                                </m:e>
                              </m:d>
                            </m:e>
                          </m:d>
                        </m:e>
                      </m:func>
                      <m:r>
                        <a:rPr lang="en-AU" i="1">
                          <a:latin typeface="Cambria Math"/>
                        </a:rPr>
                        <m:t>−</m:t>
                      </m:r>
                      <m:sSub>
                        <m:sSubPr>
                          <m:ctrlPr>
                            <a:rPr lang="en-AU" i="1">
                              <a:latin typeface="Cambria Math" panose="02040503050406030204" pitchFamily="18" charset="0"/>
                            </a:rPr>
                          </m:ctrlPr>
                        </m:sSubPr>
                        <m:e>
                          <m:r>
                            <a:rPr lang="en-AU" i="1">
                              <a:latin typeface="Cambria Math"/>
                            </a:rPr>
                            <m:t>𝑄</m:t>
                          </m:r>
                        </m:e>
                        <m:sub>
                          <m:r>
                            <a:rPr lang="en-AU" i="1">
                              <a:latin typeface="Cambria Math"/>
                            </a:rPr>
                            <m:t>𝐴</m:t>
                          </m:r>
                        </m:sub>
                      </m:sSub>
                      <m:sSub>
                        <m:sSubPr>
                          <m:ctrlPr>
                            <a:rPr lang="en-AU" i="1">
                              <a:latin typeface="Cambria Math" panose="02040503050406030204" pitchFamily="18" charset="0"/>
                            </a:rPr>
                          </m:ctrlPr>
                        </m:sSubPr>
                        <m:e>
                          <m:r>
                            <a:rPr lang="en-AU" i="1">
                              <a:latin typeface="Cambria Math"/>
                            </a:rPr>
                            <m:t>𝑐</m:t>
                          </m:r>
                        </m:e>
                        <m:sub>
                          <m:r>
                            <a:rPr lang="en-AU" i="1">
                              <a:latin typeface="Cambria Math"/>
                            </a:rPr>
                            <m:t>𝐴</m:t>
                          </m:r>
                        </m:sub>
                      </m:sSub>
                    </m:oMath>
                  </m:oMathPara>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3"/>
                <a:stretch>
                  <a:fillRect l="-754" t="-840" r="-116"/>
                </a:stretch>
              </a:blipFill>
            </p:spPr>
            <p:txBody>
              <a:bodyPr/>
              <a:lstStyle/>
              <a:p>
                <a:r>
                  <a:rPr lang="en-AU">
                    <a:noFill/>
                  </a:rPr>
                  <a:t> </a:t>
                </a:r>
              </a:p>
            </p:txBody>
          </p:sp>
        </mc:Fallback>
      </mc:AlternateContent>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46</a:t>
            </a:fld>
            <a:endParaRPr lang="en-AU"/>
          </a:p>
        </p:txBody>
      </p:sp>
    </p:spTree>
    <p:extLst>
      <p:ext uri="{BB962C8B-B14F-4D97-AF65-F5344CB8AC3E}">
        <p14:creationId xmlns:p14="http://schemas.microsoft.com/office/powerpoint/2010/main" val="32838409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002060"/>
                </a:solidFill>
              </a:rPr>
              <a:t>Oligopoly – the </a:t>
            </a:r>
            <a:r>
              <a:rPr lang="en-US" b="1" dirty="0" err="1">
                <a:solidFill>
                  <a:srgbClr val="002060"/>
                </a:solidFill>
              </a:rPr>
              <a:t>Stackleberg</a:t>
            </a:r>
            <a:r>
              <a:rPr lang="en-US" b="1" dirty="0">
                <a:solidFill>
                  <a:srgbClr val="002060"/>
                </a:solidFill>
              </a:rPr>
              <a:t> Model</a:t>
            </a:r>
            <a:endParaRPr lang="en-AU" b="1" i="1" dirty="0">
              <a:solidFill>
                <a:srgbClr val="002060"/>
              </a:solidFill>
            </a:endParaRPr>
          </a:p>
        </p:txBody>
      </p:sp>
      <p:sp>
        <p:nvSpPr>
          <p:cNvPr id="3" name="Content Placeholder 2"/>
          <p:cNvSpPr>
            <a:spLocks noGrp="1"/>
          </p:cNvSpPr>
          <p:nvPr>
            <p:ph idx="1"/>
          </p:nvPr>
        </p:nvSpPr>
        <p:spPr/>
        <p:txBody>
          <a:bodyPr>
            <a:normAutofit/>
          </a:bodyPr>
          <a:lstStyle/>
          <a:p>
            <a:pPr marL="355600" indent="-355600">
              <a:lnSpc>
                <a:spcPct val="120000"/>
              </a:lnSpc>
              <a:buClr>
                <a:srgbClr val="0070C0"/>
              </a:buClr>
              <a:buSzPct val="50000"/>
              <a:buFont typeface="Wingdings" panose="05000000000000000000" pitchFamily="2" charset="2"/>
              <a:buChar char="q"/>
            </a:pPr>
            <a:r>
              <a:rPr lang="en-AU" dirty="0">
                <a:solidFill>
                  <a:srgbClr val="FF0000"/>
                </a:solidFill>
              </a:rPr>
              <a:t>If the above looks confusing, don’t worry as it’s the intuition that is important. </a:t>
            </a:r>
          </a:p>
          <a:p>
            <a:pPr marL="355600" indent="-355600">
              <a:lnSpc>
                <a:spcPct val="120000"/>
              </a:lnSpc>
              <a:buClr>
                <a:srgbClr val="0070C0"/>
              </a:buClr>
              <a:buSzPct val="50000"/>
              <a:buFont typeface="Wingdings" panose="05000000000000000000" pitchFamily="2" charset="2"/>
              <a:buChar char="q"/>
            </a:pPr>
            <a:r>
              <a:rPr lang="en-AU" dirty="0">
                <a:solidFill>
                  <a:srgbClr val="FF0000"/>
                </a:solidFill>
              </a:rPr>
              <a:t>Worked example – see tutorial.</a:t>
            </a:r>
            <a:endParaRPr lang="en-US" dirty="0">
              <a:solidFill>
                <a:srgbClr val="FF0000"/>
              </a:solidFill>
            </a:endParaRPr>
          </a:p>
        </p:txBody>
      </p:sp>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47</a:t>
            </a:fld>
            <a:endParaRPr lang="en-AU"/>
          </a:p>
        </p:txBody>
      </p:sp>
    </p:spTree>
    <p:extLst>
      <p:ext uri="{BB962C8B-B14F-4D97-AF65-F5344CB8AC3E}">
        <p14:creationId xmlns:p14="http://schemas.microsoft.com/office/powerpoint/2010/main" val="10336629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002060"/>
                </a:solidFill>
              </a:rPr>
              <a:t>Oligopoly – Bertrand Models with Differentiated products</a:t>
            </a:r>
            <a:endParaRPr lang="en-AU" b="1" i="1" dirty="0">
              <a:solidFill>
                <a:srgbClr val="002060"/>
              </a:solidFill>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marL="355600" indent="-355600">
                  <a:lnSpc>
                    <a:spcPct val="120000"/>
                  </a:lnSpc>
                  <a:buClr>
                    <a:srgbClr val="0070C0"/>
                  </a:buClr>
                  <a:buSzPct val="50000"/>
                  <a:buFont typeface="Wingdings" panose="05000000000000000000" pitchFamily="2" charset="2"/>
                  <a:buChar char="q"/>
                </a:pPr>
                <a:r>
                  <a:rPr lang="en-AU" dirty="0"/>
                  <a:t>As we discussed above, if both firms are producing identical products the price chosen must be the same.</a:t>
                </a:r>
              </a:p>
              <a:p>
                <a:pPr marL="355600" indent="-355600">
                  <a:lnSpc>
                    <a:spcPct val="120000"/>
                  </a:lnSpc>
                  <a:buClr>
                    <a:srgbClr val="0070C0"/>
                  </a:buClr>
                  <a:buSzPct val="50000"/>
                  <a:buFont typeface="Wingdings" panose="05000000000000000000" pitchFamily="2" charset="2"/>
                  <a:buChar char="q"/>
                </a:pPr>
                <a:r>
                  <a:rPr lang="en-AU" dirty="0"/>
                  <a:t>A more interesting question is what happens when there is Bertrand Price competition when firms produce differentiated products</a:t>
                </a:r>
              </a:p>
              <a:p>
                <a:pPr marL="355600" indent="-355600">
                  <a:lnSpc>
                    <a:spcPct val="120000"/>
                  </a:lnSpc>
                  <a:buClr>
                    <a:srgbClr val="0070C0"/>
                  </a:buClr>
                  <a:buSzPct val="50000"/>
                  <a:buFont typeface="Wingdings" panose="05000000000000000000" pitchFamily="2" charset="2"/>
                  <a:buChar char="q"/>
                </a:pPr>
                <a:r>
                  <a:rPr lang="en-AU" dirty="0"/>
                  <a:t>Think about Coca Cola and Pepsi for example and assume:</a:t>
                </a:r>
              </a:p>
              <a:p>
                <a:pPr marL="1881188" indent="0">
                  <a:lnSpc>
                    <a:spcPct val="120000"/>
                  </a:lnSpc>
                  <a:buClr>
                    <a:srgbClr val="0070C0"/>
                  </a:buClr>
                  <a:buSzPct val="50000"/>
                  <a:buNone/>
                </a:pPr>
                <a14:m>
                  <m:oMathPara xmlns:m="http://schemas.openxmlformats.org/officeDocument/2006/math">
                    <m:oMathParaPr>
                      <m:jc m:val="left"/>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𝑄</m:t>
                          </m:r>
                        </m:e>
                        <m:sub>
                          <m:r>
                            <a:rPr lang="en-AU" b="0" i="1" smtClean="0">
                              <a:latin typeface="Cambria Math" panose="02040503050406030204" pitchFamily="18" charset="0"/>
                            </a:rPr>
                            <m:t>𝑃</m:t>
                          </m:r>
                        </m:sub>
                      </m:sSub>
                      <m:r>
                        <a:rPr lang="en-AU" b="0" i="1" smtClean="0">
                          <a:latin typeface="Cambria Math" panose="02040503050406030204" pitchFamily="18" charset="0"/>
                        </a:rPr>
                        <m:t>=64.32−</m:t>
                      </m:r>
                      <m:sSub>
                        <m:sSubPr>
                          <m:ctrlPr>
                            <a:rPr lang="en-US" i="1">
                              <a:latin typeface="Cambria Math" panose="02040503050406030204" pitchFamily="18" charset="0"/>
                            </a:rPr>
                          </m:ctrlPr>
                        </m:sSubPr>
                        <m:e>
                          <m:r>
                            <a:rPr lang="en-AU" b="0" i="1" smtClean="0">
                              <a:latin typeface="Cambria Math" panose="02040503050406030204" pitchFamily="18" charset="0"/>
                            </a:rPr>
                            <m:t>3.98</m:t>
                          </m:r>
                          <m:r>
                            <a:rPr lang="en-AU" b="0" i="1" smtClean="0">
                              <a:latin typeface="Cambria Math" panose="02040503050406030204" pitchFamily="18" charset="0"/>
                            </a:rPr>
                            <m:t>𝑃</m:t>
                          </m:r>
                        </m:e>
                        <m:sub>
                          <m:r>
                            <a:rPr lang="en-AU" b="0" i="1" smtClean="0">
                              <a:latin typeface="Cambria Math" panose="02040503050406030204" pitchFamily="18" charset="0"/>
                            </a:rPr>
                            <m:t>𝑃</m:t>
                          </m:r>
                        </m:sub>
                      </m:sSub>
                      <m:r>
                        <a:rPr lang="en-AU" b="0" i="1" smtClean="0">
                          <a:latin typeface="Cambria Math" panose="02040503050406030204" pitchFamily="18" charset="0"/>
                        </a:rPr>
                        <m:t>+2.25</m:t>
                      </m:r>
                      <m:sSub>
                        <m:sSubPr>
                          <m:ctrlPr>
                            <a:rPr lang="en-US" i="1">
                              <a:latin typeface="Cambria Math" panose="02040503050406030204" pitchFamily="18" charset="0"/>
                            </a:rPr>
                          </m:ctrlPr>
                        </m:sSubPr>
                        <m:e>
                          <m:r>
                            <a:rPr lang="en-AU" i="1">
                              <a:latin typeface="Cambria Math" panose="02040503050406030204" pitchFamily="18" charset="0"/>
                            </a:rPr>
                            <m:t>𝑃</m:t>
                          </m:r>
                        </m:e>
                        <m:sub>
                          <m:r>
                            <a:rPr lang="en-AU" b="0" i="1" smtClean="0">
                              <a:latin typeface="Cambria Math" panose="02040503050406030204" pitchFamily="18" charset="0"/>
                            </a:rPr>
                            <m:t>𝑐</m:t>
                          </m:r>
                        </m:sub>
                      </m:sSub>
                    </m:oMath>
                  </m:oMathPara>
                </a14:m>
                <a:endParaRPr lang="en-US" dirty="0"/>
              </a:p>
              <a:p>
                <a:pPr marL="1881188" indent="0">
                  <a:lnSpc>
                    <a:spcPct val="120000"/>
                  </a:lnSpc>
                  <a:buClr>
                    <a:srgbClr val="0070C0"/>
                  </a:buClr>
                  <a:buSzPct val="50000"/>
                  <a:buNone/>
                </a:pPr>
                <a14:m>
                  <m:oMathPara xmlns:m="http://schemas.openxmlformats.org/officeDocument/2006/math">
                    <m:oMathParaPr>
                      <m:jc m:val="left"/>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𝑄</m:t>
                          </m:r>
                        </m:e>
                        <m:sub>
                          <m:r>
                            <a:rPr lang="en-AU" b="0" i="1" smtClean="0">
                              <a:latin typeface="Cambria Math" panose="02040503050406030204" pitchFamily="18" charset="0"/>
                            </a:rPr>
                            <m:t>𝑐</m:t>
                          </m:r>
                        </m:sub>
                      </m:sSub>
                      <m:r>
                        <a:rPr lang="en-AU" i="1">
                          <a:latin typeface="Cambria Math" panose="02040503050406030204" pitchFamily="18" charset="0"/>
                        </a:rPr>
                        <m:t>=</m:t>
                      </m:r>
                      <m:r>
                        <a:rPr lang="en-AU" b="0" i="1" smtClean="0">
                          <a:latin typeface="Cambria Math" panose="02040503050406030204" pitchFamily="18" charset="0"/>
                        </a:rPr>
                        <m:t>49.52</m:t>
                      </m:r>
                      <m:r>
                        <a:rPr lang="en-AU" i="1">
                          <a:latin typeface="Cambria Math" panose="02040503050406030204" pitchFamily="18" charset="0"/>
                        </a:rPr>
                        <m:t>−</m:t>
                      </m:r>
                      <m:sSub>
                        <m:sSubPr>
                          <m:ctrlPr>
                            <a:rPr lang="en-US" i="1">
                              <a:latin typeface="Cambria Math" panose="02040503050406030204" pitchFamily="18" charset="0"/>
                            </a:rPr>
                          </m:ctrlPr>
                        </m:sSubPr>
                        <m:e>
                          <m:r>
                            <a:rPr lang="en-AU" b="0" i="1" smtClean="0">
                              <a:latin typeface="Cambria Math" panose="02040503050406030204" pitchFamily="18" charset="0"/>
                            </a:rPr>
                            <m:t>5.48</m:t>
                          </m:r>
                          <m:r>
                            <a:rPr lang="en-AU" i="1">
                              <a:latin typeface="Cambria Math" panose="02040503050406030204" pitchFamily="18" charset="0"/>
                            </a:rPr>
                            <m:t>𝑃</m:t>
                          </m:r>
                        </m:e>
                        <m:sub>
                          <m:r>
                            <a:rPr lang="en-AU" b="0" i="1" smtClean="0">
                              <a:latin typeface="Cambria Math" panose="02040503050406030204" pitchFamily="18" charset="0"/>
                            </a:rPr>
                            <m:t>𝑐</m:t>
                          </m:r>
                        </m:sub>
                      </m:sSub>
                      <m:r>
                        <a:rPr lang="en-AU" i="1">
                          <a:latin typeface="Cambria Math" panose="02040503050406030204" pitchFamily="18" charset="0"/>
                        </a:rPr>
                        <m:t>+</m:t>
                      </m:r>
                      <m:r>
                        <a:rPr lang="en-AU" b="0" i="1" smtClean="0">
                          <a:latin typeface="Cambria Math" panose="02040503050406030204" pitchFamily="18" charset="0"/>
                        </a:rPr>
                        <m:t>1.40</m:t>
                      </m:r>
                      <m:sSub>
                        <m:sSubPr>
                          <m:ctrlPr>
                            <a:rPr lang="en-US" i="1">
                              <a:latin typeface="Cambria Math" panose="02040503050406030204" pitchFamily="18" charset="0"/>
                            </a:rPr>
                          </m:ctrlPr>
                        </m:sSubPr>
                        <m:e>
                          <m:r>
                            <a:rPr lang="en-AU" i="1">
                              <a:latin typeface="Cambria Math" panose="02040503050406030204" pitchFamily="18" charset="0"/>
                            </a:rPr>
                            <m:t>𝑃</m:t>
                          </m:r>
                        </m:e>
                        <m:sub>
                          <m:r>
                            <a:rPr lang="en-AU" b="0" i="1" smtClean="0">
                              <a:latin typeface="Cambria Math" panose="02040503050406030204" pitchFamily="18" charset="0"/>
                            </a:rPr>
                            <m:t>𝑃</m:t>
                          </m:r>
                        </m:sub>
                      </m:sSub>
                    </m:oMath>
                  </m:oMathPara>
                </a14:m>
                <a:endParaRPr lang="en-US" dirty="0"/>
              </a:p>
              <a:p>
                <a:pPr marL="0" indent="0">
                  <a:lnSpc>
                    <a:spcPct val="120000"/>
                  </a:lnSpc>
                  <a:buClr>
                    <a:srgbClr val="0070C0"/>
                  </a:buClr>
                  <a:buSzPct val="50000"/>
                  <a:buNone/>
                </a:pPr>
                <a:endParaRPr lang="en-US" dirty="0">
                  <a:solidFill>
                    <a:srgbClr val="FF0000"/>
                  </a:solidFill>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16" t="-140" r="-1797"/>
                </a:stretch>
              </a:blipFill>
            </p:spPr>
            <p:txBody>
              <a:bodyPr/>
              <a:lstStyle/>
              <a:p>
                <a:r>
                  <a:rPr lang="en-AU">
                    <a:noFill/>
                  </a:rPr>
                  <a:t> </a:t>
                </a:r>
              </a:p>
            </p:txBody>
          </p:sp>
        </mc:Fallback>
      </mc:AlternateContent>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48</a:t>
            </a:fld>
            <a:endParaRPr lang="en-AU"/>
          </a:p>
        </p:txBody>
      </p:sp>
    </p:spTree>
    <p:extLst>
      <p:ext uri="{BB962C8B-B14F-4D97-AF65-F5344CB8AC3E}">
        <p14:creationId xmlns:p14="http://schemas.microsoft.com/office/powerpoint/2010/main" val="4156366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002060"/>
                </a:solidFill>
              </a:rPr>
              <a:t>Oligopoly – Bertrand Models with Differentiated products</a:t>
            </a:r>
            <a:endParaRPr lang="en-AU" b="1" i="1" dirty="0">
              <a:solidFill>
                <a:srgbClr val="002060"/>
              </a:solidFill>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marL="355600" indent="-355600">
                  <a:lnSpc>
                    <a:spcPct val="120000"/>
                  </a:lnSpc>
                  <a:buClr>
                    <a:srgbClr val="0070C0"/>
                  </a:buClr>
                  <a:buSzPct val="50000"/>
                  <a:buFont typeface="Wingdings" panose="05000000000000000000" pitchFamily="2" charset="2"/>
                  <a:buChar char="q"/>
                </a:pPr>
                <a:r>
                  <a:rPr lang="en-AU" dirty="0"/>
                  <a:t>Further, assume that:</a:t>
                </a:r>
              </a:p>
              <a:p>
                <a:pPr marL="1881188" indent="0">
                  <a:lnSpc>
                    <a:spcPct val="120000"/>
                  </a:lnSpc>
                  <a:buClr>
                    <a:srgbClr val="0070C0"/>
                  </a:buClr>
                  <a:buSzPct val="50000"/>
                  <a:buNone/>
                </a:pPr>
                <a14:m>
                  <m:oMathPara xmlns:m="http://schemas.openxmlformats.org/officeDocument/2006/math">
                    <m:oMathParaPr>
                      <m:jc m:val="left"/>
                    </m:oMathParaPr>
                    <m:oMath xmlns:m="http://schemas.openxmlformats.org/officeDocument/2006/math">
                      <m:sSub>
                        <m:sSubPr>
                          <m:ctrlPr>
                            <a:rPr lang="en-US" i="1">
                              <a:latin typeface="Cambria Math" panose="02040503050406030204" pitchFamily="18" charset="0"/>
                            </a:rPr>
                          </m:ctrlPr>
                        </m:sSubPr>
                        <m:e>
                          <m:r>
                            <a:rPr lang="en-AU" b="0" i="1" smtClean="0">
                              <a:latin typeface="Cambria Math" panose="02040503050406030204" pitchFamily="18" charset="0"/>
                            </a:rPr>
                            <m:t>𝑀𝐶</m:t>
                          </m:r>
                        </m:e>
                        <m:sub>
                          <m:r>
                            <a:rPr lang="en-AU" i="1">
                              <a:latin typeface="Cambria Math" panose="02040503050406030204" pitchFamily="18" charset="0"/>
                            </a:rPr>
                            <m:t>𝑃</m:t>
                          </m:r>
                        </m:sub>
                      </m:sSub>
                      <m:r>
                        <a:rPr lang="en-AU" i="1">
                          <a:latin typeface="Cambria Math" panose="02040503050406030204" pitchFamily="18" charset="0"/>
                        </a:rPr>
                        <m:t>=</m:t>
                      </m:r>
                      <m:r>
                        <a:rPr lang="en-AU" b="0" i="1" smtClean="0">
                          <a:latin typeface="Cambria Math" panose="02040503050406030204" pitchFamily="18" charset="0"/>
                        </a:rPr>
                        <m:t>3.96</m:t>
                      </m:r>
                    </m:oMath>
                  </m:oMathPara>
                </a14:m>
                <a:endParaRPr lang="en-US" dirty="0"/>
              </a:p>
              <a:p>
                <a:pPr marL="1881188" indent="0">
                  <a:lnSpc>
                    <a:spcPct val="120000"/>
                  </a:lnSpc>
                  <a:buClr>
                    <a:srgbClr val="0070C0"/>
                  </a:buClr>
                  <a:buSzPct val="50000"/>
                  <a:buNone/>
                </a:pPr>
                <a14:m>
                  <m:oMathPara xmlns:m="http://schemas.openxmlformats.org/officeDocument/2006/math">
                    <m:oMathParaPr>
                      <m:jc m:val="left"/>
                    </m:oMathParaPr>
                    <m:oMath xmlns:m="http://schemas.openxmlformats.org/officeDocument/2006/math">
                      <m:sSub>
                        <m:sSubPr>
                          <m:ctrlPr>
                            <a:rPr lang="en-US" i="1">
                              <a:latin typeface="Cambria Math" panose="02040503050406030204" pitchFamily="18" charset="0"/>
                            </a:rPr>
                          </m:ctrlPr>
                        </m:sSubPr>
                        <m:e>
                          <m:r>
                            <a:rPr lang="en-AU" i="1">
                              <a:latin typeface="Cambria Math" panose="02040503050406030204" pitchFamily="18" charset="0"/>
                            </a:rPr>
                            <m:t>𝑀𝐶</m:t>
                          </m:r>
                        </m:e>
                        <m:sub>
                          <m:r>
                            <a:rPr lang="en-AU" b="0" i="1" smtClean="0">
                              <a:latin typeface="Cambria Math" panose="02040503050406030204" pitchFamily="18" charset="0"/>
                            </a:rPr>
                            <m:t>𝑐</m:t>
                          </m:r>
                        </m:sub>
                      </m:sSub>
                      <m:r>
                        <a:rPr lang="en-AU" i="1">
                          <a:latin typeface="Cambria Math" panose="02040503050406030204" pitchFamily="18" charset="0"/>
                        </a:rPr>
                        <m:t>=</m:t>
                      </m:r>
                      <m:r>
                        <a:rPr lang="en-AU" b="0" i="1" smtClean="0">
                          <a:latin typeface="Cambria Math" panose="02040503050406030204" pitchFamily="18" charset="0"/>
                        </a:rPr>
                        <m:t>4</m:t>
                      </m:r>
                      <m:r>
                        <a:rPr lang="en-AU" i="1">
                          <a:latin typeface="Cambria Math" panose="02040503050406030204" pitchFamily="18" charset="0"/>
                        </a:rPr>
                        <m:t>.96</m:t>
                      </m:r>
                    </m:oMath>
                  </m:oMathPara>
                </a14:m>
                <a:endParaRPr lang="en-US" dirty="0"/>
              </a:p>
              <a:p>
                <a:pPr marL="355600" indent="-355600">
                  <a:lnSpc>
                    <a:spcPct val="120000"/>
                  </a:lnSpc>
                  <a:buClr>
                    <a:srgbClr val="0070C0"/>
                  </a:buClr>
                  <a:buSzPct val="50000"/>
                  <a:buFont typeface="Wingdings" panose="05000000000000000000" pitchFamily="2" charset="2"/>
                  <a:buChar char="q"/>
                </a:pPr>
                <a:r>
                  <a:rPr lang="en-AU" dirty="0"/>
                  <a:t>We can show that the reaction functions or best response curves look like the following:</a:t>
                </a:r>
              </a:p>
              <a:p>
                <a:pPr marL="0" indent="0">
                  <a:lnSpc>
                    <a:spcPct val="120000"/>
                  </a:lnSpc>
                  <a:buClr>
                    <a:srgbClr val="0070C0"/>
                  </a:buClr>
                  <a:buSzPct val="50000"/>
                  <a:buNone/>
                </a:pPr>
                <a:endParaRPr lang="en-US" dirty="0">
                  <a:solidFill>
                    <a:srgbClr val="FF0000"/>
                  </a:solidFill>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16" t="-140"/>
                </a:stretch>
              </a:blipFill>
            </p:spPr>
            <p:txBody>
              <a:bodyPr/>
              <a:lstStyle/>
              <a:p>
                <a:r>
                  <a:rPr lang="en-AU">
                    <a:noFill/>
                  </a:rPr>
                  <a:t> </a:t>
                </a:r>
              </a:p>
            </p:txBody>
          </p:sp>
        </mc:Fallback>
      </mc:AlternateContent>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49</a:t>
            </a:fld>
            <a:endParaRPr lang="en-AU"/>
          </a:p>
        </p:txBody>
      </p:sp>
    </p:spTree>
    <p:extLst>
      <p:ext uri="{BB962C8B-B14F-4D97-AF65-F5344CB8AC3E}">
        <p14:creationId xmlns:p14="http://schemas.microsoft.com/office/powerpoint/2010/main" val="37476389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002060"/>
                </a:solidFill>
              </a:rPr>
              <a:t>Understanding Market Structure</a:t>
            </a:r>
            <a:endParaRPr lang="en-AU" b="1" i="1" dirty="0">
              <a:solidFill>
                <a:srgbClr val="002060"/>
              </a:solidFill>
            </a:endParaRPr>
          </a:p>
        </p:txBody>
      </p:sp>
      <p:sp>
        <p:nvSpPr>
          <p:cNvPr id="3" name="Content Placeholder 2"/>
          <p:cNvSpPr>
            <a:spLocks noGrp="1"/>
          </p:cNvSpPr>
          <p:nvPr>
            <p:ph idx="1"/>
          </p:nvPr>
        </p:nvSpPr>
        <p:spPr/>
        <p:txBody>
          <a:bodyPr>
            <a:normAutofit fontScale="92500" lnSpcReduction="20000"/>
          </a:bodyPr>
          <a:lstStyle/>
          <a:p>
            <a:pPr marL="355600" indent="-355600">
              <a:lnSpc>
                <a:spcPct val="120000"/>
              </a:lnSpc>
              <a:buClr>
                <a:srgbClr val="0070C0"/>
              </a:buClr>
              <a:buSzPct val="50000"/>
              <a:buFont typeface="Wingdings" panose="05000000000000000000" pitchFamily="2" charset="2"/>
              <a:buChar char="q"/>
            </a:pPr>
            <a:r>
              <a:rPr lang="en-US" dirty="0"/>
              <a:t>Consider what has happened to the at home entertainment market in Australia over the past five years</a:t>
            </a:r>
          </a:p>
          <a:p>
            <a:pPr marL="803275" indent="-457200">
              <a:lnSpc>
                <a:spcPct val="120000"/>
              </a:lnSpc>
              <a:buClr>
                <a:srgbClr val="7030A0"/>
              </a:buClr>
              <a:buSzPct val="50000"/>
              <a:buFont typeface="Wingdings" panose="05000000000000000000" pitchFamily="2" charset="2"/>
              <a:buChar char="v"/>
            </a:pPr>
            <a:r>
              <a:rPr lang="en-AU" i="1" dirty="0">
                <a:solidFill>
                  <a:schemeClr val="bg2">
                    <a:lumMod val="25000"/>
                  </a:schemeClr>
                </a:solidFill>
              </a:rPr>
              <a:t>How has the market changed?</a:t>
            </a:r>
          </a:p>
          <a:p>
            <a:pPr marL="803275" indent="-457200">
              <a:lnSpc>
                <a:spcPct val="120000"/>
              </a:lnSpc>
              <a:buClr>
                <a:srgbClr val="7030A0"/>
              </a:buClr>
              <a:buSzPct val="50000"/>
              <a:buFont typeface="Wingdings" panose="05000000000000000000" pitchFamily="2" charset="2"/>
              <a:buChar char="v"/>
            </a:pPr>
            <a:r>
              <a:rPr lang="en-AU" i="1" dirty="0">
                <a:solidFill>
                  <a:schemeClr val="bg2">
                    <a:lumMod val="25000"/>
                  </a:schemeClr>
                </a:solidFill>
              </a:rPr>
              <a:t>How have existing firms responded?</a:t>
            </a:r>
            <a:endParaRPr lang="en-US" i="1" dirty="0">
              <a:solidFill>
                <a:schemeClr val="bg2">
                  <a:lumMod val="25000"/>
                </a:schemeClr>
              </a:solidFill>
            </a:endParaRPr>
          </a:p>
          <a:p>
            <a:pPr marL="355600" indent="-355600">
              <a:lnSpc>
                <a:spcPct val="120000"/>
              </a:lnSpc>
              <a:buClr>
                <a:srgbClr val="0070C0"/>
              </a:buClr>
              <a:buSzPct val="50000"/>
              <a:buFont typeface="Wingdings" panose="05000000000000000000" pitchFamily="2" charset="2"/>
              <a:buChar char="q"/>
            </a:pPr>
            <a:r>
              <a:rPr lang="en-US" i="1" dirty="0"/>
              <a:t>“</a:t>
            </a:r>
            <a:r>
              <a:rPr lang="en-AU" i="1" dirty="0" err="1"/>
              <a:t>Foxtel's</a:t>
            </a:r>
            <a:r>
              <a:rPr lang="en-AU" i="1" dirty="0"/>
              <a:t> price cuts boost subscribers to 2.8 million, but at a cost </a:t>
            </a:r>
            <a:r>
              <a:rPr lang="en-US" dirty="0"/>
              <a:t>” </a:t>
            </a:r>
            <a:r>
              <a:rPr lang="en-US" i="1" dirty="0"/>
              <a:t>SMH</a:t>
            </a:r>
            <a:r>
              <a:rPr lang="en-US" dirty="0"/>
              <a:t> August 13 2015.</a:t>
            </a:r>
          </a:p>
          <a:p>
            <a:pPr marL="355600" indent="-355600">
              <a:lnSpc>
                <a:spcPct val="120000"/>
              </a:lnSpc>
              <a:buClr>
                <a:srgbClr val="0070C0"/>
              </a:buClr>
              <a:buSzPct val="50000"/>
              <a:buFont typeface="Wingdings" panose="05000000000000000000" pitchFamily="2" charset="2"/>
              <a:buChar char="q"/>
            </a:pPr>
            <a:r>
              <a:rPr lang="en-US" i="1" dirty="0"/>
              <a:t>“</a:t>
            </a:r>
            <a:r>
              <a:rPr lang="en-AU" i="1" dirty="0"/>
              <a:t>How the last video stores are surviving in the age of Netflix</a:t>
            </a:r>
            <a:r>
              <a:rPr lang="en-US" dirty="0"/>
              <a:t>” </a:t>
            </a:r>
            <a:r>
              <a:rPr lang="en-US" dirty="0">
                <a:hlinkClick r:id="rId3"/>
              </a:rPr>
              <a:t>https://www.commercialrealestate.com.au/news/how-the-last-video-stores-are-surviving-in-the-age-of-netflix/</a:t>
            </a:r>
            <a:r>
              <a:rPr lang="en-US" dirty="0"/>
              <a:t> </a:t>
            </a:r>
          </a:p>
          <a:p>
            <a:pPr marL="1168400" indent="-457200">
              <a:lnSpc>
                <a:spcPct val="120000"/>
              </a:lnSpc>
              <a:buClr>
                <a:srgbClr val="0070C0"/>
              </a:buClr>
              <a:buSzPct val="50000"/>
            </a:pPr>
            <a:endParaRPr lang="en-AU" b="1" i="1" dirty="0">
              <a:solidFill>
                <a:srgbClr val="FF0000"/>
              </a:solidFill>
            </a:endParaRPr>
          </a:p>
          <a:p>
            <a:pPr marL="711200" lvl="0" indent="0">
              <a:buClr>
                <a:srgbClr val="0070C0"/>
              </a:buClr>
              <a:buSzPct val="50000"/>
              <a:buFont typeface="Wingdings" panose="05000000000000000000" pitchFamily="2" charset="2"/>
              <a:buChar char="v"/>
            </a:pPr>
            <a:endParaRPr lang="en-AU" dirty="0">
              <a:sym typeface="Helvetica"/>
            </a:endParaRPr>
          </a:p>
          <a:p>
            <a:pPr marL="711200" indent="0">
              <a:buClr>
                <a:srgbClr val="0070C0"/>
              </a:buClr>
              <a:buSzPct val="50000"/>
              <a:buFont typeface="Wingdings" panose="05000000000000000000" pitchFamily="2" charset="2"/>
              <a:buChar char="v"/>
            </a:pPr>
            <a:endParaRPr lang="en-US" dirty="0"/>
          </a:p>
          <a:p>
            <a:pPr marL="711200" indent="0">
              <a:buClr>
                <a:srgbClr val="0070C0"/>
              </a:buClr>
              <a:buSzPct val="50000"/>
              <a:buFont typeface="Wingdings" panose="05000000000000000000" pitchFamily="2" charset="2"/>
              <a:buChar char="v"/>
            </a:pPr>
            <a:endParaRPr lang="en-US" dirty="0"/>
          </a:p>
          <a:p>
            <a:pPr marL="0" indent="0">
              <a:buClr>
                <a:srgbClr val="0070C0"/>
              </a:buClr>
              <a:buSzPct val="50000"/>
              <a:buNone/>
            </a:pPr>
            <a:endParaRPr lang="en-US" i="1" dirty="0">
              <a:solidFill>
                <a:schemeClr val="bg2">
                  <a:lumMod val="50000"/>
                </a:schemeClr>
              </a:solidFill>
            </a:endParaRPr>
          </a:p>
        </p:txBody>
      </p:sp>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5</a:t>
            </a:fld>
            <a:endParaRPr lang="en-AU"/>
          </a:p>
        </p:txBody>
      </p:sp>
    </p:spTree>
    <p:extLst>
      <p:ext uri="{BB962C8B-B14F-4D97-AF65-F5344CB8AC3E}">
        <p14:creationId xmlns:p14="http://schemas.microsoft.com/office/powerpoint/2010/main" val="6990189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p:cNvCxnSpPr/>
          <p:nvPr/>
        </p:nvCxnSpPr>
        <p:spPr>
          <a:xfrm flipH="1">
            <a:off x="3416959" y="1130157"/>
            <a:ext cx="3460" cy="4744228"/>
          </a:xfrm>
          <a:prstGeom prst="line">
            <a:avLst/>
          </a:prstGeom>
          <a:ln w="38100" cmpd="sng">
            <a:solidFill>
              <a:schemeClr val="tx1"/>
            </a:solidFill>
            <a:headEnd type="triangle"/>
          </a:ln>
          <a:effectLst/>
        </p:spPr>
        <p:style>
          <a:lnRef idx="2">
            <a:schemeClr val="accent1"/>
          </a:lnRef>
          <a:fillRef idx="0">
            <a:schemeClr val="accent1"/>
          </a:fillRef>
          <a:effectRef idx="1">
            <a:schemeClr val="accent1"/>
          </a:effectRef>
          <a:fontRef idx="minor">
            <a:schemeClr val="tx1"/>
          </a:fontRef>
        </p:style>
      </p:cxnSp>
      <p:cxnSp>
        <p:nvCxnSpPr>
          <p:cNvPr id="4" name="Straight Connector 3"/>
          <p:cNvCxnSpPr/>
          <p:nvPr/>
        </p:nvCxnSpPr>
        <p:spPr>
          <a:xfrm flipH="1">
            <a:off x="3405225" y="5701525"/>
            <a:ext cx="5075387" cy="0"/>
          </a:xfrm>
          <a:prstGeom prst="line">
            <a:avLst/>
          </a:prstGeom>
          <a:ln w="38100" cmpd="sng">
            <a:solidFill>
              <a:schemeClr val="tx1"/>
            </a:solidFill>
            <a:headEnd type="triangle"/>
          </a:ln>
          <a:effectLst/>
        </p:spPr>
        <p:style>
          <a:lnRef idx="2">
            <a:schemeClr val="accent1"/>
          </a:lnRef>
          <a:fillRef idx="0">
            <a:schemeClr val="accent1"/>
          </a:fillRef>
          <a:effectRef idx="1">
            <a:schemeClr val="accent1"/>
          </a:effectRef>
          <a:fontRef idx="minor">
            <a:schemeClr val="tx1"/>
          </a:fontRef>
        </p:style>
      </p:cxnSp>
      <p:cxnSp>
        <p:nvCxnSpPr>
          <p:cNvPr id="56" name="Straight Connector 55"/>
          <p:cNvCxnSpPr/>
          <p:nvPr/>
        </p:nvCxnSpPr>
        <p:spPr>
          <a:xfrm flipV="1">
            <a:off x="3422157" y="5780802"/>
            <a:ext cx="16939" cy="94357"/>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57" name="TextBox 56"/>
          <p:cNvSpPr txBox="1"/>
          <p:nvPr/>
        </p:nvSpPr>
        <p:spPr>
          <a:xfrm>
            <a:off x="3274816" y="5827980"/>
            <a:ext cx="395997" cy="338554"/>
          </a:xfrm>
          <a:prstGeom prst="rect">
            <a:avLst/>
          </a:prstGeom>
          <a:noFill/>
        </p:spPr>
        <p:txBody>
          <a:bodyPr wrap="square" rtlCol="0">
            <a:spAutoFit/>
          </a:bodyPr>
          <a:lstStyle/>
          <a:p>
            <a:r>
              <a:rPr lang="en-US" sz="1600" dirty="0"/>
              <a:t>0</a:t>
            </a:r>
          </a:p>
        </p:txBody>
      </p:sp>
      <p:cxnSp>
        <p:nvCxnSpPr>
          <p:cNvPr id="58" name="Straight Connector 57"/>
          <p:cNvCxnSpPr/>
          <p:nvPr/>
        </p:nvCxnSpPr>
        <p:spPr>
          <a:xfrm>
            <a:off x="3269762" y="5702630"/>
            <a:ext cx="169334" cy="0"/>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60" name="TextBox 59"/>
          <p:cNvSpPr txBox="1"/>
          <p:nvPr/>
        </p:nvSpPr>
        <p:spPr>
          <a:xfrm>
            <a:off x="3019480" y="5532248"/>
            <a:ext cx="251996" cy="338554"/>
          </a:xfrm>
          <a:prstGeom prst="rect">
            <a:avLst/>
          </a:prstGeom>
          <a:noFill/>
        </p:spPr>
        <p:txBody>
          <a:bodyPr wrap="square" rtlCol="0">
            <a:spAutoFit/>
          </a:bodyPr>
          <a:lstStyle/>
          <a:p>
            <a:r>
              <a:rPr lang="en-US" sz="1600" dirty="0"/>
              <a:t>0</a:t>
            </a:r>
          </a:p>
        </p:txBody>
      </p:sp>
      <p:cxnSp>
        <p:nvCxnSpPr>
          <p:cNvPr id="80" name="Straight Connector 79"/>
          <p:cNvCxnSpPr/>
          <p:nvPr/>
        </p:nvCxnSpPr>
        <p:spPr>
          <a:xfrm>
            <a:off x="3251085" y="1570079"/>
            <a:ext cx="169334" cy="0"/>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41" name="TextBox 40"/>
          <p:cNvSpPr txBox="1"/>
          <p:nvPr/>
        </p:nvSpPr>
        <p:spPr>
          <a:xfrm>
            <a:off x="8622755" y="5490651"/>
            <a:ext cx="476421" cy="338554"/>
          </a:xfrm>
          <a:prstGeom prst="rect">
            <a:avLst/>
          </a:prstGeom>
          <a:noFill/>
        </p:spPr>
        <p:txBody>
          <a:bodyPr wrap="square" rtlCol="0">
            <a:spAutoFit/>
          </a:bodyPr>
          <a:lstStyle/>
          <a:p>
            <a:pPr algn="ctr"/>
            <a:r>
              <a:rPr lang="en-US" sz="1600" i="1" dirty="0"/>
              <a:t>P</a:t>
            </a:r>
            <a:r>
              <a:rPr lang="en-US" sz="1600" i="1" baseline="-25000" dirty="0"/>
              <a:t>P</a:t>
            </a:r>
          </a:p>
        </p:txBody>
      </p:sp>
      <p:sp>
        <p:nvSpPr>
          <p:cNvPr id="11" name="TextBox 10"/>
          <p:cNvSpPr txBox="1"/>
          <p:nvPr/>
        </p:nvSpPr>
        <p:spPr>
          <a:xfrm>
            <a:off x="4728856" y="799055"/>
            <a:ext cx="6368872" cy="369332"/>
          </a:xfrm>
          <a:prstGeom prst="rect">
            <a:avLst/>
          </a:prstGeom>
          <a:noFill/>
        </p:spPr>
        <p:txBody>
          <a:bodyPr wrap="square" rtlCol="0">
            <a:spAutoFit/>
          </a:bodyPr>
          <a:lstStyle/>
          <a:p>
            <a:pPr algn="ctr"/>
            <a:r>
              <a:rPr lang="en-AU" b="1" i="1" dirty="0">
                <a:solidFill>
                  <a:srgbClr val="002060"/>
                </a:solidFill>
              </a:rPr>
              <a:t>So what does this really tell us?</a:t>
            </a:r>
            <a:endParaRPr lang="en-AU" b="1" i="1" dirty="0">
              <a:solidFill>
                <a:srgbClr val="0070C0"/>
              </a:solidFill>
            </a:endParaRPr>
          </a:p>
        </p:txBody>
      </p:sp>
      <p:cxnSp>
        <p:nvCxnSpPr>
          <p:cNvPr id="20" name="Straight Connector 19"/>
          <p:cNvCxnSpPr>
            <a:cxnSpLocks/>
          </p:cNvCxnSpPr>
          <p:nvPr/>
        </p:nvCxnSpPr>
        <p:spPr>
          <a:xfrm flipV="1">
            <a:off x="5038437" y="1542889"/>
            <a:ext cx="2976191" cy="4188187"/>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6782871" y="5798547"/>
            <a:ext cx="713755" cy="338554"/>
          </a:xfrm>
          <a:prstGeom prst="rect">
            <a:avLst/>
          </a:prstGeom>
          <a:noFill/>
        </p:spPr>
        <p:txBody>
          <a:bodyPr wrap="square" rtlCol="0">
            <a:spAutoFit/>
          </a:bodyPr>
          <a:lstStyle/>
          <a:p>
            <a:r>
              <a:rPr lang="en-US" sz="1600" dirty="0"/>
              <a:t>12.72</a:t>
            </a:r>
          </a:p>
        </p:txBody>
      </p:sp>
      <p:sp>
        <p:nvSpPr>
          <p:cNvPr id="47" name="TextBox 46"/>
          <p:cNvSpPr txBox="1"/>
          <p:nvPr/>
        </p:nvSpPr>
        <p:spPr>
          <a:xfrm>
            <a:off x="2666688" y="2528427"/>
            <a:ext cx="609421" cy="338554"/>
          </a:xfrm>
          <a:prstGeom prst="rect">
            <a:avLst/>
          </a:prstGeom>
          <a:noFill/>
        </p:spPr>
        <p:txBody>
          <a:bodyPr wrap="square" rtlCol="0">
            <a:spAutoFit/>
          </a:bodyPr>
          <a:lstStyle/>
          <a:p>
            <a:r>
              <a:rPr lang="en-US" sz="1600" dirty="0"/>
              <a:t>8.11</a:t>
            </a:r>
          </a:p>
        </p:txBody>
      </p:sp>
      <p:sp>
        <p:nvSpPr>
          <p:cNvPr id="31" name="TextBox 30"/>
          <p:cNvSpPr txBox="1"/>
          <p:nvPr/>
        </p:nvSpPr>
        <p:spPr>
          <a:xfrm>
            <a:off x="2614505" y="873797"/>
            <a:ext cx="476421" cy="338554"/>
          </a:xfrm>
          <a:prstGeom prst="rect">
            <a:avLst/>
          </a:prstGeom>
          <a:noFill/>
        </p:spPr>
        <p:txBody>
          <a:bodyPr wrap="square" rtlCol="0">
            <a:spAutoFit/>
          </a:bodyPr>
          <a:lstStyle/>
          <a:p>
            <a:pPr algn="ctr"/>
            <a:r>
              <a:rPr lang="en-US" sz="1600" i="1" dirty="0"/>
              <a:t>P</a:t>
            </a:r>
            <a:r>
              <a:rPr lang="en-US" sz="1600" i="1" baseline="-25000" dirty="0"/>
              <a:t>C</a:t>
            </a:r>
          </a:p>
        </p:txBody>
      </p:sp>
      <p:cxnSp>
        <p:nvCxnSpPr>
          <p:cNvPr id="9" name="Straight Connector 8"/>
          <p:cNvCxnSpPr/>
          <p:nvPr/>
        </p:nvCxnSpPr>
        <p:spPr>
          <a:xfrm>
            <a:off x="7872484" y="5698005"/>
            <a:ext cx="0" cy="12997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7144016" y="5713393"/>
            <a:ext cx="0" cy="12997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3199284" y="2726487"/>
            <a:ext cx="169334" cy="0"/>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42" name="Straight Connector 41"/>
          <p:cNvCxnSpPr>
            <a:cxnSpLocks/>
          </p:cNvCxnSpPr>
          <p:nvPr/>
        </p:nvCxnSpPr>
        <p:spPr>
          <a:xfrm flipH="1">
            <a:off x="3422157" y="1744446"/>
            <a:ext cx="5985560" cy="2615194"/>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7872484" y="3429000"/>
            <a:ext cx="3262638" cy="369332"/>
          </a:xfrm>
          <a:prstGeom prst="rect">
            <a:avLst/>
          </a:prstGeom>
          <a:noFill/>
        </p:spPr>
        <p:txBody>
          <a:bodyPr wrap="square" rtlCol="0">
            <a:spAutoFit/>
          </a:bodyPr>
          <a:lstStyle/>
          <a:p>
            <a:pPr algn="ctr"/>
            <a:r>
              <a:rPr lang="en-AU" b="1" i="1" dirty="0">
                <a:solidFill>
                  <a:srgbClr val="FF0000"/>
                </a:solidFill>
              </a:rPr>
              <a:t>Coke’s reaction function</a:t>
            </a:r>
          </a:p>
        </p:txBody>
      </p:sp>
      <p:cxnSp>
        <p:nvCxnSpPr>
          <p:cNvPr id="44" name="Straight Connector 43"/>
          <p:cNvCxnSpPr>
            <a:cxnSpLocks/>
          </p:cNvCxnSpPr>
          <p:nvPr/>
        </p:nvCxnSpPr>
        <p:spPr>
          <a:xfrm flipV="1">
            <a:off x="7143951" y="2839290"/>
            <a:ext cx="1" cy="2984147"/>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4688541" y="5778381"/>
            <a:ext cx="713756" cy="338554"/>
          </a:xfrm>
          <a:prstGeom prst="rect">
            <a:avLst/>
          </a:prstGeom>
          <a:noFill/>
        </p:spPr>
        <p:txBody>
          <a:bodyPr wrap="square" rtlCol="0">
            <a:spAutoFit/>
          </a:bodyPr>
          <a:lstStyle/>
          <a:p>
            <a:r>
              <a:rPr lang="en-US" sz="1600" dirty="0"/>
              <a:t>10.44</a:t>
            </a:r>
          </a:p>
        </p:txBody>
      </p:sp>
      <p:sp>
        <p:nvSpPr>
          <p:cNvPr id="50" name="TextBox 49"/>
          <p:cNvSpPr txBox="1"/>
          <p:nvPr/>
        </p:nvSpPr>
        <p:spPr>
          <a:xfrm>
            <a:off x="2666688" y="4183110"/>
            <a:ext cx="650254" cy="338554"/>
          </a:xfrm>
          <a:prstGeom prst="rect">
            <a:avLst/>
          </a:prstGeom>
          <a:noFill/>
        </p:spPr>
        <p:txBody>
          <a:bodyPr wrap="square" rtlCol="0">
            <a:spAutoFit/>
          </a:bodyPr>
          <a:lstStyle/>
          <a:p>
            <a:r>
              <a:rPr lang="en-US" sz="1600" dirty="0"/>
              <a:t>6.49</a:t>
            </a:r>
          </a:p>
        </p:txBody>
      </p:sp>
      <p:cxnSp>
        <p:nvCxnSpPr>
          <p:cNvPr id="51" name="Straight Connector 50"/>
          <p:cNvCxnSpPr>
            <a:cxnSpLocks/>
          </p:cNvCxnSpPr>
          <p:nvPr/>
        </p:nvCxnSpPr>
        <p:spPr>
          <a:xfrm>
            <a:off x="3300279" y="2731817"/>
            <a:ext cx="3843672" cy="0"/>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563E142B-F47E-4032-8DC7-CC4D24A71F81}"/>
              </a:ext>
            </a:extLst>
          </p:cNvPr>
          <p:cNvSpPr txBox="1"/>
          <p:nvPr/>
        </p:nvSpPr>
        <p:spPr>
          <a:xfrm>
            <a:off x="4727629" y="1771073"/>
            <a:ext cx="3262638" cy="369332"/>
          </a:xfrm>
          <a:prstGeom prst="rect">
            <a:avLst/>
          </a:prstGeom>
          <a:noFill/>
        </p:spPr>
        <p:txBody>
          <a:bodyPr wrap="square" rtlCol="0">
            <a:spAutoFit/>
          </a:bodyPr>
          <a:lstStyle/>
          <a:p>
            <a:pPr algn="ctr"/>
            <a:r>
              <a:rPr lang="en-AU" b="1" i="1" dirty="0">
                <a:solidFill>
                  <a:srgbClr val="0070C0"/>
                </a:solidFill>
              </a:rPr>
              <a:t>Pepsi’s reaction function</a:t>
            </a:r>
          </a:p>
        </p:txBody>
      </p:sp>
    </p:spTree>
    <p:extLst>
      <p:ext uri="{BB962C8B-B14F-4D97-AF65-F5344CB8AC3E}">
        <p14:creationId xmlns:p14="http://schemas.microsoft.com/office/powerpoint/2010/main" val="19031521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46" grpId="0"/>
      <p:bldP spid="47" grpId="0"/>
      <p:bldP spid="43" grpId="0"/>
      <p:bldP spid="34"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002060"/>
                </a:solidFill>
              </a:rPr>
              <a:t>Oligopoly – so what does this all mean…</a:t>
            </a:r>
            <a:endParaRPr lang="en-AU" b="1" i="1" dirty="0">
              <a:solidFill>
                <a:srgbClr val="002060"/>
              </a:solidFill>
            </a:endParaRPr>
          </a:p>
        </p:txBody>
      </p:sp>
      <p:sp>
        <p:nvSpPr>
          <p:cNvPr id="3" name="Content Placeholder 2"/>
          <p:cNvSpPr>
            <a:spLocks noGrp="1"/>
          </p:cNvSpPr>
          <p:nvPr>
            <p:ph idx="1"/>
          </p:nvPr>
        </p:nvSpPr>
        <p:spPr/>
        <p:txBody>
          <a:bodyPr>
            <a:normAutofit fontScale="85000" lnSpcReduction="20000"/>
          </a:bodyPr>
          <a:lstStyle/>
          <a:p>
            <a:pPr marL="355600" indent="-355600">
              <a:lnSpc>
                <a:spcPct val="120000"/>
              </a:lnSpc>
              <a:buClr>
                <a:srgbClr val="0070C0"/>
              </a:buClr>
              <a:buSzPct val="50000"/>
              <a:buFont typeface="Wingdings" panose="05000000000000000000" pitchFamily="2" charset="2"/>
              <a:buChar char="q"/>
            </a:pPr>
            <a:r>
              <a:rPr lang="en-AU" dirty="0"/>
              <a:t>The lesson here is that how you set up the relationship between firms is important.</a:t>
            </a:r>
          </a:p>
          <a:p>
            <a:pPr marL="355600" indent="-355600">
              <a:lnSpc>
                <a:spcPct val="120000"/>
              </a:lnSpc>
              <a:buClr>
                <a:srgbClr val="0070C0"/>
              </a:buClr>
              <a:buSzPct val="50000"/>
              <a:buFont typeface="Wingdings" panose="05000000000000000000" pitchFamily="2" charset="2"/>
              <a:buChar char="q"/>
            </a:pPr>
            <a:r>
              <a:rPr lang="en-AU" dirty="0"/>
              <a:t>Quantity choices might be conceived as questions about capacity – </a:t>
            </a:r>
            <a:r>
              <a:rPr lang="en-AU" i="1" dirty="0">
                <a:solidFill>
                  <a:schemeClr val="bg2">
                    <a:lumMod val="25000"/>
                  </a:schemeClr>
                </a:solidFill>
              </a:rPr>
              <a:t>think about </a:t>
            </a:r>
            <a:r>
              <a:rPr lang="en-AU" i="1" dirty="0" err="1">
                <a:solidFill>
                  <a:schemeClr val="bg2">
                    <a:lumMod val="25000"/>
                  </a:schemeClr>
                </a:solidFill>
              </a:rPr>
              <a:t>Cournot</a:t>
            </a:r>
            <a:r>
              <a:rPr lang="en-AU" i="1" dirty="0">
                <a:solidFill>
                  <a:schemeClr val="bg2">
                    <a:lumMod val="25000"/>
                  </a:schemeClr>
                </a:solidFill>
              </a:rPr>
              <a:t> </a:t>
            </a:r>
            <a:r>
              <a:rPr lang="en-AU" i="1" dirty="0" err="1">
                <a:solidFill>
                  <a:schemeClr val="bg2">
                    <a:lumMod val="25000"/>
                  </a:schemeClr>
                </a:solidFill>
              </a:rPr>
              <a:t>oligopolists</a:t>
            </a:r>
            <a:r>
              <a:rPr lang="en-AU" i="1" dirty="0">
                <a:solidFill>
                  <a:schemeClr val="bg2">
                    <a:lumMod val="25000"/>
                  </a:schemeClr>
                </a:solidFill>
              </a:rPr>
              <a:t> competing as ‘capacity constrained price setters’. That is, they choose a price to sell all after having chosen a capacity. Alternatively, production decisions are made in advance and firms are committed to selling all of their output even if it requires price to fall.</a:t>
            </a:r>
          </a:p>
          <a:p>
            <a:pPr marL="355600" indent="-355600">
              <a:lnSpc>
                <a:spcPct val="120000"/>
              </a:lnSpc>
              <a:buClr>
                <a:srgbClr val="0070C0"/>
              </a:buClr>
              <a:buSzPct val="50000"/>
              <a:buFont typeface="Wingdings" panose="05000000000000000000" pitchFamily="2" charset="2"/>
              <a:buChar char="q"/>
            </a:pPr>
            <a:r>
              <a:rPr lang="en-AU" i="1" dirty="0">
                <a:solidFill>
                  <a:schemeClr val="bg2">
                    <a:lumMod val="25000"/>
                  </a:schemeClr>
                </a:solidFill>
              </a:rPr>
              <a:t>Bertrand competition might be thought of as a situation where firms are not capacity constrained and can meet demand at whatever price emerges.</a:t>
            </a:r>
          </a:p>
          <a:p>
            <a:pPr marL="355600" indent="-355600">
              <a:lnSpc>
                <a:spcPct val="120000"/>
              </a:lnSpc>
              <a:buClr>
                <a:srgbClr val="0070C0"/>
              </a:buClr>
              <a:buSzPct val="50000"/>
              <a:buFont typeface="Wingdings" panose="05000000000000000000" pitchFamily="2" charset="2"/>
              <a:buChar char="q"/>
            </a:pPr>
            <a:r>
              <a:rPr lang="en-AU" b="1" i="1" dirty="0">
                <a:solidFill>
                  <a:schemeClr val="bg2">
                    <a:lumMod val="50000"/>
                  </a:schemeClr>
                </a:solidFill>
              </a:rPr>
              <a:t>Are any of these relevant? Think about banking in Australia….</a:t>
            </a:r>
          </a:p>
          <a:p>
            <a:pPr marL="355600" indent="-355600">
              <a:lnSpc>
                <a:spcPct val="120000"/>
              </a:lnSpc>
              <a:buClr>
                <a:srgbClr val="0070C0"/>
              </a:buClr>
              <a:buSzPct val="50000"/>
              <a:buFont typeface="Wingdings" panose="05000000000000000000" pitchFamily="2" charset="2"/>
              <a:buChar char="q"/>
            </a:pPr>
            <a:endParaRPr lang="en-US" dirty="0">
              <a:solidFill>
                <a:srgbClr val="FF0000"/>
              </a:solidFill>
            </a:endParaRPr>
          </a:p>
        </p:txBody>
      </p:sp>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51</a:t>
            </a:fld>
            <a:endParaRPr lang="en-AU"/>
          </a:p>
        </p:txBody>
      </p:sp>
    </p:spTree>
    <p:extLst>
      <p:ext uri="{BB962C8B-B14F-4D97-AF65-F5344CB8AC3E}">
        <p14:creationId xmlns:p14="http://schemas.microsoft.com/office/powerpoint/2010/main" val="40567495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108075"/>
          </a:xfrm>
        </p:spPr>
        <p:txBody>
          <a:bodyPr/>
          <a:lstStyle/>
          <a:p>
            <a:r>
              <a:rPr lang="en-US" b="1" dirty="0">
                <a:solidFill>
                  <a:srgbClr val="002060"/>
                </a:solidFill>
              </a:rPr>
              <a:t>Where to next?</a:t>
            </a:r>
            <a:endParaRPr lang="en-AU" b="1" i="1" dirty="0">
              <a:solidFill>
                <a:srgbClr val="002060"/>
              </a:solidFill>
            </a:endParaRPr>
          </a:p>
        </p:txBody>
      </p:sp>
      <p:sp>
        <p:nvSpPr>
          <p:cNvPr id="3" name="Content Placeholder 2"/>
          <p:cNvSpPr>
            <a:spLocks noGrp="1"/>
          </p:cNvSpPr>
          <p:nvPr>
            <p:ph idx="1"/>
          </p:nvPr>
        </p:nvSpPr>
        <p:spPr>
          <a:xfrm>
            <a:off x="838200" y="1473200"/>
            <a:ext cx="10515600" cy="4703763"/>
          </a:xfrm>
        </p:spPr>
        <p:txBody>
          <a:bodyPr>
            <a:normAutofit/>
          </a:bodyPr>
          <a:lstStyle/>
          <a:p>
            <a:pPr marL="355600" indent="-355600">
              <a:lnSpc>
                <a:spcPct val="120000"/>
              </a:lnSpc>
              <a:spcBef>
                <a:spcPts val="600"/>
              </a:spcBef>
              <a:spcAft>
                <a:spcPts val="600"/>
              </a:spcAft>
              <a:buClr>
                <a:srgbClr val="0070C0"/>
              </a:buClr>
              <a:buSzPct val="50000"/>
              <a:buFont typeface="Wingdings" panose="05000000000000000000" pitchFamily="2" charset="2"/>
              <a:buChar char="q"/>
            </a:pPr>
            <a:r>
              <a:rPr lang="en-US" dirty="0"/>
              <a:t>Next week we look – </a:t>
            </a:r>
            <a:r>
              <a:rPr lang="en-US" b="1" i="1" dirty="0">
                <a:solidFill>
                  <a:schemeClr val="bg2">
                    <a:lumMod val="50000"/>
                  </a:schemeClr>
                </a:solidFill>
              </a:rPr>
              <a:t>games</a:t>
            </a:r>
            <a:r>
              <a:rPr lang="en-US" dirty="0"/>
              <a:t>.</a:t>
            </a:r>
          </a:p>
          <a:p>
            <a:pPr marL="355600" indent="-355600">
              <a:lnSpc>
                <a:spcPct val="120000"/>
              </a:lnSpc>
              <a:spcBef>
                <a:spcPts val="600"/>
              </a:spcBef>
              <a:spcAft>
                <a:spcPts val="600"/>
              </a:spcAft>
              <a:buClr>
                <a:srgbClr val="0070C0"/>
              </a:buClr>
              <a:buSzPct val="50000"/>
              <a:buFont typeface="Wingdings" panose="05000000000000000000" pitchFamily="2" charset="2"/>
              <a:buChar char="q"/>
            </a:pPr>
            <a:r>
              <a:rPr lang="en-US" dirty="0"/>
              <a:t>Useful for understanding and analyzing business decision making.</a:t>
            </a:r>
          </a:p>
          <a:p>
            <a:pPr marL="355600" indent="-355600">
              <a:lnSpc>
                <a:spcPct val="120000"/>
              </a:lnSpc>
              <a:spcBef>
                <a:spcPts val="600"/>
              </a:spcBef>
              <a:spcAft>
                <a:spcPts val="600"/>
              </a:spcAft>
              <a:buClr>
                <a:srgbClr val="0070C0"/>
              </a:buClr>
              <a:buSzPct val="50000"/>
              <a:buFont typeface="Wingdings" panose="05000000000000000000" pitchFamily="2" charset="2"/>
              <a:buChar char="q"/>
            </a:pPr>
            <a:r>
              <a:rPr lang="en-US" dirty="0"/>
              <a:t>Considerations will include:</a:t>
            </a:r>
            <a:r>
              <a:rPr lang="en-US" i="1" dirty="0">
                <a:solidFill>
                  <a:schemeClr val="bg2">
                    <a:lumMod val="50000"/>
                  </a:schemeClr>
                </a:solidFill>
              </a:rPr>
              <a:t> </a:t>
            </a:r>
            <a:endParaRPr lang="en-US" dirty="0"/>
          </a:p>
          <a:p>
            <a:pPr marL="1076325" indent="-449263">
              <a:lnSpc>
                <a:spcPct val="120000"/>
              </a:lnSpc>
              <a:spcBef>
                <a:spcPts val="600"/>
              </a:spcBef>
              <a:spcAft>
                <a:spcPts val="600"/>
              </a:spcAft>
              <a:buClr>
                <a:srgbClr val="0070C0"/>
              </a:buClr>
              <a:buSzPct val="50000"/>
              <a:buFont typeface="Wingdings" panose="05000000000000000000" pitchFamily="2" charset="2"/>
              <a:buChar char="Ø"/>
            </a:pPr>
            <a:r>
              <a:rPr lang="en-US" i="1" dirty="0">
                <a:solidFill>
                  <a:schemeClr val="tx1">
                    <a:lumMod val="75000"/>
                    <a:lumOff val="25000"/>
                  </a:schemeClr>
                </a:solidFill>
              </a:rPr>
              <a:t>What is a game and how do we solve them?</a:t>
            </a:r>
          </a:p>
          <a:p>
            <a:pPr marL="1076325" indent="-449263">
              <a:lnSpc>
                <a:spcPct val="120000"/>
              </a:lnSpc>
              <a:spcBef>
                <a:spcPts val="600"/>
              </a:spcBef>
              <a:spcAft>
                <a:spcPts val="600"/>
              </a:spcAft>
              <a:buClr>
                <a:srgbClr val="0070C0"/>
              </a:buClr>
              <a:buSzPct val="50000"/>
              <a:buFont typeface="Wingdings" panose="05000000000000000000" pitchFamily="2" charset="2"/>
              <a:buChar char="Ø"/>
            </a:pPr>
            <a:r>
              <a:rPr lang="en-US" i="1" dirty="0">
                <a:solidFill>
                  <a:schemeClr val="tx1">
                    <a:lumMod val="75000"/>
                    <a:lumOff val="25000"/>
                  </a:schemeClr>
                </a:solidFill>
              </a:rPr>
              <a:t>What types of situations can we apply game theory to?</a:t>
            </a:r>
          </a:p>
          <a:p>
            <a:pPr marL="355600" indent="-355600">
              <a:lnSpc>
                <a:spcPct val="120000"/>
              </a:lnSpc>
              <a:spcBef>
                <a:spcPts val="600"/>
              </a:spcBef>
              <a:spcAft>
                <a:spcPts val="600"/>
              </a:spcAft>
              <a:buClr>
                <a:srgbClr val="0070C0"/>
              </a:buClr>
              <a:buSzPct val="50000"/>
              <a:buFont typeface="Wingdings" panose="05000000000000000000" pitchFamily="2" charset="2"/>
              <a:buChar char="q"/>
            </a:pPr>
            <a:endParaRPr lang="en-US" dirty="0"/>
          </a:p>
          <a:p>
            <a:pPr>
              <a:lnSpc>
                <a:spcPct val="120000"/>
              </a:lnSpc>
              <a:spcBef>
                <a:spcPts val="600"/>
              </a:spcBef>
              <a:spcAft>
                <a:spcPts val="600"/>
              </a:spcAft>
              <a:buClr>
                <a:srgbClr val="0070C0"/>
              </a:buClr>
              <a:buSzPct val="50000"/>
            </a:pPr>
            <a:endParaRPr lang="en-AU" dirty="0"/>
          </a:p>
          <a:p>
            <a:pPr marL="355600" indent="-355600">
              <a:lnSpc>
                <a:spcPct val="120000"/>
              </a:lnSpc>
              <a:spcBef>
                <a:spcPts val="600"/>
              </a:spcBef>
              <a:spcAft>
                <a:spcPts val="600"/>
              </a:spcAft>
              <a:buClr>
                <a:srgbClr val="0070C0"/>
              </a:buClr>
              <a:buSzPct val="50000"/>
              <a:buFont typeface="Wingdings" panose="05000000000000000000" pitchFamily="2" charset="2"/>
              <a:buChar char="q"/>
            </a:pPr>
            <a:endParaRPr lang="en-US" dirty="0"/>
          </a:p>
        </p:txBody>
      </p:sp>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52</a:t>
            </a:fld>
            <a:endParaRPr lang="en-AU"/>
          </a:p>
        </p:txBody>
      </p:sp>
    </p:spTree>
    <p:extLst>
      <p:ext uri="{BB962C8B-B14F-4D97-AF65-F5344CB8AC3E}">
        <p14:creationId xmlns:p14="http://schemas.microsoft.com/office/powerpoint/2010/main" val="12699091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002060"/>
                </a:solidFill>
              </a:rPr>
              <a:t>Market Structures</a:t>
            </a:r>
            <a:endParaRPr lang="en-AU" b="1" i="1" dirty="0">
              <a:solidFill>
                <a:srgbClr val="002060"/>
              </a:solidFill>
            </a:endParaRPr>
          </a:p>
        </p:txBody>
      </p:sp>
      <p:sp>
        <p:nvSpPr>
          <p:cNvPr id="3" name="Content Placeholder 2"/>
          <p:cNvSpPr>
            <a:spLocks noGrp="1"/>
          </p:cNvSpPr>
          <p:nvPr>
            <p:ph idx="1"/>
          </p:nvPr>
        </p:nvSpPr>
        <p:spPr>
          <a:xfrm>
            <a:off x="838200" y="1493931"/>
            <a:ext cx="10515600" cy="4664822"/>
          </a:xfrm>
        </p:spPr>
        <p:txBody>
          <a:bodyPr>
            <a:normAutofit/>
          </a:bodyPr>
          <a:lstStyle/>
          <a:p>
            <a:pPr marL="514350" indent="-514350">
              <a:lnSpc>
                <a:spcPct val="120000"/>
              </a:lnSpc>
              <a:spcBef>
                <a:spcPts val="600"/>
              </a:spcBef>
              <a:buClr>
                <a:srgbClr val="0070C0"/>
              </a:buClr>
              <a:buSzPct val="75000"/>
              <a:buFont typeface="+mj-lt"/>
              <a:buAutoNum type="alphaLcParenR"/>
            </a:pPr>
            <a:r>
              <a:rPr lang="en-US" sz="4000" dirty="0"/>
              <a:t>Perfect competition</a:t>
            </a:r>
          </a:p>
          <a:p>
            <a:pPr marL="514350" indent="-514350">
              <a:lnSpc>
                <a:spcPct val="120000"/>
              </a:lnSpc>
              <a:spcBef>
                <a:spcPts val="600"/>
              </a:spcBef>
              <a:buClr>
                <a:srgbClr val="0070C0"/>
              </a:buClr>
              <a:buSzPct val="75000"/>
              <a:buFont typeface="+mj-lt"/>
              <a:buAutoNum type="alphaLcParenR"/>
            </a:pPr>
            <a:r>
              <a:rPr lang="en-US" sz="4000" dirty="0"/>
              <a:t>Monopoly</a:t>
            </a:r>
          </a:p>
          <a:p>
            <a:pPr marL="514350" indent="-514350">
              <a:lnSpc>
                <a:spcPct val="120000"/>
              </a:lnSpc>
              <a:spcBef>
                <a:spcPts val="600"/>
              </a:spcBef>
              <a:buClr>
                <a:srgbClr val="0070C0"/>
              </a:buClr>
              <a:buSzPct val="75000"/>
              <a:buFont typeface="+mj-lt"/>
              <a:buAutoNum type="alphaLcParenR"/>
            </a:pPr>
            <a:r>
              <a:rPr lang="en-US" sz="4000" dirty="0"/>
              <a:t>Monopolistic competition</a:t>
            </a:r>
          </a:p>
          <a:p>
            <a:pPr marL="514350" indent="-514350">
              <a:lnSpc>
                <a:spcPct val="120000"/>
              </a:lnSpc>
              <a:spcBef>
                <a:spcPts val="600"/>
              </a:spcBef>
              <a:buClr>
                <a:srgbClr val="0070C0"/>
              </a:buClr>
              <a:buSzPct val="75000"/>
              <a:buFont typeface="+mj-lt"/>
              <a:buAutoNum type="alphaLcParenR"/>
            </a:pPr>
            <a:r>
              <a:rPr lang="en-US" sz="4000" dirty="0"/>
              <a:t>Oligopoly.</a:t>
            </a:r>
            <a:endParaRPr lang="en-AU" sz="4000" dirty="0">
              <a:sym typeface="Helvetica"/>
            </a:endParaRPr>
          </a:p>
        </p:txBody>
      </p:sp>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6</a:t>
            </a:fld>
            <a:endParaRPr lang="en-AU"/>
          </a:p>
        </p:txBody>
      </p:sp>
    </p:spTree>
    <p:extLst>
      <p:ext uri="{BB962C8B-B14F-4D97-AF65-F5344CB8AC3E}">
        <p14:creationId xmlns:p14="http://schemas.microsoft.com/office/powerpoint/2010/main" val="3399577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002060"/>
                </a:solidFill>
              </a:rPr>
              <a:t>Market or Industry Structures</a:t>
            </a:r>
            <a:endParaRPr lang="en-AU" b="1" i="1" dirty="0">
              <a:solidFill>
                <a:srgbClr val="002060"/>
              </a:solidFill>
            </a:endParaRPr>
          </a:p>
        </p:txBody>
      </p:sp>
      <p:sp>
        <p:nvSpPr>
          <p:cNvPr id="3" name="Content Placeholder 2"/>
          <p:cNvSpPr>
            <a:spLocks noGrp="1"/>
          </p:cNvSpPr>
          <p:nvPr>
            <p:ph idx="1"/>
          </p:nvPr>
        </p:nvSpPr>
        <p:spPr/>
        <p:txBody>
          <a:bodyPr>
            <a:normAutofit lnSpcReduction="10000"/>
          </a:bodyPr>
          <a:lstStyle/>
          <a:p>
            <a:pPr marL="355600" indent="-355600">
              <a:lnSpc>
                <a:spcPct val="100000"/>
              </a:lnSpc>
              <a:spcBef>
                <a:spcPts val="600"/>
              </a:spcBef>
              <a:buClr>
                <a:srgbClr val="0070C0"/>
              </a:buClr>
              <a:buSzPct val="50000"/>
              <a:buFont typeface="Wingdings" panose="05000000000000000000" pitchFamily="2" charset="2"/>
              <a:buChar char="q"/>
            </a:pPr>
            <a:r>
              <a:rPr lang="en-US" dirty="0"/>
              <a:t>McAfee characterizes the alternative market structures as follows, based on the size and number of competitors.</a:t>
            </a:r>
          </a:p>
          <a:p>
            <a:pPr marL="806450" indent="-447675">
              <a:lnSpc>
                <a:spcPct val="100000"/>
              </a:lnSpc>
              <a:spcBef>
                <a:spcPts val="600"/>
              </a:spcBef>
              <a:buClr>
                <a:srgbClr val="0070C0"/>
              </a:buClr>
              <a:buSzPct val="50000"/>
              <a:buFont typeface="Wingdings" panose="05000000000000000000" pitchFamily="2" charset="2"/>
              <a:buChar char="v"/>
            </a:pPr>
            <a:r>
              <a:rPr lang="en-US" dirty="0"/>
              <a:t>Fragmented – </a:t>
            </a:r>
            <a:r>
              <a:rPr lang="en-US" i="1" dirty="0">
                <a:solidFill>
                  <a:schemeClr val="bg2">
                    <a:lumMod val="50000"/>
                  </a:schemeClr>
                </a:solidFill>
              </a:rPr>
              <a:t>similar to perfect competition in which the </a:t>
            </a:r>
            <a:r>
              <a:rPr lang="en-US" i="1" dirty="0" err="1">
                <a:solidFill>
                  <a:schemeClr val="bg2">
                    <a:lumMod val="50000"/>
                  </a:schemeClr>
                </a:solidFill>
              </a:rPr>
              <a:t>behaviour</a:t>
            </a:r>
            <a:r>
              <a:rPr lang="en-US" i="1" dirty="0">
                <a:solidFill>
                  <a:schemeClr val="bg2">
                    <a:lumMod val="50000"/>
                  </a:schemeClr>
                </a:solidFill>
              </a:rPr>
              <a:t> of competitors can be considered independent of a firms own actions. Exist in part because of important incentives they provide – think of the owner operator of a restaurant.</a:t>
            </a:r>
          </a:p>
          <a:p>
            <a:pPr marL="806450" indent="-447675">
              <a:lnSpc>
                <a:spcPct val="100000"/>
              </a:lnSpc>
              <a:spcBef>
                <a:spcPts val="600"/>
              </a:spcBef>
              <a:buClr>
                <a:srgbClr val="0070C0"/>
              </a:buClr>
              <a:buSzPct val="50000"/>
              <a:buFont typeface="Wingdings" panose="05000000000000000000" pitchFamily="2" charset="2"/>
              <a:buChar char="v"/>
            </a:pPr>
            <a:r>
              <a:rPr lang="en-US" dirty="0"/>
              <a:t>Dominant firm </a:t>
            </a:r>
            <a:r>
              <a:rPr lang="en-US" i="1" dirty="0">
                <a:solidFill>
                  <a:schemeClr val="bg2">
                    <a:lumMod val="50000"/>
                  </a:schemeClr>
                </a:solidFill>
              </a:rPr>
              <a:t>– akin to monopoly. May reflect scale considerations, but are subject to the winds of technological change – consider the television/ entertainment industry in Australia.</a:t>
            </a:r>
          </a:p>
          <a:p>
            <a:pPr marL="0" indent="0">
              <a:buClr>
                <a:srgbClr val="0070C0"/>
              </a:buClr>
              <a:buSzPct val="50000"/>
              <a:buNone/>
            </a:pPr>
            <a:endParaRPr lang="en-US" i="1" dirty="0">
              <a:solidFill>
                <a:schemeClr val="bg2">
                  <a:lumMod val="50000"/>
                </a:schemeClr>
              </a:solidFill>
            </a:endParaRPr>
          </a:p>
        </p:txBody>
      </p:sp>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7</a:t>
            </a:fld>
            <a:endParaRPr lang="en-AU"/>
          </a:p>
        </p:txBody>
      </p:sp>
    </p:spTree>
    <p:extLst>
      <p:ext uri="{BB962C8B-B14F-4D97-AF65-F5344CB8AC3E}">
        <p14:creationId xmlns:p14="http://schemas.microsoft.com/office/powerpoint/2010/main" val="15071609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002060"/>
                </a:solidFill>
              </a:rPr>
              <a:t>Market or Industry Structures</a:t>
            </a:r>
            <a:endParaRPr lang="en-AU" b="1" i="1" dirty="0">
              <a:solidFill>
                <a:srgbClr val="002060"/>
              </a:solidFill>
            </a:endParaRPr>
          </a:p>
        </p:txBody>
      </p:sp>
      <p:sp>
        <p:nvSpPr>
          <p:cNvPr id="3" name="Content Placeholder 2"/>
          <p:cNvSpPr>
            <a:spLocks noGrp="1"/>
          </p:cNvSpPr>
          <p:nvPr>
            <p:ph idx="1"/>
          </p:nvPr>
        </p:nvSpPr>
        <p:spPr/>
        <p:txBody>
          <a:bodyPr>
            <a:normAutofit/>
          </a:bodyPr>
          <a:lstStyle/>
          <a:p>
            <a:pPr marL="806450" indent="-447675">
              <a:lnSpc>
                <a:spcPct val="100000"/>
              </a:lnSpc>
              <a:spcBef>
                <a:spcPts val="600"/>
              </a:spcBef>
              <a:buClr>
                <a:srgbClr val="0070C0"/>
              </a:buClr>
              <a:buSzPct val="50000"/>
              <a:buFont typeface="Wingdings" panose="05000000000000000000" pitchFamily="2" charset="2"/>
              <a:buChar char="v"/>
            </a:pPr>
            <a:r>
              <a:rPr lang="en-US" dirty="0"/>
              <a:t>Tight oligopolies – </a:t>
            </a:r>
            <a:r>
              <a:rPr lang="en-US" i="1" dirty="0">
                <a:solidFill>
                  <a:schemeClr val="bg2">
                    <a:lumMod val="50000"/>
                  </a:schemeClr>
                </a:solidFill>
              </a:rPr>
              <a:t>two to three industry players. Examples include Coke and Pepsi; Woolworths and Coles in Australia; Boeing and Airbus. The lower number of firms offer opportunities for more cooperation amongst industry players</a:t>
            </a:r>
          </a:p>
          <a:p>
            <a:pPr marL="806450" indent="-447675">
              <a:lnSpc>
                <a:spcPct val="100000"/>
              </a:lnSpc>
              <a:spcBef>
                <a:spcPts val="600"/>
              </a:spcBef>
              <a:buClr>
                <a:srgbClr val="0070C0"/>
              </a:buClr>
              <a:buSzPct val="50000"/>
              <a:buFont typeface="Wingdings" panose="05000000000000000000" pitchFamily="2" charset="2"/>
              <a:buChar char="v"/>
            </a:pPr>
            <a:r>
              <a:rPr lang="en-US" dirty="0"/>
              <a:t>Loose oligopolies – </a:t>
            </a:r>
            <a:r>
              <a:rPr lang="en-US" i="1" dirty="0">
                <a:solidFill>
                  <a:schemeClr val="bg2">
                    <a:lumMod val="50000"/>
                  </a:schemeClr>
                </a:solidFill>
              </a:rPr>
              <a:t>an industry with few entry/ exit barriers. Generally has more four to five industry players. McAfee suggests that examples include major oil companies. As industry grows in numbers, so does the challenge of coordination across players. </a:t>
            </a:r>
          </a:p>
          <a:p>
            <a:pPr marL="0" indent="0">
              <a:buClr>
                <a:srgbClr val="0070C0"/>
              </a:buClr>
              <a:buSzPct val="50000"/>
              <a:buNone/>
            </a:pPr>
            <a:endParaRPr lang="en-US" i="1" dirty="0">
              <a:solidFill>
                <a:schemeClr val="bg2">
                  <a:lumMod val="50000"/>
                </a:schemeClr>
              </a:solidFill>
            </a:endParaRPr>
          </a:p>
        </p:txBody>
      </p:sp>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8</a:t>
            </a:fld>
            <a:endParaRPr lang="en-AU"/>
          </a:p>
        </p:txBody>
      </p:sp>
    </p:spTree>
    <p:extLst>
      <p:ext uri="{BB962C8B-B14F-4D97-AF65-F5344CB8AC3E}">
        <p14:creationId xmlns:p14="http://schemas.microsoft.com/office/powerpoint/2010/main" val="25336918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002060"/>
                </a:solidFill>
              </a:rPr>
              <a:t>Market Structures</a:t>
            </a:r>
            <a:endParaRPr lang="en-AU" b="1" i="1" dirty="0">
              <a:solidFill>
                <a:srgbClr val="002060"/>
              </a:solidFill>
            </a:endParaRPr>
          </a:p>
        </p:txBody>
      </p:sp>
      <p:sp>
        <p:nvSpPr>
          <p:cNvPr id="3" name="Content Placeholder 2"/>
          <p:cNvSpPr>
            <a:spLocks noGrp="1"/>
          </p:cNvSpPr>
          <p:nvPr>
            <p:ph idx="1"/>
          </p:nvPr>
        </p:nvSpPr>
        <p:spPr/>
        <p:txBody>
          <a:bodyPr>
            <a:normAutofit lnSpcReduction="10000"/>
          </a:bodyPr>
          <a:lstStyle/>
          <a:p>
            <a:pPr marL="358775" indent="-358775">
              <a:lnSpc>
                <a:spcPct val="120000"/>
              </a:lnSpc>
              <a:spcBef>
                <a:spcPts val="600"/>
              </a:spcBef>
              <a:buClr>
                <a:srgbClr val="0070C0"/>
              </a:buClr>
              <a:buSzPct val="50000"/>
              <a:buFont typeface="Wingdings" panose="05000000000000000000" pitchFamily="2" charset="2"/>
              <a:buChar char="q"/>
            </a:pPr>
            <a:r>
              <a:rPr lang="en-US" dirty="0"/>
              <a:t>Defined by:  </a:t>
            </a:r>
          </a:p>
          <a:p>
            <a:pPr marL="982663" indent="-627063">
              <a:lnSpc>
                <a:spcPct val="120000"/>
              </a:lnSpc>
              <a:spcBef>
                <a:spcPts val="600"/>
              </a:spcBef>
              <a:buClr>
                <a:srgbClr val="0070C0"/>
              </a:buClr>
              <a:buSzPct val="75000"/>
              <a:buFont typeface="Wingdings" panose="05000000000000000000" pitchFamily="2" charset="2"/>
              <a:buChar char="Ø"/>
            </a:pPr>
            <a:r>
              <a:rPr lang="en-US" i="1" dirty="0">
                <a:solidFill>
                  <a:schemeClr val="bg2">
                    <a:lumMod val="50000"/>
                  </a:schemeClr>
                </a:solidFill>
              </a:rPr>
              <a:t>Number and size of buyers, sellers and </a:t>
            </a:r>
            <a:r>
              <a:rPr lang="en-US" i="1" dirty="0">
                <a:solidFill>
                  <a:srgbClr val="FF0000"/>
                </a:solidFill>
              </a:rPr>
              <a:t>potential</a:t>
            </a:r>
            <a:r>
              <a:rPr lang="en-US" i="1" dirty="0">
                <a:solidFill>
                  <a:schemeClr val="bg2">
                    <a:lumMod val="50000"/>
                  </a:schemeClr>
                </a:solidFill>
              </a:rPr>
              <a:t> </a:t>
            </a:r>
            <a:r>
              <a:rPr lang="en-US" i="1" dirty="0">
                <a:solidFill>
                  <a:srgbClr val="FF0000"/>
                </a:solidFill>
              </a:rPr>
              <a:t>entrants</a:t>
            </a:r>
            <a:r>
              <a:rPr lang="en-US" i="1" dirty="0">
                <a:solidFill>
                  <a:schemeClr val="bg2">
                    <a:lumMod val="50000"/>
                  </a:schemeClr>
                </a:solidFill>
              </a:rPr>
              <a:t>.</a:t>
            </a:r>
          </a:p>
          <a:p>
            <a:pPr marL="982663" indent="-627063">
              <a:lnSpc>
                <a:spcPct val="120000"/>
              </a:lnSpc>
              <a:spcBef>
                <a:spcPts val="600"/>
              </a:spcBef>
              <a:buClr>
                <a:srgbClr val="0070C0"/>
              </a:buClr>
              <a:buSzPct val="75000"/>
              <a:buFont typeface="Wingdings" panose="05000000000000000000" pitchFamily="2" charset="2"/>
              <a:buChar char="Ø"/>
            </a:pPr>
            <a:r>
              <a:rPr lang="en-US" i="1" dirty="0">
                <a:solidFill>
                  <a:schemeClr val="bg2">
                    <a:lumMod val="50000"/>
                  </a:schemeClr>
                </a:solidFill>
              </a:rPr>
              <a:t>Note that we think about potential entrants as those firms that pose a credible threat of market entry.</a:t>
            </a:r>
          </a:p>
          <a:p>
            <a:pPr marL="982663" indent="-627063">
              <a:lnSpc>
                <a:spcPct val="120000"/>
              </a:lnSpc>
              <a:spcBef>
                <a:spcPts val="600"/>
              </a:spcBef>
              <a:buClr>
                <a:srgbClr val="0070C0"/>
              </a:buClr>
              <a:buSzPct val="75000"/>
              <a:buFont typeface="Wingdings" panose="05000000000000000000" pitchFamily="2" charset="2"/>
              <a:buChar char="Ø"/>
            </a:pPr>
            <a:r>
              <a:rPr lang="en-US" i="1" dirty="0">
                <a:solidFill>
                  <a:schemeClr val="bg2">
                    <a:lumMod val="50000"/>
                  </a:schemeClr>
                </a:solidFill>
              </a:rPr>
              <a:t>The degree of product differentiation</a:t>
            </a:r>
          </a:p>
          <a:p>
            <a:pPr marL="982663" indent="-627063">
              <a:lnSpc>
                <a:spcPct val="120000"/>
              </a:lnSpc>
              <a:spcBef>
                <a:spcPts val="600"/>
              </a:spcBef>
              <a:buClr>
                <a:srgbClr val="0070C0"/>
              </a:buClr>
              <a:buSzPct val="75000"/>
              <a:buFont typeface="Wingdings" panose="05000000000000000000" pitchFamily="2" charset="2"/>
              <a:buChar char="Ø"/>
            </a:pPr>
            <a:r>
              <a:rPr lang="en-US" i="1" dirty="0">
                <a:solidFill>
                  <a:schemeClr val="bg2">
                    <a:lumMod val="50000"/>
                  </a:schemeClr>
                </a:solidFill>
              </a:rPr>
              <a:t>The amount and cost of information about product price and quality.</a:t>
            </a:r>
          </a:p>
          <a:p>
            <a:pPr marL="982663" indent="-627063">
              <a:lnSpc>
                <a:spcPct val="120000"/>
              </a:lnSpc>
              <a:spcBef>
                <a:spcPts val="600"/>
              </a:spcBef>
              <a:buClr>
                <a:srgbClr val="0070C0"/>
              </a:buClr>
              <a:buSzPct val="75000"/>
              <a:buFont typeface="Wingdings" panose="05000000000000000000" pitchFamily="2" charset="2"/>
              <a:buChar char="Ø"/>
            </a:pPr>
            <a:r>
              <a:rPr lang="en-US" i="1" dirty="0">
                <a:solidFill>
                  <a:schemeClr val="bg2">
                    <a:lumMod val="50000"/>
                  </a:schemeClr>
                </a:solidFill>
              </a:rPr>
              <a:t>Conditions for entry and exit of firms.</a:t>
            </a:r>
            <a:endParaRPr lang="en-AU" i="1" dirty="0">
              <a:solidFill>
                <a:schemeClr val="bg2">
                  <a:lumMod val="50000"/>
                </a:schemeClr>
              </a:solidFill>
            </a:endParaRPr>
          </a:p>
          <a:p>
            <a:pPr marL="1168400" lvl="0" indent="-457200">
              <a:buClr>
                <a:srgbClr val="0070C0"/>
              </a:buClr>
              <a:buSzPct val="50000"/>
              <a:buFont typeface="Wingdings" panose="05000000000000000000" pitchFamily="2" charset="2"/>
              <a:buChar char="Ø"/>
            </a:pPr>
            <a:endParaRPr lang="en-AU" dirty="0">
              <a:solidFill>
                <a:schemeClr val="bg2">
                  <a:lumMod val="50000"/>
                </a:schemeClr>
              </a:solidFill>
              <a:sym typeface="Helvetica"/>
            </a:endParaRPr>
          </a:p>
          <a:p>
            <a:pPr marL="711200" indent="0">
              <a:buClr>
                <a:srgbClr val="0070C0"/>
              </a:buClr>
              <a:buSzPct val="50000"/>
              <a:buFont typeface="Wingdings" panose="05000000000000000000" pitchFamily="2" charset="2"/>
              <a:buChar char="v"/>
            </a:pPr>
            <a:endParaRPr lang="en-US" dirty="0"/>
          </a:p>
          <a:p>
            <a:pPr marL="711200" indent="0">
              <a:buClr>
                <a:srgbClr val="0070C0"/>
              </a:buClr>
              <a:buSzPct val="50000"/>
              <a:buFont typeface="Wingdings" panose="05000000000000000000" pitchFamily="2" charset="2"/>
              <a:buChar char="v"/>
            </a:pPr>
            <a:endParaRPr lang="en-US" dirty="0"/>
          </a:p>
          <a:p>
            <a:pPr marL="0" indent="0">
              <a:buClr>
                <a:srgbClr val="0070C0"/>
              </a:buClr>
              <a:buSzPct val="50000"/>
              <a:buNone/>
            </a:pPr>
            <a:endParaRPr lang="en-US" i="1" dirty="0">
              <a:solidFill>
                <a:schemeClr val="bg2">
                  <a:lumMod val="50000"/>
                </a:schemeClr>
              </a:solidFill>
            </a:endParaRPr>
          </a:p>
        </p:txBody>
      </p:sp>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9</a:t>
            </a:fld>
            <a:endParaRPr lang="en-AU"/>
          </a:p>
        </p:txBody>
      </p:sp>
    </p:spTree>
    <p:extLst>
      <p:ext uri="{BB962C8B-B14F-4D97-AF65-F5344CB8AC3E}">
        <p14:creationId xmlns:p14="http://schemas.microsoft.com/office/powerpoint/2010/main" val="8760626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ags/tag1.xml><?xml version="1.0" encoding="utf-8"?>
<p:tagLst xmlns:a="http://schemas.openxmlformats.org/drawingml/2006/main" xmlns:r="http://schemas.openxmlformats.org/officeDocument/2006/relationships" xmlns:p="http://schemas.openxmlformats.org/presentationml/2006/main">
  <p:tag name="LASTSLIDEVIEWED" val="256,1,Lecture 2Market Structure"/>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3892</TotalTime>
  <Words>4113</Words>
  <Application>Microsoft Office PowerPoint</Application>
  <PresentationFormat>Widescreen</PresentationFormat>
  <Paragraphs>508</Paragraphs>
  <Slides>52</Slides>
  <Notes>47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52</vt:i4>
      </vt:variant>
    </vt:vector>
  </HeadingPairs>
  <TitlesOfParts>
    <vt:vector size="58" baseType="lpstr">
      <vt:lpstr>Arial</vt:lpstr>
      <vt:lpstr>Calibri</vt:lpstr>
      <vt:lpstr>Calibri Light</vt:lpstr>
      <vt:lpstr>Cambria Math</vt:lpstr>
      <vt:lpstr>Wingdings</vt:lpstr>
      <vt:lpstr>Office Theme</vt:lpstr>
      <vt:lpstr>Lecture 2 Market Structure</vt:lpstr>
      <vt:lpstr>Market Structure - Outline</vt:lpstr>
      <vt:lpstr>Market Structure - Reading</vt:lpstr>
      <vt:lpstr>Understanding Market Structure</vt:lpstr>
      <vt:lpstr>Understanding Market Structure</vt:lpstr>
      <vt:lpstr>Market Structures</vt:lpstr>
      <vt:lpstr>Market or Industry Structures</vt:lpstr>
      <vt:lpstr>Market or Industry Structures</vt:lpstr>
      <vt:lpstr>Market Structures</vt:lpstr>
      <vt:lpstr>Perfect Competition or Competitive Markets</vt:lpstr>
      <vt:lpstr>Perfect Competition or Competitive Markets</vt:lpstr>
      <vt:lpstr>Perfect Competition or Competitive Markets</vt:lpstr>
      <vt:lpstr>Perfect Competition or Competitive Markets</vt:lpstr>
      <vt:lpstr>Perfect Competition or Competitive Markets</vt:lpstr>
      <vt:lpstr>Barriers to Entry</vt:lpstr>
      <vt:lpstr>Barriers to Entry</vt:lpstr>
      <vt:lpstr>PowerPoint Presentation</vt:lpstr>
      <vt:lpstr>Barriers to Entry</vt:lpstr>
      <vt:lpstr>Barriers to Entry</vt:lpstr>
      <vt:lpstr>Barriers to Entry</vt:lpstr>
      <vt:lpstr>Monopoly</vt:lpstr>
      <vt:lpstr>Monopolistic Competition</vt:lpstr>
      <vt:lpstr>Monopolistic Competition</vt:lpstr>
      <vt:lpstr>Monopolistic Competition</vt:lpstr>
      <vt:lpstr>Monopolistic Competition</vt:lpstr>
      <vt:lpstr>PowerPoint Presentation</vt:lpstr>
      <vt:lpstr>Monopolistic Competition</vt:lpstr>
      <vt:lpstr>Monopolistic Competition</vt:lpstr>
      <vt:lpstr>Monopolistic Competition</vt:lpstr>
      <vt:lpstr>Monopolistic Competition – the entry decision</vt:lpstr>
      <vt:lpstr>Monopolistic Competition – the entry decision</vt:lpstr>
      <vt:lpstr>Monopolistic Competition – the entry decision</vt:lpstr>
      <vt:lpstr>Oligopoly</vt:lpstr>
      <vt:lpstr>Oligopoly</vt:lpstr>
      <vt:lpstr>Oligopoly – Nash Equilibrium</vt:lpstr>
      <vt:lpstr>Oligopoly</vt:lpstr>
      <vt:lpstr>Oligopoly – the Cournot Model</vt:lpstr>
      <vt:lpstr>Oligopoly – the Cournot Model</vt:lpstr>
      <vt:lpstr>Oligopoly – the Cournot Model</vt:lpstr>
      <vt:lpstr>PowerPoint Presentation</vt:lpstr>
      <vt:lpstr>Oligopoly – the Cournot Model</vt:lpstr>
      <vt:lpstr>Oligopoly – the Betrand Model</vt:lpstr>
      <vt:lpstr>Oligopoly – the Betrand Model</vt:lpstr>
      <vt:lpstr>Oligopoly – the Stackleberg Model</vt:lpstr>
      <vt:lpstr>Oligopoly – the Stackleberg Model</vt:lpstr>
      <vt:lpstr>Oligopoly – the Stackleberg Model</vt:lpstr>
      <vt:lpstr>Oligopoly – the Stackleberg Model</vt:lpstr>
      <vt:lpstr>Oligopoly – Bertrand Models with Differentiated products</vt:lpstr>
      <vt:lpstr>Oligopoly – Bertrand Models with Differentiated products</vt:lpstr>
      <vt:lpstr>PowerPoint Presentation</vt:lpstr>
      <vt:lpstr>Oligopoly – so what does this all mean…</vt:lpstr>
      <vt:lpstr>Where to next?</vt:lpstr>
    </vt:vector>
  </TitlesOfParts>
  <Company>University of Sydney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Econ1040  Principles of Economics</dc:title>
  <dc:creator>Stephen Whelan</dc:creator>
  <cp:lastModifiedBy>Jason A Collins</cp:lastModifiedBy>
  <cp:revision>229</cp:revision>
  <dcterms:created xsi:type="dcterms:W3CDTF">2015-02-25T21:48:00Z</dcterms:created>
  <dcterms:modified xsi:type="dcterms:W3CDTF">2020-02-10T23:53:54Z</dcterms:modified>
</cp:coreProperties>
</file>