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537" r:id="rId4"/>
    <p:sldId id="295" r:id="rId5"/>
    <p:sldId id="532" r:id="rId6"/>
    <p:sldId id="460" r:id="rId7"/>
    <p:sldId id="461" r:id="rId8"/>
    <p:sldId id="462" r:id="rId9"/>
    <p:sldId id="463" r:id="rId10"/>
    <p:sldId id="465" r:id="rId11"/>
    <p:sldId id="466" r:id="rId12"/>
    <p:sldId id="468" r:id="rId13"/>
    <p:sldId id="467" r:id="rId14"/>
    <p:sldId id="471" r:id="rId15"/>
    <p:sldId id="470" r:id="rId16"/>
    <p:sldId id="472" r:id="rId17"/>
    <p:sldId id="473" r:id="rId18"/>
    <p:sldId id="474" r:id="rId19"/>
    <p:sldId id="476" r:id="rId20"/>
    <p:sldId id="533" r:id="rId21"/>
    <p:sldId id="475" r:id="rId22"/>
    <p:sldId id="477" r:id="rId23"/>
    <p:sldId id="414" r:id="rId24"/>
    <p:sldId id="478" r:id="rId25"/>
    <p:sldId id="538" r:id="rId26"/>
    <p:sldId id="479" r:id="rId27"/>
    <p:sldId id="522" r:id="rId28"/>
    <p:sldId id="523" r:id="rId29"/>
    <p:sldId id="539" r:id="rId30"/>
    <p:sldId id="481" r:id="rId31"/>
    <p:sldId id="482" r:id="rId32"/>
    <p:sldId id="483" r:id="rId33"/>
    <p:sldId id="484" r:id="rId34"/>
    <p:sldId id="485" r:id="rId35"/>
    <p:sldId id="486" r:id="rId36"/>
    <p:sldId id="488" r:id="rId37"/>
    <p:sldId id="489" r:id="rId38"/>
    <p:sldId id="490" r:id="rId39"/>
    <p:sldId id="534" r:id="rId40"/>
    <p:sldId id="487" r:id="rId41"/>
    <p:sldId id="480" r:id="rId42"/>
    <p:sldId id="536" r:id="rId43"/>
    <p:sldId id="535" r:id="rId44"/>
    <p:sldId id="492" r:id="rId45"/>
    <p:sldId id="493" r:id="rId46"/>
    <p:sldId id="494" r:id="rId47"/>
    <p:sldId id="495" r:id="rId48"/>
    <p:sldId id="496" r:id="rId49"/>
    <p:sldId id="497" r:id="rId50"/>
    <p:sldId id="499" r:id="rId51"/>
    <p:sldId id="498" r:id="rId52"/>
    <p:sldId id="501" r:id="rId53"/>
    <p:sldId id="502" r:id="rId54"/>
    <p:sldId id="503" r:id="rId55"/>
    <p:sldId id="504" r:id="rId56"/>
    <p:sldId id="505" r:id="rId57"/>
    <p:sldId id="512" r:id="rId58"/>
    <p:sldId id="511" r:id="rId59"/>
    <p:sldId id="513" r:id="rId60"/>
    <p:sldId id="514" r:id="rId61"/>
    <p:sldId id="515" r:id="rId62"/>
    <p:sldId id="516" r:id="rId63"/>
    <p:sldId id="517" r:id="rId64"/>
    <p:sldId id="518" r:id="rId65"/>
    <p:sldId id="519" r:id="rId66"/>
    <p:sldId id="524" r:id="rId67"/>
    <p:sldId id="525" r:id="rId68"/>
    <p:sldId id="526" r:id="rId69"/>
    <p:sldId id="521" r:id="rId70"/>
    <p:sldId id="527" r:id="rId71"/>
    <p:sldId id="528" r:id="rId72"/>
    <p:sldId id="529" r:id="rId73"/>
    <p:sldId id="530" r:id="rId74"/>
    <p:sldId id="531" r:id="rId75"/>
  </p:sldIdLst>
  <p:sldSz cx="12192000" cy="6858000"/>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p:cViewPr varScale="1">
        <p:scale>
          <a:sx n="68" d="100"/>
          <a:sy n="68" d="100"/>
        </p:scale>
        <p:origin x="1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740024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754157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510507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201615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3929995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59</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61</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63</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64</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70</a:t>
            </a:fld>
            <a:endParaRPr lang="en-AU"/>
          </a:p>
        </p:txBody>
      </p:sp>
    </p:spTree>
    <p:extLst>
      <p:ext uri="{BB962C8B-B14F-4D97-AF65-F5344CB8AC3E}">
        <p14:creationId xmlns:p14="http://schemas.microsoft.com/office/powerpoint/2010/main" val="11954708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71</a:t>
            </a:fld>
            <a:endParaRPr lang="en-AU"/>
          </a:p>
        </p:txBody>
      </p:sp>
    </p:spTree>
    <p:extLst>
      <p:ext uri="{BB962C8B-B14F-4D97-AF65-F5344CB8AC3E}">
        <p14:creationId xmlns:p14="http://schemas.microsoft.com/office/powerpoint/2010/main" val="3942803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72</a:t>
            </a:fld>
            <a:endParaRPr lang="en-AU"/>
          </a:p>
        </p:txBody>
      </p:sp>
    </p:spTree>
    <p:extLst>
      <p:ext uri="{BB962C8B-B14F-4D97-AF65-F5344CB8AC3E}">
        <p14:creationId xmlns:p14="http://schemas.microsoft.com/office/powerpoint/2010/main" val="39083898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73</a:t>
            </a:fld>
            <a:endParaRPr lang="en-AU"/>
          </a:p>
        </p:txBody>
      </p:sp>
    </p:spTree>
    <p:extLst>
      <p:ext uri="{BB962C8B-B14F-4D97-AF65-F5344CB8AC3E}">
        <p14:creationId xmlns:p14="http://schemas.microsoft.com/office/powerpoint/2010/main" val="2730021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74</a:t>
            </a:fld>
            <a:endParaRPr lang="en-AU"/>
          </a:p>
        </p:txBody>
      </p:sp>
    </p:spTree>
    <p:extLst>
      <p:ext uri="{BB962C8B-B14F-4D97-AF65-F5344CB8AC3E}">
        <p14:creationId xmlns:p14="http://schemas.microsoft.com/office/powerpoint/2010/main" val="42651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29410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3</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Game Theory</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00000"/>
              </a:lnSpc>
              <a:spcBef>
                <a:spcPts val="600"/>
              </a:spcBef>
              <a:spcAft>
                <a:spcPts val="600"/>
              </a:spcAft>
              <a:buClr>
                <a:srgbClr val="0070C0"/>
              </a:buClr>
              <a:buSzPct val="50000"/>
              <a:buFont typeface="Wingdings" panose="05000000000000000000" pitchFamily="2" charset="2"/>
              <a:buChar char="q"/>
            </a:pPr>
            <a:r>
              <a:rPr lang="en-US" sz="2000" dirty="0"/>
              <a:t>Consider the pricing game for Boeing &amp; Airbus when there is understanding about the r/ship between Boeing &amp; US government – </a:t>
            </a:r>
            <a:r>
              <a:rPr lang="en-US" sz="2000" i="1" dirty="0">
                <a:solidFill>
                  <a:schemeClr val="bg2">
                    <a:lumMod val="25000"/>
                  </a:schemeClr>
                </a:solidFill>
              </a:rPr>
              <a:t>effectively change the rules &amp; therefore the payoffs </a:t>
            </a:r>
          </a:p>
          <a:p>
            <a:pPr marL="355600" indent="-355600">
              <a:lnSpc>
                <a:spcPct val="100000"/>
              </a:lnSpc>
              <a:spcBef>
                <a:spcPts val="600"/>
              </a:spcBef>
              <a:spcAft>
                <a:spcPts val="600"/>
              </a:spcAft>
              <a:buClr>
                <a:srgbClr val="0070C0"/>
              </a:buClr>
              <a:buSzPct val="50000"/>
              <a:buFont typeface="Wingdings" panose="05000000000000000000" pitchFamily="2" charset="2"/>
              <a:buChar char="q"/>
            </a:pPr>
            <a:r>
              <a:rPr lang="en-US" sz="2000" i="1" dirty="0">
                <a:solidFill>
                  <a:schemeClr val="bg2">
                    <a:lumMod val="25000"/>
                  </a:schemeClr>
                </a:solidFill>
              </a:rPr>
              <a:t>Effectively captures the idea that for strategic defense reasons the US government wants to make sure Boeing remains in business.</a:t>
            </a:r>
          </a:p>
          <a:p>
            <a:pPr marL="355600" indent="-355600">
              <a:lnSpc>
                <a:spcPct val="100000"/>
              </a:lnSpc>
              <a:spcBef>
                <a:spcPts val="600"/>
              </a:spcBef>
              <a:spcAft>
                <a:spcPts val="600"/>
              </a:spcAft>
              <a:buClr>
                <a:srgbClr val="0070C0"/>
              </a:buClr>
              <a:buSzPct val="50000"/>
              <a:buFont typeface="Wingdings" panose="05000000000000000000" pitchFamily="2" charset="2"/>
              <a:buChar char="q"/>
            </a:pPr>
            <a:r>
              <a:rPr lang="en-US" sz="2000" i="1" dirty="0">
                <a:solidFill>
                  <a:schemeClr val="bg2">
                    <a:lumMod val="25000"/>
                  </a:schemeClr>
                </a:solidFill>
              </a:rPr>
              <a:t>Airbus has a dominant strategy but Boeing no longer does</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685487132"/>
              </p:ext>
            </p:extLst>
          </p:nvPr>
        </p:nvGraphicFramePr>
        <p:xfrm>
          <a:off x="1763244" y="355498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Airbus</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Low price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High price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Boeing</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Low price</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$500</a:t>
                      </a:r>
                      <a:r>
                        <a:rPr lang="en-AU" sz="2400" b="1" dirty="0"/>
                        <a:t>, </a:t>
                      </a:r>
                      <a:r>
                        <a:rPr lang="en-AU" sz="2400" b="1" dirty="0">
                          <a:solidFill>
                            <a:schemeClr val="accent1">
                              <a:lumMod val="75000"/>
                            </a:schemeClr>
                          </a:solidFill>
                        </a:rPr>
                        <a:t>$500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High price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$600</a:t>
                      </a:r>
                      <a:r>
                        <a:rPr lang="en-AU" sz="2400" b="1" dirty="0"/>
                        <a:t>,</a:t>
                      </a:r>
                      <a:r>
                        <a:rPr lang="en-AU" sz="2400" b="1" dirty="0">
                          <a:solidFill>
                            <a:schemeClr val="accent1">
                              <a:lumMod val="75000"/>
                            </a:schemeClr>
                          </a:solidFill>
                        </a:rPr>
                        <a:t> $1000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$750</a:t>
                      </a:r>
                      <a:r>
                        <a:rPr lang="en-AU" sz="2400" b="1" dirty="0"/>
                        <a:t>, </a:t>
                      </a:r>
                      <a:r>
                        <a:rPr lang="en-AU" sz="2400" b="1" dirty="0">
                          <a:solidFill>
                            <a:schemeClr val="accent1">
                              <a:lumMod val="75000"/>
                            </a:schemeClr>
                          </a:solidFill>
                        </a:rPr>
                        <a:t>$750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152746" y="4848287"/>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33682" y="5495972"/>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328833" y="549729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8610600" y="4882527"/>
            <a:ext cx="85370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313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703294"/>
            <a:ext cx="10515600" cy="4473669"/>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What if there are more than two possible strategies and no dominant strategy?</a:t>
            </a:r>
          </a:p>
          <a:p>
            <a:pPr marL="355600" indent="-355600">
              <a:lnSpc>
                <a:spcPct val="120000"/>
              </a:lnSpc>
              <a:buClr>
                <a:srgbClr val="0070C0"/>
              </a:buClr>
              <a:buSzPct val="50000"/>
              <a:buFont typeface="Wingdings" panose="05000000000000000000" pitchFamily="2" charset="2"/>
              <a:buChar char="q"/>
            </a:pPr>
            <a:r>
              <a:rPr lang="en-US" dirty="0"/>
              <a:t>Can solve for or identify the NE in the usual way</a:t>
            </a:r>
          </a:p>
          <a:p>
            <a:pPr fontAlgn="t"/>
            <a:endParaRPr lang="en-AU" dirty="0"/>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4019575860"/>
              </p:ext>
            </p:extLst>
          </p:nvPr>
        </p:nvGraphicFramePr>
        <p:xfrm>
          <a:off x="2184400" y="3606301"/>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AU" dirty="0"/>
                    </a:p>
                  </a:txBody>
                  <a:tcPr>
                    <a:lnT w="28575" cap="flat" cmpd="sng" algn="ctr">
                      <a:solidFill>
                        <a:schemeClr val="tx1"/>
                      </a:solidFill>
                      <a:prstDash val="solid"/>
                      <a:round/>
                      <a:headEnd type="none" w="med" len="med"/>
                      <a:tailEnd type="none" w="med" len="med"/>
                    </a:lnT>
                    <a:noFill/>
                  </a:tcPr>
                </a:tc>
                <a:tc>
                  <a:txBody>
                    <a:bodyPr/>
                    <a:lstStyle/>
                    <a:p>
                      <a:endParaRPr lang="en-AU" dirty="0"/>
                    </a:p>
                  </a:txBody>
                  <a:tcPr>
                    <a:lnT w="28575" cap="flat" cmpd="sng" algn="ctr">
                      <a:solidFill>
                        <a:schemeClr val="tx1"/>
                      </a:solidFill>
                      <a:prstDash val="solid"/>
                      <a:round/>
                      <a:headEnd type="none" w="med" len="med"/>
                      <a:tailEnd type="none" w="med" len="med"/>
                    </a:lnT>
                    <a:noFill/>
                  </a:tcPr>
                </a:tc>
                <a:tc>
                  <a:txBody>
                    <a:bodyPr/>
                    <a:lstStyle/>
                    <a:p>
                      <a:endParaRPr lang="en-AU" b="1" dirty="0">
                        <a:solidFill>
                          <a:srgbClr val="002060"/>
                        </a:solidFill>
                      </a:endParaRP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b="1">
                          <a:solidFill>
                            <a:srgbClr val="002060"/>
                          </a:solidFill>
                        </a:rPr>
                        <a:t>Toyota</a:t>
                      </a:r>
                      <a:endParaRPr lang="en-AU" b="1" dirty="0">
                        <a:solidFill>
                          <a:srgbClr val="002060"/>
                        </a:solidFill>
                      </a:endParaRP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dirty="0"/>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endParaRPr lang="en-AU" dirty="0"/>
                    </a:p>
                  </a:txBody>
                  <a:tcPr>
                    <a:noFill/>
                  </a:tcPr>
                </a:tc>
                <a:tc>
                  <a:txBody>
                    <a:bodyPr/>
                    <a:lstStyle/>
                    <a:p>
                      <a:pPr algn="ctr"/>
                      <a:r>
                        <a:rPr lang="en-AU" b="1" dirty="0">
                          <a:solidFill>
                            <a:srgbClr val="002060"/>
                          </a:solidFill>
                        </a:rPr>
                        <a:t>Large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b="1" dirty="0">
                          <a:solidFill>
                            <a:srgbClr val="002060"/>
                          </a:solidFill>
                        </a:rPr>
                        <a:t>Small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b="1" dirty="0">
                          <a:solidFill>
                            <a:srgbClr val="002060"/>
                          </a:solidFill>
                        </a:rPr>
                        <a:t>Don’t build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AU" b="1">
                        <a:solidFill>
                          <a:srgbClr val="FF0000"/>
                        </a:solidFill>
                      </a:endParaRPr>
                    </a:p>
                  </a:txBody>
                  <a:tcPr>
                    <a:noFill/>
                  </a:tcPr>
                </a:tc>
                <a:tc>
                  <a:txBody>
                    <a:bodyPr/>
                    <a:lstStyle/>
                    <a:p>
                      <a:r>
                        <a:rPr lang="en-AU" b="1" dirty="0">
                          <a:solidFill>
                            <a:srgbClr val="FF0000"/>
                          </a:solidFill>
                        </a:rPr>
                        <a:t>Large</a:t>
                      </a:r>
                    </a:p>
                  </a:txBody>
                  <a:tcPr>
                    <a:noFill/>
                  </a:tcPr>
                </a:tc>
                <a:tc>
                  <a:txBody>
                    <a:bodyPr/>
                    <a:lstStyle/>
                    <a:p>
                      <a:pPr algn="ctr"/>
                      <a:r>
                        <a:rPr lang="en-AU" dirty="0"/>
                        <a:t>(</a:t>
                      </a:r>
                      <a:r>
                        <a:rPr lang="en-AU" dirty="0">
                          <a:solidFill>
                            <a:srgbClr val="FF0000"/>
                          </a:solidFill>
                        </a:rPr>
                        <a:t>0</a:t>
                      </a:r>
                      <a:r>
                        <a:rPr lang="en-AU" dirty="0"/>
                        <a:t>,</a:t>
                      </a:r>
                      <a:r>
                        <a:rPr lang="en-AU" dirty="0">
                          <a:solidFill>
                            <a:srgbClr val="002060"/>
                          </a:solidFill>
                        </a:rPr>
                        <a:t>0</a:t>
                      </a:r>
                      <a:r>
                        <a:rPr lang="en-AU" dirty="0"/>
                        <a:t>)</a:t>
                      </a:r>
                    </a:p>
                  </a:txBody>
                  <a:tcPr>
                    <a:lnT w="12700" cap="flat" cmpd="sng" algn="ctr">
                      <a:solidFill>
                        <a:schemeClr val="tx1"/>
                      </a:solidFill>
                      <a:prstDash val="solid"/>
                      <a:round/>
                      <a:headEnd type="none" w="med" len="med"/>
                      <a:tailEnd type="none" w="med" len="med"/>
                    </a:lnT>
                    <a:noFill/>
                  </a:tcPr>
                </a:tc>
                <a:tc>
                  <a:txBody>
                    <a:bodyPr/>
                    <a:lstStyle/>
                    <a:p>
                      <a:pPr algn="ctr"/>
                      <a:r>
                        <a:rPr lang="en-AU" dirty="0"/>
                        <a:t>(</a:t>
                      </a:r>
                      <a:r>
                        <a:rPr lang="en-AU" dirty="0">
                          <a:solidFill>
                            <a:srgbClr val="FF0000"/>
                          </a:solidFill>
                        </a:rPr>
                        <a:t>12</a:t>
                      </a:r>
                      <a:r>
                        <a:rPr lang="en-AU" dirty="0"/>
                        <a:t>,</a:t>
                      </a:r>
                      <a:r>
                        <a:rPr lang="en-AU" dirty="0">
                          <a:solidFill>
                            <a:srgbClr val="002060"/>
                          </a:solidFill>
                        </a:rPr>
                        <a:t>8</a:t>
                      </a:r>
                      <a:r>
                        <a:rPr lang="en-AU" dirty="0"/>
                        <a:t>)</a:t>
                      </a:r>
                    </a:p>
                  </a:txBody>
                  <a:tcPr>
                    <a:lnT w="12700" cap="flat" cmpd="sng" algn="ctr">
                      <a:solidFill>
                        <a:schemeClr val="tx1"/>
                      </a:solidFill>
                      <a:prstDash val="solid"/>
                      <a:round/>
                      <a:headEnd type="none" w="med" len="med"/>
                      <a:tailEnd type="none" w="med" len="med"/>
                    </a:lnT>
                    <a:noFill/>
                  </a:tcPr>
                </a:tc>
                <a:tc>
                  <a:txBody>
                    <a:bodyPr/>
                    <a:lstStyle/>
                    <a:p>
                      <a:pPr algn="ctr"/>
                      <a:r>
                        <a:rPr lang="en-AU" dirty="0"/>
                        <a:t>(</a:t>
                      </a:r>
                      <a:r>
                        <a:rPr lang="en-AU" dirty="0">
                          <a:solidFill>
                            <a:srgbClr val="FF0000"/>
                          </a:solidFill>
                        </a:rPr>
                        <a:t>18</a:t>
                      </a:r>
                      <a:r>
                        <a:rPr lang="en-AU" dirty="0"/>
                        <a:t>,</a:t>
                      </a:r>
                      <a:r>
                        <a:rPr lang="en-AU" dirty="0">
                          <a:solidFill>
                            <a:srgbClr val="002060"/>
                          </a:solidFill>
                        </a:rPr>
                        <a:t>9</a:t>
                      </a:r>
                      <a:r>
                        <a:rPr lang="en-AU" dirty="0"/>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370840">
                <a:tc>
                  <a:txBody>
                    <a:bodyPr/>
                    <a:lstStyle/>
                    <a:p>
                      <a:r>
                        <a:rPr lang="en-AU" b="1" dirty="0">
                          <a:solidFill>
                            <a:srgbClr val="FF0000"/>
                          </a:solidFill>
                        </a:rPr>
                        <a:t>Honda</a:t>
                      </a:r>
                    </a:p>
                  </a:txBody>
                  <a:tcPr>
                    <a:noFill/>
                  </a:tcPr>
                </a:tc>
                <a:tc>
                  <a:txBody>
                    <a:bodyPr/>
                    <a:lstStyle/>
                    <a:p>
                      <a:r>
                        <a:rPr lang="en-AU" b="1" dirty="0">
                          <a:solidFill>
                            <a:srgbClr val="FF0000"/>
                          </a:solidFill>
                        </a:rPr>
                        <a:t>Small</a:t>
                      </a:r>
                    </a:p>
                  </a:txBody>
                  <a:tcPr>
                    <a:noFill/>
                  </a:tcPr>
                </a:tc>
                <a:tc>
                  <a:txBody>
                    <a:bodyPr/>
                    <a:lstStyle/>
                    <a:p>
                      <a:pPr algn="ctr"/>
                      <a:r>
                        <a:rPr lang="en-AU" dirty="0"/>
                        <a:t>(</a:t>
                      </a:r>
                      <a:r>
                        <a:rPr lang="en-AU" dirty="0">
                          <a:solidFill>
                            <a:srgbClr val="FF0000"/>
                          </a:solidFill>
                        </a:rPr>
                        <a:t>8</a:t>
                      </a:r>
                      <a:r>
                        <a:rPr lang="en-AU" dirty="0"/>
                        <a:t>,</a:t>
                      </a:r>
                      <a:r>
                        <a:rPr lang="en-AU" dirty="0">
                          <a:solidFill>
                            <a:srgbClr val="002060"/>
                          </a:solidFill>
                        </a:rPr>
                        <a:t>12</a:t>
                      </a:r>
                      <a:r>
                        <a:rPr lang="en-AU" dirty="0"/>
                        <a:t>)</a:t>
                      </a:r>
                    </a:p>
                  </a:txBody>
                  <a:tcPr>
                    <a:noFill/>
                  </a:tcPr>
                </a:tc>
                <a:tc>
                  <a:txBody>
                    <a:bodyPr/>
                    <a:lstStyle/>
                    <a:p>
                      <a:pPr algn="ctr"/>
                      <a:r>
                        <a:rPr lang="en-AU" dirty="0"/>
                        <a:t>(</a:t>
                      </a:r>
                      <a:r>
                        <a:rPr lang="en-AU" dirty="0">
                          <a:solidFill>
                            <a:srgbClr val="FF0000"/>
                          </a:solidFill>
                        </a:rPr>
                        <a:t>16</a:t>
                      </a:r>
                      <a:r>
                        <a:rPr lang="en-AU" dirty="0"/>
                        <a:t>,</a:t>
                      </a:r>
                      <a:r>
                        <a:rPr lang="en-AU" dirty="0">
                          <a:solidFill>
                            <a:srgbClr val="002060"/>
                          </a:solidFill>
                        </a:rPr>
                        <a:t>16</a:t>
                      </a:r>
                      <a:r>
                        <a:rPr lang="en-AU" dirty="0"/>
                        <a:t>)</a:t>
                      </a:r>
                    </a:p>
                  </a:txBody>
                  <a:tcPr>
                    <a:noFill/>
                  </a:tcPr>
                </a:tc>
                <a:tc>
                  <a:txBody>
                    <a:bodyPr/>
                    <a:lstStyle/>
                    <a:p>
                      <a:pPr algn="ctr"/>
                      <a:r>
                        <a:rPr lang="en-AU" dirty="0"/>
                        <a:t>(</a:t>
                      </a:r>
                      <a:r>
                        <a:rPr lang="en-AU" dirty="0">
                          <a:solidFill>
                            <a:srgbClr val="FF0000"/>
                          </a:solidFill>
                        </a:rPr>
                        <a:t>20</a:t>
                      </a:r>
                      <a:r>
                        <a:rPr lang="en-AU" dirty="0"/>
                        <a:t>,</a:t>
                      </a:r>
                      <a:r>
                        <a:rPr lang="en-AU" dirty="0">
                          <a:solidFill>
                            <a:srgbClr val="002060"/>
                          </a:solidFill>
                        </a:rPr>
                        <a:t>15</a:t>
                      </a:r>
                      <a:r>
                        <a:rPr lang="en-AU" dirty="0"/>
                        <a:t>)</a:t>
                      </a:r>
                    </a:p>
                  </a:txBody>
                  <a:tcPr>
                    <a:noFill/>
                  </a:tcPr>
                </a:tc>
                <a:extLst>
                  <a:ext uri="{0D108BD9-81ED-4DB2-BD59-A6C34878D82A}">
                    <a16:rowId xmlns:a16="http://schemas.microsoft.com/office/drawing/2014/main" val="10003"/>
                  </a:ext>
                </a:extLst>
              </a:tr>
              <a:tr h="370840">
                <a:tc>
                  <a:txBody>
                    <a:bodyPr/>
                    <a:lstStyle/>
                    <a:p>
                      <a:endParaRPr lang="en-AU" b="1">
                        <a:solidFill>
                          <a:srgbClr val="FF0000"/>
                        </a:solidFill>
                      </a:endParaRPr>
                    </a:p>
                  </a:txBody>
                  <a:tcPr>
                    <a:lnB w="28575" cap="flat" cmpd="sng" algn="ctr">
                      <a:solidFill>
                        <a:schemeClr val="tx1"/>
                      </a:solidFill>
                      <a:prstDash val="solid"/>
                      <a:round/>
                      <a:headEnd type="none" w="med" len="med"/>
                      <a:tailEnd type="none" w="med" len="med"/>
                    </a:lnB>
                    <a:noFill/>
                  </a:tcPr>
                </a:tc>
                <a:tc>
                  <a:txBody>
                    <a:bodyPr/>
                    <a:lstStyle/>
                    <a:p>
                      <a:r>
                        <a:rPr lang="en-AU" b="1" dirty="0">
                          <a:solidFill>
                            <a:srgbClr val="FF0000"/>
                          </a:solidFill>
                        </a:rPr>
                        <a:t>Don’t build</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9</a:t>
                      </a:r>
                      <a:r>
                        <a:rPr lang="en-AU" dirty="0"/>
                        <a:t>,</a:t>
                      </a:r>
                      <a:r>
                        <a:rPr lang="en-AU" dirty="0">
                          <a:solidFill>
                            <a:srgbClr val="002060"/>
                          </a:solidFill>
                        </a:rPr>
                        <a:t>18</a:t>
                      </a:r>
                      <a:r>
                        <a:rPr lang="en-AU" dirty="0"/>
                        <a:t>)</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15</a:t>
                      </a:r>
                      <a:r>
                        <a:rPr lang="en-AU" dirty="0"/>
                        <a:t>,2</a:t>
                      </a:r>
                      <a:r>
                        <a:rPr lang="en-AU" dirty="0">
                          <a:solidFill>
                            <a:srgbClr val="002060"/>
                          </a:solidFill>
                        </a:rPr>
                        <a:t>0</a:t>
                      </a:r>
                      <a:r>
                        <a:rPr lang="en-AU" dirty="0"/>
                        <a:t>)</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18</a:t>
                      </a:r>
                      <a:r>
                        <a:rPr lang="en-AU" dirty="0"/>
                        <a:t>,</a:t>
                      </a:r>
                      <a:r>
                        <a:rPr lang="en-AU" dirty="0">
                          <a:solidFill>
                            <a:srgbClr val="002060"/>
                          </a:solidFill>
                        </a:rPr>
                        <a:t>18</a:t>
                      </a:r>
                      <a:r>
                        <a:rPr lang="en-AU" dirty="0"/>
                        <a:t>)</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9" name="Oval 8"/>
          <p:cNvSpPr/>
          <p:nvPr/>
        </p:nvSpPr>
        <p:spPr>
          <a:xfrm>
            <a:off x="9461251" y="4397095"/>
            <a:ext cx="358588" cy="313765"/>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7826686" y="4735264"/>
            <a:ext cx="358588" cy="313765"/>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7849098" y="5142348"/>
            <a:ext cx="358588" cy="313765"/>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5916706" y="5142347"/>
            <a:ext cx="358588" cy="313765"/>
          </a:xfrm>
          <a:prstGeom prst="ellips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7559240" y="4735263"/>
            <a:ext cx="358588" cy="313765"/>
          </a:xfrm>
          <a:prstGeom prst="ellips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9143503" y="4754190"/>
            <a:ext cx="358588" cy="313765"/>
          </a:xfrm>
          <a:prstGeom prst="ellips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9088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435693"/>
            <a:ext cx="10515600" cy="4741270"/>
          </a:xfrm>
        </p:spPr>
        <p:txBody>
          <a:bodyPr>
            <a:normAutofit/>
          </a:bodyPr>
          <a:lstStyle/>
          <a:p>
            <a:pPr marL="355600" indent="-355600">
              <a:lnSpc>
                <a:spcPct val="100000"/>
              </a:lnSpc>
              <a:buClr>
                <a:srgbClr val="0070C0"/>
              </a:buClr>
              <a:buSzPct val="50000"/>
              <a:buFont typeface="Wingdings" panose="05000000000000000000" pitchFamily="2" charset="2"/>
              <a:buChar char="q"/>
            </a:pPr>
            <a:r>
              <a:rPr lang="en-US" dirty="0"/>
              <a:t>It may also help to eliminate dominated strategies..</a:t>
            </a:r>
          </a:p>
          <a:p>
            <a:pPr marL="355600" indent="-355600">
              <a:lnSpc>
                <a:spcPct val="100000"/>
              </a:lnSpc>
              <a:buClr>
                <a:srgbClr val="0070C0"/>
              </a:buClr>
              <a:buSzPct val="50000"/>
              <a:buFont typeface="Wingdings" panose="05000000000000000000" pitchFamily="2" charset="2"/>
              <a:buChar char="q"/>
            </a:pPr>
            <a:r>
              <a:rPr lang="en-US" dirty="0"/>
              <a:t>A strategy is (</a:t>
            </a:r>
            <a:r>
              <a:rPr lang="en-US" i="1" dirty="0">
                <a:solidFill>
                  <a:schemeClr val="bg2">
                    <a:lumMod val="50000"/>
                  </a:schemeClr>
                </a:solidFill>
              </a:rPr>
              <a:t>weakly</a:t>
            </a:r>
            <a:r>
              <a:rPr lang="en-US" dirty="0"/>
              <a:t>) dominated when the player has another strategy that gives it a (</a:t>
            </a:r>
            <a:r>
              <a:rPr lang="en-US" i="1" dirty="0">
                <a:solidFill>
                  <a:schemeClr val="bg2">
                    <a:lumMod val="50000"/>
                  </a:schemeClr>
                </a:solidFill>
              </a:rPr>
              <a:t>weakly</a:t>
            </a:r>
            <a:r>
              <a:rPr lang="en-US" dirty="0"/>
              <a:t>) higher payoff no matter what the other player does</a:t>
            </a:r>
          </a:p>
          <a:p>
            <a:pPr fontAlgn="t"/>
            <a:endParaRPr lang="en-AU" dirty="0"/>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954234276"/>
              </p:ext>
            </p:extLst>
          </p:nvPr>
        </p:nvGraphicFramePr>
        <p:xfrm>
          <a:off x="2184400" y="3606301"/>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AU" dirty="0"/>
                    </a:p>
                  </a:txBody>
                  <a:tcPr>
                    <a:lnT w="28575" cap="flat" cmpd="sng" algn="ctr">
                      <a:solidFill>
                        <a:schemeClr val="tx1"/>
                      </a:solidFill>
                      <a:prstDash val="solid"/>
                      <a:round/>
                      <a:headEnd type="none" w="med" len="med"/>
                      <a:tailEnd type="none" w="med" len="med"/>
                    </a:lnT>
                    <a:noFill/>
                  </a:tcPr>
                </a:tc>
                <a:tc>
                  <a:txBody>
                    <a:bodyPr/>
                    <a:lstStyle/>
                    <a:p>
                      <a:endParaRPr lang="en-AU" dirty="0"/>
                    </a:p>
                  </a:txBody>
                  <a:tcPr>
                    <a:lnT w="28575" cap="flat" cmpd="sng" algn="ctr">
                      <a:solidFill>
                        <a:schemeClr val="tx1"/>
                      </a:solidFill>
                      <a:prstDash val="solid"/>
                      <a:round/>
                      <a:headEnd type="none" w="med" len="med"/>
                      <a:tailEnd type="none" w="med" len="med"/>
                    </a:lnT>
                    <a:noFill/>
                  </a:tcPr>
                </a:tc>
                <a:tc>
                  <a:txBody>
                    <a:bodyPr/>
                    <a:lstStyle/>
                    <a:p>
                      <a:endParaRPr lang="en-AU" b="1" dirty="0">
                        <a:solidFill>
                          <a:srgbClr val="002060"/>
                        </a:solidFill>
                      </a:endParaRP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b="1">
                          <a:solidFill>
                            <a:srgbClr val="002060"/>
                          </a:solidFill>
                        </a:rPr>
                        <a:t>Toyota</a:t>
                      </a:r>
                      <a:endParaRPr lang="en-AU" b="1" dirty="0">
                        <a:solidFill>
                          <a:srgbClr val="002060"/>
                        </a:solidFill>
                      </a:endParaRP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dirty="0"/>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endParaRPr lang="en-AU" dirty="0"/>
                    </a:p>
                  </a:txBody>
                  <a:tcPr>
                    <a:noFill/>
                  </a:tcPr>
                </a:tc>
                <a:tc>
                  <a:txBody>
                    <a:bodyPr/>
                    <a:lstStyle/>
                    <a:p>
                      <a:pPr algn="ctr"/>
                      <a:r>
                        <a:rPr lang="en-AU" b="1" dirty="0">
                          <a:solidFill>
                            <a:srgbClr val="002060"/>
                          </a:solidFill>
                        </a:rPr>
                        <a:t>Large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b="1" dirty="0">
                          <a:solidFill>
                            <a:srgbClr val="002060"/>
                          </a:solidFill>
                        </a:rPr>
                        <a:t>Small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b="1" dirty="0">
                          <a:solidFill>
                            <a:srgbClr val="002060"/>
                          </a:solidFill>
                        </a:rPr>
                        <a:t>Don’t build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AU" b="1">
                        <a:solidFill>
                          <a:srgbClr val="FF0000"/>
                        </a:solidFill>
                      </a:endParaRPr>
                    </a:p>
                  </a:txBody>
                  <a:tcPr>
                    <a:noFill/>
                  </a:tcPr>
                </a:tc>
                <a:tc>
                  <a:txBody>
                    <a:bodyPr/>
                    <a:lstStyle/>
                    <a:p>
                      <a:r>
                        <a:rPr lang="en-AU" b="1" dirty="0">
                          <a:solidFill>
                            <a:srgbClr val="FF0000"/>
                          </a:solidFill>
                        </a:rPr>
                        <a:t>Large</a:t>
                      </a:r>
                    </a:p>
                  </a:txBody>
                  <a:tcPr>
                    <a:noFill/>
                  </a:tcPr>
                </a:tc>
                <a:tc>
                  <a:txBody>
                    <a:bodyPr/>
                    <a:lstStyle/>
                    <a:p>
                      <a:pPr algn="ctr"/>
                      <a:r>
                        <a:rPr lang="en-AU" dirty="0"/>
                        <a:t>(</a:t>
                      </a:r>
                      <a:r>
                        <a:rPr lang="en-AU" dirty="0">
                          <a:solidFill>
                            <a:srgbClr val="FF0000"/>
                          </a:solidFill>
                        </a:rPr>
                        <a:t>0</a:t>
                      </a:r>
                      <a:r>
                        <a:rPr lang="en-AU" dirty="0"/>
                        <a:t>,</a:t>
                      </a:r>
                      <a:r>
                        <a:rPr lang="en-AU" dirty="0">
                          <a:solidFill>
                            <a:srgbClr val="002060"/>
                          </a:solidFill>
                        </a:rPr>
                        <a:t>0</a:t>
                      </a:r>
                      <a:r>
                        <a:rPr lang="en-AU" dirty="0"/>
                        <a:t>)</a:t>
                      </a:r>
                    </a:p>
                  </a:txBody>
                  <a:tcPr>
                    <a:lnT w="12700" cap="flat" cmpd="sng" algn="ctr">
                      <a:solidFill>
                        <a:schemeClr val="tx1"/>
                      </a:solidFill>
                      <a:prstDash val="solid"/>
                      <a:round/>
                      <a:headEnd type="none" w="med" len="med"/>
                      <a:tailEnd type="none" w="med" len="med"/>
                    </a:lnT>
                    <a:noFill/>
                  </a:tcPr>
                </a:tc>
                <a:tc>
                  <a:txBody>
                    <a:bodyPr/>
                    <a:lstStyle/>
                    <a:p>
                      <a:pPr algn="ctr"/>
                      <a:r>
                        <a:rPr lang="en-AU" dirty="0"/>
                        <a:t>(</a:t>
                      </a:r>
                      <a:r>
                        <a:rPr lang="en-AU" dirty="0">
                          <a:solidFill>
                            <a:srgbClr val="FF0000"/>
                          </a:solidFill>
                        </a:rPr>
                        <a:t>12</a:t>
                      </a:r>
                      <a:r>
                        <a:rPr lang="en-AU" dirty="0"/>
                        <a:t>,</a:t>
                      </a:r>
                      <a:r>
                        <a:rPr lang="en-AU" dirty="0">
                          <a:solidFill>
                            <a:srgbClr val="002060"/>
                          </a:solidFill>
                        </a:rPr>
                        <a:t>8</a:t>
                      </a:r>
                      <a:r>
                        <a:rPr lang="en-AU" dirty="0"/>
                        <a:t>)</a:t>
                      </a:r>
                    </a:p>
                  </a:txBody>
                  <a:tcPr>
                    <a:lnT w="12700" cap="flat" cmpd="sng" algn="ctr">
                      <a:solidFill>
                        <a:schemeClr val="tx1"/>
                      </a:solidFill>
                      <a:prstDash val="solid"/>
                      <a:round/>
                      <a:headEnd type="none" w="med" len="med"/>
                      <a:tailEnd type="none" w="med" len="med"/>
                    </a:lnT>
                    <a:noFill/>
                  </a:tcPr>
                </a:tc>
                <a:tc>
                  <a:txBody>
                    <a:bodyPr/>
                    <a:lstStyle/>
                    <a:p>
                      <a:pPr algn="ctr"/>
                      <a:r>
                        <a:rPr lang="en-AU" dirty="0"/>
                        <a:t>(</a:t>
                      </a:r>
                      <a:r>
                        <a:rPr lang="en-AU" dirty="0">
                          <a:solidFill>
                            <a:srgbClr val="FF0000"/>
                          </a:solidFill>
                        </a:rPr>
                        <a:t>18</a:t>
                      </a:r>
                      <a:r>
                        <a:rPr lang="en-AU" dirty="0"/>
                        <a:t>,</a:t>
                      </a:r>
                      <a:r>
                        <a:rPr lang="en-AU" dirty="0">
                          <a:solidFill>
                            <a:srgbClr val="002060"/>
                          </a:solidFill>
                        </a:rPr>
                        <a:t>9</a:t>
                      </a:r>
                      <a:r>
                        <a:rPr lang="en-AU" dirty="0"/>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370840">
                <a:tc>
                  <a:txBody>
                    <a:bodyPr/>
                    <a:lstStyle/>
                    <a:p>
                      <a:r>
                        <a:rPr lang="en-AU" b="1" dirty="0">
                          <a:solidFill>
                            <a:srgbClr val="FF0000"/>
                          </a:solidFill>
                        </a:rPr>
                        <a:t>Honda</a:t>
                      </a:r>
                    </a:p>
                  </a:txBody>
                  <a:tcPr>
                    <a:noFill/>
                  </a:tcPr>
                </a:tc>
                <a:tc>
                  <a:txBody>
                    <a:bodyPr/>
                    <a:lstStyle/>
                    <a:p>
                      <a:r>
                        <a:rPr lang="en-AU" b="1" dirty="0">
                          <a:solidFill>
                            <a:srgbClr val="FF0000"/>
                          </a:solidFill>
                        </a:rPr>
                        <a:t>Small</a:t>
                      </a:r>
                    </a:p>
                  </a:txBody>
                  <a:tcPr>
                    <a:noFill/>
                  </a:tcPr>
                </a:tc>
                <a:tc>
                  <a:txBody>
                    <a:bodyPr/>
                    <a:lstStyle/>
                    <a:p>
                      <a:pPr algn="ctr"/>
                      <a:r>
                        <a:rPr lang="en-AU" dirty="0"/>
                        <a:t>(</a:t>
                      </a:r>
                      <a:r>
                        <a:rPr lang="en-AU" dirty="0">
                          <a:solidFill>
                            <a:srgbClr val="FF0000"/>
                          </a:solidFill>
                        </a:rPr>
                        <a:t>8</a:t>
                      </a:r>
                      <a:r>
                        <a:rPr lang="en-AU" dirty="0"/>
                        <a:t>,</a:t>
                      </a:r>
                      <a:r>
                        <a:rPr lang="en-AU" dirty="0">
                          <a:solidFill>
                            <a:srgbClr val="002060"/>
                          </a:solidFill>
                        </a:rPr>
                        <a:t>12</a:t>
                      </a:r>
                      <a:r>
                        <a:rPr lang="en-AU" dirty="0"/>
                        <a:t>)</a:t>
                      </a:r>
                    </a:p>
                  </a:txBody>
                  <a:tcPr>
                    <a:noFill/>
                  </a:tcPr>
                </a:tc>
                <a:tc>
                  <a:txBody>
                    <a:bodyPr/>
                    <a:lstStyle/>
                    <a:p>
                      <a:pPr algn="ctr"/>
                      <a:r>
                        <a:rPr lang="en-AU" dirty="0"/>
                        <a:t>(</a:t>
                      </a:r>
                      <a:r>
                        <a:rPr lang="en-AU" dirty="0">
                          <a:solidFill>
                            <a:srgbClr val="FF0000"/>
                          </a:solidFill>
                        </a:rPr>
                        <a:t>16</a:t>
                      </a:r>
                      <a:r>
                        <a:rPr lang="en-AU" dirty="0"/>
                        <a:t>,</a:t>
                      </a:r>
                      <a:r>
                        <a:rPr lang="en-AU" dirty="0">
                          <a:solidFill>
                            <a:srgbClr val="002060"/>
                          </a:solidFill>
                        </a:rPr>
                        <a:t>16</a:t>
                      </a:r>
                      <a:r>
                        <a:rPr lang="en-AU" dirty="0"/>
                        <a:t>)</a:t>
                      </a:r>
                    </a:p>
                  </a:txBody>
                  <a:tcPr>
                    <a:noFill/>
                  </a:tcPr>
                </a:tc>
                <a:tc>
                  <a:txBody>
                    <a:bodyPr/>
                    <a:lstStyle/>
                    <a:p>
                      <a:pPr algn="ctr"/>
                      <a:r>
                        <a:rPr lang="en-AU" dirty="0"/>
                        <a:t>(</a:t>
                      </a:r>
                      <a:r>
                        <a:rPr lang="en-AU" dirty="0">
                          <a:solidFill>
                            <a:srgbClr val="FF0000"/>
                          </a:solidFill>
                        </a:rPr>
                        <a:t>20</a:t>
                      </a:r>
                      <a:r>
                        <a:rPr lang="en-AU" dirty="0"/>
                        <a:t>,</a:t>
                      </a:r>
                      <a:r>
                        <a:rPr lang="en-AU" dirty="0">
                          <a:solidFill>
                            <a:srgbClr val="002060"/>
                          </a:solidFill>
                        </a:rPr>
                        <a:t>15</a:t>
                      </a:r>
                      <a:r>
                        <a:rPr lang="en-AU" dirty="0"/>
                        <a:t>)</a:t>
                      </a:r>
                    </a:p>
                  </a:txBody>
                  <a:tcPr>
                    <a:noFill/>
                  </a:tcPr>
                </a:tc>
                <a:extLst>
                  <a:ext uri="{0D108BD9-81ED-4DB2-BD59-A6C34878D82A}">
                    <a16:rowId xmlns:a16="http://schemas.microsoft.com/office/drawing/2014/main" val="10003"/>
                  </a:ext>
                </a:extLst>
              </a:tr>
              <a:tr h="370840">
                <a:tc>
                  <a:txBody>
                    <a:bodyPr/>
                    <a:lstStyle/>
                    <a:p>
                      <a:endParaRPr lang="en-AU" b="1">
                        <a:solidFill>
                          <a:srgbClr val="FF0000"/>
                        </a:solidFill>
                      </a:endParaRPr>
                    </a:p>
                  </a:txBody>
                  <a:tcPr>
                    <a:lnB w="28575" cap="flat" cmpd="sng" algn="ctr">
                      <a:solidFill>
                        <a:schemeClr val="tx1"/>
                      </a:solidFill>
                      <a:prstDash val="solid"/>
                      <a:round/>
                      <a:headEnd type="none" w="med" len="med"/>
                      <a:tailEnd type="none" w="med" len="med"/>
                    </a:lnB>
                    <a:noFill/>
                  </a:tcPr>
                </a:tc>
                <a:tc>
                  <a:txBody>
                    <a:bodyPr/>
                    <a:lstStyle/>
                    <a:p>
                      <a:r>
                        <a:rPr lang="en-AU" b="1" dirty="0">
                          <a:solidFill>
                            <a:srgbClr val="FF0000"/>
                          </a:solidFill>
                        </a:rPr>
                        <a:t>Don’t build</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9</a:t>
                      </a:r>
                      <a:r>
                        <a:rPr lang="en-AU" dirty="0"/>
                        <a:t>,</a:t>
                      </a:r>
                      <a:r>
                        <a:rPr lang="en-AU" dirty="0">
                          <a:solidFill>
                            <a:srgbClr val="002060"/>
                          </a:solidFill>
                        </a:rPr>
                        <a:t>18</a:t>
                      </a:r>
                      <a:r>
                        <a:rPr lang="en-AU" dirty="0"/>
                        <a:t>)</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15</a:t>
                      </a:r>
                      <a:r>
                        <a:rPr lang="en-AU" dirty="0"/>
                        <a:t>,2</a:t>
                      </a:r>
                      <a:r>
                        <a:rPr lang="en-AU" dirty="0">
                          <a:solidFill>
                            <a:srgbClr val="002060"/>
                          </a:solidFill>
                        </a:rPr>
                        <a:t>0</a:t>
                      </a:r>
                      <a:r>
                        <a:rPr lang="en-AU" dirty="0"/>
                        <a:t>)</a:t>
                      </a:r>
                    </a:p>
                  </a:txBody>
                  <a:tcPr>
                    <a:lnB w="28575" cap="flat" cmpd="sng" algn="ctr">
                      <a:solidFill>
                        <a:schemeClr val="tx1"/>
                      </a:solidFill>
                      <a:prstDash val="solid"/>
                      <a:round/>
                      <a:headEnd type="none" w="med" len="med"/>
                      <a:tailEnd type="none" w="med" len="med"/>
                    </a:lnB>
                    <a:noFill/>
                  </a:tcPr>
                </a:tc>
                <a:tc>
                  <a:txBody>
                    <a:bodyPr/>
                    <a:lstStyle/>
                    <a:p>
                      <a:pPr algn="ctr"/>
                      <a:r>
                        <a:rPr lang="en-AU" dirty="0"/>
                        <a:t>(</a:t>
                      </a:r>
                      <a:r>
                        <a:rPr lang="en-AU" dirty="0">
                          <a:solidFill>
                            <a:srgbClr val="FF0000"/>
                          </a:solidFill>
                        </a:rPr>
                        <a:t>18</a:t>
                      </a:r>
                      <a:r>
                        <a:rPr lang="en-AU" dirty="0"/>
                        <a:t>,</a:t>
                      </a:r>
                      <a:r>
                        <a:rPr lang="en-AU" dirty="0">
                          <a:solidFill>
                            <a:srgbClr val="002060"/>
                          </a:solidFill>
                        </a:rPr>
                        <a:t>18</a:t>
                      </a:r>
                      <a:r>
                        <a:rPr lang="en-AU" dirty="0"/>
                        <a:t>)</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1" name="Oval 10"/>
          <p:cNvSpPr/>
          <p:nvPr/>
        </p:nvSpPr>
        <p:spPr>
          <a:xfrm>
            <a:off x="7862047" y="4697506"/>
            <a:ext cx="358588" cy="313765"/>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7862047" y="5100918"/>
            <a:ext cx="358588" cy="313765"/>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7503459" y="4733365"/>
            <a:ext cx="358588" cy="313765"/>
          </a:xfrm>
          <a:prstGeom prst="ellips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9170893" y="4751295"/>
            <a:ext cx="358588" cy="313765"/>
          </a:xfrm>
          <a:prstGeom prst="ellips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flipV="1">
            <a:off x="3711388" y="4501248"/>
            <a:ext cx="6711079" cy="33741"/>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205071" y="4055533"/>
            <a:ext cx="9462" cy="1601445"/>
          </a:xfrm>
          <a:prstGeom prst="line">
            <a:avLst/>
          </a:prstGeom>
          <a:ln w="25400">
            <a:solidFill>
              <a:srgbClr val="00206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64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Finding Nash Equilibrium in two person games in five steps.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If both players have a dominant strategy – these constitute their NE strategies.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If one player has a dominant strategy this is their NE strategy, then find the other players best response to identify NE.</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If neither player has a dominant strategy, eliminate dominated strategies.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Identify best responses for each player.</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Look for an equilibrium in mixed strategies – see later</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8429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461247"/>
            <a:ext cx="10515600" cy="4715716"/>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Are such games ever useful? Perhaps, think about how firms might behave if faced with an opportunity to lower costs and seek a competitive advantage</a:t>
            </a:r>
          </a:p>
          <a:p>
            <a:pPr marL="355600" indent="-355600">
              <a:lnSpc>
                <a:spcPct val="120000"/>
              </a:lnSpc>
              <a:buClr>
                <a:srgbClr val="0070C0"/>
              </a:buClr>
              <a:buSzPct val="50000"/>
              <a:buFont typeface="Wingdings" panose="05000000000000000000" pitchFamily="2" charset="2"/>
              <a:buChar char="q"/>
            </a:pPr>
            <a:r>
              <a:rPr lang="en-US" dirty="0"/>
              <a:t>Consider the problem faced by the major tobacco companies in the 1970s.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The firms could advertise or not. If you don’t advertise but your rivals do, their profits increase by at round 20% and vice-versa.</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Game has a single NE as there are dominant strategies (see next slide).</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The US government imposed an advertising ban on TV (amongst other health related measures).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Big 4 tobacco companies spend $315m on advertising in 1970, and $252m in 1971 – profits rose by $91m.</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Effectively the companies gave up on one possible strategy by agreeing to cease TV advertising (Example from Gardner)</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152772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577788"/>
            <a:ext cx="10515600" cy="4599175"/>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Cigarette advertising game – </a:t>
            </a:r>
            <a:r>
              <a:rPr lang="en-US" i="1" dirty="0">
                <a:solidFill>
                  <a:schemeClr val="bg2">
                    <a:lumMod val="50000"/>
                  </a:schemeClr>
                </a:solidFill>
              </a:rPr>
              <a:t>dominant strategy equilibrium was removed as a possible outcome, benefitting the cigarette companies</a:t>
            </a:r>
            <a:endParaRPr lang="en-AU" i="1" dirty="0">
              <a:solidFill>
                <a:schemeClr val="bg2">
                  <a:lumMod val="50000"/>
                </a:schemeClr>
              </a:solidFill>
            </a:endParaRP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4236510905"/>
              </p:ext>
            </p:extLst>
          </p:nvPr>
        </p:nvGraphicFramePr>
        <p:xfrm>
          <a:off x="1754279" y="2997675"/>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BAT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Don’t Ad</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Advertise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Imperial</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Don’t ad</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chemeClr val="accent1">
                              <a:lumMod val="75000"/>
                            </a:schemeClr>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$20</a:t>
                      </a:r>
                      <a:r>
                        <a:rPr lang="en-AU" sz="2400" b="1" dirty="0"/>
                        <a:t>, </a:t>
                      </a:r>
                      <a:r>
                        <a:rPr lang="en-AU" sz="2400" b="1" dirty="0">
                          <a:solidFill>
                            <a:schemeClr val="accent1">
                              <a:lumMod val="75000"/>
                            </a:schemeClr>
                          </a:solidFill>
                        </a:rPr>
                        <a:t>$60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Advertise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$60</a:t>
                      </a:r>
                      <a:r>
                        <a:rPr lang="en-AU" sz="2400" b="1" dirty="0"/>
                        <a:t>,</a:t>
                      </a:r>
                      <a:r>
                        <a:rPr lang="en-AU" sz="2400" b="1" dirty="0">
                          <a:solidFill>
                            <a:schemeClr val="accent1">
                              <a:lumMod val="75000"/>
                            </a:schemeClr>
                          </a:solidFill>
                        </a:rPr>
                        <a:t> $20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$27</a:t>
                      </a:r>
                      <a:r>
                        <a:rPr lang="en-AU" sz="2400" b="1" dirty="0"/>
                        <a:t>, </a:t>
                      </a:r>
                      <a:r>
                        <a:rPr lang="en-AU" sz="2400" b="1" dirty="0">
                          <a:solidFill>
                            <a:schemeClr val="accent1">
                              <a:lumMod val="75000"/>
                            </a:schemeClr>
                          </a:solidFill>
                        </a:rPr>
                        <a:t>$27</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339543" y="436189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252629" y="4906299"/>
            <a:ext cx="729571"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34693" y="4940359"/>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442392" y="4962711"/>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9707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Why the Nash Equilibrium</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Recall that the standard approach in economics is to try to identify the equilibrium.</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The Nash Equilibrium is self-enforcing or stable – by definition neither of the parties has a unilateral incentive to change </a:t>
            </a:r>
            <a:r>
              <a:rPr lang="en-US" i="1" dirty="0" err="1">
                <a:solidFill>
                  <a:schemeClr val="bg2">
                    <a:lumMod val="50000"/>
                  </a:schemeClr>
                </a:solidFill>
              </a:rPr>
              <a:t>behaviour</a:t>
            </a:r>
            <a:r>
              <a:rPr lang="en-US" i="1" dirty="0">
                <a:solidFill>
                  <a:schemeClr val="bg2">
                    <a:lumMod val="50000"/>
                  </a:schemeClr>
                </a:solidFill>
              </a:rPr>
              <a:t>.</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Will a NE always arise  -maybe or maybe not.</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More likely when there is a natural focal point – ‘a reasonable  and obvious way to behave’ or, ‘one NE that has some sort of special appeal’. </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Raising the right hand or the left, writing from right to left, ….</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56777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Coordination games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In a competitive setting coordination can often be very profitable.</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Obvious example comes out of the pricing game, but there are other examples where firms will benefit from choosing a similar technology or standard.</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Higher overall demand for the product occurs because component costs are lower for example. </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Revisit the Boeing and Airbus interaction but assume that there are two types of technology that could be adopted  that is termed Alpha and Beta.</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As we will see, in this game there are two NE – no clear focal point.</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But with communication its possible that the firms signal their intention to adopt a particular technology and there would be no reason not to do so.</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243454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the game between Boeing &amp; Airbus making a decision about using a common communications technology</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73117754"/>
              </p:ext>
            </p:extLst>
          </p:nvPr>
        </p:nvGraphicFramePr>
        <p:xfrm>
          <a:off x="1754279" y="2997675"/>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Airbus</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Alpha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Beta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Boeing</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err="1">
                          <a:solidFill>
                            <a:srgbClr val="00B050"/>
                          </a:solidFill>
                        </a:rPr>
                        <a:t>Aplha</a:t>
                      </a:r>
                      <a:endParaRPr lang="en-AU" sz="2400" b="1" dirty="0">
                        <a:solidFill>
                          <a:srgbClr val="00B050"/>
                        </a:solidFill>
                      </a:endParaRP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a:t>
                      </a:r>
                      <a:r>
                        <a:rPr lang="en-AU" sz="2400" b="1" dirty="0"/>
                        <a:t>, </a:t>
                      </a:r>
                      <a:r>
                        <a:rPr lang="en-AU" sz="2400" b="1" dirty="0">
                          <a:solidFill>
                            <a:schemeClr val="accent1">
                              <a:lumMod val="75000"/>
                            </a:schemeClr>
                          </a:solidFill>
                        </a:rPr>
                        <a:t>$100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chemeClr val="accent1">
                              <a:lumMod val="75000"/>
                            </a:schemeClr>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Beta</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$50</a:t>
                      </a:r>
                      <a:r>
                        <a:rPr lang="en-AU" sz="2400" b="1" dirty="0"/>
                        <a:t>,</a:t>
                      </a:r>
                      <a:r>
                        <a:rPr lang="en-AU" sz="2400" b="1" dirty="0">
                          <a:solidFill>
                            <a:schemeClr val="accent1">
                              <a:lumMod val="75000"/>
                            </a:schemeClr>
                          </a:solidFill>
                        </a:rPr>
                        <a:t> $50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$100</a:t>
                      </a:r>
                      <a:r>
                        <a:rPr lang="en-AU" sz="2400" b="1" dirty="0"/>
                        <a:t>, </a:t>
                      </a:r>
                      <a:r>
                        <a:rPr lang="en-AU" sz="2400" b="1" dirty="0">
                          <a:solidFill>
                            <a:schemeClr val="accent1">
                              <a:lumMod val="75000"/>
                            </a:schemeClr>
                          </a:solidFill>
                        </a:rPr>
                        <a:t>$100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172323" y="4361890"/>
            <a:ext cx="77526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262221" y="4961404"/>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51791" y="4961404"/>
            <a:ext cx="81043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58071" y="4361890"/>
            <a:ext cx="814253"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94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000" dirty="0"/>
              <a:t>Coordination or </a:t>
            </a:r>
            <a:r>
              <a:rPr lang="en-US" sz="2000" dirty="0" err="1"/>
              <a:t>precommitment</a:t>
            </a:r>
            <a:r>
              <a:rPr lang="en-US" sz="2000" dirty="0"/>
              <a:t> can be profitable, but can be difficult if….</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Many players.</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err="1">
                <a:solidFill>
                  <a:schemeClr val="bg2">
                    <a:lumMod val="50000"/>
                  </a:schemeClr>
                </a:solidFill>
              </a:rPr>
              <a:t>Precommitment</a:t>
            </a:r>
            <a:r>
              <a:rPr lang="en-US" sz="2000" i="1" dirty="0">
                <a:solidFill>
                  <a:schemeClr val="bg2">
                    <a:lumMod val="50000"/>
                  </a:schemeClr>
                </a:solidFill>
              </a:rPr>
              <a:t> is costly and benefits differ across firms. </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If </a:t>
            </a:r>
            <a:r>
              <a:rPr lang="en-US" sz="2000" i="1" dirty="0" err="1">
                <a:solidFill>
                  <a:schemeClr val="bg2">
                    <a:lumMod val="50000"/>
                  </a:schemeClr>
                </a:solidFill>
              </a:rPr>
              <a:t>precommitment</a:t>
            </a:r>
            <a:r>
              <a:rPr lang="en-US" sz="2000" i="1" dirty="0">
                <a:solidFill>
                  <a:schemeClr val="bg2">
                    <a:lumMod val="50000"/>
                  </a:schemeClr>
                </a:solidFill>
              </a:rPr>
              <a:t> is to occur, it has to be credible..</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Perhaps Boeing can sign a contract with parts supplier &amp; publicly announce such a decision</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847983064"/>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Airbus</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Alpha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Beta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Boeing</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Alpha</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a:t>
                      </a:r>
                      <a:r>
                        <a:rPr lang="en-AU" sz="2400" b="1" dirty="0"/>
                        <a:t>, </a:t>
                      </a:r>
                      <a:r>
                        <a:rPr lang="en-AU" sz="2400" b="1" dirty="0">
                          <a:solidFill>
                            <a:schemeClr val="accent1">
                              <a:lumMod val="75000"/>
                            </a:schemeClr>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$40</a:t>
                      </a:r>
                      <a:r>
                        <a:rPr lang="en-AU" sz="2400" b="1" dirty="0"/>
                        <a:t>, </a:t>
                      </a:r>
                      <a:r>
                        <a:rPr lang="en-AU" sz="2400" b="1" dirty="0">
                          <a:solidFill>
                            <a:schemeClr val="accent1">
                              <a:lumMod val="75000"/>
                            </a:schemeClr>
                          </a:solidFill>
                        </a:rPr>
                        <a:t>$40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Beta</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$25</a:t>
                      </a:r>
                      <a:r>
                        <a:rPr lang="en-AU" sz="2400" b="1" dirty="0"/>
                        <a:t>,</a:t>
                      </a:r>
                      <a:r>
                        <a:rPr lang="en-AU" sz="2400" b="1" dirty="0">
                          <a:solidFill>
                            <a:schemeClr val="accent1">
                              <a:lumMod val="75000"/>
                            </a:schemeClr>
                          </a:solidFill>
                        </a:rPr>
                        <a:t> $25</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chemeClr val="accent1">
                              <a:lumMod val="75000"/>
                            </a:schemeClr>
                          </a:solidFill>
                        </a:rPr>
                        <a:t>$100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339543" y="5409639"/>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28622" y="4732804"/>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34693" y="5409639"/>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564404" y="4750173"/>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6229884" y="5631679"/>
            <a:ext cx="4153256" cy="85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25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Game Theory- </a:t>
            </a:r>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Why study game theory?</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Simultaneous non repeated games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Mixed strategy equilibria and best response curves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Sequential interactions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Repeated interactions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Repeated interactions with teammates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Auctions</a:t>
            </a: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Coordination games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There are other examples.</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Consider the digital technology problem – manufacturers and TV stations wanted to coordinate but were stuck in the less desirable outcome (see p. 305 </a:t>
            </a:r>
            <a:r>
              <a:rPr lang="en-US" i="1" dirty="0" err="1">
                <a:solidFill>
                  <a:schemeClr val="bg2">
                    <a:lumMod val="50000"/>
                  </a:schemeClr>
                </a:solidFill>
              </a:rPr>
              <a:t>Brickley</a:t>
            </a:r>
            <a:r>
              <a:rPr lang="en-US" i="1" dirty="0">
                <a:solidFill>
                  <a:schemeClr val="bg2">
                    <a:lumMod val="50000"/>
                  </a:schemeClr>
                </a:solidFill>
              </a:rPr>
              <a:t>).</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The government (along with technology developments) helped</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Car plans in Australia during the 1980s and 1990s …. </a:t>
            </a:r>
          </a:p>
          <a:p>
            <a:pPr marL="806450" indent="-447675">
              <a:lnSpc>
                <a:spcPct val="100000"/>
              </a:lnSpc>
              <a:spcBef>
                <a:spcPts val="600"/>
              </a:spcBef>
              <a:buClr>
                <a:srgbClr val="0070C0"/>
              </a:buClr>
              <a:buSzPct val="50000"/>
              <a:buFont typeface="Wingdings" panose="05000000000000000000" pitchFamily="2" charset="2"/>
              <a:buChar char="v"/>
            </a:pPr>
            <a:endParaRPr lang="en-US"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397089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To this point considered pure strategy equilibria.</a:t>
            </a:r>
          </a:p>
          <a:p>
            <a:pPr marL="355600" indent="-355600">
              <a:lnSpc>
                <a:spcPct val="120000"/>
              </a:lnSpc>
              <a:buClr>
                <a:srgbClr val="0070C0"/>
              </a:buClr>
              <a:buSzPct val="50000"/>
              <a:buFont typeface="Wingdings" panose="05000000000000000000" pitchFamily="2" charset="2"/>
              <a:buChar char="q"/>
            </a:pPr>
            <a:r>
              <a:rPr lang="en-US" dirty="0"/>
              <a:t>Sometimes randomization can be best strategy</a:t>
            </a:r>
          </a:p>
          <a:p>
            <a:pPr marL="355600" indent="-355600">
              <a:lnSpc>
                <a:spcPct val="120000"/>
              </a:lnSpc>
              <a:buClr>
                <a:srgbClr val="0070C0"/>
              </a:buClr>
              <a:buSzPct val="50000"/>
              <a:buFont typeface="Wingdings" panose="05000000000000000000" pitchFamily="2" charset="2"/>
              <a:buChar char="q"/>
            </a:pPr>
            <a:r>
              <a:rPr lang="en-US" dirty="0"/>
              <a:t>How to think about a mixed strategy:</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Choose H (a quantity or price) with probability p.</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Choose L (a quantity or price) with probability (1-p).</a:t>
            </a:r>
          </a:p>
          <a:p>
            <a:pPr marL="806450" indent="-447675">
              <a:lnSpc>
                <a:spcPct val="10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In our sales example, we said choose a price equal to &lt;p with prob. F(p) – see later.</a:t>
            </a:r>
          </a:p>
          <a:p>
            <a:pPr marL="355600" indent="-355600">
              <a:lnSpc>
                <a:spcPct val="120000"/>
              </a:lnSpc>
              <a:buClr>
                <a:srgbClr val="0070C0"/>
              </a:buClr>
              <a:buSzPct val="50000"/>
              <a:buFont typeface="Wingdings" panose="05000000000000000000" pitchFamily="2" charset="2"/>
              <a:buChar char="q"/>
            </a:pPr>
            <a:r>
              <a:rPr lang="en-US" dirty="0"/>
              <a:t>Start with a simple problem.</a:t>
            </a:r>
          </a:p>
          <a:p>
            <a:pPr marL="806450" indent="-447675">
              <a:lnSpc>
                <a:spcPct val="100000"/>
              </a:lnSpc>
              <a:spcBef>
                <a:spcPts val="600"/>
              </a:spcBef>
              <a:buClr>
                <a:srgbClr val="0070C0"/>
              </a:buClr>
              <a:buSzPct val="50000"/>
              <a:buFont typeface="Wingdings" panose="05000000000000000000" pitchFamily="2" charset="2"/>
              <a:buChar char="v"/>
            </a:pPr>
            <a:endParaRPr lang="en-US" i="1" dirty="0">
              <a:solidFill>
                <a:schemeClr val="bg2">
                  <a:lumMod val="50000"/>
                </a:schemeClr>
              </a:solidFill>
            </a:endParaRPr>
          </a:p>
          <a:p>
            <a:pPr marL="806450" indent="-447675">
              <a:lnSpc>
                <a:spcPct val="100000"/>
              </a:lnSpc>
              <a:spcBef>
                <a:spcPts val="600"/>
              </a:spcBef>
              <a:buClr>
                <a:srgbClr val="0070C0"/>
              </a:buClr>
              <a:buSzPct val="50000"/>
              <a:buFont typeface="Wingdings" panose="05000000000000000000" pitchFamily="2" charset="2"/>
              <a:buChar char="v"/>
            </a:pPr>
            <a:endParaRPr lang="en-US"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32808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Think about the advertising problem &amp; decision to commit to a campaign.</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Could be positive or negative.</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No dominant strategy and no NE in pure strategies. </a:t>
            </a: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884531213"/>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Airbus</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Negative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Positive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Boeing</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Negative</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a:t>
                      </a:r>
                      <a:r>
                        <a:rPr lang="en-AU" sz="2400" b="1" dirty="0"/>
                        <a:t>, </a:t>
                      </a:r>
                      <a:r>
                        <a:rPr lang="en-AU" sz="2400" b="1" dirty="0">
                          <a:solidFill>
                            <a:srgbClr val="0070C0"/>
                          </a:solidFill>
                        </a:rPr>
                        <a:t>-</a:t>
                      </a:r>
                      <a:r>
                        <a:rPr lang="en-AU" sz="2400" b="1" dirty="0">
                          <a:solidFill>
                            <a:schemeClr val="accent1">
                              <a:lumMod val="75000"/>
                            </a:schemeClr>
                          </a:solidFill>
                        </a:rPr>
                        <a:t>$10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a:t>
                      </a:r>
                      <a:r>
                        <a:rPr lang="en-AU" sz="2400" b="1" dirty="0"/>
                        <a:t>, </a:t>
                      </a:r>
                      <a:r>
                        <a:rPr lang="en-AU" sz="2400" b="1" dirty="0">
                          <a:solidFill>
                            <a:schemeClr val="accent1">
                              <a:lumMod val="75000"/>
                            </a:schemeClr>
                          </a:solidFill>
                        </a:rPr>
                        <a:t>$10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Positive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-$10</a:t>
                      </a:r>
                      <a:r>
                        <a:rPr lang="en-AU" sz="2400" b="1" dirty="0"/>
                        <a:t>,</a:t>
                      </a:r>
                      <a:r>
                        <a:rPr lang="en-AU" sz="2400" b="1" dirty="0">
                          <a:solidFill>
                            <a:schemeClr val="accent1">
                              <a:lumMod val="75000"/>
                            </a:schemeClr>
                          </a:solidFill>
                        </a:rPr>
                        <a:t> $10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$10</a:t>
                      </a:r>
                      <a:r>
                        <a:rPr lang="en-AU" sz="2400" b="1" dirty="0"/>
                        <a:t>, </a:t>
                      </a:r>
                      <a:r>
                        <a:rPr lang="en-AU" sz="2400" b="1" dirty="0">
                          <a:solidFill>
                            <a:srgbClr val="0070C0"/>
                          </a:solidFill>
                        </a:rPr>
                        <a:t>-</a:t>
                      </a:r>
                      <a:r>
                        <a:rPr lang="en-AU" sz="2400" b="1" dirty="0">
                          <a:solidFill>
                            <a:schemeClr val="accent1">
                              <a:lumMod val="75000"/>
                            </a:schemeClr>
                          </a:solidFill>
                        </a:rPr>
                        <a:t>$10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339543" y="473616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28621" y="5333439"/>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34693" y="5409639"/>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564404" y="4750173"/>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628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Suppose that both firms </a:t>
            </a:r>
            <a:r>
              <a:rPr lang="en-US" dirty="0" err="1"/>
              <a:t>randomise</a:t>
            </a:r>
            <a:r>
              <a:rPr lang="en-US" dirty="0"/>
              <a:t> between two options with probability 0.5.</a:t>
            </a:r>
          </a:p>
          <a:p>
            <a:pPr marL="355600" indent="-355600">
              <a:lnSpc>
                <a:spcPct val="120000"/>
              </a:lnSpc>
              <a:buClr>
                <a:srgbClr val="0070C0"/>
              </a:buClr>
              <a:buSzPct val="50000"/>
              <a:buFont typeface="Wingdings" panose="05000000000000000000" pitchFamily="2" charset="2"/>
              <a:buChar char="q"/>
            </a:pPr>
            <a:r>
              <a:rPr lang="en-US" dirty="0"/>
              <a:t>Here we have a zero sum game: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If Boeing gains $10, Airbus loses 10, and vice versa.</a:t>
            </a:r>
            <a:endParaRPr lang="en-US" dirty="0"/>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Lets suppose Boeing chooses one strategy with prob. &gt; 0.5, the Airbus can choose the other strategy and gain more than 50% of the time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Consider if Boeing goes negative p=0.6 of the time.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Airbus gains 60 percent of the time by always going positive.</a:t>
            </a:r>
          </a:p>
          <a:p>
            <a:pPr marL="358775" indent="0" algn="ctr">
              <a:lnSpc>
                <a:spcPct val="120000"/>
              </a:lnSpc>
              <a:buClr>
                <a:srgbClr val="0070C0"/>
              </a:buClr>
              <a:buSzPct val="50000"/>
              <a:buNone/>
            </a:pPr>
            <a:r>
              <a:rPr lang="en-US" b="1" i="1" dirty="0">
                <a:solidFill>
                  <a:srgbClr val="FF0000"/>
                </a:solidFill>
              </a:rPr>
              <a:t>E(</a:t>
            </a:r>
            <a:r>
              <a:rPr lang="en-US" b="1" i="1" dirty="0" err="1">
                <a:solidFill>
                  <a:srgbClr val="FF0000"/>
                </a:solidFill>
              </a:rPr>
              <a:t>P</a:t>
            </a:r>
            <a:r>
              <a:rPr lang="en-US" b="1" i="1" baseline="-25000" dirty="0" err="1">
                <a:solidFill>
                  <a:srgbClr val="FF0000"/>
                </a:solidFill>
              </a:rPr>
              <a:t>Airbus</a:t>
            </a:r>
            <a:r>
              <a:rPr lang="en-US" b="1" i="1" dirty="0">
                <a:solidFill>
                  <a:srgbClr val="FF0000"/>
                </a:solidFill>
              </a:rPr>
              <a:t>)=0.6*(10)+0.4*(-10) = 2&gt;0</a:t>
            </a:r>
          </a:p>
          <a:p>
            <a:pPr marL="358775" indent="0" algn="ctr">
              <a:lnSpc>
                <a:spcPct val="120000"/>
              </a:lnSpc>
              <a:buClr>
                <a:srgbClr val="0070C0"/>
              </a:buClr>
              <a:buSzPct val="50000"/>
              <a:buNone/>
            </a:pPr>
            <a:r>
              <a:rPr lang="en-US" b="1" i="1" dirty="0">
                <a:solidFill>
                  <a:srgbClr val="FF0000"/>
                </a:solidFill>
              </a:rPr>
              <a:t>E(</a:t>
            </a:r>
            <a:r>
              <a:rPr lang="en-US" b="1" i="1" dirty="0" err="1">
                <a:solidFill>
                  <a:srgbClr val="FF0000"/>
                </a:solidFill>
              </a:rPr>
              <a:t>P</a:t>
            </a:r>
            <a:r>
              <a:rPr lang="en-US" b="1" i="1" baseline="-25000" dirty="0" err="1">
                <a:solidFill>
                  <a:srgbClr val="FF0000"/>
                </a:solidFill>
              </a:rPr>
              <a:t>Boeing</a:t>
            </a:r>
            <a:r>
              <a:rPr lang="en-US" b="1" i="1" dirty="0">
                <a:solidFill>
                  <a:srgbClr val="FF0000"/>
                </a:solidFill>
              </a:rPr>
              <a:t>)=0.6*(-10)+0.4*(10) =- 2&lt;0</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121949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So what should Boeing do?</a:t>
            </a:r>
          </a:p>
          <a:p>
            <a:pPr marL="355600" indent="-355600">
              <a:lnSpc>
                <a:spcPct val="120000"/>
              </a:lnSpc>
              <a:buClr>
                <a:srgbClr val="0070C0"/>
              </a:buClr>
              <a:buSzPct val="50000"/>
              <a:buFont typeface="Wingdings" panose="05000000000000000000" pitchFamily="2" charset="2"/>
              <a:buChar char="q"/>
            </a:pPr>
            <a:r>
              <a:rPr lang="en-US" dirty="0"/>
              <a:t>The only way they can achieve a payoff that is independent of Airbus’s action is to </a:t>
            </a:r>
            <a:r>
              <a:rPr lang="en-US" dirty="0" err="1"/>
              <a:t>randomise</a:t>
            </a:r>
            <a:r>
              <a:rPr lang="en-US" dirty="0"/>
              <a:t> with prob. </a:t>
            </a:r>
            <a:r>
              <a:rPr lang="en-US" i="1" dirty="0"/>
              <a:t>p</a:t>
            </a:r>
            <a:r>
              <a:rPr lang="en-US" dirty="0"/>
              <a:t>=0.50. Consider if Airbus chooses a positive campaign with prob. p: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0.5p becomes the </a:t>
            </a:r>
            <a:r>
              <a:rPr lang="en-US" i="1" dirty="0" err="1">
                <a:solidFill>
                  <a:schemeClr val="bg2">
                    <a:lumMod val="50000"/>
                  </a:schemeClr>
                </a:solidFill>
              </a:rPr>
              <a:t>prob</a:t>
            </a:r>
            <a:r>
              <a:rPr lang="en-US" i="1" dirty="0">
                <a:solidFill>
                  <a:schemeClr val="bg2">
                    <a:lumMod val="50000"/>
                  </a:schemeClr>
                </a:solidFill>
              </a:rPr>
              <a:t> that Boeing matches Airbus’s positive campaign.</a:t>
            </a:r>
            <a:endParaRPr lang="en-US" dirty="0"/>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0.5(1-p) becomes the </a:t>
            </a:r>
            <a:r>
              <a:rPr lang="en-US" i="1" dirty="0" err="1">
                <a:solidFill>
                  <a:schemeClr val="bg2">
                    <a:lumMod val="50000"/>
                  </a:schemeClr>
                </a:solidFill>
              </a:rPr>
              <a:t>prob</a:t>
            </a:r>
            <a:r>
              <a:rPr lang="en-US" i="1" dirty="0">
                <a:solidFill>
                  <a:schemeClr val="bg2">
                    <a:lumMod val="50000"/>
                  </a:schemeClr>
                </a:solidFill>
              </a:rPr>
              <a:t> that Boeing matches Airbus’s negative.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Probability of Boeing winning equals 0.5p + 0.5(1-p) = 0.5.</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Probability of Boeing losing equals 0.5p + 0.5(1-p) = 0.5.</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Therefore Boeing’s payoff is independent of what Airbus does..</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98438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Pricing– </a:t>
            </a:r>
            <a:r>
              <a:rPr lang="en-US" b="1" i="1" dirty="0">
                <a:solidFill>
                  <a:srgbClr val="002060"/>
                </a:solidFill>
              </a:rPr>
              <a:t>Strategic Considerations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815975" indent="-457200">
              <a:lnSpc>
                <a:spcPct val="100000"/>
              </a:lnSpc>
              <a:spcBef>
                <a:spcPts val="600"/>
              </a:spcBef>
              <a:buClr>
                <a:srgbClr val="0070C0"/>
              </a:buClr>
              <a:buSzPct val="50000"/>
              <a:buFont typeface="Wingdings" panose="05000000000000000000" pitchFamily="2" charset="2"/>
              <a:buChar char="q"/>
            </a:pPr>
            <a:r>
              <a:rPr lang="en-US" dirty="0"/>
              <a:t>Consider why stores sometimes have sales – give rise to a dispersion of prices.</a:t>
            </a:r>
          </a:p>
          <a:p>
            <a:pPr marL="815975" indent="-457200">
              <a:lnSpc>
                <a:spcPct val="100000"/>
              </a:lnSpc>
              <a:spcBef>
                <a:spcPts val="600"/>
              </a:spcBef>
              <a:buClr>
                <a:srgbClr val="0070C0"/>
              </a:buClr>
              <a:buSzPct val="50000"/>
              <a:buFont typeface="Wingdings" panose="05000000000000000000" pitchFamily="2" charset="2"/>
              <a:buChar char="q"/>
            </a:pPr>
            <a:r>
              <a:rPr lang="en-US" dirty="0"/>
              <a:t>Consider a town with two stores each with 1,000 loyal customers (who always shop there) and an additional 1,000 shoppers who go where prices are lowest. Think of these as informed and uninformed customers. </a:t>
            </a:r>
          </a:p>
          <a:p>
            <a:pPr marL="815975" indent="-457200">
              <a:lnSpc>
                <a:spcPct val="100000"/>
              </a:lnSpc>
              <a:spcBef>
                <a:spcPts val="600"/>
              </a:spcBef>
              <a:buClr>
                <a:srgbClr val="0070C0"/>
              </a:buClr>
              <a:buSzPct val="50000"/>
              <a:buFont typeface="Wingdings" panose="05000000000000000000" pitchFamily="2" charset="2"/>
              <a:buChar char="q"/>
            </a:pPr>
            <a:r>
              <a:rPr lang="en-US" dirty="0"/>
              <a:t>Shoppers pay up to $2 for paper towels for which the MC is $1.</a:t>
            </a:r>
          </a:p>
          <a:p>
            <a:pPr marL="815975" indent="-457200">
              <a:lnSpc>
                <a:spcPct val="100000"/>
              </a:lnSpc>
              <a:spcBef>
                <a:spcPts val="600"/>
              </a:spcBef>
              <a:buClr>
                <a:srgbClr val="0070C0"/>
              </a:buClr>
              <a:buSzPct val="50000"/>
              <a:buFont typeface="Wingdings" panose="05000000000000000000" pitchFamily="2" charset="2"/>
              <a:buChar char="q"/>
            </a:pPr>
            <a:r>
              <a:rPr lang="en-US" b="1" dirty="0">
                <a:solidFill>
                  <a:srgbClr val="FF0000"/>
                </a:solidFill>
              </a:rPr>
              <a:t>What should the firms do?</a:t>
            </a:r>
            <a:endParaRPr lang="en-US" b="1" i="1" dirty="0">
              <a:solidFill>
                <a:srgbClr val="FF0000"/>
              </a:solidFill>
            </a:endParaRPr>
          </a:p>
          <a:p>
            <a:pPr marL="1344613" indent="-358775">
              <a:buClr>
                <a:srgbClr val="0070C0"/>
              </a:buClr>
              <a:buSzPct val="50000"/>
              <a:buBlip>
                <a:blip r:embed="rId3"/>
              </a:buBlip>
            </a:pPr>
            <a:endParaRPr lang="en-US" i="1" dirty="0">
              <a:solidFill>
                <a:schemeClr val="bg2">
                  <a:lumMod val="50000"/>
                </a:schemeClr>
              </a:solidFill>
            </a:endParaRPr>
          </a:p>
          <a:p>
            <a:pPr marL="1344613" indent="-358775">
              <a:buClr>
                <a:srgbClr val="0070C0"/>
              </a:buClr>
              <a:buSzPct val="50000"/>
              <a:buBlip>
                <a:blip r:embed="rId3"/>
              </a:buBlip>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S216</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183806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In this situation we can show that the firms should choose a price of between $1.50 and $2.00 where the probability the price is less than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t>  is given by the following: </a:t>
                </a: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F</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den>
                      </m:f>
                    </m:oMath>
                  </m:oMathPara>
                </a14:m>
                <a:endParaRPr lang="en-US" dirty="0">
                  <a:solidFill>
                    <a:schemeClr val="tx1"/>
                  </a:solidFill>
                </a:endParaRPr>
              </a:p>
              <a:p>
                <a:pPr marL="347663" indent="-347663">
                  <a:spcBef>
                    <a:spcPts val="2400"/>
                  </a:spcBef>
                  <a:spcAft>
                    <a:spcPts val="1200"/>
                  </a:spcAft>
                  <a:buClr>
                    <a:srgbClr val="0070C0"/>
                  </a:buClr>
                  <a:buSzPct val="50000"/>
                  <a:buFont typeface="Wingdings" panose="05000000000000000000" pitchFamily="2" charset="2"/>
                  <a:buChar char="v"/>
                </a:pPr>
                <a:r>
                  <a:rPr lang="en-US" dirty="0"/>
                  <a:t>So the probability the price is less than $1.75 is equal to: </a:t>
                </a:r>
              </a:p>
              <a:p>
                <a:pPr marL="0" indent="0">
                  <a:spcBef>
                    <a:spcPts val="3600"/>
                  </a:spcBef>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r>
                            <a:rPr lang="en-AU" b="0" i="1" smtClean="0">
                              <a:latin typeface="Cambria Math" panose="02040503050406030204" pitchFamily="18" charset="0"/>
                            </a:rPr>
                            <m:t>∗1.75</m:t>
                          </m:r>
                          <m:r>
                            <a:rPr lang="en-US" i="1">
                              <a:latin typeface="Cambria Math" panose="02040503050406030204" pitchFamily="18" charset="0"/>
                            </a:rPr>
                            <m:t>−3</m:t>
                          </m:r>
                        </m:num>
                        <m:den>
                          <m:r>
                            <a:rPr lang="en-AU" b="0" i="1" smtClean="0">
                              <a:latin typeface="Cambria Math" panose="02040503050406030204" pitchFamily="18" charset="0"/>
                            </a:rPr>
                            <m:t>1.75</m:t>
                          </m:r>
                          <m:r>
                            <a:rPr lang="en-US" i="1">
                              <a:latin typeface="Cambria Math" panose="02040503050406030204" pitchFamily="18" charset="0"/>
                            </a:rPr>
                            <m:t>−1</m:t>
                          </m:r>
                        </m:den>
                      </m:f>
                      <m:r>
                        <a:rPr lang="en-AU" b="0" i="1" smtClean="0">
                          <a:latin typeface="Cambria Math" panose="02040503050406030204" pitchFamily="18" charset="0"/>
                        </a:rPr>
                        <m:t>=0.66</m:t>
                      </m:r>
                    </m:oMath>
                  </m:oMathPara>
                </a14:m>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0">
                <a:blip r:embed="rId3"/>
                <a:stretch>
                  <a:fillRect l="-116" t="-140" r="-127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11417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Assume that firm A adopts this strategy. For the second firm, if it chooses a price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then its profits are (p-1)*(no. customers).</a:t>
                </a:r>
              </a:p>
              <a:p>
                <a:pPr marL="355600" indent="-355600">
                  <a:lnSpc>
                    <a:spcPct val="120000"/>
                  </a:lnSpc>
                  <a:buClr>
                    <a:srgbClr val="0070C0"/>
                  </a:buClr>
                  <a:buSzPct val="50000"/>
                  <a:buFont typeface="Wingdings" panose="05000000000000000000" pitchFamily="2" charset="2"/>
                  <a:buChar char="q"/>
                </a:pPr>
                <a:r>
                  <a:rPr lang="en-US" dirty="0"/>
                  <a:t>Note that the number of customers are the 1,000 non-bargain seeking shoppers (the uninformed) plus the 1,000 informed shoppers </a:t>
                </a:r>
                <a:r>
                  <a:rPr lang="en-US" b="1" i="1" dirty="0" err="1">
                    <a:solidFill>
                      <a:srgbClr val="FF0000"/>
                    </a:solidFill>
                  </a:rPr>
                  <a:t>iff</a:t>
                </a:r>
                <a:r>
                  <a:rPr lang="en-US" dirty="0">
                    <a:solidFill>
                      <a:srgbClr val="FF0000"/>
                    </a:solidFill>
                  </a:rPr>
                  <a:t> </a:t>
                </a:r>
                <a:r>
                  <a:rPr lang="en-US" dirty="0"/>
                  <a:t>it prices below the other firm.</a:t>
                </a:r>
              </a:p>
              <a:p>
                <a:pPr marL="355600" indent="-355600">
                  <a:lnSpc>
                    <a:spcPct val="120000"/>
                  </a:lnSpc>
                  <a:buClr>
                    <a:srgbClr val="0070C0"/>
                  </a:buClr>
                  <a:buSzPct val="50000"/>
                  <a:buFont typeface="Wingdings" panose="05000000000000000000" pitchFamily="2" charset="2"/>
                  <a:buChar char="q"/>
                </a:pPr>
                <a:r>
                  <a:rPr lang="en-US" dirty="0"/>
                  <a:t>Recall that for A,</a:t>
                </a:r>
              </a:p>
              <a:p>
                <a:pPr marL="355600" indent="-355600">
                  <a:lnSpc>
                    <a:spcPct val="120000"/>
                  </a:lnSpc>
                  <a:buClr>
                    <a:srgbClr val="0070C0"/>
                  </a:buClr>
                  <a:buSzPct val="50000"/>
                  <a:buFont typeface="Wingdings" panose="05000000000000000000" pitchFamily="2" charset="2"/>
                  <a:buChar char="q"/>
                </a:pPr>
                <a:endParaRPr lang="en-US"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𝑝</m:t>
                          </m:r>
                          <m:r>
                            <a:rPr lang="en-US" i="1">
                              <a:latin typeface="Cambria Math" panose="02040503050406030204" pitchFamily="18" charset="0"/>
                            </a:rPr>
                            <m:t>−3</m:t>
                          </m:r>
                        </m:num>
                        <m:den>
                          <m:r>
                            <a:rPr lang="en-US" i="1">
                              <a:latin typeface="Cambria Math" panose="02040503050406030204" pitchFamily="18" charset="0"/>
                            </a:rPr>
                            <m:t>𝑝</m:t>
                          </m:r>
                          <m:r>
                            <a:rPr lang="en-US" i="1">
                              <a:latin typeface="Cambria Math" panose="02040503050406030204" pitchFamily="18" charset="0"/>
                            </a:rPr>
                            <m:t>−1</m:t>
                          </m:r>
                        </m:den>
                      </m:f>
                    </m:oMath>
                  </m:oMathPara>
                </a14:m>
                <a:endParaRPr lang="en-US" dirty="0"/>
              </a:p>
              <a:p>
                <a:pPr>
                  <a:lnSpc>
                    <a:spcPct val="120000"/>
                  </a:lnSpc>
                  <a:buClr>
                    <a:srgbClr val="0070C0"/>
                  </a:buClr>
                  <a:buSzPct val="50000"/>
                  <a:buFont typeface="Wingdings" panose="05000000000000000000" pitchFamily="2" charset="2"/>
                  <a:buChar char="q"/>
                </a:pPr>
                <a:r>
                  <a:rPr lang="en-US" dirty="0"/>
                  <a:t>So the probability that its choice of price (p) is higher than B’s is</a:t>
                </a:r>
                <a14:m>
                  <m:oMath xmlns:m="http://schemas.openxmlformats.org/officeDocument/2006/math">
                    <m:r>
                      <a:rPr lang="en-US" b="0" i="0"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e>
                    </m:d>
                  </m:oMath>
                </a14:m>
                <a:r>
                  <a:rPr lang="en-US" dirty="0">
                    <a:solidFill>
                      <a:schemeClr val="tx1"/>
                    </a:solidFill>
                  </a:rPr>
                  <a:t>. Put another way,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e>
                    </m:d>
                  </m:oMath>
                </a14:m>
                <a:r>
                  <a:rPr lang="en-US" dirty="0">
                    <a:solidFill>
                      <a:schemeClr val="tx1"/>
                    </a:solidFill>
                  </a:rPr>
                  <a:t> is the probability that B has the lower price and gets the 1000 extra customers.</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1">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170410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For B:</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Profit</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AU" b="0" i="1" smtClean="0">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1000+1000</m:t>
                          </m:r>
                          <m:d>
                            <m:dPr>
                              <m:ctrlPr>
                                <a:rPr lang="en-US" b="0" i="1" smtClean="0">
                                  <a:latin typeface="Cambria Math" panose="02040503050406030204" pitchFamily="18" charset="0"/>
                                </a:rPr>
                              </m:ctrlPr>
                            </m:dPr>
                            <m:e>
                              <m:r>
                                <a:rPr lang="en-US" b="0" i="1" smtClean="0">
                                  <a:latin typeface="Cambria Math" panose="02040503050406030204" pitchFamily="18" charset="0"/>
                                </a:rPr>
                                <m:t>1−</m:t>
                              </m:r>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e>
                          </m:d>
                        </m:e>
                      </m:d>
                    </m:oMath>
                  </m:oMathPara>
                </a14:m>
                <a:endParaRPr lang="en-US"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Profit</m:t>
                      </m:r>
                      <m:r>
                        <a:rPr lang="en-US">
                          <a:latin typeface="Cambria Math" panose="02040503050406030204" pitchFamily="18" charset="0"/>
                        </a:rPr>
                        <m:t>=</m:t>
                      </m:r>
                      <m:d>
                        <m:dPr>
                          <m:ctrlPr>
                            <a:rPr lang="en-US" i="1">
                              <a:latin typeface="Cambria Math" panose="02040503050406030204" pitchFamily="18" charset="0"/>
                            </a:rPr>
                          </m:ctrlPr>
                        </m:dPr>
                        <m:e>
                          <m:r>
                            <a:rPr lang="en-AU" b="0" i="1" smtClean="0">
                              <a:latin typeface="Cambria Math" panose="02040503050406030204" pitchFamily="18" charset="0"/>
                            </a:rPr>
                            <m:t>𝑝</m:t>
                          </m:r>
                          <m:r>
                            <a:rPr lang="en-AU" b="0" i="1" smtClean="0">
                              <a:latin typeface="Cambria Math" panose="02040503050406030204" pitchFamily="18" charset="0"/>
                            </a:rPr>
                            <m:t>−1</m:t>
                          </m:r>
                        </m:e>
                      </m:d>
                      <m:d>
                        <m:dPr>
                          <m:begChr m:val="["/>
                          <m:endChr m:val="]"/>
                          <m:ctrlPr>
                            <a:rPr lang="en-US" i="1">
                              <a:latin typeface="Cambria Math" panose="02040503050406030204" pitchFamily="18" charset="0"/>
                            </a:rPr>
                          </m:ctrlPr>
                        </m:dPr>
                        <m:e>
                          <m:r>
                            <a:rPr lang="en-US" i="1">
                              <a:latin typeface="Cambria Math" panose="02040503050406030204" pitchFamily="18" charset="0"/>
                            </a:rPr>
                            <m:t>1000+1000</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𝑝</m:t>
                                  </m:r>
                                  <m:r>
                                    <a:rPr lang="en-US" i="1">
                                      <a:latin typeface="Cambria Math" panose="02040503050406030204" pitchFamily="18" charset="0"/>
                                    </a:rPr>
                                    <m:t>−3</m:t>
                                  </m:r>
                                </m:num>
                                <m:den>
                                  <m:r>
                                    <a:rPr lang="en-US" i="1">
                                      <a:latin typeface="Cambria Math" panose="02040503050406030204" pitchFamily="18" charset="0"/>
                                    </a:rPr>
                                    <m:t>𝑝</m:t>
                                  </m:r>
                                  <m:r>
                                    <a:rPr lang="en-US" i="1">
                                      <a:latin typeface="Cambria Math" panose="02040503050406030204" pitchFamily="18" charset="0"/>
                                    </a:rPr>
                                    <m:t>−1</m:t>
                                  </m:r>
                                </m:den>
                              </m:f>
                            </m:e>
                          </m:d>
                        </m:e>
                      </m:d>
                    </m:oMath>
                  </m:oMathPara>
                </a14:m>
                <a:endParaRPr lang="en-US" dirty="0"/>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Profit</m:t>
                      </m:r>
                      <m:r>
                        <a:rPr lang="en-US">
                          <a:latin typeface="Cambria Math" panose="02040503050406030204" pitchFamily="18" charset="0"/>
                        </a:rPr>
                        <m:t>=1000</m:t>
                      </m:r>
                    </m:oMath>
                  </m:oMathPara>
                </a14:m>
                <a:endParaRPr lang="en-US" dirty="0"/>
              </a:p>
              <a:p>
                <a:pPr>
                  <a:lnSpc>
                    <a:spcPct val="120000"/>
                  </a:lnSpc>
                  <a:buClr>
                    <a:srgbClr val="0070C0"/>
                  </a:buClr>
                  <a:buSzPct val="50000"/>
                  <a:buFont typeface="Wingdings" panose="05000000000000000000" pitchFamily="2" charset="2"/>
                  <a:buChar char="q"/>
                </a:pPr>
                <a:r>
                  <a:rPr lang="en-US" dirty="0"/>
                  <a:t>So the profits for B are independent of p as long as p is chosen according to the distributional strategy given by </a:t>
                </a:r>
                <a14:m>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solidFill>
                      <a:schemeClr val="tx1"/>
                    </a:solidFill>
                  </a:rPr>
                  <a:t>.</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40235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a:bodyPr>
          <a:lstStyle/>
          <a:p>
            <a:pPr marL="398463" indent="-398463">
              <a:lnSpc>
                <a:spcPct val="120000"/>
              </a:lnSpc>
              <a:buClr>
                <a:srgbClr val="0070C0"/>
              </a:buClr>
              <a:buSzPct val="50000"/>
              <a:buFont typeface="Wingdings" panose="05000000000000000000" pitchFamily="2" charset="2"/>
              <a:buChar char="q"/>
            </a:pPr>
            <a:r>
              <a:rPr lang="en-US" dirty="0"/>
              <a:t>So what is the intuition and lesson here?</a:t>
            </a:r>
          </a:p>
          <a:p>
            <a:pPr marL="398463" indent="-398463">
              <a:lnSpc>
                <a:spcPct val="120000"/>
              </a:lnSpc>
              <a:buClr>
                <a:srgbClr val="0070C0"/>
              </a:buClr>
              <a:buSzPct val="50000"/>
              <a:buFont typeface="Wingdings" panose="05000000000000000000" pitchFamily="2" charset="2"/>
              <a:buChar char="q"/>
            </a:pPr>
            <a:r>
              <a:rPr lang="en-US" dirty="0"/>
              <a:t>We are thinking about a game where the firms are randomly choosing a price – in effect randomly choosing to have a sale</a:t>
            </a:r>
            <a:r>
              <a:rPr lang="en-US" dirty="0">
                <a:solidFill>
                  <a:schemeClr val="tx1"/>
                </a:solidFill>
              </a:rPr>
              <a:t>. They might have a sale one week in every three and so set the price less than $1.75 once every three weeks.</a:t>
            </a:r>
          </a:p>
          <a:p>
            <a:pPr marL="398463" indent="-398463">
              <a:lnSpc>
                <a:spcPct val="120000"/>
              </a:lnSpc>
              <a:buClr>
                <a:srgbClr val="0070C0"/>
              </a:buClr>
              <a:buSzPct val="50000"/>
              <a:buFont typeface="Wingdings" panose="05000000000000000000" pitchFamily="2" charset="2"/>
              <a:buChar char="q"/>
            </a:pPr>
            <a:r>
              <a:rPr lang="en-AU" dirty="0"/>
              <a:t>The question is whether this is the best strategy and what does it mean for the other firm – will they respond and how to do they respond?</a:t>
            </a:r>
          </a:p>
          <a:p>
            <a:pPr marL="398463" indent="-398463">
              <a:lnSpc>
                <a:spcPct val="120000"/>
              </a:lnSpc>
              <a:buClr>
                <a:srgbClr val="0070C0"/>
              </a:buClr>
              <a:buSzPct val="50000"/>
              <a:buFont typeface="Wingdings" panose="05000000000000000000" pitchFamily="2" charset="2"/>
              <a:buChar char="q"/>
            </a:pPr>
            <a:r>
              <a:rPr lang="en-AU" b="1" i="1" dirty="0">
                <a:solidFill>
                  <a:srgbClr val="FF0000"/>
                </a:solidFill>
              </a:rPr>
              <a:t>What we showed was the equilibrium set of strategies</a:t>
            </a:r>
            <a:r>
              <a:rPr lang="en-AU" dirty="0">
                <a:solidFill>
                  <a:schemeClr val="tx1"/>
                </a:solidFill>
              </a:rPr>
              <a:t>.</a:t>
            </a:r>
            <a:endParaRPr lang="en-US" dirty="0">
              <a:solidFill>
                <a:schemeClr val="tx1"/>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39997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Game Theory - Reading</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i="1" dirty="0" err="1">
                <a:solidFill>
                  <a:schemeClr val="bg2">
                    <a:lumMod val="50000"/>
                  </a:schemeClr>
                </a:solidFill>
              </a:rPr>
              <a:t>Besanko</a:t>
            </a:r>
            <a:r>
              <a:rPr lang="en-US" i="1" dirty="0">
                <a:solidFill>
                  <a:schemeClr val="bg2">
                    <a:lumMod val="50000"/>
                  </a:schemeClr>
                </a:solidFill>
              </a:rPr>
              <a:t> and </a:t>
            </a:r>
            <a:r>
              <a:rPr lang="en-US" i="1" dirty="0" err="1">
                <a:solidFill>
                  <a:schemeClr val="bg2">
                    <a:lumMod val="50000"/>
                  </a:schemeClr>
                </a:solidFill>
              </a:rPr>
              <a:t>Braeutigam</a:t>
            </a:r>
            <a:r>
              <a:rPr lang="en-US" i="1" dirty="0">
                <a:solidFill>
                  <a:schemeClr val="bg2">
                    <a:lumMod val="50000"/>
                  </a:schemeClr>
                </a:solidFill>
              </a:rPr>
              <a:t> (2002), Microeconomics – An Integrated Approach,</a:t>
            </a:r>
            <a:r>
              <a:rPr lang="en-US" dirty="0">
                <a:solidFill>
                  <a:schemeClr val="bg2">
                    <a:lumMod val="50000"/>
                  </a:schemeClr>
                </a:solidFill>
              </a:rPr>
              <a:t> Ch. 14.</a:t>
            </a: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63159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So now lets consider some other examples.</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Consider the market niche game in which firms try to carve out a market niche – note that this is no longer a zero-sum game.</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Two pure strategy equilibria. </a:t>
            </a: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51387255"/>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Pure Water Co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Enter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Don’t enter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Eau</a:t>
                      </a:r>
                      <a:r>
                        <a:rPr lang="en-AU" sz="3200" b="1" baseline="0" dirty="0">
                          <a:solidFill>
                            <a:srgbClr val="00B050"/>
                          </a:solidFill>
                        </a:rPr>
                        <a:t> Claire</a:t>
                      </a:r>
                      <a:endParaRPr lang="en-AU" sz="3200" b="1" dirty="0">
                        <a:solidFill>
                          <a:srgbClr val="00B050"/>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Enter</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rgbClr val="0070C0"/>
                          </a:solidFill>
                        </a:rPr>
                        <a:t>-</a:t>
                      </a:r>
                      <a:r>
                        <a:rPr lang="en-AU" sz="2400" b="1" dirty="0">
                          <a:solidFill>
                            <a:schemeClr val="accent1">
                              <a:lumMod val="75000"/>
                            </a:schemeClr>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Don’t enter</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$0</a:t>
                      </a:r>
                      <a:r>
                        <a:rPr lang="en-AU" sz="2400" b="1" dirty="0"/>
                        <a:t>,</a:t>
                      </a:r>
                      <a:r>
                        <a:rPr lang="en-AU" sz="2400" b="1" dirty="0">
                          <a:solidFill>
                            <a:schemeClr val="accent1">
                              <a:lumMod val="75000"/>
                            </a:schemeClr>
                          </a:solidFill>
                        </a:rPr>
                        <a:t> $100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$0</a:t>
                      </a:r>
                      <a:r>
                        <a:rPr lang="en-AU" sz="2400" b="1" dirty="0"/>
                        <a:t>, </a:t>
                      </a:r>
                      <a:r>
                        <a:rPr lang="en-AU" sz="2400" b="1" dirty="0">
                          <a:solidFill>
                            <a:schemeClr val="accent1">
                              <a:lumMod val="75000"/>
                            </a:schemeClr>
                          </a:solidFill>
                        </a:rPr>
                        <a:t>$0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491943" y="4750173"/>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21046" y="5389468"/>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787093" y="4732804"/>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423772" y="5377702"/>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133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55000" lnSpcReduction="20000"/>
          </a:bodyPr>
          <a:lstStyle/>
          <a:p>
            <a:pPr marL="355600" indent="-355600">
              <a:lnSpc>
                <a:spcPct val="120000"/>
              </a:lnSpc>
              <a:buClr>
                <a:srgbClr val="0070C0"/>
              </a:buClr>
              <a:buSzPct val="50000"/>
              <a:buFont typeface="Wingdings" panose="05000000000000000000" pitchFamily="2" charset="2"/>
              <a:buChar char="q"/>
            </a:pPr>
            <a:r>
              <a:rPr lang="en-US" dirty="0"/>
              <a:t>So what should each firm do? That is what mixed strategy is optimal?</a:t>
            </a:r>
          </a:p>
          <a:p>
            <a:pPr marL="355600" indent="-355600">
              <a:lnSpc>
                <a:spcPct val="120000"/>
              </a:lnSpc>
              <a:buClr>
                <a:srgbClr val="0070C0"/>
              </a:buClr>
              <a:buSzPct val="50000"/>
              <a:buFont typeface="Wingdings" panose="05000000000000000000" pitchFamily="2" charset="2"/>
              <a:buChar char="q"/>
            </a:pPr>
            <a:r>
              <a:rPr lang="en-US" dirty="0"/>
              <a:t>The key to solving this is to note that:</a:t>
            </a:r>
          </a:p>
          <a:p>
            <a:pPr marL="0" indent="0" algn="ctr">
              <a:lnSpc>
                <a:spcPct val="120000"/>
              </a:lnSpc>
              <a:buClr>
                <a:srgbClr val="0070C0"/>
              </a:buClr>
              <a:buSzPct val="50000"/>
              <a:buNone/>
            </a:pPr>
            <a:r>
              <a:rPr lang="en-US" b="1" dirty="0">
                <a:solidFill>
                  <a:srgbClr val="FF0000"/>
                </a:solidFill>
              </a:rPr>
              <a:t> “Every pure strategy that is played as part of a mixed strategy Nash equilibrium has the same expected value”</a:t>
            </a:r>
          </a:p>
          <a:p>
            <a:pPr marL="355600" indent="-355600">
              <a:lnSpc>
                <a:spcPct val="120000"/>
              </a:lnSpc>
              <a:buClr>
                <a:srgbClr val="0070C0"/>
              </a:buClr>
              <a:buSzPct val="50000"/>
              <a:buFont typeface="Wingdings" panose="05000000000000000000" pitchFamily="2" charset="2"/>
              <a:buChar char="q"/>
            </a:pPr>
            <a:r>
              <a:rPr lang="en-US" dirty="0"/>
              <a:t>Let p</a:t>
            </a:r>
            <a:r>
              <a:rPr lang="en-US" baseline="-25000" dirty="0"/>
              <a:t>1</a:t>
            </a:r>
            <a:r>
              <a:rPr lang="en-US" dirty="0"/>
              <a:t>(enter) be prob. that firm 1 enters, and p</a:t>
            </a:r>
            <a:r>
              <a:rPr lang="en-US" baseline="-25000" dirty="0"/>
              <a:t>1</a:t>
            </a:r>
            <a:r>
              <a:rPr lang="en-US" dirty="0"/>
              <a:t>(stay out) be prob. that firm 1 does not enter.</a:t>
            </a:r>
          </a:p>
          <a:p>
            <a:pPr marL="355600" indent="-355600">
              <a:lnSpc>
                <a:spcPct val="120000"/>
              </a:lnSpc>
              <a:buClr>
                <a:srgbClr val="0070C0"/>
              </a:buClr>
              <a:buSzPct val="50000"/>
              <a:buFont typeface="Wingdings" panose="05000000000000000000" pitchFamily="2" charset="2"/>
              <a:buChar char="q"/>
            </a:pPr>
            <a:r>
              <a:rPr lang="en-US" dirty="0"/>
              <a:t> Let p</a:t>
            </a:r>
            <a:r>
              <a:rPr lang="en-US" baseline="-25000" dirty="0"/>
              <a:t>2</a:t>
            </a:r>
            <a:r>
              <a:rPr lang="en-US" dirty="0"/>
              <a:t>(enter) be prob. that firm 1 enters, and p</a:t>
            </a:r>
            <a:r>
              <a:rPr lang="en-US" baseline="-25000" dirty="0"/>
              <a:t>2</a:t>
            </a:r>
            <a:r>
              <a:rPr lang="en-US" dirty="0"/>
              <a:t>(stay out) be prob. that firm 2 does not enter.</a:t>
            </a:r>
          </a:p>
          <a:p>
            <a:pPr marL="355600" indent="-355600">
              <a:lnSpc>
                <a:spcPct val="120000"/>
              </a:lnSpc>
              <a:buClr>
                <a:srgbClr val="0070C0"/>
              </a:buClr>
              <a:buSzPct val="50000"/>
              <a:buFont typeface="Wingdings" panose="05000000000000000000" pitchFamily="2" charset="2"/>
              <a:buChar char="q"/>
            </a:pPr>
            <a:r>
              <a:rPr lang="en-US" dirty="0"/>
              <a:t> Firm 1’s profit if it chooses the pure strategy of entering while 2 uses a mixed strategy:</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p</a:t>
            </a:r>
            <a:r>
              <a:rPr lang="en-US" i="1" baseline="-25000" dirty="0">
                <a:solidFill>
                  <a:schemeClr val="bg2">
                    <a:lumMod val="50000"/>
                  </a:schemeClr>
                </a:solidFill>
              </a:rPr>
              <a:t>2</a:t>
            </a:r>
            <a:r>
              <a:rPr lang="en-US" i="1" dirty="0">
                <a:solidFill>
                  <a:schemeClr val="bg2">
                    <a:lumMod val="50000"/>
                  </a:schemeClr>
                </a:solidFill>
              </a:rPr>
              <a:t>(enter)(-50) + p</a:t>
            </a:r>
            <a:r>
              <a:rPr lang="en-US" i="1" baseline="-25000" dirty="0">
                <a:solidFill>
                  <a:schemeClr val="bg2">
                    <a:lumMod val="50000"/>
                  </a:schemeClr>
                </a:solidFill>
              </a:rPr>
              <a:t>2</a:t>
            </a:r>
            <a:r>
              <a:rPr lang="en-US" i="1" dirty="0">
                <a:solidFill>
                  <a:schemeClr val="bg2">
                    <a:lumMod val="50000"/>
                  </a:schemeClr>
                </a:solidFill>
              </a:rPr>
              <a:t>(stay out)(100)</a:t>
            </a:r>
          </a:p>
          <a:p>
            <a:pPr marL="355600" indent="-355600">
              <a:lnSpc>
                <a:spcPct val="120000"/>
              </a:lnSpc>
              <a:buClr>
                <a:srgbClr val="0070C0"/>
              </a:buClr>
              <a:buSzPct val="50000"/>
              <a:buFont typeface="Wingdings" panose="05000000000000000000" pitchFamily="2" charset="2"/>
              <a:buChar char="q"/>
            </a:pPr>
            <a:r>
              <a:rPr lang="en-US" dirty="0"/>
              <a:t> Suppose Firm 1 chooses the pure strategy of not entering while 2 uses a mixed strategy. This gives a payoff of 0.</a:t>
            </a:r>
          </a:p>
          <a:p>
            <a:pPr marL="355600" indent="-355600">
              <a:lnSpc>
                <a:spcPct val="120000"/>
              </a:lnSpc>
              <a:buClr>
                <a:srgbClr val="0070C0"/>
              </a:buClr>
              <a:buSzPct val="50000"/>
              <a:buFont typeface="Wingdings" panose="05000000000000000000" pitchFamily="2" charset="2"/>
              <a:buChar char="q"/>
            </a:pPr>
            <a:r>
              <a:rPr lang="en-US" dirty="0"/>
              <a:t>Now, we want to set the payoffs for frim 1 under both pure strategies equal to each other:</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EV</a:t>
            </a:r>
            <a:r>
              <a:rPr lang="en-US" i="1" baseline="-25000" dirty="0">
                <a:solidFill>
                  <a:schemeClr val="bg2">
                    <a:lumMod val="50000"/>
                  </a:schemeClr>
                </a:solidFill>
              </a:rPr>
              <a:t>1</a:t>
            </a:r>
            <a:r>
              <a:rPr lang="en-US" i="1" dirty="0">
                <a:solidFill>
                  <a:schemeClr val="bg2">
                    <a:lumMod val="50000"/>
                  </a:schemeClr>
                </a:solidFill>
              </a:rPr>
              <a:t>(stay out) , or</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(enter)(-50)+ p</a:t>
            </a:r>
            <a:r>
              <a:rPr lang="en-US" i="1" baseline="-25000" dirty="0">
                <a:solidFill>
                  <a:schemeClr val="bg2">
                    <a:lumMod val="50000"/>
                  </a:schemeClr>
                </a:solidFill>
              </a:rPr>
              <a:t>2</a:t>
            </a:r>
            <a:r>
              <a:rPr lang="en-US" i="1" dirty="0">
                <a:solidFill>
                  <a:schemeClr val="bg2">
                    <a:lumMod val="50000"/>
                  </a:schemeClr>
                </a:solidFill>
              </a:rPr>
              <a:t>(</a:t>
            </a:r>
            <a:r>
              <a:rPr lang="en-US" i="1" dirty="0" err="1">
                <a:solidFill>
                  <a:schemeClr val="bg2">
                    <a:lumMod val="50000"/>
                  </a:schemeClr>
                </a:solidFill>
              </a:rPr>
              <a:t>stayout</a:t>
            </a:r>
            <a:r>
              <a:rPr lang="en-US" i="1" dirty="0">
                <a:solidFill>
                  <a:schemeClr val="bg2">
                    <a:lumMod val="50000"/>
                  </a:schemeClr>
                </a:solidFill>
              </a:rPr>
              <a:t>)(100)=0</a:t>
            </a:r>
          </a:p>
          <a:p>
            <a:pPr marL="358775" indent="0" algn="ctr">
              <a:lnSpc>
                <a:spcPct val="120000"/>
              </a:lnSpc>
              <a:buClr>
                <a:srgbClr val="0070C0"/>
              </a:buClr>
              <a:buSzPct val="50000"/>
              <a:buNone/>
            </a:pPr>
            <a:endParaRPr lang="en-US" i="1" dirty="0">
              <a:solidFill>
                <a:schemeClr val="bg2">
                  <a:lumMod val="50000"/>
                </a:schemeClr>
              </a:solidFill>
            </a:endParaRP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5962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Now, we want to set the payoffs for frim 1 under both pure strategies equal to each other:</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EV</a:t>
            </a:r>
            <a:r>
              <a:rPr lang="en-US" i="1" baseline="-25000" dirty="0">
                <a:solidFill>
                  <a:schemeClr val="bg2">
                    <a:lumMod val="50000"/>
                  </a:schemeClr>
                </a:solidFill>
              </a:rPr>
              <a:t>1</a:t>
            </a:r>
            <a:r>
              <a:rPr lang="en-US" i="1" dirty="0">
                <a:solidFill>
                  <a:schemeClr val="bg2">
                    <a:lumMod val="50000"/>
                  </a:schemeClr>
                </a:solidFill>
              </a:rPr>
              <a:t>(stay out) , or</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(enter)(-50)+ p</a:t>
            </a:r>
            <a:r>
              <a:rPr lang="en-US" i="1" baseline="-25000" dirty="0">
                <a:solidFill>
                  <a:schemeClr val="bg2">
                    <a:lumMod val="50000"/>
                  </a:schemeClr>
                </a:solidFill>
              </a:rPr>
              <a:t>2</a:t>
            </a:r>
            <a:r>
              <a:rPr lang="en-US" i="1" dirty="0">
                <a:solidFill>
                  <a:schemeClr val="bg2">
                    <a:lumMod val="50000"/>
                  </a:schemeClr>
                </a:solidFill>
              </a:rPr>
              <a:t>(</a:t>
            </a:r>
            <a:r>
              <a:rPr lang="en-US" i="1" dirty="0" err="1">
                <a:solidFill>
                  <a:schemeClr val="bg2">
                    <a:lumMod val="50000"/>
                  </a:schemeClr>
                </a:solidFill>
              </a:rPr>
              <a:t>stayout</a:t>
            </a:r>
            <a:r>
              <a:rPr lang="en-US" i="1" dirty="0">
                <a:solidFill>
                  <a:schemeClr val="bg2">
                    <a:lumMod val="50000"/>
                  </a:schemeClr>
                </a:solidFill>
              </a:rPr>
              <a:t>)(100)=0	(</a:t>
            </a:r>
            <a:r>
              <a:rPr lang="en-US" i="1" dirty="0" err="1">
                <a:solidFill>
                  <a:schemeClr val="bg2">
                    <a:lumMod val="50000"/>
                  </a:schemeClr>
                </a:solidFill>
              </a:rPr>
              <a:t>i</a:t>
            </a:r>
            <a:r>
              <a:rPr lang="en-US" i="1" dirty="0">
                <a:solidFill>
                  <a:schemeClr val="bg2">
                    <a:lumMod val="50000"/>
                  </a:schemeClr>
                </a:solidFill>
              </a:rPr>
              <a:t>)</a:t>
            </a:r>
          </a:p>
          <a:p>
            <a:pPr marL="355600" indent="-355600">
              <a:lnSpc>
                <a:spcPct val="120000"/>
              </a:lnSpc>
              <a:buClr>
                <a:srgbClr val="0070C0"/>
              </a:buClr>
              <a:buSzPct val="50000"/>
              <a:buFont typeface="Wingdings" panose="05000000000000000000" pitchFamily="2" charset="2"/>
              <a:buChar char="q"/>
            </a:pPr>
            <a:r>
              <a:rPr lang="en-US" dirty="0"/>
              <a:t>But note that:</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 + p</a:t>
            </a:r>
            <a:r>
              <a:rPr lang="en-US" i="1" baseline="-25000" dirty="0">
                <a:solidFill>
                  <a:schemeClr val="bg2">
                    <a:lumMod val="50000"/>
                  </a:schemeClr>
                </a:solidFill>
              </a:rPr>
              <a:t>2</a:t>
            </a:r>
            <a:r>
              <a:rPr lang="en-US" i="1" dirty="0">
                <a:solidFill>
                  <a:schemeClr val="bg2">
                    <a:lumMod val="50000"/>
                  </a:schemeClr>
                </a:solidFill>
              </a:rPr>
              <a:t>(stay out)=1	(ii)</a:t>
            </a:r>
          </a:p>
          <a:p>
            <a:pPr marL="355600" indent="-355600">
              <a:lnSpc>
                <a:spcPct val="120000"/>
              </a:lnSpc>
              <a:buClr>
                <a:srgbClr val="0070C0"/>
              </a:buClr>
              <a:buSzPct val="50000"/>
              <a:buFont typeface="Wingdings" panose="05000000000000000000" pitchFamily="2" charset="2"/>
              <a:buChar char="q"/>
            </a:pPr>
            <a:r>
              <a:rPr lang="en-US" dirty="0"/>
              <a:t> Solving for (</a:t>
            </a:r>
            <a:r>
              <a:rPr lang="en-US" dirty="0" err="1"/>
              <a:t>i</a:t>
            </a:r>
            <a:r>
              <a:rPr lang="en-US" dirty="0"/>
              <a:t>) and (ii)</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(enter)=2/3 &amp; p</a:t>
            </a:r>
            <a:r>
              <a:rPr lang="en-US" i="1" baseline="-25000" dirty="0">
                <a:solidFill>
                  <a:schemeClr val="bg2">
                    <a:lumMod val="50000"/>
                  </a:schemeClr>
                </a:solidFill>
              </a:rPr>
              <a:t>2</a:t>
            </a:r>
            <a:r>
              <a:rPr lang="en-US" i="1" dirty="0">
                <a:solidFill>
                  <a:schemeClr val="bg2">
                    <a:lumMod val="50000"/>
                  </a:schemeClr>
                </a:solidFill>
              </a:rPr>
              <a:t>(</a:t>
            </a:r>
            <a:r>
              <a:rPr lang="en-US" i="1" dirty="0" err="1">
                <a:solidFill>
                  <a:schemeClr val="bg2">
                    <a:lumMod val="50000"/>
                  </a:schemeClr>
                </a:solidFill>
              </a:rPr>
              <a:t>stayout</a:t>
            </a:r>
            <a:r>
              <a:rPr lang="en-US" i="1" dirty="0">
                <a:solidFill>
                  <a:schemeClr val="bg2">
                    <a:lumMod val="50000"/>
                  </a:schemeClr>
                </a:solidFill>
              </a:rPr>
              <a:t>)=1/3</a:t>
            </a:r>
          </a:p>
          <a:p>
            <a:pPr marL="355600" indent="-355600">
              <a:lnSpc>
                <a:spcPct val="120000"/>
              </a:lnSpc>
              <a:buClr>
                <a:srgbClr val="0070C0"/>
              </a:buClr>
              <a:buSzPct val="50000"/>
              <a:buFont typeface="Wingdings" panose="05000000000000000000" pitchFamily="2" charset="2"/>
              <a:buChar char="q"/>
            </a:pPr>
            <a:r>
              <a:rPr lang="en-US" dirty="0"/>
              <a:t> Note firms 1’s expected payoff:</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2/3*(-50)+1/3*(100) = EV</a:t>
            </a:r>
            <a:r>
              <a:rPr lang="en-US" i="1" baseline="-25000" dirty="0">
                <a:solidFill>
                  <a:schemeClr val="bg2">
                    <a:lumMod val="50000"/>
                  </a:schemeClr>
                </a:solidFill>
              </a:rPr>
              <a:t>1</a:t>
            </a:r>
            <a:r>
              <a:rPr lang="en-US" i="1" dirty="0">
                <a:solidFill>
                  <a:schemeClr val="bg2">
                    <a:lumMod val="50000"/>
                  </a:schemeClr>
                </a:solidFill>
              </a:rPr>
              <a:t>(stay out) = 0</a:t>
            </a:r>
          </a:p>
          <a:p>
            <a:pPr marL="447675" indent="-447675">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So applying the same approach to firms 2, the equilibrium strategy is 2/3 probability on entering market.</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287449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So now lets consider some another examples.</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Consider the market niche game in which firms try to carve out a market niche – note that this is no longer symmetric.</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Again, two pure strategy equilibria. </a:t>
            </a: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980484869"/>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Pure Water Co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Enter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Don’t enter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Eau</a:t>
                      </a:r>
                      <a:r>
                        <a:rPr lang="en-AU" sz="3200" b="1" baseline="0" dirty="0">
                          <a:solidFill>
                            <a:srgbClr val="00B050"/>
                          </a:solidFill>
                        </a:rPr>
                        <a:t> Claire</a:t>
                      </a:r>
                      <a:endParaRPr lang="en-AU" sz="3200" b="1" dirty="0">
                        <a:solidFill>
                          <a:srgbClr val="00B050"/>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Enter</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rgbClr val="0070C0"/>
                          </a:solidFill>
                        </a:rPr>
                        <a:t>-</a:t>
                      </a:r>
                      <a:r>
                        <a:rPr lang="en-AU" sz="2400" b="1" dirty="0">
                          <a:solidFill>
                            <a:schemeClr val="accent1">
                              <a:lumMod val="75000"/>
                            </a:schemeClr>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$150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Don’t enter</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$0</a:t>
                      </a:r>
                      <a:r>
                        <a:rPr lang="en-AU" sz="2400" b="1" dirty="0"/>
                        <a:t>,</a:t>
                      </a:r>
                      <a:r>
                        <a:rPr lang="en-AU" sz="2400" b="1" dirty="0">
                          <a:solidFill>
                            <a:schemeClr val="accent1">
                              <a:lumMod val="75000"/>
                            </a:schemeClr>
                          </a:solidFill>
                        </a:rPr>
                        <a:t> $100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$0</a:t>
                      </a:r>
                      <a:r>
                        <a:rPr lang="en-AU" sz="2400" b="1" dirty="0"/>
                        <a:t>, </a:t>
                      </a:r>
                      <a:r>
                        <a:rPr lang="en-AU" sz="2400" b="1" dirty="0">
                          <a:solidFill>
                            <a:schemeClr val="accent1">
                              <a:lumMod val="75000"/>
                            </a:schemeClr>
                          </a:solidFill>
                        </a:rPr>
                        <a:t>$0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491943" y="4750173"/>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21046" y="5389468"/>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787093" y="4732804"/>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423772" y="5377702"/>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3196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So what should each firm do? That is what mixed strategy is optimal?</a:t>
            </a:r>
          </a:p>
          <a:p>
            <a:pPr marL="355600" indent="-355600">
              <a:lnSpc>
                <a:spcPct val="120000"/>
              </a:lnSpc>
              <a:buClr>
                <a:srgbClr val="0070C0"/>
              </a:buClr>
              <a:buSzPct val="50000"/>
              <a:buFont typeface="Wingdings" panose="05000000000000000000" pitchFamily="2" charset="2"/>
              <a:buChar char="q"/>
            </a:pPr>
            <a:r>
              <a:rPr lang="en-US" dirty="0"/>
              <a:t>Let p</a:t>
            </a:r>
            <a:r>
              <a:rPr lang="en-US" baseline="-25000" dirty="0"/>
              <a:t>1</a:t>
            </a:r>
            <a:r>
              <a:rPr lang="en-US" dirty="0"/>
              <a:t>(enter) be prob. that firm 1 enters, and p</a:t>
            </a:r>
            <a:r>
              <a:rPr lang="en-US" baseline="-25000" dirty="0"/>
              <a:t>1</a:t>
            </a:r>
            <a:r>
              <a:rPr lang="en-US" dirty="0"/>
              <a:t>(stay out) be prob. that firm 1 does not enter.</a:t>
            </a:r>
          </a:p>
          <a:p>
            <a:pPr marL="355600" indent="-355600">
              <a:lnSpc>
                <a:spcPct val="120000"/>
              </a:lnSpc>
              <a:buClr>
                <a:srgbClr val="0070C0"/>
              </a:buClr>
              <a:buSzPct val="50000"/>
              <a:buFont typeface="Wingdings" panose="05000000000000000000" pitchFamily="2" charset="2"/>
              <a:buChar char="q"/>
            </a:pPr>
            <a:r>
              <a:rPr lang="en-US" dirty="0"/>
              <a:t> Let p</a:t>
            </a:r>
            <a:r>
              <a:rPr lang="en-US" baseline="-25000" dirty="0"/>
              <a:t>2</a:t>
            </a:r>
            <a:r>
              <a:rPr lang="en-US" dirty="0"/>
              <a:t>(enter) be prob. that firm 1 enters, and p</a:t>
            </a:r>
            <a:r>
              <a:rPr lang="en-US" baseline="-25000" dirty="0"/>
              <a:t>2</a:t>
            </a:r>
            <a:r>
              <a:rPr lang="en-US" dirty="0"/>
              <a:t>(stay out) be prob. that firm 2 does not enter.</a:t>
            </a:r>
          </a:p>
          <a:p>
            <a:pPr marL="355600" indent="-355600">
              <a:lnSpc>
                <a:spcPct val="120000"/>
              </a:lnSpc>
              <a:buClr>
                <a:srgbClr val="0070C0"/>
              </a:buClr>
              <a:buSzPct val="50000"/>
              <a:buFont typeface="Wingdings" panose="05000000000000000000" pitchFamily="2" charset="2"/>
              <a:buChar char="q"/>
            </a:pPr>
            <a:r>
              <a:rPr lang="en-US" dirty="0"/>
              <a:t> Firm 1’s profit if it chooses the pure strategy of entering while 2 uses a mixed strategy:</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p</a:t>
            </a:r>
            <a:r>
              <a:rPr lang="en-US" i="1" baseline="-25000" dirty="0">
                <a:solidFill>
                  <a:schemeClr val="bg2">
                    <a:lumMod val="50000"/>
                  </a:schemeClr>
                </a:solidFill>
              </a:rPr>
              <a:t>2</a:t>
            </a:r>
            <a:r>
              <a:rPr lang="en-US" i="1" dirty="0">
                <a:solidFill>
                  <a:schemeClr val="bg2">
                    <a:lumMod val="50000"/>
                  </a:schemeClr>
                </a:solidFill>
              </a:rPr>
              <a:t>(enter)(-50) + p</a:t>
            </a:r>
            <a:r>
              <a:rPr lang="en-US" i="1" baseline="-25000" dirty="0">
                <a:solidFill>
                  <a:schemeClr val="bg2">
                    <a:lumMod val="50000"/>
                  </a:schemeClr>
                </a:solidFill>
              </a:rPr>
              <a:t>2</a:t>
            </a:r>
            <a:r>
              <a:rPr lang="en-US" i="1" dirty="0">
                <a:solidFill>
                  <a:schemeClr val="bg2">
                    <a:lumMod val="50000"/>
                  </a:schemeClr>
                </a:solidFill>
              </a:rPr>
              <a:t>(stay out)(150)</a:t>
            </a:r>
          </a:p>
          <a:p>
            <a:pPr marL="355600" indent="-355600">
              <a:lnSpc>
                <a:spcPct val="120000"/>
              </a:lnSpc>
              <a:buClr>
                <a:srgbClr val="0070C0"/>
              </a:buClr>
              <a:buSzPct val="50000"/>
              <a:buFont typeface="Wingdings" panose="05000000000000000000" pitchFamily="2" charset="2"/>
              <a:buChar char="q"/>
            </a:pPr>
            <a:r>
              <a:rPr lang="en-US" dirty="0"/>
              <a:t> Suppose Firm 1 chooses the pure strategy of not entering while 2 uses a mixed strategy. This gives a payoff of 0.</a:t>
            </a:r>
          </a:p>
          <a:p>
            <a:pPr marL="355600" indent="-355600">
              <a:lnSpc>
                <a:spcPct val="120000"/>
              </a:lnSpc>
              <a:buClr>
                <a:srgbClr val="0070C0"/>
              </a:buClr>
              <a:buSzPct val="50000"/>
              <a:buFont typeface="Wingdings" panose="05000000000000000000" pitchFamily="2" charset="2"/>
              <a:buChar char="q"/>
            </a:pPr>
            <a:r>
              <a:rPr lang="en-US" dirty="0"/>
              <a:t>Now, we want to set the payoffs for firm 1 under both pure strategies equal to each other:</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EV</a:t>
            </a:r>
            <a:r>
              <a:rPr lang="en-US" i="1" baseline="-25000" dirty="0">
                <a:solidFill>
                  <a:schemeClr val="bg2">
                    <a:lumMod val="50000"/>
                  </a:schemeClr>
                </a:solidFill>
              </a:rPr>
              <a:t>1</a:t>
            </a:r>
            <a:r>
              <a:rPr lang="en-US" i="1" dirty="0">
                <a:solidFill>
                  <a:schemeClr val="bg2">
                    <a:lumMod val="50000"/>
                  </a:schemeClr>
                </a:solidFill>
              </a:rPr>
              <a:t>(stay out) = 0, or</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(enter)(-50)+ p</a:t>
            </a:r>
            <a:r>
              <a:rPr lang="en-US" i="1" baseline="-25000" dirty="0">
                <a:solidFill>
                  <a:schemeClr val="bg2">
                    <a:lumMod val="50000"/>
                  </a:schemeClr>
                </a:solidFill>
              </a:rPr>
              <a:t>2</a:t>
            </a:r>
            <a:r>
              <a:rPr lang="en-US" i="1" dirty="0">
                <a:solidFill>
                  <a:schemeClr val="bg2">
                    <a:lumMod val="50000"/>
                  </a:schemeClr>
                </a:solidFill>
              </a:rPr>
              <a:t>(</a:t>
            </a:r>
            <a:r>
              <a:rPr lang="en-US" i="1" dirty="0" err="1">
                <a:solidFill>
                  <a:schemeClr val="bg2">
                    <a:lumMod val="50000"/>
                  </a:schemeClr>
                </a:solidFill>
              </a:rPr>
              <a:t>stayout</a:t>
            </a:r>
            <a:r>
              <a:rPr lang="en-US" i="1" dirty="0">
                <a:solidFill>
                  <a:schemeClr val="bg2">
                    <a:lumMod val="50000"/>
                  </a:schemeClr>
                </a:solidFill>
              </a:rPr>
              <a:t>)(150)=0	(</a:t>
            </a:r>
            <a:r>
              <a:rPr lang="en-US" i="1" dirty="0" err="1">
                <a:solidFill>
                  <a:schemeClr val="bg2">
                    <a:lumMod val="50000"/>
                  </a:schemeClr>
                </a:solidFill>
              </a:rPr>
              <a:t>i</a:t>
            </a:r>
            <a:r>
              <a:rPr lang="en-US" i="1" dirty="0">
                <a:solidFill>
                  <a:schemeClr val="bg2">
                    <a:lumMod val="50000"/>
                  </a:schemeClr>
                </a:solidFill>
              </a:rPr>
              <a:t>)</a:t>
            </a:r>
          </a:p>
          <a:p>
            <a:pPr marL="358775" indent="0" algn="ctr">
              <a:lnSpc>
                <a:spcPct val="120000"/>
              </a:lnSpc>
              <a:buClr>
                <a:srgbClr val="0070C0"/>
              </a:buClr>
              <a:buSzPct val="50000"/>
              <a:buNone/>
            </a:pPr>
            <a:endParaRPr lang="en-US" i="1" dirty="0">
              <a:solidFill>
                <a:schemeClr val="bg2">
                  <a:lumMod val="50000"/>
                </a:schemeClr>
              </a:solidFill>
            </a:endParaRP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346980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But note that:</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 + p</a:t>
            </a:r>
            <a:r>
              <a:rPr lang="en-US" i="1" baseline="-25000" dirty="0">
                <a:solidFill>
                  <a:schemeClr val="bg2">
                    <a:lumMod val="50000"/>
                  </a:schemeClr>
                </a:solidFill>
              </a:rPr>
              <a:t>2</a:t>
            </a:r>
            <a:r>
              <a:rPr lang="en-US" i="1" dirty="0">
                <a:solidFill>
                  <a:schemeClr val="bg2">
                    <a:lumMod val="50000"/>
                  </a:schemeClr>
                </a:solidFill>
              </a:rPr>
              <a:t>(stay out)=1	(ii)</a:t>
            </a:r>
          </a:p>
          <a:p>
            <a:pPr marL="355600" indent="-355600">
              <a:lnSpc>
                <a:spcPct val="120000"/>
              </a:lnSpc>
              <a:buClr>
                <a:srgbClr val="0070C0"/>
              </a:buClr>
              <a:buSzPct val="50000"/>
              <a:buFont typeface="Wingdings" panose="05000000000000000000" pitchFamily="2" charset="2"/>
              <a:buChar char="q"/>
            </a:pPr>
            <a:r>
              <a:rPr lang="en-US" dirty="0"/>
              <a:t> Solving for (</a:t>
            </a:r>
            <a:r>
              <a:rPr lang="en-US" dirty="0" err="1"/>
              <a:t>i</a:t>
            </a:r>
            <a:r>
              <a:rPr lang="en-US" dirty="0"/>
              <a:t>) and (ii)</a:t>
            </a:r>
          </a:p>
          <a:p>
            <a:pPr marL="358775" indent="0" algn="ctr">
              <a:lnSpc>
                <a:spcPct val="120000"/>
              </a:lnSpc>
              <a:buClr>
                <a:srgbClr val="0070C0"/>
              </a:buClr>
              <a:buSzPct val="50000"/>
              <a:buNone/>
            </a:pPr>
            <a:r>
              <a:rPr lang="en-US" i="1" dirty="0">
                <a:solidFill>
                  <a:schemeClr val="bg2">
                    <a:lumMod val="50000"/>
                  </a:schemeClr>
                </a:solidFill>
              </a:rPr>
              <a:t>p</a:t>
            </a:r>
            <a:r>
              <a:rPr lang="en-US" i="1" baseline="-25000" dirty="0">
                <a:solidFill>
                  <a:schemeClr val="bg2">
                    <a:lumMod val="50000"/>
                  </a:schemeClr>
                </a:solidFill>
              </a:rPr>
              <a:t>2</a:t>
            </a:r>
            <a:r>
              <a:rPr lang="en-US" i="1" dirty="0">
                <a:solidFill>
                  <a:schemeClr val="bg2">
                    <a:lumMod val="50000"/>
                  </a:schemeClr>
                </a:solidFill>
              </a:rPr>
              <a:t>(enter)=3/4 &amp; p</a:t>
            </a:r>
            <a:r>
              <a:rPr lang="en-US" i="1" baseline="-25000" dirty="0">
                <a:solidFill>
                  <a:schemeClr val="bg2">
                    <a:lumMod val="50000"/>
                  </a:schemeClr>
                </a:solidFill>
              </a:rPr>
              <a:t>2</a:t>
            </a:r>
            <a:r>
              <a:rPr lang="en-US" i="1" dirty="0">
                <a:solidFill>
                  <a:schemeClr val="bg2">
                    <a:lumMod val="50000"/>
                  </a:schemeClr>
                </a:solidFill>
              </a:rPr>
              <a:t>(</a:t>
            </a:r>
            <a:r>
              <a:rPr lang="en-US" i="1" dirty="0" err="1">
                <a:solidFill>
                  <a:schemeClr val="bg2">
                    <a:lumMod val="50000"/>
                  </a:schemeClr>
                </a:solidFill>
              </a:rPr>
              <a:t>stayout</a:t>
            </a:r>
            <a:r>
              <a:rPr lang="en-US" i="1" dirty="0">
                <a:solidFill>
                  <a:schemeClr val="bg2">
                    <a:lumMod val="50000"/>
                  </a:schemeClr>
                </a:solidFill>
              </a:rPr>
              <a:t>)=1/4</a:t>
            </a:r>
          </a:p>
          <a:p>
            <a:pPr marL="355600" indent="-355600">
              <a:lnSpc>
                <a:spcPct val="120000"/>
              </a:lnSpc>
              <a:buClr>
                <a:srgbClr val="0070C0"/>
              </a:buClr>
              <a:buSzPct val="50000"/>
              <a:buFont typeface="Wingdings" panose="05000000000000000000" pitchFamily="2" charset="2"/>
              <a:buChar char="q"/>
            </a:pPr>
            <a:r>
              <a:rPr lang="en-US" dirty="0"/>
              <a:t> Note firms 1’s expected payoff:</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1</a:t>
            </a:r>
            <a:r>
              <a:rPr lang="en-US" i="1" dirty="0">
                <a:solidFill>
                  <a:schemeClr val="bg2">
                    <a:lumMod val="50000"/>
                  </a:schemeClr>
                </a:solidFill>
              </a:rPr>
              <a:t>(enter) = 3/4*(-50)+1/4*(100) = EV</a:t>
            </a:r>
            <a:r>
              <a:rPr lang="en-US" i="1" baseline="-25000" dirty="0">
                <a:solidFill>
                  <a:schemeClr val="bg2">
                    <a:lumMod val="50000"/>
                  </a:schemeClr>
                </a:solidFill>
              </a:rPr>
              <a:t>1</a:t>
            </a:r>
            <a:r>
              <a:rPr lang="en-US" i="1" dirty="0">
                <a:solidFill>
                  <a:schemeClr val="bg2">
                    <a:lumMod val="50000"/>
                  </a:schemeClr>
                </a:solidFill>
              </a:rPr>
              <a:t>(stay out) = 0</a:t>
            </a:r>
          </a:p>
          <a:p>
            <a:pPr marL="447675" indent="-447675">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So applying the same approach to firm 2, the equilibrium strategy for firm 1 is 2/3 probability on entering market.</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3839344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Of course we can construct a simple example of our sales model using the same principles (assuming 50 uninformed and 120 informed buyers).</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Think about a choice between everyday low pricing versus sales.</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Two pure strategy equilibria (assume SP=500, NP=600, cost=450). </a:t>
            </a: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482741340"/>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Big W</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No sale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Sale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Target</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No</a:t>
                      </a:r>
                      <a:r>
                        <a:rPr lang="en-AU" sz="2400" b="1" baseline="0" dirty="0">
                          <a:solidFill>
                            <a:srgbClr val="00B050"/>
                          </a:solidFill>
                        </a:rPr>
                        <a:t> sale</a:t>
                      </a:r>
                      <a:endParaRPr lang="en-AU" sz="2400" b="1" dirty="0">
                        <a:solidFill>
                          <a:srgbClr val="00B050"/>
                        </a:solidFill>
                      </a:endParaRP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$7500</a:t>
                      </a:r>
                      <a:r>
                        <a:rPr lang="en-AU" sz="2400" b="1" dirty="0"/>
                        <a:t>, </a:t>
                      </a:r>
                      <a:r>
                        <a:rPr lang="en-AU" sz="2400" b="1" dirty="0">
                          <a:solidFill>
                            <a:schemeClr val="accent1">
                              <a:lumMod val="75000"/>
                            </a:schemeClr>
                          </a:solidFill>
                        </a:rPr>
                        <a:t>$7500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$7500</a:t>
                      </a:r>
                      <a:r>
                        <a:rPr lang="en-AU" sz="2400" b="1" dirty="0"/>
                        <a:t>, </a:t>
                      </a:r>
                      <a:r>
                        <a:rPr lang="en-AU" sz="2400" b="1" dirty="0">
                          <a:solidFill>
                            <a:schemeClr val="accent1">
                              <a:lumMod val="75000"/>
                            </a:schemeClr>
                          </a:solidFill>
                        </a:rPr>
                        <a:t>$8500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Sale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$8500</a:t>
                      </a:r>
                      <a:r>
                        <a:rPr lang="en-AU" sz="2400" b="1" dirty="0"/>
                        <a:t>,</a:t>
                      </a:r>
                      <a:r>
                        <a:rPr lang="en-AU" sz="2400" b="1" dirty="0">
                          <a:solidFill>
                            <a:schemeClr val="accent1">
                              <a:lumMod val="75000"/>
                            </a:schemeClr>
                          </a:solidFill>
                        </a:rPr>
                        <a:t> $7500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$5500</a:t>
                      </a:r>
                      <a:r>
                        <a:rPr lang="en-AU" sz="2400" b="1" dirty="0"/>
                        <a:t>, </a:t>
                      </a:r>
                      <a:r>
                        <a:rPr lang="en-AU" sz="2400" b="1" dirty="0">
                          <a:solidFill>
                            <a:schemeClr val="accent1">
                              <a:lumMod val="75000"/>
                            </a:schemeClr>
                          </a:solidFill>
                        </a:rPr>
                        <a:t>$5500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491942" y="4750173"/>
            <a:ext cx="826433"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263093" y="5389468"/>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80612" y="4732804"/>
            <a:ext cx="1011331"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47013" y="5377702"/>
            <a:ext cx="91608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2634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So what should each firm do? That is what mixed strategy is optimal?</a:t>
            </a:r>
          </a:p>
          <a:p>
            <a:pPr marL="355600" indent="-355600">
              <a:lnSpc>
                <a:spcPct val="120000"/>
              </a:lnSpc>
              <a:buClr>
                <a:srgbClr val="0070C0"/>
              </a:buClr>
              <a:buSzPct val="50000"/>
              <a:buFont typeface="Wingdings" panose="05000000000000000000" pitchFamily="2" charset="2"/>
              <a:buChar char="q"/>
            </a:pPr>
            <a:r>
              <a:rPr lang="en-US" dirty="0"/>
              <a:t>Let p(NP) be prob. charging normal price.</a:t>
            </a:r>
          </a:p>
          <a:p>
            <a:pPr marL="355600" indent="-355600">
              <a:lnSpc>
                <a:spcPct val="120000"/>
              </a:lnSpc>
              <a:buClr>
                <a:srgbClr val="0070C0"/>
              </a:buClr>
              <a:buSzPct val="50000"/>
              <a:buFont typeface="Wingdings" panose="05000000000000000000" pitchFamily="2" charset="2"/>
              <a:buChar char="q"/>
            </a:pPr>
            <a:r>
              <a:rPr lang="en-US" dirty="0"/>
              <a:t>Let p(SP) be prob. charging sale price.</a:t>
            </a:r>
          </a:p>
          <a:p>
            <a:pPr marL="355600" indent="-355600">
              <a:lnSpc>
                <a:spcPct val="120000"/>
              </a:lnSpc>
              <a:buClr>
                <a:srgbClr val="0070C0"/>
              </a:buClr>
              <a:buSzPct val="50000"/>
              <a:buFont typeface="Wingdings" panose="05000000000000000000" pitchFamily="2" charset="2"/>
              <a:buChar char="q"/>
            </a:pPr>
            <a:r>
              <a:rPr lang="en-US" dirty="0"/>
              <a:t>Big W’s profit if it chooses the pure strategy of charging a sale price while 2 (Target) uses a mixed strategy:</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 </a:t>
            </a:r>
            <a:r>
              <a:rPr lang="en-US" i="1" dirty="0">
                <a:solidFill>
                  <a:schemeClr val="bg2">
                    <a:lumMod val="50000"/>
                  </a:schemeClr>
                </a:solidFill>
              </a:rPr>
              <a:t>(SP) = 8500 </a:t>
            </a:r>
            <a:r>
              <a:rPr lang="en-US" i="1" dirty="0" err="1">
                <a:solidFill>
                  <a:schemeClr val="bg2">
                    <a:lumMod val="50000"/>
                  </a:schemeClr>
                </a:solidFill>
              </a:rPr>
              <a:t>p</a:t>
            </a:r>
            <a:r>
              <a:rPr lang="en-US" i="1" baseline="-25000" dirty="0" err="1">
                <a:solidFill>
                  <a:schemeClr val="bg2">
                    <a:lumMod val="50000"/>
                  </a:schemeClr>
                </a:solidFill>
              </a:rPr>
              <a:t>Target</a:t>
            </a:r>
            <a:r>
              <a:rPr lang="en-US" i="1" baseline="-25000" dirty="0">
                <a:solidFill>
                  <a:schemeClr val="bg2">
                    <a:lumMod val="50000"/>
                  </a:schemeClr>
                </a:solidFill>
              </a:rPr>
              <a:t> </a:t>
            </a:r>
            <a:r>
              <a:rPr lang="en-US" i="1" dirty="0">
                <a:solidFill>
                  <a:schemeClr val="bg2">
                    <a:lumMod val="50000"/>
                  </a:schemeClr>
                </a:solidFill>
              </a:rPr>
              <a:t>(NP) + 5500 </a:t>
            </a:r>
            <a:r>
              <a:rPr lang="en-US" i="1" dirty="0" err="1">
                <a:solidFill>
                  <a:schemeClr val="bg2">
                    <a:lumMod val="50000"/>
                  </a:schemeClr>
                </a:solidFill>
              </a:rPr>
              <a:t>p</a:t>
            </a:r>
            <a:r>
              <a:rPr lang="en-US" i="1" baseline="-25000" dirty="0" err="1">
                <a:solidFill>
                  <a:schemeClr val="bg2">
                    <a:lumMod val="50000"/>
                  </a:schemeClr>
                </a:solidFill>
              </a:rPr>
              <a:t>Target</a:t>
            </a:r>
            <a:r>
              <a:rPr lang="en-US" i="1" dirty="0">
                <a:solidFill>
                  <a:schemeClr val="bg2">
                    <a:lumMod val="50000"/>
                  </a:schemeClr>
                </a:solidFill>
              </a:rPr>
              <a:t>(SP)</a:t>
            </a:r>
          </a:p>
          <a:p>
            <a:pPr marL="355600" indent="-355600">
              <a:lnSpc>
                <a:spcPct val="120000"/>
              </a:lnSpc>
              <a:buClr>
                <a:srgbClr val="0070C0"/>
              </a:buClr>
              <a:buSzPct val="50000"/>
              <a:buFont typeface="Wingdings" panose="05000000000000000000" pitchFamily="2" charset="2"/>
              <a:buChar char="q"/>
            </a:pPr>
            <a:r>
              <a:rPr lang="en-US" dirty="0"/>
              <a:t> Suppose Firm 1 (Big W) chooses the pure strategy of normal pricing while 2 uses a mixed strategy. This gives a payoff of 7500.</a:t>
            </a:r>
          </a:p>
          <a:p>
            <a:pPr marL="355600" indent="-355600">
              <a:lnSpc>
                <a:spcPct val="120000"/>
              </a:lnSpc>
              <a:buClr>
                <a:srgbClr val="0070C0"/>
              </a:buClr>
              <a:buSzPct val="50000"/>
              <a:buFont typeface="Wingdings" panose="05000000000000000000" pitchFamily="2" charset="2"/>
              <a:buChar char="q"/>
            </a:pPr>
            <a:r>
              <a:rPr lang="en-US" dirty="0"/>
              <a:t>Now, we want to set the payoffs for firm 1 (Big W) under both pure strategies equal to each other:</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 </a:t>
            </a:r>
            <a:r>
              <a:rPr lang="en-US" i="1" dirty="0">
                <a:solidFill>
                  <a:schemeClr val="bg2">
                    <a:lumMod val="50000"/>
                  </a:schemeClr>
                </a:solidFill>
              </a:rPr>
              <a:t>(NP) = EV</a:t>
            </a:r>
            <a:r>
              <a:rPr lang="en-US" i="1" baseline="-25000" dirty="0">
                <a:solidFill>
                  <a:schemeClr val="bg2">
                    <a:lumMod val="50000"/>
                  </a:schemeClr>
                </a:solidFill>
              </a:rPr>
              <a:t> </a:t>
            </a:r>
            <a:r>
              <a:rPr lang="en-US" i="1" dirty="0">
                <a:solidFill>
                  <a:schemeClr val="bg2">
                    <a:lumMod val="50000"/>
                  </a:schemeClr>
                </a:solidFill>
              </a:rPr>
              <a:t>(SP) = 7500, or</a:t>
            </a:r>
          </a:p>
          <a:p>
            <a:pPr marL="358775" indent="0" algn="ctr">
              <a:lnSpc>
                <a:spcPct val="120000"/>
              </a:lnSpc>
              <a:buClr>
                <a:srgbClr val="0070C0"/>
              </a:buClr>
              <a:buSzPct val="50000"/>
              <a:buNone/>
            </a:pPr>
            <a:r>
              <a:rPr lang="en-US" i="1" dirty="0" err="1">
                <a:solidFill>
                  <a:schemeClr val="bg2">
                    <a:lumMod val="50000"/>
                  </a:schemeClr>
                </a:solidFill>
              </a:rPr>
              <a:t>p</a:t>
            </a:r>
            <a:r>
              <a:rPr lang="en-US" i="1" baseline="-25000" dirty="0" err="1">
                <a:solidFill>
                  <a:schemeClr val="bg2">
                    <a:lumMod val="50000"/>
                  </a:schemeClr>
                </a:solidFill>
              </a:rPr>
              <a:t>Target</a:t>
            </a:r>
            <a:r>
              <a:rPr lang="en-US" i="1" dirty="0">
                <a:solidFill>
                  <a:schemeClr val="bg2">
                    <a:lumMod val="50000"/>
                  </a:schemeClr>
                </a:solidFill>
              </a:rPr>
              <a:t>(NP)(8500)+ </a:t>
            </a:r>
            <a:r>
              <a:rPr lang="en-US" i="1" dirty="0" err="1">
                <a:solidFill>
                  <a:schemeClr val="bg2">
                    <a:lumMod val="50000"/>
                  </a:schemeClr>
                </a:solidFill>
              </a:rPr>
              <a:t>p</a:t>
            </a:r>
            <a:r>
              <a:rPr lang="en-US" i="1" baseline="-25000" dirty="0" err="1">
                <a:solidFill>
                  <a:schemeClr val="bg2">
                    <a:lumMod val="50000"/>
                  </a:schemeClr>
                </a:solidFill>
              </a:rPr>
              <a:t>Target</a:t>
            </a:r>
            <a:r>
              <a:rPr lang="en-US" i="1" dirty="0">
                <a:solidFill>
                  <a:schemeClr val="bg2">
                    <a:lumMod val="50000"/>
                  </a:schemeClr>
                </a:solidFill>
              </a:rPr>
              <a:t>(SP)(5500)=7500	(</a:t>
            </a:r>
            <a:r>
              <a:rPr lang="en-US" i="1" dirty="0" err="1">
                <a:solidFill>
                  <a:schemeClr val="bg2">
                    <a:lumMod val="50000"/>
                  </a:schemeClr>
                </a:solidFill>
              </a:rPr>
              <a:t>i</a:t>
            </a:r>
            <a:r>
              <a:rPr lang="en-US" i="1" dirty="0">
                <a:solidFill>
                  <a:schemeClr val="bg2">
                    <a:lumMod val="50000"/>
                  </a:schemeClr>
                </a:solidFill>
              </a:rPr>
              <a:t>)</a:t>
            </a:r>
          </a:p>
          <a:p>
            <a:pPr marL="358775" indent="0" algn="ctr">
              <a:lnSpc>
                <a:spcPct val="120000"/>
              </a:lnSpc>
              <a:buClr>
                <a:srgbClr val="0070C0"/>
              </a:buClr>
              <a:buSzPct val="50000"/>
              <a:buNone/>
            </a:pPr>
            <a:endParaRPr lang="en-US" i="1" dirty="0">
              <a:solidFill>
                <a:schemeClr val="bg2">
                  <a:lumMod val="50000"/>
                </a:schemeClr>
              </a:solidFill>
            </a:endParaRP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12644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But note that:</a:t>
            </a:r>
          </a:p>
          <a:p>
            <a:pPr marL="358775" indent="0" algn="ctr">
              <a:lnSpc>
                <a:spcPct val="120000"/>
              </a:lnSpc>
              <a:buClr>
                <a:srgbClr val="0070C0"/>
              </a:buClr>
              <a:buSzPct val="50000"/>
              <a:buNone/>
            </a:pPr>
            <a:r>
              <a:rPr lang="en-US" i="1" dirty="0" err="1">
                <a:solidFill>
                  <a:schemeClr val="bg2">
                    <a:lumMod val="50000"/>
                  </a:schemeClr>
                </a:solidFill>
              </a:rPr>
              <a:t>p</a:t>
            </a:r>
            <a:r>
              <a:rPr lang="en-US" i="1" baseline="-25000" dirty="0" err="1">
                <a:solidFill>
                  <a:schemeClr val="bg2">
                    <a:lumMod val="50000"/>
                  </a:schemeClr>
                </a:solidFill>
              </a:rPr>
              <a:t>Target</a:t>
            </a:r>
            <a:r>
              <a:rPr lang="en-US" i="1" baseline="-25000" dirty="0">
                <a:solidFill>
                  <a:schemeClr val="bg2">
                    <a:lumMod val="50000"/>
                  </a:schemeClr>
                </a:solidFill>
              </a:rPr>
              <a:t> </a:t>
            </a:r>
            <a:r>
              <a:rPr lang="en-US" i="1" dirty="0">
                <a:solidFill>
                  <a:schemeClr val="bg2">
                    <a:lumMod val="50000"/>
                  </a:schemeClr>
                </a:solidFill>
              </a:rPr>
              <a:t>(SP) + </a:t>
            </a:r>
            <a:r>
              <a:rPr lang="en-US" i="1" dirty="0" err="1">
                <a:solidFill>
                  <a:schemeClr val="bg2">
                    <a:lumMod val="50000"/>
                  </a:schemeClr>
                </a:solidFill>
              </a:rPr>
              <a:t>p</a:t>
            </a:r>
            <a:r>
              <a:rPr lang="en-US" i="1" baseline="-25000" dirty="0" err="1">
                <a:solidFill>
                  <a:schemeClr val="bg2">
                    <a:lumMod val="50000"/>
                  </a:schemeClr>
                </a:solidFill>
              </a:rPr>
              <a:t>Target</a:t>
            </a:r>
            <a:r>
              <a:rPr lang="en-US" i="1" baseline="-25000" dirty="0">
                <a:solidFill>
                  <a:schemeClr val="bg2">
                    <a:lumMod val="50000"/>
                  </a:schemeClr>
                </a:solidFill>
              </a:rPr>
              <a:t> </a:t>
            </a:r>
            <a:r>
              <a:rPr lang="en-US" i="1" dirty="0">
                <a:solidFill>
                  <a:schemeClr val="bg2">
                    <a:lumMod val="50000"/>
                  </a:schemeClr>
                </a:solidFill>
              </a:rPr>
              <a:t>(NP)=1	(ii)</a:t>
            </a:r>
          </a:p>
          <a:p>
            <a:pPr marL="355600" indent="-355600">
              <a:lnSpc>
                <a:spcPct val="120000"/>
              </a:lnSpc>
              <a:buClr>
                <a:srgbClr val="0070C0"/>
              </a:buClr>
              <a:buSzPct val="50000"/>
              <a:buFont typeface="Wingdings" panose="05000000000000000000" pitchFamily="2" charset="2"/>
              <a:buChar char="q"/>
            </a:pPr>
            <a:r>
              <a:rPr lang="en-US" dirty="0"/>
              <a:t> Solving for (</a:t>
            </a:r>
            <a:r>
              <a:rPr lang="en-US" dirty="0" err="1"/>
              <a:t>i</a:t>
            </a:r>
            <a:r>
              <a:rPr lang="en-US" dirty="0"/>
              <a:t>) and (ii)</a:t>
            </a:r>
          </a:p>
          <a:p>
            <a:pPr marL="358775" indent="0" algn="ctr">
              <a:lnSpc>
                <a:spcPct val="120000"/>
              </a:lnSpc>
              <a:buClr>
                <a:srgbClr val="0070C0"/>
              </a:buClr>
              <a:buSzPct val="50000"/>
              <a:buNone/>
            </a:pPr>
            <a:r>
              <a:rPr lang="en-US" i="1" dirty="0" err="1">
                <a:solidFill>
                  <a:schemeClr val="bg2">
                    <a:lumMod val="50000"/>
                  </a:schemeClr>
                </a:solidFill>
              </a:rPr>
              <a:t>p</a:t>
            </a:r>
            <a:r>
              <a:rPr lang="en-US" i="1" baseline="-25000" dirty="0" err="1">
                <a:solidFill>
                  <a:schemeClr val="bg2">
                    <a:lumMod val="50000"/>
                  </a:schemeClr>
                </a:solidFill>
              </a:rPr>
              <a:t>Target</a:t>
            </a:r>
            <a:r>
              <a:rPr lang="en-US" i="1" baseline="-25000" dirty="0">
                <a:solidFill>
                  <a:schemeClr val="bg2">
                    <a:lumMod val="50000"/>
                  </a:schemeClr>
                </a:solidFill>
              </a:rPr>
              <a:t> </a:t>
            </a:r>
            <a:r>
              <a:rPr lang="en-US" i="1" dirty="0">
                <a:solidFill>
                  <a:schemeClr val="bg2">
                    <a:lumMod val="50000"/>
                  </a:schemeClr>
                </a:solidFill>
              </a:rPr>
              <a:t>(SP)=1/3 &amp; </a:t>
            </a:r>
            <a:r>
              <a:rPr lang="en-US" i="1" dirty="0" err="1">
                <a:solidFill>
                  <a:schemeClr val="bg2">
                    <a:lumMod val="50000"/>
                  </a:schemeClr>
                </a:solidFill>
              </a:rPr>
              <a:t>p</a:t>
            </a:r>
            <a:r>
              <a:rPr lang="en-US" i="1" baseline="-25000" dirty="0" err="1">
                <a:solidFill>
                  <a:schemeClr val="bg2">
                    <a:lumMod val="50000"/>
                  </a:schemeClr>
                </a:solidFill>
              </a:rPr>
              <a:t>Target</a:t>
            </a:r>
            <a:r>
              <a:rPr lang="en-US" i="1" dirty="0">
                <a:solidFill>
                  <a:schemeClr val="bg2">
                    <a:lumMod val="50000"/>
                  </a:schemeClr>
                </a:solidFill>
              </a:rPr>
              <a:t>(NP)=2/3</a:t>
            </a:r>
          </a:p>
          <a:p>
            <a:pPr marL="355600" indent="-355600">
              <a:lnSpc>
                <a:spcPct val="120000"/>
              </a:lnSpc>
              <a:buClr>
                <a:srgbClr val="0070C0"/>
              </a:buClr>
              <a:buSzPct val="50000"/>
              <a:buFont typeface="Wingdings" panose="05000000000000000000" pitchFamily="2" charset="2"/>
              <a:buChar char="q"/>
            </a:pPr>
            <a:r>
              <a:rPr lang="en-US" dirty="0"/>
              <a:t> Note firms 1’s (</a:t>
            </a:r>
            <a:r>
              <a:rPr lang="en-US" dirty="0" err="1"/>
              <a:t>BigWs</a:t>
            </a:r>
            <a:r>
              <a:rPr lang="en-US" dirty="0"/>
              <a:t>) expected payoff:</a:t>
            </a:r>
          </a:p>
          <a:p>
            <a:pPr marL="358775" indent="0" algn="ctr">
              <a:lnSpc>
                <a:spcPct val="120000"/>
              </a:lnSpc>
              <a:buClr>
                <a:srgbClr val="0070C0"/>
              </a:buClr>
              <a:buSzPct val="50000"/>
              <a:buNone/>
            </a:pPr>
            <a:r>
              <a:rPr lang="en-US" i="1" dirty="0">
                <a:solidFill>
                  <a:schemeClr val="bg2">
                    <a:lumMod val="50000"/>
                  </a:schemeClr>
                </a:solidFill>
              </a:rPr>
              <a:t>EV</a:t>
            </a:r>
            <a:r>
              <a:rPr lang="en-US" i="1" baseline="-25000" dirty="0">
                <a:solidFill>
                  <a:schemeClr val="bg2">
                    <a:lumMod val="50000"/>
                  </a:schemeClr>
                </a:solidFill>
              </a:rPr>
              <a:t> </a:t>
            </a:r>
            <a:r>
              <a:rPr lang="en-US" i="1" dirty="0">
                <a:solidFill>
                  <a:schemeClr val="bg2">
                    <a:lumMod val="50000"/>
                  </a:schemeClr>
                </a:solidFill>
              </a:rPr>
              <a:t>(SP) = 1/3*(5500)+2/3*(8500) = EV</a:t>
            </a:r>
            <a:r>
              <a:rPr lang="en-US" i="1" baseline="-25000" dirty="0">
                <a:solidFill>
                  <a:schemeClr val="bg2">
                    <a:lumMod val="50000"/>
                  </a:schemeClr>
                </a:solidFill>
              </a:rPr>
              <a:t>1</a:t>
            </a:r>
            <a:r>
              <a:rPr lang="en-US" i="1" dirty="0">
                <a:solidFill>
                  <a:schemeClr val="bg2">
                    <a:lumMod val="50000"/>
                  </a:schemeClr>
                </a:solidFill>
              </a:rPr>
              <a:t>(NP) = 7500</a:t>
            </a:r>
          </a:p>
          <a:p>
            <a:pPr marL="447675" indent="-447675">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So applying the same approach to firm 2 (Target), the equilibrium strategy for firm 1 (Big W) is 1/3 probability of having a sale.</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3558207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400" dirty="0"/>
              <a:t>We an also approach this using best response curves…:</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Consider the following game. </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Lets try to identify the best response curves</a:t>
            </a: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4173049559"/>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Big W</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No sale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Sale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Target</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No sale</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$7500</a:t>
                      </a:r>
                      <a:r>
                        <a:rPr lang="en-AU" sz="2400" b="1" dirty="0"/>
                        <a:t>, </a:t>
                      </a:r>
                      <a:r>
                        <a:rPr lang="en-AU" sz="2400" b="1" dirty="0">
                          <a:solidFill>
                            <a:schemeClr val="accent1">
                              <a:lumMod val="75000"/>
                            </a:schemeClr>
                          </a:solidFill>
                        </a:rPr>
                        <a:t>$7500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$7500</a:t>
                      </a:r>
                      <a:r>
                        <a:rPr lang="en-AU" sz="2400" b="1" dirty="0"/>
                        <a:t>, </a:t>
                      </a:r>
                      <a:r>
                        <a:rPr lang="en-AU" sz="2400" b="1" dirty="0">
                          <a:solidFill>
                            <a:schemeClr val="accent1">
                              <a:lumMod val="75000"/>
                            </a:schemeClr>
                          </a:solidFill>
                        </a:rPr>
                        <a:t>$8500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Sale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$8500</a:t>
                      </a:r>
                      <a:r>
                        <a:rPr lang="en-AU" sz="2400" b="1" dirty="0"/>
                        <a:t>,</a:t>
                      </a:r>
                      <a:r>
                        <a:rPr lang="en-AU" sz="2400" b="1" dirty="0">
                          <a:solidFill>
                            <a:schemeClr val="accent1">
                              <a:lumMod val="75000"/>
                            </a:schemeClr>
                          </a:solidFill>
                        </a:rPr>
                        <a:t> $7500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$5500</a:t>
                      </a:r>
                      <a:r>
                        <a:rPr lang="en-AU" sz="2400" b="1" dirty="0"/>
                        <a:t>, </a:t>
                      </a:r>
                      <a:r>
                        <a:rPr lang="en-AU" sz="2400" b="1" dirty="0">
                          <a:solidFill>
                            <a:schemeClr val="accent1">
                              <a:lumMod val="75000"/>
                            </a:schemeClr>
                          </a:solidFill>
                        </a:rPr>
                        <a:t>$5500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339543" y="473616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28621" y="5333439"/>
            <a:ext cx="94297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536081" y="473616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423771" y="5406836"/>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890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Why Study Game Theory?</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Helps us understand interaction between economic agents…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Between firms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Within firms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Firm and its customers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Firms and its suppliers</a:t>
            </a:r>
          </a:p>
          <a:p>
            <a:pPr marL="358775" indent="-358775">
              <a:lnSpc>
                <a:spcPct val="120000"/>
              </a:lnSpc>
              <a:buClr>
                <a:srgbClr val="0070C0"/>
              </a:buClr>
              <a:buSzPct val="50000"/>
              <a:buFont typeface="Wingdings" panose="05000000000000000000" pitchFamily="2" charset="2"/>
              <a:buChar char="q"/>
            </a:pPr>
            <a:r>
              <a:rPr lang="en-US" dirty="0"/>
              <a:t>Today, will go through some simple approaches to solving different types of games, some of which might look familiar.</a:t>
            </a:r>
          </a:p>
          <a:p>
            <a:pPr marL="358775" indent="-358775">
              <a:lnSpc>
                <a:spcPct val="120000"/>
              </a:lnSpc>
              <a:buClr>
                <a:srgbClr val="0070C0"/>
              </a:buClr>
              <a:buSzPct val="50000"/>
              <a:buFont typeface="Wingdings" panose="05000000000000000000" pitchFamily="2" charset="2"/>
              <a:buChar char="q"/>
            </a:pPr>
            <a:r>
              <a:rPr lang="en-US" dirty="0"/>
              <a:t>Also try to identify some real world examples where game theory provides insight into </a:t>
            </a:r>
            <a:r>
              <a:rPr lang="en-US" dirty="0" err="1"/>
              <a:t>behaviour</a:t>
            </a:r>
            <a:r>
              <a:rPr lang="en-US" dirty="0"/>
              <a:t> and outcomes.</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400" i="1" dirty="0">
                <a:solidFill>
                  <a:schemeClr val="bg2">
                    <a:lumMod val="25000"/>
                  </a:schemeClr>
                </a:solidFill>
              </a:rPr>
              <a:t>Let r be prob. that Target plays no sale, and (1-r) be prob. it plays sale</a:t>
            </a:r>
          </a:p>
          <a:p>
            <a:pPr marL="355600" indent="-355600">
              <a:lnSpc>
                <a:spcPct val="120000"/>
              </a:lnSpc>
              <a:buClr>
                <a:srgbClr val="0070C0"/>
              </a:buClr>
              <a:buSzPct val="50000"/>
              <a:buFont typeface="Wingdings" panose="05000000000000000000" pitchFamily="2" charset="2"/>
              <a:buChar char="q"/>
            </a:pPr>
            <a:r>
              <a:rPr lang="en-US" sz="2400" i="1" dirty="0">
                <a:solidFill>
                  <a:schemeClr val="bg2">
                    <a:lumMod val="25000"/>
                  </a:schemeClr>
                </a:solidFill>
              </a:rPr>
              <a:t>Let c be prob. that </a:t>
            </a:r>
            <a:r>
              <a:rPr lang="en-US" sz="2400" i="1" dirty="0" err="1">
                <a:solidFill>
                  <a:schemeClr val="bg2">
                    <a:lumMod val="25000"/>
                  </a:schemeClr>
                </a:solidFill>
              </a:rPr>
              <a:t>BigW</a:t>
            </a:r>
            <a:r>
              <a:rPr lang="en-US" sz="2400" i="1" dirty="0">
                <a:solidFill>
                  <a:schemeClr val="bg2">
                    <a:lumMod val="25000"/>
                  </a:schemeClr>
                </a:solidFill>
              </a:rPr>
              <a:t> plays no sale, and (1-c) be prob. it plays sale</a:t>
            </a:r>
          </a:p>
          <a:p>
            <a:pPr marL="355600" indent="-355600">
              <a:lnSpc>
                <a:spcPct val="120000"/>
              </a:lnSpc>
              <a:buClr>
                <a:srgbClr val="0070C0"/>
              </a:buClr>
              <a:buSzPct val="50000"/>
              <a:buFont typeface="Wingdings" panose="05000000000000000000" pitchFamily="2" charset="2"/>
              <a:buChar char="q"/>
            </a:pPr>
            <a:r>
              <a:rPr lang="en-US" sz="2400" i="1" dirty="0">
                <a:solidFill>
                  <a:schemeClr val="bg2">
                    <a:lumMod val="25000"/>
                  </a:schemeClr>
                </a:solidFill>
              </a:rPr>
              <a:t>Consider:</a:t>
            </a:r>
          </a:p>
          <a:p>
            <a:pPr marL="355600" indent="-355600">
              <a:lnSpc>
                <a:spcPct val="120000"/>
              </a:lnSpc>
              <a:buClr>
                <a:srgbClr val="0070C0"/>
              </a:buClr>
              <a:buSzPct val="50000"/>
              <a:buFont typeface="Wingdings" panose="05000000000000000000" pitchFamily="2" charset="2"/>
              <a:buChar char="q"/>
            </a:pPr>
            <a:endParaRPr lang="en-US" sz="2400"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endParaRPr lang="en-US" dirty="0"/>
          </a:p>
          <a:p>
            <a:pPr marL="358775" indent="0" algn="ctr">
              <a:lnSpc>
                <a:spcPct val="120000"/>
              </a:lnSpc>
              <a:buClr>
                <a:srgbClr val="0070C0"/>
              </a:buClr>
              <a:buSzPct val="50000"/>
              <a:buNone/>
            </a:pPr>
            <a:r>
              <a:rPr lang="en-US" i="1" dirty="0">
                <a:solidFill>
                  <a:schemeClr val="bg2">
                    <a:lumMod val="50000"/>
                  </a:schemeClr>
                </a:solidFill>
              </a:rPr>
              <a:t>.</a:t>
            </a:r>
          </a:p>
          <a:p>
            <a:pPr marL="358775" indent="0" algn="ctr">
              <a:lnSpc>
                <a:spcPct val="120000"/>
              </a:lnSpc>
              <a:buClr>
                <a:srgbClr val="0070C0"/>
              </a:buClr>
              <a:buSzPct val="50000"/>
              <a:buNone/>
            </a:pP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8432312"/>
              </p:ext>
            </p:extLst>
          </p:nvPr>
        </p:nvGraphicFramePr>
        <p:xfrm>
          <a:off x="2318871" y="355251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AU" dirty="0"/>
                        <a:t>Combination</a:t>
                      </a:r>
                    </a:p>
                  </a:txBody>
                  <a:tcPr/>
                </a:tc>
                <a:tc>
                  <a:txBody>
                    <a:bodyPr/>
                    <a:lstStyle/>
                    <a:p>
                      <a:pPr algn="ctr"/>
                      <a:r>
                        <a:rPr lang="en-AU" dirty="0"/>
                        <a:t>Probability</a:t>
                      </a:r>
                    </a:p>
                  </a:txBody>
                  <a:tcPr/>
                </a:tc>
                <a:tc>
                  <a:txBody>
                    <a:bodyPr/>
                    <a:lstStyle/>
                    <a:p>
                      <a:pPr algn="ctr"/>
                      <a:r>
                        <a:rPr lang="en-AU" dirty="0"/>
                        <a:t>Payoff to Target</a:t>
                      </a:r>
                    </a:p>
                  </a:txBody>
                  <a:tcPr/>
                </a:tc>
                <a:extLst>
                  <a:ext uri="{0D108BD9-81ED-4DB2-BD59-A6C34878D82A}">
                    <a16:rowId xmlns:a16="http://schemas.microsoft.com/office/drawing/2014/main" val="10000"/>
                  </a:ext>
                </a:extLst>
              </a:tr>
              <a:tr h="370840">
                <a:tc>
                  <a:txBody>
                    <a:bodyPr/>
                    <a:lstStyle/>
                    <a:p>
                      <a:r>
                        <a:rPr lang="en-AU" b="1" i="1" dirty="0">
                          <a:solidFill>
                            <a:schemeClr val="bg2">
                              <a:lumMod val="25000"/>
                            </a:schemeClr>
                          </a:solidFill>
                        </a:rPr>
                        <a:t>No sale, no sale</a:t>
                      </a:r>
                    </a:p>
                  </a:txBody>
                  <a:tcPr/>
                </a:tc>
                <a:tc>
                  <a:txBody>
                    <a:bodyPr/>
                    <a:lstStyle/>
                    <a:p>
                      <a:pPr algn="ctr"/>
                      <a:r>
                        <a:rPr lang="en-AU" dirty="0" err="1"/>
                        <a:t>rc</a:t>
                      </a:r>
                      <a:endParaRPr lang="en-AU" dirty="0"/>
                    </a:p>
                  </a:txBody>
                  <a:tcPr/>
                </a:tc>
                <a:tc>
                  <a:txBody>
                    <a:bodyPr/>
                    <a:lstStyle/>
                    <a:p>
                      <a:pPr algn="ctr"/>
                      <a:r>
                        <a:rPr lang="en-AU" dirty="0"/>
                        <a:t>7500</a:t>
                      </a:r>
                    </a:p>
                  </a:txBody>
                  <a:tcPr/>
                </a:tc>
                <a:extLst>
                  <a:ext uri="{0D108BD9-81ED-4DB2-BD59-A6C34878D82A}">
                    <a16:rowId xmlns:a16="http://schemas.microsoft.com/office/drawing/2014/main" val="10001"/>
                  </a:ext>
                </a:extLst>
              </a:tr>
              <a:tr h="370840">
                <a:tc>
                  <a:txBody>
                    <a:bodyPr/>
                    <a:lstStyle/>
                    <a:p>
                      <a:r>
                        <a:rPr lang="en-AU" b="1" i="1" dirty="0">
                          <a:solidFill>
                            <a:schemeClr val="bg2">
                              <a:lumMod val="25000"/>
                            </a:schemeClr>
                          </a:solidFill>
                        </a:rPr>
                        <a:t>Sale, no sale</a:t>
                      </a:r>
                    </a:p>
                  </a:txBody>
                  <a:tcPr/>
                </a:tc>
                <a:tc>
                  <a:txBody>
                    <a:bodyPr/>
                    <a:lstStyle/>
                    <a:p>
                      <a:pPr algn="ctr"/>
                      <a:r>
                        <a:rPr lang="en-AU" dirty="0"/>
                        <a:t>(1-r)c</a:t>
                      </a:r>
                    </a:p>
                  </a:txBody>
                  <a:tcPr/>
                </a:tc>
                <a:tc>
                  <a:txBody>
                    <a:bodyPr/>
                    <a:lstStyle/>
                    <a:p>
                      <a:pPr algn="ctr"/>
                      <a:r>
                        <a:rPr lang="en-AU" dirty="0"/>
                        <a:t>8500</a:t>
                      </a:r>
                    </a:p>
                  </a:txBody>
                  <a:tcPr/>
                </a:tc>
                <a:extLst>
                  <a:ext uri="{0D108BD9-81ED-4DB2-BD59-A6C34878D82A}">
                    <a16:rowId xmlns:a16="http://schemas.microsoft.com/office/drawing/2014/main" val="10002"/>
                  </a:ext>
                </a:extLst>
              </a:tr>
              <a:tr h="370840">
                <a:tc>
                  <a:txBody>
                    <a:bodyPr/>
                    <a:lstStyle/>
                    <a:p>
                      <a:r>
                        <a:rPr lang="en-AU" b="1" i="1" dirty="0">
                          <a:solidFill>
                            <a:schemeClr val="bg2">
                              <a:lumMod val="25000"/>
                            </a:schemeClr>
                          </a:solidFill>
                        </a:rPr>
                        <a:t>No sale, Sale</a:t>
                      </a:r>
                    </a:p>
                  </a:txBody>
                  <a:tcPr/>
                </a:tc>
                <a:tc>
                  <a:txBody>
                    <a:bodyPr/>
                    <a:lstStyle/>
                    <a:p>
                      <a:pPr algn="ctr"/>
                      <a:r>
                        <a:rPr lang="en-AU" dirty="0"/>
                        <a:t>r(1-c)</a:t>
                      </a:r>
                    </a:p>
                  </a:txBody>
                  <a:tcPr/>
                </a:tc>
                <a:tc>
                  <a:txBody>
                    <a:bodyPr/>
                    <a:lstStyle/>
                    <a:p>
                      <a:pPr algn="ctr"/>
                      <a:r>
                        <a:rPr lang="en-AU" dirty="0"/>
                        <a:t>7500</a:t>
                      </a:r>
                    </a:p>
                  </a:txBody>
                  <a:tcPr/>
                </a:tc>
                <a:extLst>
                  <a:ext uri="{0D108BD9-81ED-4DB2-BD59-A6C34878D82A}">
                    <a16:rowId xmlns:a16="http://schemas.microsoft.com/office/drawing/2014/main" val="10003"/>
                  </a:ext>
                </a:extLst>
              </a:tr>
              <a:tr h="370840">
                <a:tc>
                  <a:txBody>
                    <a:bodyPr/>
                    <a:lstStyle/>
                    <a:p>
                      <a:r>
                        <a:rPr lang="en-AU" b="1" i="1" dirty="0">
                          <a:solidFill>
                            <a:schemeClr val="bg2">
                              <a:lumMod val="25000"/>
                            </a:schemeClr>
                          </a:solidFill>
                        </a:rPr>
                        <a:t>Sale, Sale</a:t>
                      </a:r>
                    </a:p>
                  </a:txBody>
                  <a:tcPr>
                    <a:lnB w="12700" cap="flat" cmpd="sng" algn="ctr">
                      <a:solidFill>
                        <a:schemeClr val="tx1"/>
                      </a:solidFill>
                      <a:prstDash val="solid"/>
                      <a:round/>
                      <a:headEnd type="none" w="med" len="med"/>
                      <a:tailEnd type="none" w="med" len="med"/>
                    </a:lnB>
                  </a:tcPr>
                </a:tc>
                <a:tc>
                  <a:txBody>
                    <a:bodyPr/>
                    <a:lstStyle/>
                    <a:p>
                      <a:pPr algn="ctr"/>
                      <a:r>
                        <a:rPr lang="en-AU" dirty="0"/>
                        <a:t>(1-r)(1-c)</a:t>
                      </a:r>
                    </a:p>
                  </a:txBody>
                  <a:tcPr>
                    <a:lnB w="12700" cap="flat" cmpd="sng" algn="ctr">
                      <a:solidFill>
                        <a:schemeClr val="tx1"/>
                      </a:solidFill>
                      <a:prstDash val="solid"/>
                      <a:round/>
                      <a:headEnd type="none" w="med" len="med"/>
                      <a:tailEnd type="none" w="med" len="med"/>
                    </a:lnB>
                  </a:tcPr>
                </a:tc>
                <a:tc>
                  <a:txBody>
                    <a:bodyPr/>
                    <a:lstStyle/>
                    <a:p>
                      <a:pPr algn="ctr"/>
                      <a:r>
                        <a:rPr lang="en-AU" dirty="0"/>
                        <a:t>5500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66978470"/>
              </p:ext>
            </p:extLst>
          </p:nvPr>
        </p:nvGraphicFramePr>
        <p:xfrm>
          <a:off x="2303929" y="3558988"/>
          <a:ext cx="8130989" cy="365760"/>
        </p:xfrm>
        <a:graphic>
          <a:graphicData uri="http://schemas.openxmlformats.org/drawingml/2006/table">
            <a:tbl>
              <a:tblPr/>
              <a:tblGrid>
                <a:gridCol w="8130989">
                  <a:extLst>
                    <a:ext uri="{9D8B030D-6E8A-4147-A177-3AD203B41FA5}">
                      <a16:colId xmlns:a16="http://schemas.microsoft.com/office/drawing/2014/main" val="20000"/>
                    </a:ext>
                  </a:extLst>
                </a:gridCol>
              </a:tblGrid>
              <a:tr h="0">
                <a:tc>
                  <a:txBody>
                    <a:bodyPr/>
                    <a:lstStyle/>
                    <a:p>
                      <a:endParaRPr lang="en-AU"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9452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So..</a:t>
                </a:r>
              </a:p>
              <a:p>
                <a:pPr marL="0" indent="0" algn="ctr">
                  <a:lnSpc>
                    <a:spcPct val="120000"/>
                  </a:lnSpc>
                  <a:buClr>
                    <a:srgbClr val="0070C0"/>
                  </a:buClr>
                  <a:buSzPct val="50000"/>
                  <a:buNone/>
                </a:pPr>
                <a:r>
                  <a:rPr lang="en-US" i="1" dirty="0"/>
                  <a:t>Targets payoff = 7500rc + 8500(1-r)c + 7500r(1-c) + 5500(1-r)(1-c)</a:t>
                </a:r>
              </a:p>
              <a:p>
                <a:pPr marL="0" indent="0" algn="ctr">
                  <a:lnSpc>
                    <a:spcPct val="120000"/>
                  </a:lnSpc>
                  <a:buClr>
                    <a:srgbClr val="0070C0"/>
                  </a:buClr>
                  <a:buSzPct val="50000"/>
                  <a:buNone/>
                </a:pPr>
                <a:r>
                  <a:rPr lang="en-US" i="1" dirty="0"/>
                  <a:t>Targets payoff = 5500 + 2000r – 3000c -3000rc</a:t>
                </a:r>
              </a:p>
              <a:p>
                <a:pPr marL="355600" indent="-355600">
                  <a:lnSpc>
                    <a:spcPct val="120000"/>
                  </a:lnSpc>
                  <a:buClr>
                    <a:srgbClr val="0070C0"/>
                  </a:buClr>
                  <a:buSzPct val="50000"/>
                  <a:buFont typeface="Wingdings" panose="05000000000000000000" pitchFamily="2" charset="2"/>
                  <a:buChar char="q"/>
                </a:pPr>
                <a:r>
                  <a:rPr lang="en-US" dirty="0"/>
                  <a:t>So if Target considers increasing r by </a:t>
                </a:r>
                <a14:m>
                  <m:oMath xmlns:m="http://schemas.openxmlformats.org/officeDocument/2006/math">
                    <m:r>
                      <a:rPr lang="en-US" i="1" smtClean="0">
                        <a:latin typeface="Cambria Math"/>
                        <a:ea typeface="Cambria Math"/>
                      </a:rPr>
                      <m:t>∆</m:t>
                    </m:r>
                    <m:r>
                      <a:rPr lang="en-AU" b="0" i="1" smtClean="0">
                        <a:latin typeface="Cambria Math"/>
                        <a:ea typeface="Cambria Math"/>
                      </a:rPr>
                      <m:t>𝑟</m:t>
                    </m:r>
                    <m:r>
                      <a:rPr lang="en-AU" b="0" i="0" smtClean="0">
                        <a:latin typeface="Cambria Math"/>
                        <a:ea typeface="Cambria Math"/>
                      </a:rPr>
                      <m:t> </m:t>
                    </m:r>
                  </m:oMath>
                </a14:m>
                <a:r>
                  <a:rPr lang="en-US" dirty="0"/>
                  <a:t>the change in payoff is given by:</a:t>
                </a:r>
              </a:p>
              <a:p>
                <a:pPr marL="0" indent="0" algn="ctr">
                  <a:lnSpc>
                    <a:spcPct val="120000"/>
                  </a:lnSpc>
                  <a:buClr>
                    <a:srgbClr val="0070C0"/>
                  </a:buClr>
                  <a:buSzPct val="50000"/>
                  <a:buNone/>
                </a:pPr>
                <a14:m>
                  <m:oMath xmlns:m="http://schemas.openxmlformats.org/officeDocument/2006/math">
                    <m:r>
                      <a:rPr lang="en-US" i="1">
                        <a:latin typeface="Cambria Math"/>
                        <a:ea typeface="Cambria Math"/>
                      </a:rPr>
                      <m:t>∆</m:t>
                    </m:r>
                  </m:oMath>
                </a14:m>
                <a:r>
                  <a:rPr lang="en-US" i="1" dirty="0"/>
                  <a:t>Targets payoff = 2000</a:t>
                </a:r>
                <a:r>
                  <a:rPr lang="en-US" dirty="0">
                    <a:ea typeface="Cambria Math"/>
                  </a:rPr>
                  <a:t> </a:t>
                </a:r>
                <a14:m>
                  <m:oMath xmlns:m="http://schemas.openxmlformats.org/officeDocument/2006/math">
                    <m:r>
                      <a:rPr lang="en-US" i="1">
                        <a:latin typeface="Cambria Math"/>
                        <a:ea typeface="Cambria Math"/>
                      </a:rPr>
                      <m:t>∆ </m:t>
                    </m:r>
                  </m:oMath>
                </a14:m>
                <a:r>
                  <a:rPr lang="en-US" i="1" dirty="0"/>
                  <a:t>r -3000</a:t>
                </a:r>
                <a:r>
                  <a:rPr lang="en-US" dirty="0">
                    <a:ea typeface="Cambria Math"/>
                  </a:rPr>
                  <a:t> </a:t>
                </a:r>
                <a14:m>
                  <m:oMath xmlns:m="http://schemas.openxmlformats.org/officeDocument/2006/math">
                    <m:r>
                      <a:rPr lang="en-US" i="1">
                        <a:latin typeface="Cambria Math"/>
                        <a:ea typeface="Cambria Math"/>
                      </a:rPr>
                      <m:t>∆ </m:t>
                    </m:r>
                  </m:oMath>
                </a14:m>
                <a:r>
                  <a:rPr lang="en-US" i="1" dirty="0" err="1"/>
                  <a:t>rc</a:t>
                </a:r>
                <a:r>
                  <a:rPr lang="en-US" i="1" dirty="0"/>
                  <a:t> = (2000-3000c)</a:t>
                </a:r>
                <a:r>
                  <a:rPr lang="en-US" dirty="0">
                    <a:ea typeface="Cambria Math"/>
                  </a:rPr>
                  <a:t> </a:t>
                </a:r>
                <a14:m>
                  <m:oMath xmlns:m="http://schemas.openxmlformats.org/officeDocument/2006/math">
                    <m:r>
                      <a:rPr lang="en-US" i="1">
                        <a:latin typeface="Cambria Math"/>
                        <a:ea typeface="Cambria Math"/>
                      </a:rPr>
                      <m:t>∆</m:t>
                    </m:r>
                  </m:oMath>
                </a14:m>
                <a:r>
                  <a:rPr lang="en-US" i="1" dirty="0"/>
                  <a:t>r</a:t>
                </a:r>
              </a:p>
              <a:p>
                <a:pPr marL="355600" indent="-355600">
                  <a:lnSpc>
                    <a:spcPct val="120000"/>
                  </a:lnSpc>
                  <a:buClr>
                    <a:srgbClr val="0070C0"/>
                  </a:buClr>
                  <a:buSzPct val="50000"/>
                  <a:buFont typeface="Wingdings" panose="05000000000000000000" pitchFamily="2" charset="2"/>
                  <a:buChar char="q"/>
                </a:pPr>
                <a:r>
                  <a:rPr lang="en-US" dirty="0"/>
                  <a:t>This is positive as long as c</a:t>
                </a:r>
                <a:r>
                  <a:rPr lang="en-US" dirty="0">
                    <a:solidFill>
                      <a:srgbClr val="FF0000"/>
                    </a:solidFill>
                  </a:rPr>
                  <a:t>&lt;</a:t>
                </a:r>
                <a:r>
                  <a:rPr lang="en-US" dirty="0"/>
                  <a:t>(2/3).</a:t>
                </a:r>
              </a:p>
              <a:p>
                <a:pPr marL="355600" indent="-355600">
                  <a:lnSpc>
                    <a:spcPct val="120000"/>
                  </a:lnSpc>
                  <a:buClr>
                    <a:srgbClr val="0070C0"/>
                  </a:buClr>
                  <a:buSzPct val="50000"/>
                  <a:buFont typeface="Wingdings" panose="05000000000000000000" pitchFamily="2" charset="2"/>
                  <a:buChar char="q"/>
                </a:pPr>
                <a:r>
                  <a:rPr lang="en-US" dirty="0"/>
                  <a:t>Hence Target will want to increase r when c</a:t>
                </a:r>
                <a:r>
                  <a:rPr lang="en-US" dirty="0">
                    <a:solidFill>
                      <a:srgbClr val="FF0000"/>
                    </a:solidFill>
                  </a:rPr>
                  <a:t>&lt; </a:t>
                </a:r>
                <a:r>
                  <a:rPr lang="en-US" dirty="0"/>
                  <a:t>(2/3) and decrease r when c</a:t>
                </a:r>
                <a:r>
                  <a:rPr lang="en-US" dirty="0">
                    <a:solidFill>
                      <a:srgbClr val="FF0000"/>
                    </a:solidFill>
                  </a:rPr>
                  <a:t>&gt;</a:t>
                </a:r>
                <a:r>
                  <a:rPr lang="en-US" dirty="0"/>
                  <a:t>(2/3), and be happy with any value of r  when c=(2/3).</a:t>
                </a:r>
              </a:p>
              <a:p>
                <a:pPr marL="355600" indent="-355600">
                  <a:lnSpc>
                    <a:spcPct val="120000"/>
                  </a:lnSpc>
                  <a:buClr>
                    <a:srgbClr val="0070C0"/>
                  </a:buClr>
                  <a:buSzPct val="50000"/>
                  <a:buFont typeface="Wingdings" panose="05000000000000000000" pitchFamily="2" charset="2"/>
                  <a:buChar char="q"/>
                </a:pPr>
                <a:r>
                  <a:rPr lang="en-US" dirty="0"/>
                  <a:t>We can use an analogous argument for Big W to show that it will want to increase c when r</a:t>
                </a:r>
                <a:r>
                  <a:rPr lang="en-US" dirty="0">
                    <a:solidFill>
                      <a:srgbClr val="FF0000"/>
                    </a:solidFill>
                  </a:rPr>
                  <a:t>&lt;</a:t>
                </a:r>
                <a:r>
                  <a:rPr lang="en-US" dirty="0"/>
                  <a:t>(2/3), decrease c when r</a:t>
                </a:r>
                <a:r>
                  <a:rPr lang="en-US" dirty="0">
                    <a:solidFill>
                      <a:srgbClr val="FF0000"/>
                    </a:solidFill>
                  </a:rPr>
                  <a:t>&gt;</a:t>
                </a:r>
                <a:r>
                  <a:rPr lang="en-US" dirty="0"/>
                  <a:t>(2/3) and be happy with any value of c as when r=(2/3).</a:t>
                </a:r>
              </a:p>
              <a:p>
                <a:pPr marL="355600" indent="-355600">
                  <a:lnSpc>
                    <a:spcPct val="120000"/>
                  </a:lnSpc>
                  <a:buClr>
                    <a:srgbClr val="0070C0"/>
                  </a:buClr>
                  <a:buSzPct val="50000"/>
                  <a:buFont typeface="Wingdings" panose="05000000000000000000" pitchFamily="2" charset="2"/>
                  <a:buChar char="q"/>
                </a:pPr>
                <a:r>
                  <a:rPr lang="en-US" dirty="0"/>
                  <a:t>Now lets plot these…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1">
                <a:blip r:embed="rId3"/>
                <a:stretch>
                  <a:fillRect t="-700" r="-75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387857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711200" indent="0">
              <a:buClr>
                <a:srgbClr val="0070C0"/>
              </a:buClr>
              <a:buSzPct val="50000"/>
              <a:buNone/>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cxnSp>
        <p:nvCxnSpPr>
          <p:cNvPr id="9" name="Straight Connector 8"/>
          <p:cNvCxnSpPr/>
          <p:nvPr/>
        </p:nvCxnSpPr>
        <p:spPr>
          <a:xfrm>
            <a:off x="3550024" y="1685364"/>
            <a:ext cx="0" cy="360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550024" y="5285364"/>
            <a:ext cx="36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41060" y="1685364"/>
            <a:ext cx="0" cy="360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550024" y="1685364"/>
            <a:ext cx="36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0445" y="3300698"/>
            <a:ext cx="251013" cy="369332"/>
          </a:xfrm>
          <a:prstGeom prst="rect">
            <a:avLst/>
          </a:prstGeom>
          <a:noFill/>
        </p:spPr>
        <p:txBody>
          <a:bodyPr wrap="square" rtlCol="0">
            <a:spAutoFit/>
          </a:bodyPr>
          <a:lstStyle/>
          <a:p>
            <a:r>
              <a:rPr lang="en-AU" dirty="0"/>
              <a:t>c</a:t>
            </a:r>
          </a:p>
        </p:txBody>
      </p:sp>
      <p:cxnSp>
        <p:nvCxnSpPr>
          <p:cNvPr id="19" name="Straight Connector 18"/>
          <p:cNvCxnSpPr/>
          <p:nvPr/>
        </p:nvCxnSpPr>
        <p:spPr>
          <a:xfrm>
            <a:off x="3334871" y="1685364"/>
            <a:ext cx="21515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21107" y="5715415"/>
            <a:ext cx="430306" cy="369332"/>
          </a:xfrm>
          <a:prstGeom prst="rect">
            <a:avLst/>
          </a:prstGeom>
          <a:noFill/>
        </p:spPr>
        <p:txBody>
          <a:bodyPr wrap="square" rtlCol="0">
            <a:spAutoFit/>
          </a:bodyPr>
          <a:lstStyle/>
          <a:p>
            <a:pPr algn="ctr"/>
            <a:r>
              <a:rPr lang="en-AU" dirty="0"/>
              <a:t>r</a:t>
            </a:r>
          </a:p>
        </p:txBody>
      </p:sp>
      <p:sp>
        <p:nvSpPr>
          <p:cNvPr id="21" name="TextBox 20"/>
          <p:cNvSpPr txBox="1"/>
          <p:nvPr/>
        </p:nvSpPr>
        <p:spPr>
          <a:xfrm>
            <a:off x="3128681" y="5082768"/>
            <a:ext cx="251013" cy="369332"/>
          </a:xfrm>
          <a:prstGeom prst="rect">
            <a:avLst/>
          </a:prstGeom>
          <a:noFill/>
        </p:spPr>
        <p:txBody>
          <a:bodyPr wrap="square" rtlCol="0">
            <a:spAutoFit/>
          </a:bodyPr>
          <a:lstStyle/>
          <a:p>
            <a:r>
              <a:rPr lang="en-AU" dirty="0"/>
              <a:t>0</a:t>
            </a:r>
          </a:p>
        </p:txBody>
      </p:sp>
      <p:cxnSp>
        <p:nvCxnSpPr>
          <p:cNvPr id="22" name="Straight Connector 21"/>
          <p:cNvCxnSpPr/>
          <p:nvPr/>
        </p:nvCxnSpPr>
        <p:spPr>
          <a:xfrm>
            <a:off x="3379694" y="5267434"/>
            <a:ext cx="21515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28681" y="1500698"/>
            <a:ext cx="251013" cy="369332"/>
          </a:xfrm>
          <a:prstGeom prst="rect">
            <a:avLst/>
          </a:prstGeom>
          <a:noFill/>
        </p:spPr>
        <p:txBody>
          <a:bodyPr wrap="square" rtlCol="0">
            <a:spAutoFit/>
          </a:bodyPr>
          <a:lstStyle/>
          <a:p>
            <a:r>
              <a:rPr lang="en-AU" dirty="0"/>
              <a:t>1</a:t>
            </a:r>
          </a:p>
        </p:txBody>
      </p:sp>
      <p:cxnSp>
        <p:nvCxnSpPr>
          <p:cNvPr id="24" name="Straight Connector 23"/>
          <p:cNvCxnSpPr/>
          <p:nvPr/>
        </p:nvCxnSpPr>
        <p:spPr>
          <a:xfrm flipV="1">
            <a:off x="7141060" y="5285364"/>
            <a:ext cx="0" cy="16673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5553" y="5368732"/>
            <a:ext cx="251013" cy="369332"/>
          </a:xfrm>
          <a:prstGeom prst="rect">
            <a:avLst/>
          </a:prstGeom>
          <a:noFill/>
        </p:spPr>
        <p:txBody>
          <a:bodyPr wrap="square" rtlCol="0">
            <a:spAutoFit/>
          </a:bodyPr>
          <a:lstStyle/>
          <a:p>
            <a:r>
              <a:rPr lang="en-AU" dirty="0"/>
              <a:t>1</a:t>
            </a:r>
          </a:p>
        </p:txBody>
      </p:sp>
      <p:cxnSp>
        <p:nvCxnSpPr>
          <p:cNvPr id="29" name="Straight Connector 28"/>
          <p:cNvCxnSpPr/>
          <p:nvPr/>
        </p:nvCxnSpPr>
        <p:spPr>
          <a:xfrm flipV="1">
            <a:off x="5894966" y="5271028"/>
            <a:ext cx="0" cy="16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15552" y="2904566"/>
            <a:ext cx="215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73186" y="2719900"/>
            <a:ext cx="510989" cy="369332"/>
          </a:xfrm>
          <a:prstGeom prst="rect">
            <a:avLst/>
          </a:prstGeom>
          <a:noFill/>
        </p:spPr>
        <p:txBody>
          <a:bodyPr wrap="square" rtlCol="0">
            <a:spAutoFit/>
          </a:bodyPr>
          <a:lstStyle/>
          <a:p>
            <a:r>
              <a:rPr lang="en-AU" dirty="0"/>
              <a:t>2/3</a:t>
            </a:r>
          </a:p>
        </p:txBody>
      </p:sp>
      <p:sp>
        <p:nvSpPr>
          <p:cNvPr id="32" name="TextBox 31"/>
          <p:cNvSpPr txBox="1"/>
          <p:nvPr/>
        </p:nvSpPr>
        <p:spPr>
          <a:xfrm>
            <a:off x="5639471" y="5437764"/>
            <a:ext cx="510989" cy="369332"/>
          </a:xfrm>
          <a:prstGeom prst="rect">
            <a:avLst/>
          </a:prstGeom>
          <a:noFill/>
        </p:spPr>
        <p:txBody>
          <a:bodyPr wrap="square" rtlCol="0">
            <a:spAutoFit/>
          </a:bodyPr>
          <a:lstStyle/>
          <a:p>
            <a:r>
              <a:rPr lang="en-AU" dirty="0"/>
              <a:t>2/3</a:t>
            </a:r>
          </a:p>
        </p:txBody>
      </p:sp>
      <p:cxnSp>
        <p:nvCxnSpPr>
          <p:cNvPr id="34" name="Straight Connector 33"/>
          <p:cNvCxnSpPr/>
          <p:nvPr/>
        </p:nvCxnSpPr>
        <p:spPr>
          <a:xfrm>
            <a:off x="3554505" y="1685364"/>
            <a:ext cx="2344942"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58770" y="1676334"/>
            <a:ext cx="40677" cy="360162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899448" y="5285364"/>
            <a:ext cx="1241611" cy="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50024" y="2904566"/>
            <a:ext cx="359103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150024" y="2904567"/>
            <a:ext cx="0" cy="24056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545203" y="1685364"/>
            <a:ext cx="4481" cy="12372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36541" y="992867"/>
            <a:ext cx="3039035" cy="1754326"/>
          </a:xfrm>
          <a:prstGeom prst="rect">
            <a:avLst/>
          </a:prstGeom>
          <a:noFill/>
        </p:spPr>
        <p:txBody>
          <a:bodyPr wrap="square" rtlCol="0">
            <a:spAutoFit/>
          </a:bodyPr>
          <a:lstStyle/>
          <a:p>
            <a:r>
              <a:rPr lang="en-AU" i="1" dirty="0">
                <a:solidFill>
                  <a:schemeClr val="bg2">
                    <a:lumMod val="50000"/>
                  </a:schemeClr>
                </a:solidFill>
              </a:rPr>
              <a:t>We can identify Big W’s best response curve, recall </a:t>
            </a:r>
            <a:r>
              <a:rPr lang="en-US" i="1" dirty="0">
                <a:solidFill>
                  <a:schemeClr val="bg2">
                    <a:lumMod val="50000"/>
                  </a:schemeClr>
                </a:solidFill>
              </a:rPr>
              <a:t>it will want to increase c when r</a:t>
            </a:r>
            <a:r>
              <a:rPr lang="en-US" i="1" dirty="0">
                <a:solidFill>
                  <a:srgbClr val="FF0000"/>
                </a:solidFill>
              </a:rPr>
              <a:t>&lt;</a:t>
            </a:r>
            <a:r>
              <a:rPr lang="en-US" i="1" dirty="0">
                <a:solidFill>
                  <a:schemeClr val="bg2">
                    <a:lumMod val="50000"/>
                  </a:schemeClr>
                </a:solidFill>
              </a:rPr>
              <a:t>(2/3), decrease c when r</a:t>
            </a:r>
            <a:r>
              <a:rPr lang="en-US" i="1" dirty="0">
                <a:solidFill>
                  <a:srgbClr val="FF0000"/>
                </a:solidFill>
              </a:rPr>
              <a:t>&gt;</a:t>
            </a:r>
            <a:r>
              <a:rPr lang="en-US" i="1" dirty="0">
                <a:solidFill>
                  <a:schemeClr val="bg2">
                    <a:lumMod val="50000"/>
                  </a:schemeClr>
                </a:solidFill>
              </a:rPr>
              <a:t>(2/3) and be happy with any value of c as when r=(2/3)</a:t>
            </a:r>
            <a:endParaRPr lang="en-AU" i="1" dirty="0">
              <a:solidFill>
                <a:schemeClr val="bg2">
                  <a:lumMod val="50000"/>
                </a:schemeClr>
              </a:solidFill>
            </a:endParaRPr>
          </a:p>
        </p:txBody>
      </p:sp>
      <p:sp>
        <p:nvSpPr>
          <p:cNvPr id="51" name="TextBox 50"/>
          <p:cNvSpPr txBox="1"/>
          <p:nvPr/>
        </p:nvSpPr>
        <p:spPr>
          <a:xfrm>
            <a:off x="7888940" y="2792867"/>
            <a:ext cx="3039035" cy="1754326"/>
          </a:xfrm>
          <a:prstGeom prst="rect">
            <a:avLst/>
          </a:prstGeom>
          <a:noFill/>
        </p:spPr>
        <p:txBody>
          <a:bodyPr wrap="square" rtlCol="0">
            <a:spAutoFit/>
          </a:bodyPr>
          <a:lstStyle/>
          <a:p>
            <a:r>
              <a:rPr lang="en-AU" i="1" dirty="0">
                <a:solidFill>
                  <a:schemeClr val="bg2">
                    <a:lumMod val="50000"/>
                  </a:schemeClr>
                </a:solidFill>
              </a:rPr>
              <a:t>We can identify Targets best response curve, recall </a:t>
            </a:r>
            <a:r>
              <a:rPr lang="en-US" i="1" dirty="0">
                <a:solidFill>
                  <a:schemeClr val="bg2">
                    <a:lumMod val="50000"/>
                  </a:schemeClr>
                </a:solidFill>
              </a:rPr>
              <a:t>it will want to increase r when c</a:t>
            </a:r>
            <a:r>
              <a:rPr lang="en-US" i="1" dirty="0">
                <a:solidFill>
                  <a:srgbClr val="FF0000"/>
                </a:solidFill>
              </a:rPr>
              <a:t>&lt;</a:t>
            </a:r>
            <a:r>
              <a:rPr lang="en-US" i="1" dirty="0">
                <a:solidFill>
                  <a:schemeClr val="bg2">
                    <a:lumMod val="50000"/>
                  </a:schemeClr>
                </a:solidFill>
              </a:rPr>
              <a:t>(2/3), decrease r when c</a:t>
            </a:r>
            <a:r>
              <a:rPr lang="en-US" i="1" dirty="0">
                <a:solidFill>
                  <a:srgbClr val="FF0000"/>
                </a:solidFill>
              </a:rPr>
              <a:t>&gt;</a:t>
            </a:r>
            <a:r>
              <a:rPr lang="en-US" i="1" dirty="0">
                <a:solidFill>
                  <a:schemeClr val="bg2">
                    <a:lumMod val="50000"/>
                  </a:schemeClr>
                </a:solidFill>
              </a:rPr>
              <a:t>(2/3) and be happy with any value of r when c=(2/3)</a:t>
            </a:r>
            <a:endParaRPr lang="en-AU" i="1" dirty="0">
              <a:solidFill>
                <a:schemeClr val="bg2">
                  <a:lumMod val="50000"/>
                </a:schemeClr>
              </a:solidFill>
            </a:endParaRPr>
          </a:p>
        </p:txBody>
      </p:sp>
      <p:sp>
        <p:nvSpPr>
          <p:cNvPr id="52" name="TextBox 51"/>
          <p:cNvSpPr txBox="1"/>
          <p:nvPr/>
        </p:nvSpPr>
        <p:spPr>
          <a:xfrm>
            <a:off x="7736541" y="4838252"/>
            <a:ext cx="3039035" cy="1200329"/>
          </a:xfrm>
          <a:prstGeom prst="rect">
            <a:avLst/>
          </a:prstGeom>
          <a:noFill/>
        </p:spPr>
        <p:txBody>
          <a:bodyPr wrap="square" rtlCol="0">
            <a:spAutoFit/>
          </a:bodyPr>
          <a:lstStyle/>
          <a:p>
            <a:pPr algn="ctr"/>
            <a:r>
              <a:rPr lang="en-AU" b="1" i="1" dirty="0">
                <a:solidFill>
                  <a:schemeClr val="tx2"/>
                </a:solidFill>
              </a:rPr>
              <a:t>Where the curves cross correspond to the pure strategy NE, and the mixed strategy NE</a:t>
            </a:r>
          </a:p>
        </p:txBody>
      </p:sp>
    </p:spTree>
    <p:extLst>
      <p:ext uri="{BB962C8B-B14F-4D97-AF65-F5344CB8AC3E}">
        <p14:creationId xmlns:p14="http://schemas.microsoft.com/office/powerpoint/2010/main" val="146290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Mixed Strategy Equilibria</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The best response curves has been seen previously – think about the </a:t>
            </a:r>
            <a:r>
              <a:rPr lang="en-US" dirty="0" err="1"/>
              <a:t>Cournot</a:t>
            </a:r>
            <a:r>
              <a:rPr lang="en-US" dirty="0"/>
              <a:t> oligopoly.</a:t>
            </a:r>
          </a:p>
          <a:p>
            <a:pPr marL="355600" indent="-355600">
              <a:lnSpc>
                <a:spcPct val="120000"/>
              </a:lnSpc>
              <a:buClr>
                <a:srgbClr val="0070C0"/>
              </a:buClr>
              <a:buSzPct val="50000"/>
              <a:buFont typeface="Wingdings" panose="05000000000000000000" pitchFamily="2" charset="2"/>
              <a:buChar char="q"/>
            </a:pPr>
            <a:r>
              <a:rPr lang="en-US" dirty="0"/>
              <a:t>In each case the reaction functions simply told us what the best response for each of the firms was to the choice of the other firm.</a:t>
            </a:r>
          </a:p>
          <a:p>
            <a:pPr marL="355600" indent="-355600">
              <a:lnSpc>
                <a:spcPct val="120000"/>
              </a:lnSpc>
              <a:buClr>
                <a:srgbClr val="0070C0"/>
              </a:buClr>
              <a:buSzPct val="50000"/>
              <a:buFont typeface="Wingdings" panose="05000000000000000000" pitchFamily="2" charset="2"/>
              <a:buChar char="q"/>
            </a:pPr>
            <a:r>
              <a:rPr lang="en-US" dirty="0"/>
              <a:t>When those best response curves intersected the choices were consistent and none of the players had any incentive to unilaterally change their behavior.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60124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1108075"/>
          </a:xfrm>
        </p:spPr>
        <p:txBody>
          <a:bodyPr/>
          <a:lstStyle/>
          <a:p>
            <a:r>
              <a:rPr lang="en-US" b="1" i="1" dirty="0">
                <a:solidFill>
                  <a:srgbClr val="002060"/>
                </a:solidFill>
              </a:rPr>
              <a:t>Sequential Decision Making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We have come across sequential decision making previously…</a:t>
            </a:r>
          </a:p>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a:p>
            <a:pPr marL="711200" indent="0">
              <a:buClr>
                <a:srgbClr val="0070C0"/>
              </a:buClr>
              <a:buSzPct val="50000"/>
              <a:buFont typeface="Wingdings" panose="05000000000000000000" pitchFamily="2" charset="2"/>
              <a:buChar char="v"/>
            </a:pPr>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148173199"/>
              </p:ext>
            </p:extLst>
          </p:nvPr>
        </p:nvGraphicFramePr>
        <p:xfrm>
          <a:off x="1460500" y="2155506"/>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a:p>
                  </a:txBody>
                  <a:tcPr>
                    <a:noFill/>
                  </a:tcPr>
                </a:tc>
                <a:tc>
                  <a:txBody>
                    <a:bodyPr/>
                    <a:lstStyle/>
                    <a:p>
                      <a:r>
                        <a:rPr lang="en-AU" dirty="0"/>
                        <a:t>Alpha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$100</a:t>
                      </a:r>
                      <a:r>
                        <a:rPr lang="en-AU" sz="1800" b="1" dirty="0"/>
                        <a:t>, </a:t>
                      </a:r>
                      <a:r>
                        <a:rPr lang="en-AU" sz="1800" b="1" dirty="0">
                          <a:solidFill>
                            <a:srgbClr val="7030A0"/>
                          </a:solidFill>
                        </a:rPr>
                        <a:t>$50</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Alpha</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$40</a:t>
                      </a:r>
                      <a:r>
                        <a:rPr lang="en-AU" sz="1800" b="1" dirty="0"/>
                        <a:t>, </a:t>
                      </a:r>
                      <a:r>
                        <a:rPr lang="en-AU" sz="1800" b="1" dirty="0">
                          <a:solidFill>
                            <a:srgbClr val="7030A0"/>
                          </a:solidFill>
                        </a:rPr>
                        <a:t>$40</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Alpha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$25</a:t>
                      </a:r>
                      <a:r>
                        <a:rPr lang="en-AU" sz="1800" b="1" dirty="0"/>
                        <a:t>, </a:t>
                      </a:r>
                      <a:r>
                        <a:rPr lang="en-AU" sz="1800" b="1" dirty="0">
                          <a:solidFill>
                            <a:srgbClr val="7030A0"/>
                          </a:solidFill>
                        </a:rPr>
                        <a:t>$25</a:t>
                      </a:r>
                      <a:r>
                        <a:rPr lang="en-AU" sz="1800" b="1" dirty="0"/>
                        <a:t>)</a:t>
                      </a:r>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Beta</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Beta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$50</a:t>
                      </a:r>
                      <a:r>
                        <a:rPr lang="en-AU" sz="1800" b="1" dirty="0"/>
                        <a:t>, </a:t>
                      </a:r>
                      <a:r>
                        <a:rPr lang="en-AU" sz="1800" b="1" dirty="0">
                          <a:solidFill>
                            <a:srgbClr val="7030A0"/>
                          </a:solidFill>
                        </a:rPr>
                        <a:t>$100</a:t>
                      </a:r>
                      <a:r>
                        <a:rPr lang="en-AU" sz="1800" b="1" dirty="0"/>
                        <a:t>)</a:t>
                      </a:r>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5" y="2562224"/>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Airbus</a:t>
            </a:r>
          </a:p>
        </p:txBody>
      </p:sp>
      <p:sp>
        <p:nvSpPr>
          <p:cNvPr id="12" name="Rounded Rectangle 11"/>
          <p:cNvSpPr/>
          <p:nvPr/>
        </p:nvSpPr>
        <p:spPr>
          <a:xfrm>
            <a:off x="5229225" y="481012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Airbus</a:t>
            </a:r>
          </a:p>
        </p:txBody>
      </p:sp>
      <p:sp>
        <p:nvSpPr>
          <p:cNvPr id="13" name="Rounded Rectangle 12"/>
          <p:cNvSpPr/>
          <p:nvPr/>
        </p:nvSpPr>
        <p:spPr>
          <a:xfrm>
            <a:off x="1466850" y="3667124"/>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Boeing</a:t>
            </a:r>
          </a:p>
        </p:txBody>
      </p:sp>
      <p:cxnSp>
        <p:nvCxnSpPr>
          <p:cNvPr id="15" name="Straight Arrow Connector 14"/>
          <p:cNvCxnSpPr>
            <a:stCxn id="13" idx="3"/>
          </p:cNvCxnSpPr>
          <p:nvPr/>
        </p:nvCxnSpPr>
        <p:spPr>
          <a:xfrm flipV="1">
            <a:off x="2914650" y="2800350"/>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382428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p:cNvCxnSpPr>
          <p:nvPr/>
        </p:nvCxnSpPr>
        <p:spPr>
          <a:xfrm flipV="1">
            <a:off x="6677025" y="46291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81787" y="23812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81787" y="4967286"/>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86549" y="2740818"/>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38600" y="4967286"/>
            <a:ext cx="1104900" cy="95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270033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829550" y="2371726"/>
            <a:ext cx="1238250"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829548" y="4619628"/>
            <a:ext cx="123825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29550" y="5343525"/>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29548" y="3105147"/>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691407" y="2203848"/>
            <a:ext cx="523875" cy="3357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9586631" y="5112543"/>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 name="Straight Arrow Connector 57"/>
          <p:cNvCxnSpPr/>
          <p:nvPr/>
        </p:nvCxnSpPr>
        <p:spPr>
          <a:xfrm flipV="1">
            <a:off x="7829550" y="2381252"/>
            <a:ext cx="1238245" cy="9524"/>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686549" y="2380063"/>
            <a:ext cx="466725" cy="3381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038600" y="2699741"/>
            <a:ext cx="1104900" cy="9525"/>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914650" y="2800350"/>
            <a:ext cx="466725" cy="10239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56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Sequential Decision Making</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First, make sure you can draw such games in extensive form.</a:t>
            </a:r>
          </a:p>
          <a:p>
            <a:pPr marL="355600" indent="-355600">
              <a:lnSpc>
                <a:spcPct val="120000"/>
              </a:lnSpc>
              <a:buClr>
                <a:srgbClr val="0070C0"/>
              </a:buClr>
              <a:buSzPct val="50000"/>
              <a:buFont typeface="Wingdings" panose="05000000000000000000" pitchFamily="2" charset="2"/>
              <a:buChar char="q"/>
            </a:pPr>
            <a:r>
              <a:rPr lang="en-US" dirty="0"/>
              <a:t>Solve via backward induction – </a:t>
            </a:r>
            <a:r>
              <a:rPr lang="en-US" i="1" dirty="0">
                <a:solidFill>
                  <a:schemeClr val="bg2">
                    <a:lumMod val="50000"/>
                  </a:schemeClr>
                </a:solidFill>
              </a:rPr>
              <a:t>just as we did with the </a:t>
            </a:r>
            <a:r>
              <a:rPr lang="en-US" i="1" dirty="0" err="1">
                <a:solidFill>
                  <a:schemeClr val="bg2">
                    <a:lumMod val="50000"/>
                  </a:schemeClr>
                </a:solidFill>
              </a:rPr>
              <a:t>Stackelberg</a:t>
            </a:r>
            <a:r>
              <a:rPr lang="en-US" i="1" dirty="0">
                <a:solidFill>
                  <a:schemeClr val="bg2">
                    <a:lumMod val="50000"/>
                  </a:schemeClr>
                </a:solidFill>
              </a:rPr>
              <a:t> model</a:t>
            </a:r>
          </a:p>
          <a:p>
            <a:pPr marL="355600" indent="-355600">
              <a:lnSpc>
                <a:spcPct val="120000"/>
              </a:lnSpc>
              <a:buClr>
                <a:srgbClr val="0070C0"/>
              </a:buClr>
              <a:buSzPct val="50000"/>
              <a:buFont typeface="Wingdings" panose="05000000000000000000" pitchFamily="2" charset="2"/>
              <a:buChar char="q"/>
            </a:pPr>
            <a:r>
              <a:rPr lang="en-US" dirty="0"/>
              <a:t>Here we want to identify the SNPE – </a:t>
            </a:r>
            <a:r>
              <a:rPr lang="en-US" i="1" dirty="0">
                <a:solidFill>
                  <a:schemeClr val="bg2">
                    <a:lumMod val="50000"/>
                  </a:schemeClr>
                </a:solidFill>
              </a:rPr>
              <a:t>Subgame Nash Perfect Equilibria</a:t>
            </a:r>
            <a:r>
              <a:rPr lang="en-US" dirty="0"/>
              <a:t>.</a:t>
            </a:r>
          </a:p>
          <a:p>
            <a:pPr marL="355600" indent="-355600">
              <a:lnSpc>
                <a:spcPct val="120000"/>
              </a:lnSpc>
              <a:buClr>
                <a:srgbClr val="0070C0"/>
              </a:buClr>
              <a:buSzPct val="50000"/>
              <a:buFont typeface="Wingdings" panose="05000000000000000000" pitchFamily="2" charset="2"/>
              <a:buChar char="q"/>
            </a:pPr>
            <a:r>
              <a:rPr lang="en-US" dirty="0"/>
              <a:t>A subgame is a part of a game that can be played as a game itself. A collection of nodes and branches that: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Begins at a single node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Contains every successor node.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Contains all the relevant information </a:t>
            </a:r>
          </a:p>
          <a:p>
            <a:pPr marL="355600" indent="-355600">
              <a:lnSpc>
                <a:spcPct val="120000"/>
              </a:lnSpc>
              <a:buClr>
                <a:srgbClr val="0070C0"/>
              </a:buClr>
              <a:buSzPct val="50000"/>
              <a:buFont typeface="Wingdings" panose="05000000000000000000" pitchFamily="2" charset="2"/>
              <a:buChar char="q"/>
            </a:pPr>
            <a:r>
              <a:rPr lang="en-US" dirty="0"/>
              <a:t>Why is the concept of subgame important? Threats exhibit a lack of credibility of at the time that they are to be carried out, the player does not </a:t>
            </a:r>
            <a:r>
              <a:rPr lang="en-US" dirty="0" err="1"/>
              <a:t>maximise</a:t>
            </a:r>
            <a:r>
              <a:rPr lang="en-US" dirty="0"/>
              <a:t> utility by carrying out the threat.</a:t>
            </a:r>
          </a:p>
          <a:p>
            <a:pPr marL="358775" indent="0" algn="ctr">
              <a:lnSpc>
                <a:spcPct val="120000"/>
              </a:lnSpc>
              <a:buClr>
                <a:srgbClr val="0070C0"/>
              </a:buClr>
              <a:buSzPct val="50000"/>
              <a:buNone/>
            </a:pPr>
            <a:r>
              <a:rPr lang="en-US" b="1" i="1" dirty="0">
                <a:solidFill>
                  <a:srgbClr val="FF0000"/>
                </a:solidFill>
              </a:rPr>
              <a:t>A Nash Equilibrium is subgame perfect if every player plays the Nash Equilibrium on each and every subgame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spTree>
    <p:extLst>
      <p:ext uri="{BB962C8B-B14F-4D97-AF65-F5344CB8AC3E}">
        <p14:creationId xmlns:p14="http://schemas.microsoft.com/office/powerpoint/2010/main" val="148115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1108075"/>
          </a:xfrm>
        </p:spPr>
        <p:txBody>
          <a:bodyPr/>
          <a:lstStyle/>
          <a:p>
            <a:r>
              <a:rPr lang="en-US" b="1" i="1" dirty="0">
                <a:solidFill>
                  <a:srgbClr val="002060"/>
                </a:solidFill>
              </a:rPr>
              <a:t>Sequential Decision Making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200" dirty="0"/>
              <a:t>Here a threat by Airbus to always choose Beta is simply not credible as it is not SP </a:t>
            </a:r>
          </a:p>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a:p>
            <a:pPr marL="711200" indent="0">
              <a:buClr>
                <a:srgbClr val="0070C0"/>
              </a:buClr>
              <a:buSzPct val="50000"/>
              <a:buFont typeface="Wingdings" panose="05000000000000000000" pitchFamily="2" charset="2"/>
              <a:buChar char="v"/>
            </a:pPr>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669172823"/>
              </p:ext>
            </p:extLst>
          </p:nvPr>
        </p:nvGraphicFramePr>
        <p:xfrm>
          <a:off x="1460500" y="2155506"/>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a:p>
                  </a:txBody>
                  <a:tcPr>
                    <a:noFill/>
                  </a:tcPr>
                </a:tc>
                <a:tc>
                  <a:txBody>
                    <a:bodyPr/>
                    <a:lstStyle/>
                    <a:p>
                      <a:r>
                        <a:rPr lang="en-AU" dirty="0"/>
                        <a:t>Alpha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$100</a:t>
                      </a:r>
                      <a:r>
                        <a:rPr lang="en-AU" sz="1800" b="1" dirty="0"/>
                        <a:t>, </a:t>
                      </a:r>
                      <a:r>
                        <a:rPr lang="en-AU" sz="1800" b="1" dirty="0">
                          <a:solidFill>
                            <a:srgbClr val="7030A0"/>
                          </a:solidFill>
                        </a:rPr>
                        <a:t>$50</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Alpha</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Beta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$40</a:t>
                      </a:r>
                      <a:r>
                        <a:rPr lang="en-AU" sz="1800" b="1" dirty="0"/>
                        <a:t>, </a:t>
                      </a:r>
                      <a:r>
                        <a:rPr lang="en-AU" sz="1800" b="1" dirty="0">
                          <a:solidFill>
                            <a:srgbClr val="7030A0"/>
                          </a:solidFill>
                        </a:rPr>
                        <a:t>$40</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Alpha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$25</a:t>
                      </a:r>
                      <a:r>
                        <a:rPr lang="en-AU" sz="1800" b="1" dirty="0"/>
                        <a:t>, </a:t>
                      </a:r>
                      <a:r>
                        <a:rPr lang="en-AU" sz="1800" b="1" dirty="0">
                          <a:solidFill>
                            <a:srgbClr val="7030A0"/>
                          </a:solidFill>
                        </a:rPr>
                        <a:t>$25</a:t>
                      </a:r>
                      <a:r>
                        <a:rPr lang="en-AU" sz="1800" b="1" dirty="0"/>
                        <a:t>)</a:t>
                      </a:r>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Beta</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Beta</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$50</a:t>
                      </a:r>
                      <a:r>
                        <a:rPr lang="en-AU" sz="1800" b="1" dirty="0"/>
                        <a:t>, </a:t>
                      </a:r>
                      <a:r>
                        <a:rPr lang="en-AU" sz="1800" b="1" dirty="0">
                          <a:solidFill>
                            <a:srgbClr val="7030A0"/>
                          </a:solidFill>
                        </a:rPr>
                        <a:t>$100</a:t>
                      </a:r>
                      <a:r>
                        <a:rPr lang="en-AU" sz="1800" b="1" dirty="0"/>
                        <a:t>)</a:t>
                      </a:r>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5" y="2562224"/>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Airbus</a:t>
            </a:r>
          </a:p>
        </p:txBody>
      </p:sp>
      <p:sp>
        <p:nvSpPr>
          <p:cNvPr id="12" name="Rounded Rectangle 11"/>
          <p:cNvSpPr/>
          <p:nvPr/>
        </p:nvSpPr>
        <p:spPr>
          <a:xfrm>
            <a:off x="5229225" y="481012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Airbus</a:t>
            </a:r>
          </a:p>
        </p:txBody>
      </p:sp>
      <p:sp>
        <p:nvSpPr>
          <p:cNvPr id="13" name="Rounded Rectangle 12"/>
          <p:cNvSpPr/>
          <p:nvPr/>
        </p:nvSpPr>
        <p:spPr>
          <a:xfrm>
            <a:off x="1466850" y="3667124"/>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Boeing</a:t>
            </a:r>
          </a:p>
        </p:txBody>
      </p:sp>
      <p:cxnSp>
        <p:nvCxnSpPr>
          <p:cNvPr id="15" name="Straight Arrow Connector 14"/>
          <p:cNvCxnSpPr>
            <a:stCxn id="13" idx="3"/>
          </p:cNvCxnSpPr>
          <p:nvPr/>
        </p:nvCxnSpPr>
        <p:spPr>
          <a:xfrm flipV="1">
            <a:off x="2914650" y="2800350"/>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382428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p:cNvCxnSpPr>
          <p:nvPr/>
        </p:nvCxnSpPr>
        <p:spPr>
          <a:xfrm flipV="1">
            <a:off x="6677025" y="46291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81787" y="23812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81787" y="4967286"/>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86549" y="2740818"/>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38600" y="4967286"/>
            <a:ext cx="1104900" cy="95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38600" y="2700335"/>
            <a:ext cx="1104900" cy="1786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829550" y="2371726"/>
            <a:ext cx="1238250" cy="952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829548" y="4619628"/>
            <a:ext cx="123825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29550" y="5343525"/>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29548" y="3105147"/>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586631" y="2886075"/>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9586631" y="5112543"/>
            <a:ext cx="628651" cy="3996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 name="Straight Arrow Connector 57"/>
          <p:cNvCxnSpPr/>
          <p:nvPr/>
        </p:nvCxnSpPr>
        <p:spPr>
          <a:xfrm flipV="1">
            <a:off x="7829550" y="2381252"/>
            <a:ext cx="1238245" cy="9524"/>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686549" y="2380063"/>
            <a:ext cx="466725" cy="3381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038600" y="2699741"/>
            <a:ext cx="1104900" cy="9525"/>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914650" y="2800350"/>
            <a:ext cx="466725" cy="10239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720262" y="2158556"/>
            <a:ext cx="523875" cy="335756"/>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5317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Sequential Decision Making</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The Boeing – Airbus game is an example of a situation where there is a first mover advantage, just as there was in the </a:t>
            </a:r>
            <a:r>
              <a:rPr lang="en-US" dirty="0" err="1"/>
              <a:t>Stackelberg</a:t>
            </a:r>
            <a:r>
              <a:rPr lang="en-US" dirty="0"/>
              <a:t> problem.</a:t>
            </a:r>
          </a:p>
          <a:p>
            <a:pPr marL="355600" indent="-355600">
              <a:lnSpc>
                <a:spcPct val="120000"/>
              </a:lnSpc>
              <a:buClr>
                <a:srgbClr val="0070C0"/>
              </a:buClr>
              <a:buSzPct val="50000"/>
              <a:buFont typeface="Wingdings" panose="05000000000000000000" pitchFamily="2" charset="2"/>
              <a:buChar char="q"/>
            </a:pPr>
            <a:r>
              <a:rPr lang="en-US" dirty="0"/>
              <a:t>We can also identify situations in which there are second mover advantages. </a:t>
            </a:r>
          </a:p>
          <a:p>
            <a:pPr marL="355600" indent="-355600">
              <a:lnSpc>
                <a:spcPct val="120000"/>
              </a:lnSpc>
              <a:buClr>
                <a:srgbClr val="0070C0"/>
              </a:buClr>
              <a:buSzPct val="50000"/>
              <a:buFont typeface="Wingdings" panose="05000000000000000000" pitchFamily="2" charset="2"/>
              <a:buChar char="q"/>
            </a:pPr>
            <a:r>
              <a:rPr lang="en-US" dirty="0"/>
              <a:t>Example</a:t>
            </a:r>
            <a:endParaRPr lang="en-US"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47</a:t>
            </a:fld>
            <a:endParaRPr lang="en-AU"/>
          </a:p>
        </p:txBody>
      </p:sp>
    </p:spTree>
    <p:extLst>
      <p:ext uri="{BB962C8B-B14F-4D97-AF65-F5344CB8AC3E}">
        <p14:creationId xmlns:p14="http://schemas.microsoft.com/office/powerpoint/2010/main" val="30173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One way that a threat can be made credible is through some form of commitment.</a:t>
            </a:r>
          </a:p>
          <a:p>
            <a:pPr marL="355600" indent="-355600">
              <a:lnSpc>
                <a:spcPct val="120000"/>
              </a:lnSpc>
              <a:buClr>
                <a:srgbClr val="0070C0"/>
              </a:buClr>
              <a:buSzPct val="50000"/>
              <a:buFont typeface="Wingdings" panose="05000000000000000000" pitchFamily="2" charset="2"/>
              <a:buChar char="q"/>
            </a:pPr>
            <a:r>
              <a:rPr lang="en-US" dirty="0"/>
              <a:t>For a commitment to be credible in general we would expect that it would</a:t>
            </a:r>
          </a:p>
          <a:p>
            <a:pPr marL="806450" indent="-447675">
              <a:lnSpc>
                <a:spcPct val="120000"/>
              </a:lnSpc>
              <a:buClr>
                <a:srgbClr val="0070C0"/>
              </a:buClr>
              <a:buSzPct val="50000"/>
              <a:buFont typeface="Wingdings" panose="05000000000000000000" pitchFamily="2" charset="2"/>
              <a:buChar char="v"/>
            </a:pPr>
            <a:r>
              <a:rPr lang="en-US" i="1" dirty="0">
                <a:solidFill>
                  <a:schemeClr val="tx2">
                    <a:lumMod val="75000"/>
                  </a:schemeClr>
                </a:solidFill>
              </a:rPr>
              <a:t>Be visible</a:t>
            </a:r>
          </a:p>
          <a:p>
            <a:pPr marL="806450" indent="-447675">
              <a:lnSpc>
                <a:spcPct val="120000"/>
              </a:lnSpc>
              <a:buClr>
                <a:srgbClr val="0070C0"/>
              </a:buClr>
              <a:buSzPct val="50000"/>
              <a:buFont typeface="Wingdings" panose="05000000000000000000" pitchFamily="2" charset="2"/>
              <a:buChar char="v"/>
            </a:pPr>
            <a:r>
              <a:rPr lang="en-US" i="1" dirty="0">
                <a:solidFill>
                  <a:schemeClr val="tx2">
                    <a:lumMod val="75000"/>
                  </a:schemeClr>
                </a:solidFill>
              </a:rPr>
              <a:t>Be understood by rivals .</a:t>
            </a:r>
          </a:p>
          <a:p>
            <a:pPr marL="806450" indent="-447675">
              <a:lnSpc>
                <a:spcPct val="120000"/>
              </a:lnSpc>
              <a:buClr>
                <a:srgbClr val="0070C0"/>
              </a:buClr>
              <a:buSzPct val="50000"/>
              <a:buFont typeface="Wingdings" panose="05000000000000000000" pitchFamily="2" charset="2"/>
              <a:buChar char="v"/>
            </a:pPr>
            <a:r>
              <a:rPr lang="en-US" i="1" dirty="0">
                <a:solidFill>
                  <a:schemeClr val="tx2">
                    <a:lumMod val="75000"/>
                  </a:schemeClr>
                </a:solidFill>
              </a:rPr>
              <a:t>Be credible – for example through some aspect of irreversibility such as capacity expansion in assets that are can not be redeployed or an agreement which makes a credible commitment not to compete on price. </a:t>
            </a:r>
          </a:p>
          <a:p>
            <a:pPr marL="355600" indent="-355600">
              <a:lnSpc>
                <a:spcPct val="120000"/>
              </a:lnSpc>
              <a:buClr>
                <a:srgbClr val="0070C0"/>
              </a:buClr>
              <a:buSzPct val="50000"/>
              <a:buFont typeface="Wingdings" panose="05000000000000000000" pitchFamily="2" charset="2"/>
              <a:buChar char="q"/>
            </a:pPr>
            <a:r>
              <a:rPr lang="en-US" dirty="0"/>
              <a:t>Lets consider commitment and competition between firms using the </a:t>
            </a:r>
            <a:r>
              <a:rPr lang="en-US" dirty="0" err="1"/>
              <a:t>Cournot</a:t>
            </a:r>
            <a:r>
              <a:rPr lang="en-US" dirty="0"/>
              <a:t> models that we have used previously.</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41503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We can distinguish between:</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Strategic substitutes </a:t>
            </a:r>
            <a:r>
              <a:rPr lang="en-US" dirty="0"/>
              <a:t>– </a:t>
            </a:r>
            <a:r>
              <a:rPr lang="en-US" i="1" dirty="0"/>
              <a:t>recall the </a:t>
            </a:r>
            <a:r>
              <a:rPr lang="en-US" i="1" dirty="0" err="1"/>
              <a:t>Cournot</a:t>
            </a:r>
            <a:r>
              <a:rPr lang="en-US" i="1" dirty="0"/>
              <a:t> model in which we have downward sloping reaction functions. The best response to an increase in quantity by one firm was to decrease your own quantity. For a strategic substitute, the more that your rival chooses the </a:t>
            </a:r>
            <a:r>
              <a:rPr lang="en-US" b="1" i="1" dirty="0">
                <a:solidFill>
                  <a:srgbClr val="FF0000"/>
                </a:solidFill>
              </a:rPr>
              <a:t>less</a:t>
            </a:r>
            <a:r>
              <a:rPr lang="en-US" i="1" dirty="0"/>
              <a:t> you should choose.</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spTree>
    <p:extLst>
      <p:ext uri="{BB962C8B-B14F-4D97-AF65-F5344CB8AC3E}">
        <p14:creationId xmlns:p14="http://schemas.microsoft.com/office/powerpoint/2010/main" val="303834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Lets begin by playing a couple of games…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First let me tell you a story about some students who I believe were trying to avoid an exam…</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The day before the exam there was a big cricket match. Both students were big cricket fans.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Both students asked to write a supplementary as they claimed that they went for a bike ride on a tandem the day before the exam, the bike got a flat </a:t>
            </a:r>
            <a:r>
              <a:rPr lang="en-US" i="1" dirty="0" err="1">
                <a:solidFill>
                  <a:schemeClr val="bg2">
                    <a:lumMod val="50000"/>
                  </a:schemeClr>
                </a:solidFill>
              </a:rPr>
              <a:t>tyre</a:t>
            </a:r>
            <a:r>
              <a:rPr lang="en-US" i="1" dirty="0">
                <a:solidFill>
                  <a:schemeClr val="bg2">
                    <a:lumMod val="50000"/>
                  </a:schemeClr>
                </a:solidFill>
              </a:rPr>
              <a:t> and they were delayed in returning home and therefore couldn’t sit the exam on the following day.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The first question in the exam was:</a:t>
            </a:r>
          </a:p>
          <a:p>
            <a:pPr marL="358775" indent="0" algn="ctr">
              <a:lnSpc>
                <a:spcPct val="120000"/>
              </a:lnSpc>
              <a:buClr>
                <a:srgbClr val="0070C0"/>
              </a:buClr>
              <a:buSzPct val="50000"/>
              <a:buNone/>
            </a:pPr>
            <a:r>
              <a:rPr lang="en-US" b="1" i="1" dirty="0">
                <a:solidFill>
                  <a:srgbClr val="FF0000"/>
                </a:solidFill>
              </a:rPr>
              <a:t>Which </a:t>
            </a:r>
            <a:r>
              <a:rPr lang="en-US" b="1" i="1" dirty="0" err="1">
                <a:solidFill>
                  <a:srgbClr val="FF0000"/>
                </a:solidFill>
              </a:rPr>
              <a:t>tyre</a:t>
            </a:r>
            <a:r>
              <a:rPr lang="en-US" b="1" i="1" dirty="0">
                <a:solidFill>
                  <a:srgbClr val="FF0000"/>
                </a:solidFill>
              </a:rPr>
              <a:t> had the puncture?</a:t>
            </a:r>
          </a:p>
          <a:p>
            <a:pPr marL="358775" indent="-358775">
              <a:lnSpc>
                <a:spcPct val="120000"/>
              </a:lnSpc>
              <a:buClr>
                <a:srgbClr val="0070C0"/>
              </a:buClr>
              <a:buSzPct val="50000"/>
              <a:buFont typeface="Wingdings" panose="05000000000000000000" pitchFamily="2" charset="2"/>
              <a:buChar char="q"/>
            </a:pPr>
            <a:r>
              <a:rPr lang="en-US" dirty="0"/>
              <a:t>Next, you are considering taking over an existing firm. All you know is that its value is somewhere between 0 and $100m, with a uniform distribution.</a:t>
            </a:r>
          </a:p>
          <a:p>
            <a:pPr marL="358775" indent="-358775">
              <a:lnSpc>
                <a:spcPct val="120000"/>
              </a:lnSpc>
              <a:buClr>
                <a:srgbClr val="0070C0"/>
              </a:buClr>
              <a:buSzPct val="50000"/>
              <a:buFont typeface="Wingdings" panose="05000000000000000000" pitchFamily="2" charset="2"/>
              <a:buChar char="q"/>
            </a:pPr>
            <a:r>
              <a:rPr lang="en-US" dirty="0"/>
              <a:t>Whatever its worth to the existing owner, its worth 1.5 times that much to you</a:t>
            </a:r>
          </a:p>
          <a:p>
            <a:pPr marL="0" indent="0" algn="ctr">
              <a:lnSpc>
                <a:spcPct val="120000"/>
              </a:lnSpc>
              <a:buClr>
                <a:srgbClr val="0070C0"/>
              </a:buClr>
              <a:buSzPct val="50000"/>
              <a:buNone/>
            </a:pPr>
            <a:r>
              <a:rPr lang="en-US" b="1" i="1" dirty="0">
                <a:solidFill>
                  <a:srgbClr val="FF0000"/>
                </a:solidFill>
              </a:rPr>
              <a:t>How much will you bid for it?</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8254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34235" y="1385112"/>
            <a:ext cx="566044" cy="369332"/>
          </a:xfrm>
          <a:prstGeom prst="rect">
            <a:avLst/>
          </a:prstGeom>
          <a:noFill/>
        </p:spPr>
        <p:txBody>
          <a:bodyPr wrap="square" rtlCol="0">
            <a:spAutoFit/>
          </a:bodyPr>
          <a:lstStyle/>
          <a:p>
            <a:r>
              <a:rPr lang="en-US" dirty="0"/>
              <a:t>100</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622755" y="5490651"/>
            <a:ext cx="476421" cy="338554"/>
          </a:xfrm>
          <a:prstGeom prst="rect">
            <a:avLst/>
          </a:prstGeom>
          <a:noFill/>
        </p:spPr>
        <p:txBody>
          <a:bodyPr wrap="square" rtlCol="0">
            <a:spAutoFit/>
          </a:bodyPr>
          <a:lstStyle/>
          <a:p>
            <a:pPr algn="ctr"/>
            <a:r>
              <a:rPr lang="en-US" sz="1600" i="1" dirty="0"/>
              <a:t>Q</a:t>
            </a:r>
            <a:r>
              <a:rPr lang="en-US" sz="1600" i="1" baseline="-25000" dirty="0"/>
              <a:t>A</a:t>
            </a:r>
          </a:p>
        </p:txBody>
      </p:sp>
      <p:sp>
        <p:nvSpPr>
          <p:cNvPr id="11" name="TextBox 10"/>
          <p:cNvSpPr txBox="1"/>
          <p:nvPr/>
        </p:nvSpPr>
        <p:spPr>
          <a:xfrm>
            <a:off x="3906497" y="1385112"/>
            <a:ext cx="3262638" cy="369332"/>
          </a:xfrm>
          <a:prstGeom prst="rect">
            <a:avLst/>
          </a:prstGeom>
          <a:noFill/>
        </p:spPr>
        <p:txBody>
          <a:bodyPr wrap="square" rtlCol="0">
            <a:spAutoFit/>
          </a:bodyPr>
          <a:lstStyle/>
          <a:p>
            <a:pPr algn="ctr"/>
            <a:r>
              <a:rPr lang="en-AU" b="1" i="1" dirty="0">
                <a:solidFill>
                  <a:srgbClr val="002060"/>
                </a:solidFill>
              </a:rPr>
              <a:t>Firm A’s reaction function</a:t>
            </a:r>
            <a:endParaRPr lang="en-AU" b="1" i="1" dirty="0">
              <a:solidFill>
                <a:srgbClr val="0070C0"/>
              </a:solidFill>
            </a:endParaRPr>
          </a:p>
        </p:txBody>
      </p:sp>
      <p:cxnSp>
        <p:nvCxnSpPr>
          <p:cNvPr id="20" name="Straight Connector 19"/>
          <p:cNvCxnSpPr/>
          <p:nvPr/>
        </p:nvCxnSpPr>
        <p:spPr>
          <a:xfrm flipH="1" flipV="1">
            <a:off x="3430626" y="1569778"/>
            <a:ext cx="2427031" cy="41932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52692" y="5799653"/>
            <a:ext cx="409929" cy="338554"/>
          </a:xfrm>
          <a:prstGeom prst="rect">
            <a:avLst/>
          </a:prstGeom>
          <a:noFill/>
        </p:spPr>
        <p:txBody>
          <a:bodyPr wrap="square" rtlCol="0">
            <a:spAutoFit/>
          </a:bodyPr>
          <a:lstStyle/>
          <a:p>
            <a:r>
              <a:rPr lang="en-US" sz="1600" dirty="0"/>
              <a:t>50</a:t>
            </a:r>
          </a:p>
        </p:txBody>
      </p:sp>
      <p:sp>
        <p:nvSpPr>
          <p:cNvPr id="47" name="TextBox 46"/>
          <p:cNvSpPr txBox="1"/>
          <p:nvPr/>
        </p:nvSpPr>
        <p:spPr>
          <a:xfrm>
            <a:off x="2930881" y="3411147"/>
            <a:ext cx="488872" cy="338554"/>
          </a:xfrm>
          <a:prstGeom prst="rect">
            <a:avLst/>
          </a:prstGeom>
          <a:noFill/>
        </p:spPr>
        <p:txBody>
          <a:bodyPr wrap="square" rtlCol="0">
            <a:spAutoFit/>
          </a:bodyPr>
          <a:lstStyle/>
          <a:p>
            <a:r>
              <a:rPr lang="en-US" sz="1600" dirty="0"/>
              <a:t>50</a:t>
            </a:r>
          </a:p>
        </p:txBody>
      </p:sp>
      <p:sp>
        <p:nvSpPr>
          <p:cNvPr id="2" name="TextBox 1"/>
          <p:cNvSpPr txBox="1"/>
          <p:nvPr/>
        </p:nvSpPr>
        <p:spPr>
          <a:xfrm>
            <a:off x="6631920" y="2167076"/>
            <a:ext cx="4458089" cy="369332"/>
          </a:xfrm>
          <a:prstGeom prst="rect">
            <a:avLst/>
          </a:prstGeom>
          <a:noFill/>
        </p:spPr>
        <p:txBody>
          <a:bodyPr wrap="square" rtlCol="0">
            <a:spAutoFit/>
          </a:bodyPr>
          <a:lstStyle/>
          <a:p>
            <a:pPr algn="ctr"/>
            <a:r>
              <a:rPr lang="en-AU" b="1" i="1" dirty="0" err="1">
                <a:solidFill>
                  <a:schemeClr val="bg2">
                    <a:lumMod val="50000"/>
                  </a:schemeClr>
                </a:solidFill>
              </a:rPr>
              <a:t>Cournot</a:t>
            </a:r>
            <a:r>
              <a:rPr lang="en-AU" b="1" i="1" dirty="0">
                <a:solidFill>
                  <a:schemeClr val="bg2">
                    <a:lumMod val="50000"/>
                  </a:schemeClr>
                </a:solidFill>
              </a:rPr>
              <a:t> quantity competition</a:t>
            </a:r>
          </a:p>
        </p:txBody>
      </p:sp>
      <p:sp>
        <p:nvSpPr>
          <p:cNvPr id="31" name="TextBox 30"/>
          <p:cNvSpPr txBox="1"/>
          <p:nvPr/>
        </p:nvSpPr>
        <p:spPr>
          <a:xfrm>
            <a:off x="2614505" y="873797"/>
            <a:ext cx="476421" cy="338554"/>
          </a:xfrm>
          <a:prstGeom prst="rect">
            <a:avLst/>
          </a:prstGeom>
          <a:noFill/>
        </p:spPr>
        <p:txBody>
          <a:bodyPr wrap="square" rtlCol="0">
            <a:spAutoFit/>
          </a:bodyPr>
          <a:lstStyle/>
          <a:p>
            <a:pPr algn="ctr"/>
            <a:r>
              <a:rPr lang="en-US" sz="1600" i="1" dirty="0"/>
              <a:t>Q</a:t>
            </a:r>
            <a:r>
              <a:rPr lang="en-US" sz="1600" i="1" baseline="-25000" dirty="0"/>
              <a:t>B</a:t>
            </a:r>
          </a:p>
        </p:txBody>
      </p:sp>
      <p:sp>
        <p:nvSpPr>
          <p:cNvPr id="33" name="TextBox 32"/>
          <p:cNvSpPr txBox="1"/>
          <p:nvPr/>
        </p:nvSpPr>
        <p:spPr>
          <a:xfrm>
            <a:off x="7589462" y="5733974"/>
            <a:ext cx="566044" cy="369332"/>
          </a:xfrm>
          <a:prstGeom prst="rect">
            <a:avLst/>
          </a:prstGeom>
          <a:noFill/>
        </p:spPr>
        <p:txBody>
          <a:bodyPr wrap="square" rtlCol="0">
            <a:spAutoFit/>
          </a:bodyPr>
          <a:lstStyle/>
          <a:p>
            <a:r>
              <a:rPr lang="en-US" dirty="0"/>
              <a:t>100</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57657"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34037" y="35617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0"/>
            <a:endCxn id="47" idx="3"/>
          </p:cNvCxnSpPr>
          <p:nvPr/>
        </p:nvCxnSpPr>
        <p:spPr>
          <a:xfrm flipH="1" flipV="1">
            <a:off x="3419753" y="3580424"/>
            <a:ext cx="4452731" cy="21535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42918" y="4657199"/>
            <a:ext cx="3262638" cy="369332"/>
          </a:xfrm>
          <a:prstGeom prst="rect">
            <a:avLst/>
          </a:prstGeom>
          <a:noFill/>
        </p:spPr>
        <p:txBody>
          <a:bodyPr wrap="square" rtlCol="0">
            <a:spAutoFit/>
          </a:bodyPr>
          <a:lstStyle/>
          <a:p>
            <a:pPr algn="ctr"/>
            <a:r>
              <a:rPr lang="en-AU" b="1" i="1" dirty="0">
                <a:solidFill>
                  <a:schemeClr val="accent6">
                    <a:lumMod val="50000"/>
                  </a:schemeClr>
                </a:solidFill>
              </a:rPr>
              <a:t>Firm B’s reaction function</a:t>
            </a:r>
          </a:p>
        </p:txBody>
      </p:sp>
      <p:cxnSp>
        <p:nvCxnSpPr>
          <p:cNvPr id="44" name="Straight Connector 43"/>
          <p:cNvCxnSpPr/>
          <p:nvPr/>
        </p:nvCxnSpPr>
        <p:spPr>
          <a:xfrm flipH="1" flipV="1">
            <a:off x="5044564" y="4352387"/>
            <a:ext cx="18141" cy="1443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88541" y="5778381"/>
            <a:ext cx="713756" cy="338554"/>
          </a:xfrm>
          <a:prstGeom prst="rect">
            <a:avLst/>
          </a:prstGeom>
          <a:noFill/>
        </p:spPr>
        <p:txBody>
          <a:bodyPr wrap="square" rtlCol="0">
            <a:spAutoFit/>
          </a:bodyPr>
          <a:lstStyle/>
          <a:p>
            <a:r>
              <a:rPr lang="en-US" sz="1600" dirty="0"/>
              <a:t>33.33</a:t>
            </a:r>
          </a:p>
        </p:txBody>
      </p:sp>
      <p:sp>
        <p:nvSpPr>
          <p:cNvPr id="50" name="TextBox 49"/>
          <p:cNvSpPr txBox="1"/>
          <p:nvPr/>
        </p:nvSpPr>
        <p:spPr>
          <a:xfrm>
            <a:off x="2666688" y="4183110"/>
            <a:ext cx="650254" cy="338554"/>
          </a:xfrm>
          <a:prstGeom prst="rect">
            <a:avLst/>
          </a:prstGeom>
          <a:noFill/>
        </p:spPr>
        <p:txBody>
          <a:bodyPr wrap="square" rtlCol="0">
            <a:spAutoFit/>
          </a:bodyPr>
          <a:lstStyle/>
          <a:p>
            <a:r>
              <a:rPr lang="en-US" sz="1600" dirty="0"/>
              <a:t>33.33</a:t>
            </a:r>
          </a:p>
        </p:txBody>
      </p:sp>
      <p:cxnSp>
        <p:nvCxnSpPr>
          <p:cNvPr id="51" name="Straight Connector 50"/>
          <p:cNvCxnSpPr>
            <a:stCxn id="50" idx="3"/>
          </p:cNvCxnSpPr>
          <p:nvPr/>
        </p:nvCxnSpPr>
        <p:spPr>
          <a:xfrm>
            <a:off x="3316942" y="4352387"/>
            <a:ext cx="172762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80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We can distinguish between:</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Tough commitments </a:t>
            </a:r>
            <a:r>
              <a:rPr lang="en-US" dirty="0"/>
              <a:t>– </a:t>
            </a:r>
            <a:r>
              <a:rPr lang="en-US" i="1" dirty="0"/>
              <a:t>those that are bad for competitors. For example the expansion of production facilities in a </a:t>
            </a:r>
            <a:r>
              <a:rPr lang="en-US" i="1" dirty="0" err="1"/>
              <a:t>Cournot</a:t>
            </a:r>
            <a:r>
              <a:rPr lang="en-US" i="1" dirty="0"/>
              <a:t> model.</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Soft commitments </a:t>
            </a:r>
            <a:r>
              <a:rPr lang="en-US" dirty="0"/>
              <a:t>– </a:t>
            </a:r>
            <a:r>
              <a:rPr lang="en-US" i="1" dirty="0"/>
              <a:t>those that are good for competitors. For example the elimination of production facilities in a </a:t>
            </a:r>
            <a:r>
              <a:rPr lang="en-US" i="1" dirty="0" err="1"/>
              <a:t>Cournot</a:t>
            </a:r>
            <a:r>
              <a:rPr lang="en-US" i="1" dirty="0"/>
              <a:t> model.</a:t>
            </a:r>
          </a:p>
          <a:p>
            <a:pPr marL="358775" indent="-358775">
              <a:lnSpc>
                <a:spcPct val="120000"/>
              </a:lnSpc>
              <a:buClr>
                <a:srgbClr val="0070C0"/>
              </a:buClr>
              <a:buSzPct val="50000"/>
              <a:buFont typeface="Wingdings" panose="05000000000000000000" pitchFamily="2" charset="2"/>
              <a:buChar char="q"/>
            </a:pPr>
            <a:r>
              <a:rPr lang="en-US" dirty="0"/>
              <a:t>Competition may be Bertrand or </a:t>
            </a:r>
            <a:r>
              <a:rPr lang="en-US" dirty="0" err="1"/>
              <a:t>Cournot</a:t>
            </a:r>
            <a:r>
              <a:rPr lang="en-US" dirty="0"/>
              <a:t>.</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51</a:t>
            </a:fld>
            <a:endParaRPr lang="en-AU"/>
          </a:p>
        </p:txBody>
      </p:sp>
    </p:spTree>
    <p:extLst>
      <p:ext uri="{BB962C8B-B14F-4D97-AF65-F5344CB8AC3E}">
        <p14:creationId xmlns:p14="http://schemas.microsoft.com/office/powerpoint/2010/main" val="10875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Consider a commitment such as adopting a product innovation that reduces variable production cost or one about positioning a product in the market. Assume that is such that </a:t>
            </a:r>
            <a:r>
              <a:rPr lang="en-US" b="1" i="1" dirty="0">
                <a:solidFill>
                  <a:srgbClr val="FF0000"/>
                </a:solidFill>
              </a:rPr>
              <a:t>rivals are aware </a:t>
            </a:r>
            <a:r>
              <a:rPr lang="en-US" dirty="0"/>
              <a:t>of it and it </a:t>
            </a:r>
            <a:r>
              <a:rPr lang="en-US" b="1" i="1" dirty="0">
                <a:solidFill>
                  <a:srgbClr val="FF0000"/>
                </a:solidFill>
              </a:rPr>
              <a:t>cannot be reversed and is therefore credible. </a:t>
            </a:r>
            <a:endParaRPr lang="en-US" dirty="0"/>
          </a:p>
          <a:p>
            <a:pPr marL="355600" indent="-355600">
              <a:lnSpc>
                <a:spcPct val="120000"/>
              </a:lnSpc>
              <a:buClr>
                <a:srgbClr val="0070C0"/>
              </a:buClr>
              <a:buSzPct val="50000"/>
              <a:buFont typeface="Wingdings" panose="05000000000000000000" pitchFamily="2" charset="2"/>
              <a:buChar char="q"/>
            </a:pPr>
            <a:r>
              <a:rPr lang="en-US" dirty="0"/>
              <a:t>Consider the following timing: </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Stage 1 </a:t>
            </a:r>
            <a:r>
              <a:rPr lang="en-US" dirty="0"/>
              <a:t>– </a:t>
            </a:r>
            <a:r>
              <a:rPr lang="en-US" i="1" dirty="0"/>
              <a:t>firm A makes commitment.</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Stage 2 </a:t>
            </a:r>
            <a:r>
              <a:rPr lang="en-US" dirty="0"/>
              <a:t>– </a:t>
            </a:r>
            <a:r>
              <a:rPr lang="en-US" i="1" dirty="0"/>
              <a:t>firms compete through quantity choices (</a:t>
            </a:r>
            <a:r>
              <a:rPr lang="en-US" i="1" dirty="0" err="1"/>
              <a:t>Cournot</a:t>
            </a:r>
            <a:r>
              <a:rPr lang="en-US" i="1" dirty="0"/>
              <a:t>).</a:t>
            </a:r>
          </a:p>
          <a:p>
            <a:pPr marL="358775" indent="-358775">
              <a:lnSpc>
                <a:spcPct val="120000"/>
              </a:lnSpc>
              <a:buClr>
                <a:srgbClr val="0070C0"/>
              </a:buClr>
              <a:buSzPct val="50000"/>
              <a:buFont typeface="Wingdings" panose="05000000000000000000" pitchFamily="2" charset="2"/>
              <a:buChar char="q"/>
            </a:pPr>
            <a:r>
              <a:rPr lang="en-US" dirty="0"/>
              <a:t>Assume new equilibrium is reached quickly.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52</a:t>
            </a:fld>
            <a:endParaRPr lang="en-AU"/>
          </a:p>
        </p:txBody>
      </p:sp>
    </p:spTree>
    <p:extLst>
      <p:ext uri="{BB962C8B-B14F-4D97-AF65-F5344CB8AC3E}">
        <p14:creationId xmlns:p14="http://schemas.microsoft.com/office/powerpoint/2010/main" val="207150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 - </a:t>
            </a:r>
            <a:r>
              <a:rPr lang="en-US" b="1" i="1" dirty="0" err="1">
                <a:solidFill>
                  <a:srgbClr val="002060"/>
                </a:solidFill>
              </a:rPr>
              <a:t>Cournot</a:t>
            </a:r>
            <a:r>
              <a:rPr lang="en-US" b="1" i="1" dirty="0">
                <a:solidFill>
                  <a:srgbClr val="002060"/>
                </a:solidFill>
              </a:rPr>
              <a:t> competition</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Outcome depends on whether commitment is tough or soft.</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Tough </a:t>
            </a:r>
            <a:r>
              <a:rPr lang="en-US" dirty="0"/>
              <a:t>– </a:t>
            </a:r>
            <a:r>
              <a:rPr lang="en-US" i="1" dirty="0"/>
              <a:t>firm A will produce more than if it had not made commitment. That is, a rightward shift in the reaction function. The effect will be to see firm B respond by reducing its own output causing market price to be higher – the beneficial strategic effect could outweigh negative direct effect. </a:t>
            </a:r>
            <a:r>
              <a:rPr lang="en-US" b="1" i="1" dirty="0">
                <a:solidFill>
                  <a:srgbClr val="FF0000"/>
                </a:solidFill>
              </a:rPr>
              <a:t>Note that the direct effect here is negative – suppose the NPV in the absence of a response is negative.</a:t>
            </a:r>
            <a:endParaRPr lang="en-US" i="1" dirty="0"/>
          </a:p>
          <a:p>
            <a:pPr marL="358775" indent="-358775">
              <a:lnSpc>
                <a:spcPct val="120000"/>
              </a:lnSpc>
              <a:buClr>
                <a:srgbClr val="0070C0"/>
              </a:buClr>
              <a:buSzPct val="50000"/>
              <a:buFont typeface="Wingdings" panose="05000000000000000000" pitchFamily="2" charset="2"/>
              <a:buChar char="q"/>
            </a:pPr>
            <a:r>
              <a:rPr lang="en-US" dirty="0"/>
              <a:t>Hence, the firm should go ahead and make commitment notwithstanding its negative direct effect.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53</a:t>
            </a:fld>
            <a:endParaRPr lang="en-AU"/>
          </a:p>
        </p:txBody>
      </p:sp>
    </p:spTree>
    <p:extLst>
      <p:ext uri="{BB962C8B-B14F-4D97-AF65-F5344CB8AC3E}">
        <p14:creationId xmlns:p14="http://schemas.microsoft.com/office/powerpoint/2010/main" val="362558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34235" y="1385112"/>
            <a:ext cx="566044" cy="369332"/>
          </a:xfrm>
          <a:prstGeom prst="rect">
            <a:avLst/>
          </a:prstGeom>
          <a:noFill/>
        </p:spPr>
        <p:txBody>
          <a:bodyPr wrap="square" rtlCol="0">
            <a:spAutoFit/>
          </a:bodyPr>
          <a:lstStyle/>
          <a:p>
            <a:r>
              <a:rPr lang="en-US" dirty="0"/>
              <a:t>100</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622755" y="5490651"/>
            <a:ext cx="476421" cy="338554"/>
          </a:xfrm>
          <a:prstGeom prst="rect">
            <a:avLst/>
          </a:prstGeom>
          <a:noFill/>
        </p:spPr>
        <p:txBody>
          <a:bodyPr wrap="square" rtlCol="0">
            <a:spAutoFit/>
          </a:bodyPr>
          <a:lstStyle/>
          <a:p>
            <a:pPr algn="ctr"/>
            <a:r>
              <a:rPr lang="en-US" sz="1600" i="1" dirty="0"/>
              <a:t>Q</a:t>
            </a:r>
            <a:r>
              <a:rPr lang="en-US" sz="1600" i="1" baseline="-25000" dirty="0"/>
              <a:t>A</a:t>
            </a:r>
          </a:p>
        </p:txBody>
      </p:sp>
      <p:sp>
        <p:nvSpPr>
          <p:cNvPr id="11" name="TextBox 10"/>
          <p:cNvSpPr txBox="1"/>
          <p:nvPr/>
        </p:nvSpPr>
        <p:spPr>
          <a:xfrm>
            <a:off x="4326824" y="1065551"/>
            <a:ext cx="3262638" cy="369332"/>
          </a:xfrm>
          <a:prstGeom prst="rect">
            <a:avLst/>
          </a:prstGeom>
          <a:noFill/>
        </p:spPr>
        <p:txBody>
          <a:bodyPr wrap="square" rtlCol="0">
            <a:spAutoFit/>
          </a:bodyPr>
          <a:lstStyle/>
          <a:p>
            <a:pPr algn="ctr"/>
            <a:r>
              <a:rPr lang="en-AU" b="1" i="1" dirty="0">
                <a:solidFill>
                  <a:srgbClr val="002060"/>
                </a:solidFill>
              </a:rPr>
              <a:t>Firm A’s reaction function</a:t>
            </a:r>
            <a:endParaRPr lang="en-AU" b="1" i="1" dirty="0">
              <a:solidFill>
                <a:srgbClr val="0070C0"/>
              </a:solidFill>
            </a:endParaRPr>
          </a:p>
        </p:txBody>
      </p:sp>
      <p:cxnSp>
        <p:nvCxnSpPr>
          <p:cNvPr id="20" name="Straight Connector 19"/>
          <p:cNvCxnSpPr/>
          <p:nvPr/>
        </p:nvCxnSpPr>
        <p:spPr>
          <a:xfrm flipH="1" flipV="1">
            <a:off x="3430626" y="1569778"/>
            <a:ext cx="2427031" cy="41932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52692" y="5799653"/>
            <a:ext cx="409929" cy="338554"/>
          </a:xfrm>
          <a:prstGeom prst="rect">
            <a:avLst/>
          </a:prstGeom>
          <a:noFill/>
        </p:spPr>
        <p:txBody>
          <a:bodyPr wrap="square" rtlCol="0">
            <a:spAutoFit/>
          </a:bodyPr>
          <a:lstStyle/>
          <a:p>
            <a:r>
              <a:rPr lang="en-US" sz="1600" dirty="0"/>
              <a:t>50</a:t>
            </a:r>
          </a:p>
        </p:txBody>
      </p:sp>
      <p:sp>
        <p:nvSpPr>
          <p:cNvPr id="47" name="TextBox 46"/>
          <p:cNvSpPr txBox="1"/>
          <p:nvPr/>
        </p:nvSpPr>
        <p:spPr>
          <a:xfrm>
            <a:off x="2930881" y="3411147"/>
            <a:ext cx="488872" cy="338554"/>
          </a:xfrm>
          <a:prstGeom prst="rect">
            <a:avLst/>
          </a:prstGeom>
          <a:noFill/>
        </p:spPr>
        <p:txBody>
          <a:bodyPr wrap="square" rtlCol="0">
            <a:spAutoFit/>
          </a:bodyPr>
          <a:lstStyle/>
          <a:p>
            <a:r>
              <a:rPr lang="en-US" sz="1600" dirty="0"/>
              <a:t>50</a:t>
            </a:r>
          </a:p>
        </p:txBody>
      </p:sp>
      <p:sp>
        <p:nvSpPr>
          <p:cNvPr id="2" name="TextBox 1"/>
          <p:cNvSpPr txBox="1"/>
          <p:nvPr/>
        </p:nvSpPr>
        <p:spPr>
          <a:xfrm>
            <a:off x="6631920" y="2167076"/>
            <a:ext cx="4458089" cy="369332"/>
          </a:xfrm>
          <a:prstGeom prst="rect">
            <a:avLst/>
          </a:prstGeom>
          <a:noFill/>
        </p:spPr>
        <p:txBody>
          <a:bodyPr wrap="square" rtlCol="0">
            <a:spAutoFit/>
          </a:bodyPr>
          <a:lstStyle/>
          <a:p>
            <a:pPr algn="ctr"/>
            <a:r>
              <a:rPr lang="en-AU" b="1" i="1" dirty="0" err="1">
                <a:solidFill>
                  <a:schemeClr val="bg2">
                    <a:lumMod val="50000"/>
                  </a:schemeClr>
                </a:solidFill>
              </a:rPr>
              <a:t>Cournot</a:t>
            </a:r>
            <a:r>
              <a:rPr lang="en-AU" b="1" i="1" dirty="0">
                <a:solidFill>
                  <a:schemeClr val="bg2">
                    <a:lumMod val="50000"/>
                  </a:schemeClr>
                </a:solidFill>
              </a:rPr>
              <a:t> quantity competition</a:t>
            </a:r>
          </a:p>
        </p:txBody>
      </p:sp>
      <p:sp>
        <p:nvSpPr>
          <p:cNvPr id="31" name="TextBox 30"/>
          <p:cNvSpPr txBox="1"/>
          <p:nvPr/>
        </p:nvSpPr>
        <p:spPr>
          <a:xfrm>
            <a:off x="2614505" y="873797"/>
            <a:ext cx="476421" cy="338554"/>
          </a:xfrm>
          <a:prstGeom prst="rect">
            <a:avLst/>
          </a:prstGeom>
          <a:noFill/>
        </p:spPr>
        <p:txBody>
          <a:bodyPr wrap="square" rtlCol="0">
            <a:spAutoFit/>
          </a:bodyPr>
          <a:lstStyle/>
          <a:p>
            <a:pPr algn="ctr"/>
            <a:r>
              <a:rPr lang="en-US" sz="1600" i="1" dirty="0"/>
              <a:t>Q</a:t>
            </a:r>
            <a:r>
              <a:rPr lang="en-US" sz="1600" i="1" baseline="-25000" dirty="0"/>
              <a:t>B</a:t>
            </a:r>
          </a:p>
        </p:txBody>
      </p:sp>
      <p:sp>
        <p:nvSpPr>
          <p:cNvPr id="33" name="TextBox 32"/>
          <p:cNvSpPr txBox="1"/>
          <p:nvPr/>
        </p:nvSpPr>
        <p:spPr>
          <a:xfrm>
            <a:off x="7589462" y="5733974"/>
            <a:ext cx="566044" cy="369332"/>
          </a:xfrm>
          <a:prstGeom prst="rect">
            <a:avLst/>
          </a:prstGeom>
          <a:noFill/>
        </p:spPr>
        <p:txBody>
          <a:bodyPr wrap="square" rtlCol="0">
            <a:spAutoFit/>
          </a:bodyPr>
          <a:lstStyle/>
          <a:p>
            <a:r>
              <a:rPr lang="en-US" dirty="0"/>
              <a:t>100</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57657"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34037" y="35617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0"/>
            <a:endCxn id="47" idx="3"/>
          </p:cNvCxnSpPr>
          <p:nvPr/>
        </p:nvCxnSpPr>
        <p:spPr>
          <a:xfrm flipH="1" flipV="1">
            <a:off x="3419753" y="3580424"/>
            <a:ext cx="4452731" cy="21535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40659" y="4521664"/>
            <a:ext cx="3262638" cy="369332"/>
          </a:xfrm>
          <a:prstGeom prst="rect">
            <a:avLst/>
          </a:prstGeom>
          <a:noFill/>
        </p:spPr>
        <p:txBody>
          <a:bodyPr wrap="square" rtlCol="0">
            <a:spAutoFit/>
          </a:bodyPr>
          <a:lstStyle/>
          <a:p>
            <a:pPr algn="ctr"/>
            <a:r>
              <a:rPr lang="en-AU" b="1" i="1" dirty="0">
                <a:solidFill>
                  <a:schemeClr val="accent6">
                    <a:lumMod val="50000"/>
                  </a:schemeClr>
                </a:solidFill>
              </a:rPr>
              <a:t>Firm B’s reaction function</a:t>
            </a:r>
          </a:p>
        </p:txBody>
      </p:sp>
      <p:cxnSp>
        <p:nvCxnSpPr>
          <p:cNvPr id="44" name="Straight Connector 43"/>
          <p:cNvCxnSpPr/>
          <p:nvPr/>
        </p:nvCxnSpPr>
        <p:spPr>
          <a:xfrm flipH="1" flipV="1">
            <a:off x="5044564" y="4352387"/>
            <a:ext cx="18141" cy="1443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88541" y="5778381"/>
            <a:ext cx="713756" cy="338554"/>
          </a:xfrm>
          <a:prstGeom prst="rect">
            <a:avLst/>
          </a:prstGeom>
          <a:noFill/>
        </p:spPr>
        <p:txBody>
          <a:bodyPr wrap="square" rtlCol="0">
            <a:spAutoFit/>
          </a:bodyPr>
          <a:lstStyle/>
          <a:p>
            <a:r>
              <a:rPr lang="en-US" sz="1600" dirty="0"/>
              <a:t>33.33</a:t>
            </a:r>
          </a:p>
        </p:txBody>
      </p:sp>
      <p:sp>
        <p:nvSpPr>
          <p:cNvPr id="50" name="TextBox 49"/>
          <p:cNvSpPr txBox="1"/>
          <p:nvPr/>
        </p:nvSpPr>
        <p:spPr>
          <a:xfrm>
            <a:off x="2666688" y="4183110"/>
            <a:ext cx="650254" cy="338554"/>
          </a:xfrm>
          <a:prstGeom prst="rect">
            <a:avLst/>
          </a:prstGeom>
          <a:noFill/>
        </p:spPr>
        <p:txBody>
          <a:bodyPr wrap="square" rtlCol="0">
            <a:spAutoFit/>
          </a:bodyPr>
          <a:lstStyle/>
          <a:p>
            <a:r>
              <a:rPr lang="en-US" sz="1600" dirty="0"/>
              <a:t>33.33</a:t>
            </a:r>
          </a:p>
        </p:txBody>
      </p:sp>
      <p:cxnSp>
        <p:nvCxnSpPr>
          <p:cNvPr id="51" name="Straight Connector 50"/>
          <p:cNvCxnSpPr>
            <a:stCxn id="50" idx="3"/>
          </p:cNvCxnSpPr>
          <p:nvPr/>
        </p:nvCxnSpPr>
        <p:spPr>
          <a:xfrm>
            <a:off x="3316942" y="4352387"/>
            <a:ext cx="172762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4171106" y="1394998"/>
            <a:ext cx="2427031" cy="4193214"/>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271476" y="4890996"/>
            <a:ext cx="285781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5622" y="4890996"/>
            <a:ext cx="18142" cy="950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4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Commitment - </a:t>
            </a:r>
            <a:r>
              <a:rPr lang="en-US" b="1" i="1" dirty="0" err="1">
                <a:solidFill>
                  <a:srgbClr val="002060"/>
                </a:solidFill>
              </a:rPr>
              <a:t>Cournot</a:t>
            </a:r>
            <a:r>
              <a:rPr lang="en-US" b="1" i="1" dirty="0">
                <a:solidFill>
                  <a:srgbClr val="002060"/>
                </a:solidFill>
              </a:rPr>
              <a:t> competition</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Outcome depends on whether commitment is tough or soft.</a:t>
            </a:r>
          </a:p>
          <a:p>
            <a:pPr marL="806450" indent="-447675">
              <a:lnSpc>
                <a:spcPct val="120000"/>
              </a:lnSpc>
              <a:buClr>
                <a:srgbClr val="0070C0"/>
              </a:buClr>
              <a:buSzPct val="50000"/>
              <a:buFont typeface="Wingdings" panose="05000000000000000000" pitchFamily="2" charset="2"/>
              <a:buChar char="v"/>
            </a:pPr>
            <a:r>
              <a:rPr lang="en-US" b="1" i="1" dirty="0">
                <a:solidFill>
                  <a:schemeClr val="bg2">
                    <a:lumMod val="50000"/>
                  </a:schemeClr>
                </a:solidFill>
              </a:rPr>
              <a:t>Soft </a:t>
            </a:r>
            <a:r>
              <a:rPr lang="en-US" dirty="0"/>
              <a:t>– suppose that a firm enters another market and in doing so raises its cost of production. </a:t>
            </a:r>
            <a:r>
              <a:rPr lang="en-US" i="1" dirty="0"/>
              <a:t>Firm A will produce less than if it had not made commitment. That is, a leftward shift in the reaction function. The effect will be to see firm B respond by increasing its own output– there is a negative strategic effect here.</a:t>
            </a:r>
          </a:p>
          <a:p>
            <a:pPr marL="358775" indent="-358775">
              <a:lnSpc>
                <a:spcPct val="120000"/>
              </a:lnSpc>
              <a:buClr>
                <a:srgbClr val="0070C0"/>
              </a:buClr>
              <a:buSzPct val="50000"/>
              <a:buFont typeface="Wingdings" panose="05000000000000000000" pitchFamily="2" charset="2"/>
              <a:buChar char="q"/>
            </a:pPr>
            <a:r>
              <a:rPr lang="en-US" dirty="0"/>
              <a:t>Firm should go ahead and make commitment only if the beneficial effect (entry into new market) exceeds negative strategic effect.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55</a:t>
            </a:fld>
            <a:endParaRPr lang="en-AU"/>
          </a:p>
        </p:txBody>
      </p:sp>
    </p:spTree>
    <p:extLst>
      <p:ext uri="{BB962C8B-B14F-4D97-AF65-F5344CB8AC3E}">
        <p14:creationId xmlns:p14="http://schemas.microsoft.com/office/powerpoint/2010/main" val="197828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34235" y="1385112"/>
            <a:ext cx="566044" cy="369332"/>
          </a:xfrm>
          <a:prstGeom prst="rect">
            <a:avLst/>
          </a:prstGeom>
          <a:noFill/>
        </p:spPr>
        <p:txBody>
          <a:bodyPr wrap="square" rtlCol="0">
            <a:spAutoFit/>
          </a:bodyPr>
          <a:lstStyle/>
          <a:p>
            <a:r>
              <a:rPr lang="en-US" dirty="0"/>
              <a:t>100</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622755" y="5490651"/>
            <a:ext cx="476421" cy="338554"/>
          </a:xfrm>
          <a:prstGeom prst="rect">
            <a:avLst/>
          </a:prstGeom>
          <a:noFill/>
        </p:spPr>
        <p:txBody>
          <a:bodyPr wrap="square" rtlCol="0">
            <a:spAutoFit/>
          </a:bodyPr>
          <a:lstStyle/>
          <a:p>
            <a:pPr algn="ctr"/>
            <a:r>
              <a:rPr lang="en-US" sz="1600" i="1" dirty="0"/>
              <a:t>Q</a:t>
            </a:r>
            <a:r>
              <a:rPr lang="en-US" sz="1600" i="1" baseline="-25000" dirty="0"/>
              <a:t>A</a:t>
            </a:r>
          </a:p>
        </p:txBody>
      </p:sp>
      <p:sp>
        <p:nvSpPr>
          <p:cNvPr id="11" name="TextBox 10"/>
          <p:cNvSpPr txBox="1"/>
          <p:nvPr/>
        </p:nvSpPr>
        <p:spPr>
          <a:xfrm>
            <a:off x="4326824" y="1065551"/>
            <a:ext cx="3262638" cy="369332"/>
          </a:xfrm>
          <a:prstGeom prst="rect">
            <a:avLst/>
          </a:prstGeom>
          <a:noFill/>
        </p:spPr>
        <p:txBody>
          <a:bodyPr wrap="square" rtlCol="0">
            <a:spAutoFit/>
          </a:bodyPr>
          <a:lstStyle/>
          <a:p>
            <a:pPr algn="ctr"/>
            <a:r>
              <a:rPr lang="en-AU" b="1" i="1" dirty="0">
                <a:solidFill>
                  <a:srgbClr val="002060"/>
                </a:solidFill>
              </a:rPr>
              <a:t>Firm A’s reaction function</a:t>
            </a:r>
            <a:endParaRPr lang="en-AU" b="1" i="1" dirty="0">
              <a:solidFill>
                <a:srgbClr val="0070C0"/>
              </a:solidFill>
            </a:endParaRPr>
          </a:p>
        </p:txBody>
      </p:sp>
      <p:cxnSp>
        <p:nvCxnSpPr>
          <p:cNvPr id="20" name="Straight Connector 19"/>
          <p:cNvCxnSpPr/>
          <p:nvPr/>
        </p:nvCxnSpPr>
        <p:spPr>
          <a:xfrm flipH="1" flipV="1">
            <a:off x="3430626" y="1569778"/>
            <a:ext cx="2427031" cy="41932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52692" y="5799653"/>
            <a:ext cx="409929" cy="338554"/>
          </a:xfrm>
          <a:prstGeom prst="rect">
            <a:avLst/>
          </a:prstGeom>
          <a:noFill/>
        </p:spPr>
        <p:txBody>
          <a:bodyPr wrap="square" rtlCol="0">
            <a:spAutoFit/>
          </a:bodyPr>
          <a:lstStyle/>
          <a:p>
            <a:r>
              <a:rPr lang="en-US" sz="1600" dirty="0"/>
              <a:t>50</a:t>
            </a:r>
          </a:p>
        </p:txBody>
      </p:sp>
      <p:sp>
        <p:nvSpPr>
          <p:cNvPr id="47" name="TextBox 46"/>
          <p:cNvSpPr txBox="1"/>
          <p:nvPr/>
        </p:nvSpPr>
        <p:spPr>
          <a:xfrm>
            <a:off x="2930881" y="3411147"/>
            <a:ext cx="488872" cy="338554"/>
          </a:xfrm>
          <a:prstGeom prst="rect">
            <a:avLst/>
          </a:prstGeom>
          <a:noFill/>
        </p:spPr>
        <p:txBody>
          <a:bodyPr wrap="square" rtlCol="0">
            <a:spAutoFit/>
          </a:bodyPr>
          <a:lstStyle/>
          <a:p>
            <a:r>
              <a:rPr lang="en-US" sz="1600" dirty="0"/>
              <a:t>50</a:t>
            </a:r>
          </a:p>
        </p:txBody>
      </p:sp>
      <p:sp>
        <p:nvSpPr>
          <p:cNvPr id="2" name="TextBox 1"/>
          <p:cNvSpPr txBox="1"/>
          <p:nvPr/>
        </p:nvSpPr>
        <p:spPr>
          <a:xfrm>
            <a:off x="6631920" y="2167076"/>
            <a:ext cx="4458089" cy="369332"/>
          </a:xfrm>
          <a:prstGeom prst="rect">
            <a:avLst/>
          </a:prstGeom>
          <a:noFill/>
        </p:spPr>
        <p:txBody>
          <a:bodyPr wrap="square" rtlCol="0">
            <a:spAutoFit/>
          </a:bodyPr>
          <a:lstStyle/>
          <a:p>
            <a:pPr algn="ctr"/>
            <a:r>
              <a:rPr lang="en-AU" b="1" i="1" dirty="0" err="1">
                <a:solidFill>
                  <a:schemeClr val="bg2">
                    <a:lumMod val="50000"/>
                  </a:schemeClr>
                </a:solidFill>
              </a:rPr>
              <a:t>Cournot</a:t>
            </a:r>
            <a:r>
              <a:rPr lang="en-AU" b="1" i="1" dirty="0">
                <a:solidFill>
                  <a:schemeClr val="bg2">
                    <a:lumMod val="50000"/>
                  </a:schemeClr>
                </a:solidFill>
              </a:rPr>
              <a:t> quantity competition</a:t>
            </a:r>
          </a:p>
        </p:txBody>
      </p:sp>
      <p:sp>
        <p:nvSpPr>
          <p:cNvPr id="31" name="TextBox 30"/>
          <p:cNvSpPr txBox="1"/>
          <p:nvPr/>
        </p:nvSpPr>
        <p:spPr>
          <a:xfrm>
            <a:off x="2614505" y="873797"/>
            <a:ext cx="476421" cy="338554"/>
          </a:xfrm>
          <a:prstGeom prst="rect">
            <a:avLst/>
          </a:prstGeom>
          <a:noFill/>
        </p:spPr>
        <p:txBody>
          <a:bodyPr wrap="square" rtlCol="0">
            <a:spAutoFit/>
          </a:bodyPr>
          <a:lstStyle/>
          <a:p>
            <a:pPr algn="ctr"/>
            <a:r>
              <a:rPr lang="en-US" sz="1600" i="1" dirty="0"/>
              <a:t>Q</a:t>
            </a:r>
            <a:r>
              <a:rPr lang="en-US" sz="1600" i="1" baseline="-25000" dirty="0"/>
              <a:t>B</a:t>
            </a:r>
          </a:p>
        </p:txBody>
      </p:sp>
      <p:sp>
        <p:nvSpPr>
          <p:cNvPr id="33" name="TextBox 32"/>
          <p:cNvSpPr txBox="1"/>
          <p:nvPr/>
        </p:nvSpPr>
        <p:spPr>
          <a:xfrm>
            <a:off x="7589462" y="5733974"/>
            <a:ext cx="566044" cy="369332"/>
          </a:xfrm>
          <a:prstGeom prst="rect">
            <a:avLst/>
          </a:prstGeom>
          <a:noFill/>
        </p:spPr>
        <p:txBody>
          <a:bodyPr wrap="square" rtlCol="0">
            <a:spAutoFit/>
          </a:bodyPr>
          <a:lstStyle/>
          <a:p>
            <a:r>
              <a:rPr lang="en-US" dirty="0"/>
              <a:t>100</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57657"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34037" y="35617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0"/>
            <a:endCxn id="47" idx="3"/>
          </p:cNvCxnSpPr>
          <p:nvPr/>
        </p:nvCxnSpPr>
        <p:spPr>
          <a:xfrm flipH="1" flipV="1">
            <a:off x="3419753" y="3580424"/>
            <a:ext cx="4452731" cy="21535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40659" y="4521664"/>
            <a:ext cx="3262638" cy="369332"/>
          </a:xfrm>
          <a:prstGeom prst="rect">
            <a:avLst/>
          </a:prstGeom>
          <a:noFill/>
        </p:spPr>
        <p:txBody>
          <a:bodyPr wrap="square" rtlCol="0">
            <a:spAutoFit/>
          </a:bodyPr>
          <a:lstStyle/>
          <a:p>
            <a:pPr algn="ctr"/>
            <a:r>
              <a:rPr lang="en-AU" b="1" i="1" dirty="0">
                <a:solidFill>
                  <a:schemeClr val="accent6">
                    <a:lumMod val="50000"/>
                  </a:schemeClr>
                </a:solidFill>
              </a:rPr>
              <a:t>Firm B’s reaction function</a:t>
            </a:r>
          </a:p>
        </p:txBody>
      </p:sp>
      <p:cxnSp>
        <p:nvCxnSpPr>
          <p:cNvPr id="44" name="Straight Connector 43"/>
          <p:cNvCxnSpPr/>
          <p:nvPr/>
        </p:nvCxnSpPr>
        <p:spPr>
          <a:xfrm flipH="1" flipV="1">
            <a:off x="5044564" y="4352387"/>
            <a:ext cx="18141" cy="1443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88541" y="5778381"/>
            <a:ext cx="713756" cy="338554"/>
          </a:xfrm>
          <a:prstGeom prst="rect">
            <a:avLst/>
          </a:prstGeom>
          <a:noFill/>
        </p:spPr>
        <p:txBody>
          <a:bodyPr wrap="square" rtlCol="0">
            <a:spAutoFit/>
          </a:bodyPr>
          <a:lstStyle/>
          <a:p>
            <a:r>
              <a:rPr lang="en-US" sz="1600" dirty="0"/>
              <a:t>33.33</a:t>
            </a:r>
          </a:p>
        </p:txBody>
      </p:sp>
      <p:sp>
        <p:nvSpPr>
          <p:cNvPr id="50" name="TextBox 49"/>
          <p:cNvSpPr txBox="1"/>
          <p:nvPr/>
        </p:nvSpPr>
        <p:spPr>
          <a:xfrm>
            <a:off x="2666688" y="4183110"/>
            <a:ext cx="650254" cy="338554"/>
          </a:xfrm>
          <a:prstGeom prst="rect">
            <a:avLst/>
          </a:prstGeom>
          <a:noFill/>
        </p:spPr>
        <p:txBody>
          <a:bodyPr wrap="square" rtlCol="0">
            <a:spAutoFit/>
          </a:bodyPr>
          <a:lstStyle/>
          <a:p>
            <a:r>
              <a:rPr lang="en-US" sz="1600" dirty="0"/>
              <a:t>33.33</a:t>
            </a:r>
          </a:p>
        </p:txBody>
      </p:sp>
      <p:cxnSp>
        <p:nvCxnSpPr>
          <p:cNvPr id="51" name="Straight Connector 50"/>
          <p:cNvCxnSpPr>
            <a:stCxn id="50" idx="3"/>
          </p:cNvCxnSpPr>
          <p:nvPr/>
        </p:nvCxnSpPr>
        <p:spPr>
          <a:xfrm>
            <a:off x="3316942" y="4352387"/>
            <a:ext cx="172762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541059" y="2850776"/>
            <a:ext cx="1631576" cy="288319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03371" y="3922081"/>
            <a:ext cx="77738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150977" y="3922082"/>
            <a:ext cx="18140" cy="18587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63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With repeated interaction new equilibria can be supported.</a:t>
            </a:r>
          </a:p>
          <a:p>
            <a:pPr marL="0" indent="0" algn="ctr">
              <a:lnSpc>
                <a:spcPct val="120000"/>
              </a:lnSpc>
              <a:buClr>
                <a:srgbClr val="0070C0"/>
              </a:buClr>
              <a:buSzPct val="50000"/>
              <a:buNone/>
            </a:pPr>
            <a:r>
              <a:rPr lang="en-US" b="1" i="1" dirty="0">
                <a:solidFill>
                  <a:srgbClr val="FF0000"/>
                </a:solidFill>
              </a:rPr>
              <a:t>Why?</a:t>
            </a:r>
          </a:p>
          <a:p>
            <a:pPr marL="358775" indent="-358775">
              <a:lnSpc>
                <a:spcPct val="120000"/>
              </a:lnSpc>
              <a:buClr>
                <a:srgbClr val="0070C0"/>
              </a:buClr>
              <a:buSzPct val="50000"/>
              <a:buFont typeface="Wingdings" panose="05000000000000000000" pitchFamily="2" charset="2"/>
              <a:buChar char="q"/>
            </a:pPr>
            <a:r>
              <a:rPr lang="en-US" dirty="0"/>
              <a:t>Agents can cooperate and that cooperation can be sustained through punishment. That punishment and the cost of it might consist of the loss in long run profits from not cooperating as agreed. </a:t>
            </a:r>
          </a:p>
          <a:p>
            <a:pPr marL="358775" indent="-358775">
              <a:lnSpc>
                <a:spcPct val="120000"/>
              </a:lnSpc>
              <a:buClr>
                <a:srgbClr val="0070C0"/>
              </a:buClr>
              <a:buSzPct val="50000"/>
              <a:buFont typeface="Wingdings" panose="05000000000000000000" pitchFamily="2" charset="2"/>
              <a:buChar char="q"/>
            </a:pPr>
            <a:r>
              <a:rPr lang="en-US" dirty="0"/>
              <a:t>Cooperation is more likely: </a:t>
            </a:r>
          </a:p>
          <a:p>
            <a:pPr marL="815975" indent="-457200">
              <a:lnSpc>
                <a:spcPct val="120000"/>
              </a:lnSpc>
              <a:buClr>
                <a:srgbClr val="0070C0"/>
              </a:buClr>
              <a:buSzPct val="50000"/>
              <a:buBlip>
                <a:blip r:embed="rId3"/>
              </a:buBlip>
            </a:pPr>
            <a:r>
              <a:rPr lang="en-US" b="1" i="1" dirty="0">
                <a:solidFill>
                  <a:schemeClr val="bg2">
                    <a:lumMod val="50000"/>
                  </a:schemeClr>
                </a:solidFill>
              </a:rPr>
              <a:t>The larger are the LR gains c.f. short run advantage</a:t>
            </a:r>
          </a:p>
          <a:p>
            <a:pPr marL="815975" indent="-457200">
              <a:lnSpc>
                <a:spcPct val="120000"/>
              </a:lnSpc>
              <a:buClr>
                <a:srgbClr val="0070C0"/>
              </a:buClr>
              <a:buSzPct val="50000"/>
              <a:buBlip>
                <a:blip r:embed="rId3"/>
              </a:buBlip>
            </a:pPr>
            <a:r>
              <a:rPr lang="en-US" b="1" i="1" dirty="0">
                <a:solidFill>
                  <a:schemeClr val="bg2">
                    <a:lumMod val="50000"/>
                  </a:schemeClr>
                </a:solidFill>
              </a:rPr>
              <a:t>When monitoring is less costly</a:t>
            </a:r>
          </a:p>
          <a:p>
            <a:pPr marL="815975" indent="-457200">
              <a:lnSpc>
                <a:spcPct val="120000"/>
              </a:lnSpc>
              <a:buClr>
                <a:srgbClr val="0070C0"/>
              </a:buClr>
              <a:buSzPct val="50000"/>
              <a:buBlip>
                <a:blip r:embed="rId3"/>
              </a:buBlip>
            </a:pPr>
            <a:r>
              <a:rPr lang="en-US" b="1" i="1" dirty="0">
                <a:solidFill>
                  <a:schemeClr val="bg2">
                    <a:lumMod val="50000"/>
                  </a:schemeClr>
                </a:solidFill>
              </a:rPr>
              <a:t>The expected length relationship is longer </a:t>
            </a:r>
            <a:endParaRPr lang="en-US" dirty="0"/>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57</a:t>
            </a:fld>
            <a:endParaRPr lang="en-AU"/>
          </a:p>
        </p:txBody>
      </p:sp>
    </p:spTree>
    <p:extLst>
      <p:ext uri="{BB962C8B-B14F-4D97-AF65-F5344CB8AC3E}">
        <p14:creationId xmlns:p14="http://schemas.microsoft.com/office/powerpoint/2010/main" val="6184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Consider two employees assigned to a team, Anna and Bert.</a:t>
            </a:r>
          </a:p>
          <a:p>
            <a:pPr marL="358775" indent="-358775">
              <a:lnSpc>
                <a:spcPct val="120000"/>
              </a:lnSpc>
              <a:buClr>
                <a:srgbClr val="0070C0"/>
              </a:buClr>
              <a:buSzPct val="50000"/>
              <a:buFont typeface="Wingdings" panose="05000000000000000000" pitchFamily="2" charset="2"/>
              <a:buChar char="q"/>
            </a:pPr>
            <a:r>
              <a:rPr lang="en-US" dirty="0"/>
              <a:t>Payoff matrix is shown on next slide, with payoffs reflecting the utility from exerting effort, along with the disutility of effort. </a:t>
            </a:r>
          </a:p>
          <a:p>
            <a:pPr marL="358775" indent="-358775">
              <a:lnSpc>
                <a:spcPct val="120000"/>
              </a:lnSpc>
              <a:buClr>
                <a:srgbClr val="0070C0"/>
              </a:buClr>
              <a:buSzPct val="50000"/>
              <a:buFont typeface="Wingdings" panose="05000000000000000000" pitchFamily="2" charset="2"/>
              <a:buChar char="q"/>
            </a:pPr>
            <a:r>
              <a:rPr lang="en-US" dirty="0"/>
              <a:t>Nash equilibrium is shown. </a:t>
            </a:r>
          </a:p>
          <a:p>
            <a:pPr marL="815975" indent="-457200">
              <a:lnSpc>
                <a:spcPct val="120000"/>
              </a:lnSpc>
              <a:buClr>
                <a:srgbClr val="0070C0"/>
              </a:buClr>
              <a:buSzPct val="50000"/>
              <a:buBlip>
                <a:blip r:embed="rId3"/>
              </a:buBlip>
            </a:pPr>
            <a:r>
              <a:rPr lang="en-US" b="1" i="1" dirty="0">
                <a:solidFill>
                  <a:schemeClr val="bg2">
                    <a:lumMod val="50000"/>
                  </a:schemeClr>
                </a:solidFill>
              </a:rPr>
              <a:t>Really just a Prisoner’s Dilemma</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58</a:t>
            </a:fld>
            <a:endParaRPr lang="en-AU"/>
          </a:p>
        </p:txBody>
      </p:sp>
    </p:spTree>
    <p:extLst>
      <p:ext uri="{BB962C8B-B14F-4D97-AF65-F5344CB8AC3E}">
        <p14:creationId xmlns:p14="http://schemas.microsoft.com/office/powerpoint/2010/main" val="71360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Single Period Setting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Can work or shirk.</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Solution is that they both shirk – may be able to relate to this with some of your colleagues…..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59</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2986953"/>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$1000</a:t>
                      </a:r>
                      <a:r>
                        <a:rPr lang="en-AU" sz="2400" b="1" dirty="0"/>
                        <a:t>, </a:t>
                      </a:r>
                      <a:r>
                        <a:rPr lang="en-AU" sz="2400" b="1" dirty="0">
                          <a:solidFill>
                            <a:schemeClr val="accent1">
                              <a:lumMod val="75000"/>
                            </a:schemeClr>
                          </a:solidFill>
                        </a:rPr>
                        <a:t>$1000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$3000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$0</a:t>
                      </a:r>
                      <a:r>
                        <a:rPr lang="en-AU" sz="2400" b="1" dirty="0"/>
                        <a:t>,</a:t>
                      </a:r>
                      <a:r>
                        <a:rPr lang="en-AU" sz="2400" b="1" dirty="0">
                          <a:solidFill>
                            <a:schemeClr val="accent1">
                              <a:lumMod val="75000"/>
                            </a:schemeClr>
                          </a:solidFill>
                        </a:rPr>
                        <a:t> $3000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$2000</a:t>
                      </a:r>
                      <a:r>
                        <a:rPr lang="en-AU" sz="2400" b="1" dirty="0"/>
                        <a:t>, </a:t>
                      </a:r>
                      <a:r>
                        <a:rPr lang="en-AU" sz="2400" b="1" dirty="0">
                          <a:solidFill>
                            <a:schemeClr val="accent1">
                              <a:lumMod val="75000"/>
                            </a:schemeClr>
                          </a:solidFill>
                        </a:rPr>
                        <a:t>$2000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979024" y="5373592"/>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85682" y="4752414"/>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654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Why Study Game Theory?</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Focus on </a:t>
            </a:r>
            <a:r>
              <a:rPr lang="en-US" dirty="0" err="1"/>
              <a:t>optimising</a:t>
            </a:r>
            <a:r>
              <a:rPr lang="en-US" dirty="0"/>
              <a:t> </a:t>
            </a:r>
            <a:r>
              <a:rPr lang="en-US" dirty="0" err="1"/>
              <a:t>behaviour</a:t>
            </a:r>
            <a:r>
              <a:rPr lang="en-US" dirty="0"/>
              <a:t> or decision making when all players are rational.</a:t>
            </a:r>
          </a:p>
          <a:p>
            <a:pPr marL="355600" indent="-355600">
              <a:lnSpc>
                <a:spcPct val="120000"/>
              </a:lnSpc>
              <a:buClr>
                <a:srgbClr val="0070C0"/>
              </a:buClr>
              <a:buSzPct val="50000"/>
              <a:buFont typeface="Wingdings" panose="05000000000000000000" pitchFamily="2" charset="2"/>
              <a:buChar char="q"/>
            </a:pPr>
            <a:r>
              <a:rPr lang="en-US" dirty="0"/>
              <a:t>That is, each player is attempting to anticipate rival (or other players) action and reaction.</a:t>
            </a:r>
          </a:p>
          <a:p>
            <a:pPr marL="355600" indent="-355600">
              <a:lnSpc>
                <a:spcPct val="120000"/>
              </a:lnSpc>
              <a:buClr>
                <a:srgbClr val="0070C0"/>
              </a:buClr>
              <a:buSzPct val="50000"/>
              <a:buFont typeface="Wingdings" panose="05000000000000000000" pitchFamily="2" charset="2"/>
              <a:buChar char="q"/>
            </a:pPr>
            <a:r>
              <a:rPr lang="en-US" dirty="0"/>
              <a:t>Focus is on non-cooperative games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Situation where negotiation and enforcement of binding contracts is not possible.</a:t>
            </a:r>
          </a:p>
          <a:p>
            <a:pPr marL="358775" indent="-358775">
              <a:lnSpc>
                <a:spcPct val="120000"/>
              </a:lnSpc>
              <a:buClr>
                <a:srgbClr val="0070C0"/>
              </a:buClr>
              <a:buSzPct val="50000"/>
              <a:buFont typeface="Wingdings" panose="05000000000000000000" pitchFamily="2" charset="2"/>
              <a:buChar char="q"/>
            </a:pPr>
            <a:r>
              <a:rPr lang="en-US" dirty="0"/>
              <a:t>Cooperative game theory - </a:t>
            </a:r>
            <a:r>
              <a:rPr lang="en-US" i="1" dirty="0">
                <a:solidFill>
                  <a:schemeClr val="bg2">
                    <a:lumMod val="50000"/>
                  </a:schemeClr>
                </a:solidFill>
              </a:rPr>
              <a:t>players or agents can negotiate binding contracts that allow them to plan and implement joint strategies.</a:t>
            </a:r>
            <a:r>
              <a:rPr lang="en-US" dirty="0"/>
              <a:t> </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8115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Now suppose you expect to continue to work together into the future.</a:t>
                </a:r>
              </a:p>
              <a:p>
                <a:pPr marL="355600" indent="-355600">
                  <a:lnSpc>
                    <a:spcPct val="120000"/>
                  </a:lnSpc>
                  <a:buClr>
                    <a:srgbClr val="0070C0"/>
                  </a:buClr>
                  <a:buSzPct val="50000"/>
                  <a:buFont typeface="Wingdings" panose="05000000000000000000" pitchFamily="2" charset="2"/>
                  <a:buChar char="q"/>
                </a:pPr>
                <a:r>
                  <a:rPr lang="en-US" dirty="0"/>
                  <a:t>To </a:t>
                </a:r>
                <a:r>
                  <a:rPr lang="en-US" dirty="0" err="1"/>
                  <a:t>formalise</a:t>
                </a:r>
                <a:r>
                  <a:rPr lang="en-US" dirty="0"/>
                  <a:t> this, suppose you expect to work on the same team again with probability p, so probability working together for n periods is p</a:t>
                </a:r>
                <a:r>
                  <a:rPr lang="en-US" baseline="30000" dirty="0"/>
                  <a:t>(n-1)</a:t>
                </a:r>
                <a:r>
                  <a:rPr lang="en-US" dirty="0"/>
                  <a:t>.</a:t>
                </a:r>
              </a:p>
              <a:p>
                <a:pPr marL="358775" indent="-358775">
                  <a:lnSpc>
                    <a:spcPct val="120000"/>
                  </a:lnSpc>
                  <a:buClr>
                    <a:srgbClr val="0070C0"/>
                  </a:buClr>
                  <a:buSzPct val="50000"/>
                  <a:buFont typeface="Wingdings" panose="05000000000000000000" pitchFamily="2" charset="2"/>
                  <a:buChar char="q"/>
                </a:pPr>
                <a:r>
                  <a:rPr lang="en-US" dirty="0"/>
                  <a:t>To keep life easy we will consider that Anna and Bert have only two strategies available to them: </a:t>
                </a:r>
              </a:p>
              <a:p>
                <a:pPr marL="815975" indent="-457200">
                  <a:lnSpc>
                    <a:spcPct val="120000"/>
                  </a:lnSpc>
                  <a:buClr>
                    <a:srgbClr val="0070C0"/>
                  </a:buClr>
                  <a:buSzPct val="50000"/>
                  <a:buBlip>
                    <a:blip r:embed="rId3"/>
                  </a:buBlip>
                </a:pPr>
                <a:r>
                  <a:rPr lang="en-US" b="1" i="1" dirty="0">
                    <a:solidFill>
                      <a:schemeClr val="bg2">
                        <a:lumMod val="50000"/>
                      </a:schemeClr>
                    </a:solidFill>
                  </a:rPr>
                  <a:t>Always shirk in which case the payoff is: </a:t>
                </a:r>
              </a:p>
              <a:p>
                <a:pPr marL="358775" indent="0" algn="ctr">
                  <a:lnSpc>
                    <a:spcPct val="120000"/>
                  </a:lnSpc>
                  <a:buClr>
                    <a:srgbClr val="0070C0"/>
                  </a:buClr>
                  <a:buSzPct val="50000"/>
                  <a:buNone/>
                </a:pPr>
                <a:r>
                  <a:rPr lang="en-US" b="1" i="1" dirty="0">
                    <a:solidFill>
                      <a:schemeClr val="bg2">
                        <a:lumMod val="50000"/>
                      </a:schemeClr>
                    </a:solidFill>
                  </a:rPr>
                  <a:t>E(future earnings) = $1,000 + $1,000p + $1,000p</a:t>
                </a:r>
                <a:r>
                  <a:rPr lang="en-US" b="1" i="1" baseline="30000" dirty="0">
                    <a:solidFill>
                      <a:schemeClr val="bg2">
                        <a:lumMod val="50000"/>
                      </a:schemeClr>
                    </a:solidFill>
                  </a:rPr>
                  <a:t>2</a:t>
                </a:r>
                <a:r>
                  <a:rPr lang="en-US" b="1" i="1" dirty="0">
                    <a:solidFill>
                      <a:schemeClr val="bg2">
                        <a:lumMod val="50000"/>
                      </a:schemeClr>
                    </a:solidFill>
                  </a:rPr>
                  <a:t> +…=</a:t>
                </a:r>
                <a14:m>
                  <m:oMath xmlns:m="http://schemas.openxmlformats.org/officeDocument/2006/math">
                    <m:f>
                      <m:fPr>
                        <m:ctrlPr>
                          <a:rPr lang="en-US" b="1" i="1" smtClean="0">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𝟏𝟎𝟎𝟎</m:t>
                        </m:r>
                      </m:num>
                      <m:den>
                        <m:r>
                          <a:rPr lang="en-AU" b="1" i="1" smtClean="0">
                            <a:solidFill>
                              <a:schemeClr val="bg2">
                                <a:lumMod val="50000"/>
                              </a:schemeClr>
                            </a:solidFill>
                            <a:latin typeface="Cambria Math"/>
                          </a:rPr>
                          <m:t>𝟏</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𝒑</m:t>
                        </m:r>
                      </m:den>
                    </m:f>
                  </m:oMath>
                </a14:m>
                <a:endParaRPr lang="en-US" b="1" i="1" dirty="0">
                  <a:solidFill>
                    <a:schemeClr val="bg2">
                      <a:lumMod val="50000"/>
                    </a:schemeClr>
                  </a:solidFill>
                </a:endParaRPr>
              </a:p>
              <a:p>
                <a:pPr marL="815975" indent="-457200">
                  <a:lnSpc>
                    <a:spcPct val="120000"/>
                  </a:lnSpc>
                  <a:buClr>
                    <a:srgbClr val="0070C0"/>
                  </a:buClr>
                  <a:buSzPct val="50000"/>
                  <a:buBlip>
                    <a:blip r:embed="rId3"/>
                  </a:buBlip>
                </a:pPr>
                <a:r>
                  <a:rPr lang="en-US" b="1" i="1" dirty="0">
                    <a:solidFill>
                      <a:schemeClr val="bg2">
                        <a:lumMod val="50000"/>
                      </a:schemeClr>
                    </a:solidFill>
                  </a:rPr>
                  <a:t>Work hard first period then tit-for-tat, i.e. mimic teammate in previous period.</a:t>
                </a: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0">
                <a:blip r:embed="rId4"/>
                <a:stretch>
                  <a:fillRect t="-1120" b="-28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60</a:t>
            </a:fld>
            <a:endParaRPr lang="en-AU"/>
          </a:p>
        </p:txBody>
      </p:sp>
    </p:spTree>
    <p:extLst>
      <p:ext uri="{BB962C8B-B14F-4D97-AF65-F5344CB8AC3E}">
        <p14:creationId xmlns:p14="http://schemas.microsoft.com/office/powerpoint/2010/main" val="46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Repeated Interaction</a:t>
            </a:r>
            <a:endParaRPr lang="en-AU" b="1" i="1" dirty="0">
              <a:solidFill>
                <a:srgbClr val="002060"/>
              </a:solidFill>
            </a:endParaRPr>
          </a:p>
        </p:txBody>
      </p:sp>
      <p:sp>
        <p:nvSpPr>
          <p:cNvPr id="3" name="Content Placeholder 2"/>
          <p:cNvSpPr>
            <a:spLocks noGrp="1"/>
          </p:cNvSpPr>
          <p:nvPr>
            <p:ph idx="1"/>
          </p:nvPr>
        </p:nvSpPr>
        <p:spPr>
          <a:xfrm>
            <a:off x="838200" y="1129554"/>
            <a:ext cx="10515600" cy="5047410"/>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0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Can work or shirk.</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If Anna and Bert think the other will shirk then ..</a:t>
            </a:r>
          </a:p>
          <a:p>
            <a:pPr marL="806450" indent="-447675">
              <a:lnSpc>
                <a:spcPct val="100000"/>
              </a:lnSpc>
              <a:spcBef>
                <a:spcPts val="600"/>
              </a:spcBef>
              <a:buClr>
                <a:srgbClr val="0070C0"/>
              </a:buClr>
              <a:buSzPct val="50000"/>
              <a:buFont typeface="Wingdings" panose="05000000000000000000" pitchFamily="2" charset="2"/>
              <a:buChar char="v"/>
            </a:pPr>
            <a:r>
              <a:rPr lang="en-US" sz="2000" i="1" dirty="0">
                <a:solidFill>
                  <a:schemeClr val="bg2">
                    <a:lumMod val="50000"/>
                  </a:schemeClr>
                </a:solidFill>
              </a:rPr>
              <a:t>But if they each think the other will play tit-for-tat</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61</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842816014"/>
              </p:ext>
            </p:extLst>
          </p:nvPr>
        </p:nvGraphicFramePr>
        <p:xfrm>
          <a:off x="866772" y="2800552"/>
          <a:ext cx="10985426" cy="3204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3348000">
                  <a:extLst>
                    <a:ext uri="{9D8B030D-6E8A-4147-A177-3AD203B41FA5}">
                      <a16:colId xmlns:a16="http://schemas.microsoft.com/office/drawing/2014/main" val="20002"/>
                    </a:ext>
                  </a:extLst>
                </a:gridCol>
                <a:gridCol w="3348000">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Always 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Work then Tit-for-tat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72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Always 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1" dirty="0">
                          <a:solidFill>
                            <a:schemeClr val="tx1"/>
                          </a:solidFill>
                        </a:rPr>
                        <a:t>(</a:t>
                      </a:r>
                      <a:r>
                        <a:rPr lang="en-AU" sz="2000" b="1" dirty="0">
                          <a:solidFill>
                            <a:srgbClr val="00B050"/>
                          </a:solidFill>
                        </a:rPr>
                        <a:t>$1000/(1-p)</a:t>
                      </a:r>
                      <a:r>
                        <a:rPr lang="en-AU" sz="2000" b="1" dirty="0"/>
                        <a:t>, </a:t>
                      </a:r>
                      <a:r>
                        <a:rPr lang="en-AU" sz="2000" b="1" dirty="0">
                          <a:solidFill>
                            <a:schemeClr val="accent1">
                              <a:lumMod val="75000"/>
                            </a:schemeClr>
                          </a:solidFill>
                        </a:rPr>
                        <a:t>$1000/(1-p)</a:t>
                      </a:r>
                      <a:r>
                        <a:rPr lang="en-AU" sz="20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1" dirty="0">
                          <a:solidFill>
                            <a:schemeClr val="tx1"/>
                          </a:solidFill>
                        </a:rPr>
                        <a:t>(</a:t>
                      </a:r>
                      <a:r>
                        <a:rPr lang="en-AU" sz="2000" b="1" dirty="0">
                          <a:solidFill>
                            <a:srgbClr val="00B050"/>
                          </a:solidFill>
                        </a:rPr>
                        <a:t>$2000+$1000/(1-p)</a:t>
                      </a:r>
                      <a:r>
                        <a:rPr lang="en-AU" sz="2000" b="1" dirty="0"/>
                        <a:t>, </a:t>
                      </a:r>
                    </a:p>
                    <a:p>
                      <a:pPr algn="ctr"/>
                      <a:r>
                        <a:rPr lang="en-AU" sz="2000" b="1" dirty="0">
                          <a:solidFill>
                            <a:schemeClr val="accent1">
                              <a:lumMod val="75000"/>
                            </a:schemeClr>
                          </a:solidFill>
                        </a:rPr>
                        <a:t>-$1000 +$1000/(1-p)</a:t>
                      </a:r>
                      <a:r>
                        <a:rPr lang="en-AU" sz="20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972000">
                <a:tc vMerge="1">
                  <a:txBody>
                    <a:bodyPr/>
                    <a:lstStyle/>
                    <a:p>
                      <a:endParaRPr lang="en-AU" dirty="0"/>
                    </a:p>
                  </a:txBody>
                  <a:tcPr>
                    <a:noFill/>
                  </a:tcPr>
                </a:tc>
                <a:tc>
                  <a:txBody>
                    <a:bodyPr/>
                    <a:lstStyle/>
                    <a:p>
                      <a:pPr algn="ctr"/>
                      <a:r>
                        <a:rPr lang="en-AU" sz="2400" b="1" dirty="0">
                          <a:solidFill>
                            <a:srgbClr val="00B050"/>
                          </a:solidFill>
                        </a:rPr>
                        <a:t>Work then Tit for tat</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b="1" dirty="0">
                          <a:solidFill>
                            <a:schemeClr val="tx1"/>
                          </a:solidFill>
                        </a:rPr>
                        <a:t>(</a:t>
                      </a:r>
                      <a:r>
                        <a:rPr lang="en-AU" sz="2000" b="1" dirty="0">
                          <a:solidFill>
                            <a:srgbClr val="00B050"/>
                          </a:solidFill>
                        </a:rPr>
                        <a:t>-$1000 +$1000/(1-p)</a:t>
                      </a:r>
                      <a:r>
                        <a:rPr lang="en-AU" sz="2000" b="1" dirty="0"/>
                        <a:t>,</a:t>
                      </a:r>
                      <a:r>
                        <a:rPr lang="en-AU" sz="2000" b="1" dirty="0">
                          <a:solidFill>
                            <a:schemeClr val="accent1">
                              <a:lumMod val="75000"/>
                            </a:schemeClr>
                          </a:solidFill>
                        </a:rPr>
                        <a:t> </a:t>
                      </a:r>
                      <a:r>
                        <a:rPr lang="en-AU" sz="2000" b="1" dirty="0">
                          <a:solidFill>
                            <a:srgbClr val="0070C0"/>
                          </a:solidFill>
                        </a:rPr>
                        <a:t>$2000+$1000/(1-p)</a:t>
                      </a:r>
                      <a:r>
                        <a:rPr lang="en-AU" sz="2000" b="1" dirty="0"/>
                        <a:t>)</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000" b="1" dirty="0">
                          <a:solidFill>
                            <a:schemeClr val="tx1"/>
                          </a:solidFill>
                        </a:rPr>
                        <a:t>(</a:t>
                      </a:r>
                      <a:r>
                        <a:rPr lang="en-AU" sz="2000" b="1" dirty="0">
                          <a:solidFill>
                            <a:srgbClr val="00B050"/>
                          </a:solidFill>
                        </a:rPr>
                        <a:t>$2000/(1-p)</a:t>
                      </a:r>
                      <a:r>
                        <a:rPr lang="en-AU" sz="2000" b="1" dirty="0"/>
                        <a:t>, </a:t>
                      </a:r>
                      <a:r>
                        <a:rPr lang="en-AU" sz="2000" b="1" dirty="0">
                          <a:solidFill>
                            <a:schemeClr val="accent1">
                              <a:lumMod val="75000"/>
                            </a:schemeClr>
                          </a:solidFill>
                        </a:rPr>
                        <a:t>$2000/(1-p)</a:t>
                      </a:r>
                      <a:r>
                        <a:rPr lang="en-AU" sz="20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5427008" y="4315945"/>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761069" y="4315945"/>
            <a:ext cx="1441637"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726020" y="5311027"/>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10122833" y="5311027"/>
            <a:ext cx="1430991" cy="51435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0836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Repeated Interaction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0270" y="1520825"/>
                <a:ext cx="10515600" cy="4351338"/>
              </a:xfrm>
            </p:spPr>
            <p:txBody>
              <a:bodyPr>
                <a:normAutofit/>
              </a:bodyPr>
              <a:lstStyle/>
              <a:p>
                <a:pPr marL="358775" indent="-358775">
                  <a:lnSpc>
                    <a:spcPct val="120000"/>
                  </a:lnSpc>
                  <a:buClr>
                    <a:srgbClr val="0070C0"/>
                  </a:buClr>
                  <a:buSzPct val="50000"/>
                  <a:buFont typeface="Wingdings" panose="05000000000000000000" pitchFamily="2" charset="2"/>
                  <a:buChar char="q"/>
                </a:pPr>
                <a:r>
                  <a:rPr lang="en-US" dirty="0"/>
                  <a:t>But what if Anna thinks Bert will go tit-for-tat, may be in her interest to do so. In fact she will do so as long as p&gt;0.5. That is: </a:t>
                </a: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b="1" i="1">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𝟐</m:t>
                          </m:r>
                          <m:r>
                            <a:rPr lang="en-AU" b="1" i="1">
                              <a:solidFill>
                                <a:schemeClr val="bg2">
                                  <a:lumMod val="50000"/>
                                </a:schemeClr>
                              </a:solidFill>
                              <a:latin typeface="Cambria Math"/>
                            </a:rPr>
                            <m:t>𝟎𝟎𝟎</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r>
                        <a:rPr lang="en-AU" b="1" i="1" smtClean="0">
                          <a:solidFill>
                            <a:schemeClr val="bg2">
                              <a:lumMod val="50000"/>
                            </a:schemeClr>
                          </a:solidFill>
                          <a:latin typeface="Cambria Math"/>
                        </a:rPr>
                        <m:t>&gt;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m:t>
                      </m:r>
                      <m:f>
                        <m:fPr>
                          <m:ctrlPr>
                            <a:rPr lang="en-US" b="1" i="1" smtClean="0">
                              <a:solidFill>
                                <a:schemeClr val="bg2">
                                  <a:lumMod val="50000"/>
                                </a:schemeClr>
                              </a:solidFill>
                              <a:latin typeface="Cambria Math" panose="02040503050406030204" pitchFamily="18" charset="0"/>
                            </a:rPr>
                          </m:ctrlPr>
                        </m:fPr>
                        <m:num>
                          <m:r>
                            <a:rPr lang="en-AU" b="1" i="1" smtClean="0">
                              <a:solidFill>
                                <a:schemeClr val="bg2">
                                  <a:lumMod val="50000"/>
                                </a:schemeClr>
                              </a:solidFill>
                              <a:latin typeface="Cambria Math"/>
                            </a:rPr>
                            <m:t>𝟏𝟎𝟎𝟎</m:t>
                          </m:r>
                        </m:num>
                        <m:den>
                          <m:r>
                            <a:rPr lang="en-AU" b="1" i="1" smtClean="0">
                              <a:solidFill>
                                <a:schemeClr val="bg2">
                                  <a:lumMod val="50000"/>
                                </a:schemeClr>
                              </a:solidFill>
                              <a:latin typeface="Cambria Math"/>
                            </a:rPr>
                            <m:t>𝟏</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𝒑</m:t>
                          </m:r>
                        </m:den>
                      </m:f>
                    </m:oMath>
                  </m:oMathPara>
                </a14:m>
                <a:endParaRPr lang="en-US" b="1" i="1" dirty="0">
                  <a:solidFill>
                    <a:schemeClr val="bg2">
                      <a:lumMod val="50000"/>
                    </a:schemeClr>
                  </a:solidFill>
                </a:endParaRP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b="1" i="1">
                              <a:solidFill>
                                <a:schemeClr val="bg2">
                                  <a:lumMod val="50000"/>
                                </a:schemeClr>
                              </a:solidFill>
                              <a:latin typeface="Cambria Math" panose="02040503050406030204" pitchFamily="18" charset="0"/>
                            </a:rPr>
                          </m:ctrlPr>
                        </m:fPr>
                        <m:num>
                          <m:r>
                            <a:rPr lang="en-AU" b="1" i="1">
                              <a:solidFill>
                                <a:schemeClr val="bg2">
                                  <a:lumMod val="50000"/>
                                </a:schemeClr>
                              </a:solidFill>
                              <a:latin typeface="Cambria Math"/>
                            </a:rPr>
                            <m:t>𝟐𝟎𝟎𝟎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𝟐𝟎𝟎𝟎</m:t>
                          </m:r>
                          <m:r>
                            <a:rPr lang="en-AU" b="1" i="1" smtClean="0">
                              <a:solidFill>
                                <a:schemeClr val="bg2">
                                  <a:lumMod val="50000"/>
                                </a:schemeClr>
                              </a:solidFill>
                              <a:latin typeface="Cambria Math"/>
                            </a:rPr>
                            <m:t>𝒑</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r>
                        <a:rPr lang="en-AU" b="1" i="1">
                          <a:solidFill>
                            <a:schemeClr val="bg2">
                              <a:lumMod val="50000"/>
                            </a:schemeClr>
                          </a:solidFill>
                          <a:latin typeface="Cambria Math"/>
                        </a:rPr>
                        <m:t>&gt;</m:t>
                      </m:r>
                      <m:f>
                        <m:fPr>
                          <m:ctrlPr>
                            <a:rPr lang="en-US" b="1" i="1">
                              <a:solidFill>
                                <a:schemeClr val="bg2">
                                  <a:lumMod val="50000"/>
                                </a:schemeClr>
                              </a:solidFill>
                              <a:latin typeface="Cambria Math" panose="02040503050406030204" pitchFamily="18" charset="0"/>
                            </a:rPr>
                          </m:ctrlPr>
                        </m:fPr>
                        <m:num>
                          <m:r>
                            <a:rPr lang="en-AU" b="1" i="1">
                              <a:solidFill>
                                <a:schemeClr val="bg2">
                                  <a:lumMod val="50000"/>
                                </a:schemeClr>
                              </a:solidFill>
                              <a:latin typeface="Cambria Math"/>
                            </a:rPr>
                            <m:t>𝟏𝟎𝟎𝟎</m:t>
                          </m:r>
                        </m:num>
                        <m:den>
                          <m:r>
                            <a:rPr lang="en-AU" b="1" i="1">
                              <a:solidFill>
                                <a:schemeClr val="bg2">
                                  <a:lumMod val="50000"/>
                                </a:schemeClr>
                              </a:solidFill>
                              <a:latin typeface="Cambria Math"/>
                            </a:rPr>
                            <m:t>𝟏</m:t>
                          </m:r>
                          <m:r>
                            <a:rPr lang="en-AU" b="1" i="1">
                              <a:solidFill>
                                <a:schemeClr val="bg2">
                                  <a:lumMod val="50000"/>
                                </a:schemeClr>
                              </a:solidFill>
                              <a:latin typeface="Cambria Math"/>
                            </a:rPr>
                            <m:t>−</m:t>
                          </m:r>
                          <m:r>
                            <a:rPr lang="en-AU" b="1" i="1">
                              <a:solidFill>
                                <a:schemeClr val="bg2">
                                  <a:lumMod val="50000"/>
                                </a:schemeClr>
                              </a:solidFill>
                              <a:latin typeface="Cambria Math"/>
                            </a:rPr>
                            <m:t>𝒑</m:t>
                          </m:r>
                        </m:den>
                      </m:f>
                    </m:oMath>
                  </m:oMathPara>
                </a14:m>
                <a:endParaRPr lang="en-US" b="1" i="1" dirty="0">
                  <a:solidFill>
                    <a:schemeClr val="bg2">
                      <a:lumMod val="50000"/>
                    </a:schemeClr>
                  </a:solidFill>
                </a:endParaRPr>
              </a:p>
              <a:p>
                <a:pPr marL="711200" indent="-352425">
                  <a:spcBef>
                    <a:spcPts val="3000"/>
                  </a:spcBef>
                  <a:buClr>
                    <a:srgbClr val="0070C0"/>
                  </a:buClr>
                  <a:buSzPct val="50000"/>
                  <a:buNone/>
                  <a:tabLst>
                    <a:tab pos="4213225" algn="l"/>
                  </a:tabLst>
                </a:pPr>
                <a:r>
                  <a:rPr lang="en-US" dirty="0"/>
                  <a:t>Or, 	</a:t>
                </a:r>
                <a14:m>
                  <m:oMath xmlns:m="http://schemas.openxmlformats.org/officeDocument/2006/math">
                    <m:r>
                      <a:rPr lang="en-AU" b="1" i="1" smtClean="0">
                        <a:solidFill>
                          <a:schemeClr val="bg2">
                            <a:lumMod val="50000"/>
                          </a:schemeClr>
                        </a:solidFill>
                        <a:latin typeface="Cambria Math"/>
                      </a:rPr>
                      <m:t>𝒑</m:t>
                    </m:r>
                    <m:r>
                      <a:rPr lang="en-AU" b="1" i="1">
                        <a:solidFill>
                          <a:schemeClr val="bg2">
                            <a:lumMod val="50000"/>
                          </a:schemeClr>
                        </a:solidFill>
                        <a:latin typeface="Cambria Math"/>
                      </a:rPr>
                      <m:t>&gt;</m:t>
                    </m:r>
                    <m:r>
                      <a:rPr lang="en-AU" b="1" i="1" smtClean="0">
                        <a:solidFill>
                          <a:schemeClr val="bg2">
                            <a:lumMod val="50000"/>
                          </a:schemeClr>
                        </a:solidFill>
                        <a:latin typeface="Cambria Math"/>
                      </a:rPr>
                      <m:t>𝟎</m:t>
                    </m:r>
                    <m:r>
                      <a:rPr lang="en-AU" b="1" i="1" smtClean="0">
                        <a:solidFill>
                          <a:schemeClr val="bg2">
                            <a:lumMod val="50000"/>
                          </a:schemeClr>
                        </a:solidFill>
                        <a:latin typeface="Cambria Math"/>
                      </a:rPr>
                      <m:t>.</m:t>
                    </m:r>
                    <m:r>
                      <a:rPr lang="en-AU" b="1" i="1" smtClean="0">
                        <a:solidFill>
                          <a:schemeClr val="bg2">
                            <a:lumMod val="50000"/>
                          </a:schemeClr>
                        </a:solidFill>
                        <a:latin typeface="Cambria Math"/>
                      </a:rPr>
                      <m:t>𝟓</m:t>
                    </m:r>
                  </m:oMath>
                </a14:m>
                <a:endParaRPr lang="en-US" b="1" i="1" dirty="0">
                  <a:solidFill>
                    <a:schemeClr val="bg2">
                      <a:lumMod val="50000"/>
                    </a:schemeClr>
                  </a:solidFill>
                </a:endParaRPr>
              </a:p>
              <a:p>
                <a:pPr marL="711200" indent="0">
                  <a:buClr>
                    <a:srgbClr val="0070C0"/>
                  </a:buClr>
                  <a:buSzPct val="50000"/>
                  <a:buNone/>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0270" y="1520825"/>
                <a:ext cx="10515600" cy="4351338"/>
              </a:xfrm>
              <a:blipFill rotWithShape="1">
                <a:blip r:embed="rId3"/>
                <a:stretch>
                  <a:fillRect l="-116" t="-140" r="-52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62</a:t>
            </a:fld>
            <a:endParaRPr lang="en-AU"/>
          </a:p>
        </p:txBody>
      </p:sp>
    </p:spTree>
    <p:extLst>
      <p:ext uri="{BB962C8B-B14F-4D97-AF65-F5344CB8AC3E}">
        <p14:creationId xmlns:p14="http://schemas.microsoft.com/office/powerpoint/2010/main" val="26379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Single Period Setting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 if p=1/3.</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Shirking</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7961409"/>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$1500</a:t>
                      </a:r>
                      <a:r>
                        <a:rPr lang="en-AU" sz="2400" b="1" dirty="0"/>
                        <a:t>, </a:t>
                      </a:r>
                      <a:r>
                        <a:rPr lang="en-AU" sz="2400" b="1" dirty="0">
                          <a:solidFill>
                            <a:schemeClr val="accent1">
                              <a:lumMod val="75000"/>
                            </a:schemeClr>
                          </a:solidFill>
                        </a:rPr>
                        <a:t>$1500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$3500</a:t>
                      </a:r>
                      <a:r>
                        <a:rPr lang="en-AU" sz="2400" b="1" dirty="0"/>
                        <a:t>, </a:t>
                      </a:r>
                      <a:r>
                        <a:rPr lang="en-AU" sz="2400" b="1" dirty="0">
                          <a:solidFill>
                            <a:schemeClr val="accent1">
                              <a:lumMod val="75000"/>
                            </a:schemeClr>
                          </a:solidFill>
                        </a:rPr>
                        <a:t>$500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$500</a:t>
                      </a:r>
                      <a:r>
                        <a:rPr lang="en-AU" sz="2400" b="1" dirty="0"/>
                        <a:t>,</a:t>
                      </a:r>
                      <a:r>
                        <a:rPr lang="en-AU" sz="2400" b="1" dirty="0">
                          <a:solidFill>
                            <a:schemeClr val="accent1">
                              <a:lumMod val="75000"/>
                            </a:schemeClr>
                          </a:solidFill>
                        </a:rPr>
                        <a:t> $3500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$3000</a:t>
                      </a:r>
                      <a:r>
                        <a:rPr lang="en-AU" sz="2400" b="1" dirty="0"/>
                        <a:t>, </a:t>
                      </a:r>
                      <a:r>
                        <a:rPr lang="en-AU" sz="2400" b="1" dirty="0">
                          <a:solidFill>
                            <a:schemeClr val="accent1">
                              <a:lumMod val="75000"/>
                            </a:schemeClr>
                          </a:solidFill>
                        </a:rPr>
                        <a:t>$3000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7283" y="5367804"/>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92565" y="4752414"/>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1949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Single Period Setting</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sz="2600" dirty="0"/>
              <a:t>Anna and Bert.</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 if p=3/4.</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Initial expectations matter</a:t>
            </a:r>
          </a:p>
          <a:p>
            <a:pPr marL="806450" indent="-447675">
              <a:lnSpc>
                <a:spcPct val="100000"/>
              </a:lnSpc>
              <a:spcBef>
                <a:spcPts val="600"/>
              </a:spcBef>
              <a:buClr>
                <a:srgbClr val="0070C0"/>
              </a:buClr>
              <a:buSzPct val="50000"/>
              <a:buFont typeface="Wingdings" panose="05000000000000000000" pitchFamily="2" charset="2"/>
              <a:buChar char="v"/>
            </a:pPr>
            <a:r>
              <a:rPr lang="en-US" sz="2600" i="1" dirty="0">
                <a:solidFill>
                  <a:schemeClr val="bg2">
                    <a:lumMod val="50000"/>
                  </a:schemeClr>
                </a:solidFill>
              </a:rPr>
              <a:t>So what should a firm do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4259533547"/>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Tit-for-tat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$4000</a:t>
                      </a:r>
                      <a:r>
                        <a:rPr lang="en-AU" sz="2400" b="1" dirty="0"/>
                        <a:t>, </a:t>
                      </a:r>
                      <a:r>
                        <a:rPr lang="en-AU" sz="2400" b="1" dirty="0">
                          <a:solidFill>
                            <a:schemeClr val="accent1">
                              <a:lumMod val="75000"/>
                            </a:schemeClr>
                          </a:solidFill>
                        </a:rPr>
                        <a:t>$4000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$6000</a:t>
                      </a:r>
                      <a:r>
                        <a:rPr lang="en-AU" sz="2400" b="1" dirty="0"/>
                        <a:t>, </a:t>
                      </a:r>
                      <a:r>
                        <a:rPr lang="en-AU" sz="2400" b="1" dirty="0">
                          <a:solidFill>
                            <a:schemeClr val="accent1">
                              <a:lumMod val="75000"/>
                            </a:schemeClr>
                          </a:solidFill>
                        </a:rPr>
                        <a:t>$3000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Tit-for-tat</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$3000</a:t>
                      </a:r>
                      <a:r>
                        <a:rPr lang="en-AU" sz="2400" b="1" dirty="0"/>
                        <a:t>,</a:t>
                      </a:r>
                      <a:r>
                        <a:rPr lang="en-AU" sz="2400" b="1" dirty="0">
                          <a:solidFill>
                            <a:schemeClr val="accent1">
                              <a:lumMod val="75000"/>
                            </a:schemeClr>
                          </a:solidFill>
                        </a:rPr>
                        <a:t> $6000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$8000</a:t>
                      </a:r>
                      <a:r>
                        <a:rPr lang="en-AU" sz="2400" b="1" dirty="0"/>
                        <a:t>, </a:t>
                      </a:r>
                      <a:r>
                        <a:rPr lang="en-AU" sz="2400" b="1" dirty="0">
                          <a:solidFill>
                            <a:schemeClr val="accent1">
                              <a:lumMod val="75000"/>
                            </a:schemeClr>
                          </a:solidFill>
                        </a:rPr>
                        <a:t>$8000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354172" y="5363040"/>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48737" y="5363040"/>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5544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Auctions are really just games – the design of auctions can be important for </a:t>
            </a:r>
            <a:r>
              <a:rPr lang="en-US" dirty="0" err="1"/>
              <a:t>organisations</a:t>
            </a:r>
            <a:r>
              <a:rPr lang="en-US" dirty="0"/>
              <a:t> given they are often used to allocate resources.</a:t>
            </a:r>
          </a:p>
          <a:p>
            <a:pPr marL="355600" indent="-355600">
              <a:lnSpc>
                <a:spcPct val="120000"/>
              </a:lnSpc>
              <a:buClr>
                <a:srgbClr val="0070C0"/>
              </a:buClr>
              <a:buSzPct val="50000"/>
              <a:buFont typeface="Wingdings" panose="05000000000000000000" pitchFamily="2" charset="2"/>
              <a:buChar char="q"/>
            </a:pPr>
            <a:r>
              <a:rPr lang="en-US" dirty="0"/>
              <a:t>Consider – what is the best bidding strategy in a private value auction</a:t>
            </a:r>
          </a:p>
          <a:p>
            <a:pPr marL="358775" indent="-358775">
              <a:lnSpc>
                <a:spcPct val="120000"/>
              </a:lnSpc>
              <a:buClr>
                <a:srgbClr val="0070C0"/>
              </a:buClr>
              <a:buSzPct val="50000"/>
              <a:buFont typeface="Wingdings" panose="05000000000000000000" pitchFamily="2" charset="2"/>
              <a:buChar char="q"/>
            </a:pPr>
            <a:r>
              <a:rPr lang="en-US" dirty="0"/>
              <a:t>Lets consider a very simple example of a Vickery auction – a second price sealed bid auction, ala eBay. </a:t>
            </a:r>
          </a:p>
          <a:p>
            <a:pPr marL="358775" indent="-358775">
              <a:lnSpc>
                <a:spcPct val="120000"/>
              </a:lnSpc>
              <a:buClr>
                <a:srgbClr val="0070C0"/>
              </a:buClr>
              <a:buSzPct val="50000"/>
              <a:buFont typeface="Wingdings" panose="05000000000000000000" pitchFamily="2" charset="2"/>
              <a:buChar char="q"/>
            </a:pPr>
            <a:r>
              <a:rPr lang="en-US" dirty="0"/>
              <a:t>The question is, what is the optimal bidding strategy? </a:t>
            </a:r>
          </a:p>
          <a:p>
            <a:pPr marL="0" indent="0" algn="ctr">
              <a:lnSpc>
                <a:spcPct val="120000"/>
              </a:lnSpc>
              <a:buClr>
                <a:srgbClr val="0070C0"/>
              </a:buClr>
              <a:buSzPct val="50000"/>
              <a:buNone/>
            </a:pPr>
            <a:r>
              <a:rPr lang="en-US" b="1" i="1" dirty="0">
                <a:solidFill>
                  <a:srgbClr val="FF0000"/>
                </a:solidFill>
              </a:rPr>
              <a:t>To tell the truth…!</a:t>
            </a: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65</a:t>
            </a:fld>
            <a:endParaRPr lang="en-AU"/>
          </a:p>
        </p:txBody>
      </p:sp>
    </p:spTree>
    <p:extLst>
      <p:ext uri="{BB962C8B-B14F-4D97-AF65-F5344CB8AC3E}">
        <p14:creationId xmlns:p14="http://schemas.microsoft.com/office/powerpoint/2010/main" val="14471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365125"/>
            <a:ext cx="10515600" cy="1112837"/>
          </a:xfrm>
        </p:spPr>
        <p:txBody>
          <a:bodyPr/>
          <a:lstStyle/>
          <a:p>
            <a:r>
              <a:rPr lang="en-US" b="1" i="1" dirty="0">
                <a:solidFill>
                  <a:srgbClr val="002060"/>
                </a:solidFill>
              </a:rPr>
              <a:t>Auctions – second price sealed bid</a:t>
            </a:r>
            <a:endParaRPr lang="en-US" dirty="0"/>
          </a:p>
        </p:txBody>
      </p:sp>
      <p:sp>
        <p:nvSpPr>
          <p:cNvPr id="387075" name="Line 3"/>
          <p:cNvSpPr>
            <a:spLocks noChangeShapeType="1"/>
          </p:cNvSpPr>
          <p:nvPr/>
        </p:nvSpPr>
        <p:spPr bwMode="auto">
          <a:xfrm>
            <a:off x="9883775" y="2663826"/>
            <a:ext cx="0" cy="33242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76" name="Oval 4"/>
          <p:cNvSpPr>
            <a:spLocks noChangeArrowheads="1"/>
          </p:cNvSpPr>
          <p:nvPr/>
        </p:nvSpPr>
        <p:spPr bwMode="auto">
          <a:xfrm>
            <a:off x="9731375" y="5559425"/>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7" name="Oval 5"/>
          <p:cNvSpPr>
            <a:spLocks noChangeArrowheads="1"/>
          </p:cNvSpPr>
          <p:nvPr/>
        </p:nvSpPr>
        <p:spPr bwMode="auto">
          <a:xfrm>
            <a:off x="9731375" y="38227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8" name="Oval 6"/>
          <p:cNvSpPr>
            <a:spLocks noChangeArrowheads="1"/>
          </p:cNvSpPr>
          <p:nvPr/>
        </p:nvSpPr>
        <p:spPr bwMode="auto">
          <a:xfrm>
            <a:off x="9731375" y="2954338"/>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79" name="Line 7"/>
          <p:cNvSpPr>
            <a:spLocks noChangeShapeType="1"/>
          </p:cNvSpPr>
          <p:nvPr/>
        </p:nvSpPr>
        <p:spPr bwMode="auto">
          <a:xfrm>
            <a:off x="8574088" y="2663825"/>
            <a:ext cx="0" cy="33226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80" name="Oval 8"/>
          <p:cNvSpPr>
            <a:spLocks noChangeArrowheads="1"/>
          </p:cNvSpPr>
          <p:nvPr/>
        </p:nvSpPr>
        <p:spPr bwMode="auto">
          <a:xfrm>
            <a:off x="8421688" y="4691063"/>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1" name="Oval 9"/>
          <p:cNvSpPr>
            <a:spLocks noChangeArrowheads="1"/>
          </p:cNvSpPr>
          <p:nvPr/>
        </p:nvSpPr>
        <p:spPr bwMode="auto">
          <a:xfrm>
            <a:off x="8421688" y="5559425"/>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2" name="Text Box 10"/>
          <p:cNvSpPr txBox="1">
            <a:spLocks noChangeArrowheads="1"/>
          </p:cNvSpPr>
          <p:nvPr/>
        </p:nvSpPr>
        <p:spPr bwMode="auto">
          <a:xfrm>
            <a:off x="8969375" y="1828801"/>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You  Lose</a:t>
            </a:r>
          </a:p>
        </p:txBody>
      </p:sp>
      <p:sp>
        <p:nvSpPr>
          <p:cNvPr id="387083" name="Text Box 11"/>
          <p:cNvSpPr txBox="1">
            <a:spLocks noChangeArrowheads="1"/>
          </p:cNvSpPr>
          <p:nvPr/>
        </p:nvSpPr>
        <p:spPr bwMode="auto">
          <a:xfrm>
            <a:off x="7754938" y="1828801"/>
            <a:ext cx="1492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You  Win</a:t>
            </a:r>
          </a:p>
        </p:txBody>
      </p:sp>
      <p:sp>
        <p:nvSpPr>
          <p:cNvPr id="387084" name="Oval 12"/>
          <p:cNvSpPr>
            <a:spLocks noChangeArrowheads="1"/>
          </p:cNvSpPr>
          <p:nvPr/>
        </p:nvSpPr>
        <p:spPr bwMode="auto">
          <a:xfrm>
            <a:off x="8424863" y="38227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5" name="Line 13"/>
          <p:cNvSpPr>
            <a:spLocks noChangeShapeType="1"/>
          </p:cNvSpPr>
          <p:nvPr/>
        </p:nvSpPr>
        <p:spPr bwMode="auto">
          <a:xfrm flipV="1">
            <a:off x="7712075" y="2774950"/>
            <a:ext cx="0" cy="3155950"/>
          </a:xfrm>
          <a:prstGeom prst="line">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7086" name="Text Box 14"/>
          <p:cNvSpPr txBox="1">
            <a:spLocks noChangeArrowheads="1"/>
          </p:cNvSpPr>
          <p:nvPr/>
        </p:nvSpPr>
        <p:spPr bwMode="auto">
          <a:xfrm rot="16200000">
            <a:off x="6887370" y="4094957"/>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higher</a:t>
            </a:r>
          </a:p>
        </p:txBody>
      </p:sp>
      <p:sp>
        <p:nvSpPr>
          <p:cNvPr id="387087" name="Oval 15"/>
          <p:cNvSpPr>
            <a:spLocks noChangeArrowheads="1"/>
          </p:cNvSpPr>
          <p:nvPr/>
        </p:nvSpPr>
        <p:spPr bwMode="auto">
          <a:xfrm>
            <a:off x="2405063" y="3262313"/>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8" name="Oval 16"/>
          <p:cNvSpPr>
            <a:spLocks noChangeArrowheads="1"/>
          </p:cNvSpPr>
          <p:nvPr/>
        </p:nvSpPr>
        <p:spPr bwMode="auto">
          <a:xfrm>
            <a:off x="2417763" y="5233988"/>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89" name="Oval 17"/>
          <p:cNvSpPr>
            <a:spLocks noChangeArrowheads="1"/>
          </p:cNvSpPr>
          <p:nvPr/>
        </p:nvSpPr>
        <p:spPr bwMode="auto">
          <a:xfrm>
            <a:off x="8428038" y="2974975"/>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0" name="Oval 18"/>
          <p:cNvSpPr>
            <a:spLocks noChangeArrowheads="1"/>
          </p:cNvSpPr>
          <p:nvPr/>
        </p:nvSpPr>
        <p:spPr bwMode="auto">
          <a:xfrm>
            <a:off x="9723438" y="466725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1" name="Oval 19"/>
          <p:cNvSpPr>
            <a:spLocks noChangeArrowheads="1"/>
          </p:cNvSpPr>
          <p:nvPr/>
        </p:nvSpPr>
        <p:spPr bwMode="auto">
          <a:xfrm>
            <a:off x="2393950" y="2382838"/>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7092" name="Text Box 20"/>
          <p:cNvSpPr txBox="1">
            <a:spLocks noChangeArrowheads="1"/>
          </p:cNvSpPr>
          <p:nvPr/>
        </p:nvSpPr>
        <p:spPr bwMode="auto">
          <a:xfrm>
            <a:off x="2895601" y="2276475"/>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Your bid</a:t>
            </a:r>
          </a:p>
        </p:txBody>
      </p:sp>
      <p:sp>
        <p:nvSpPr>
          <p:cNvPr id="387093" name="Text Box 21"/>
          <p:cNvSpPr txBox="1">
            <a:spLocks noChangeArrowheads="1"/>
          </p:cNvSpPr>
          <p:nvPr/>
        </p:nvSpPr>
        <p:spPr bwMode="auto">
          <a:xfrm>
            <a:off x="2889251" y="3175000"/>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Others’ bids</a:t>
            </a:r>
          </a:p>
        </p:txBody>
      </p:sp>
      <p:sp>
        <p:nvSpPr>
          <p:cNvPr id="387094" name="Text Box 22"/>
          <p:cNvSpPr txBox="1">
            <a:spLocks noChangeArrowheads="1"/>
          </p:cNvSpPr>
          <p:nvPr/>
        </p:nvSpPr>
        <p:spPr bwMode="auto">
          <a:xfrm>
            <a:off x="2882901" y="512921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Verdana" panose="020B0604030504040204" pitchFamily="34" charset="0"/>
              </a:rPr>
              <a:t>Your value</a:t>
            </a:r>
          </a:p>
        </p:txBody>
      </p:sp>
    </p:spTree>
    <p:extLst>
      <p:ext uri="{BB962C8B-B14F-4D97-AF65-F5344CB8AC3E}">
        <p14:creationId xmlns:p14="http://schemas.microsoft.com/office/powerpoint/2010/main" val="53232842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b="1" i="1" dirty="0">
                <a:solidFill>
                  <a:srgbClr val="002060"/>
                </a:solidFill>
              </a:rPr>
              <a:t>Auctions – bidding higher than valuation</a:t>
            </a:r>
          </a:p>
        </p:txBody>
      </p:sp>
      <p:sp>
        <p:nvSpPr>
          <p:cNvPr id="388099" name="Line 3"/>
          <p:cNvSpPr>
            <a:spLocks noChangeShapeType="1"/>
          </p:cNvSpPr>
          <p:nvPr/>
        </p:nvSpPr>
        <p:spPr bwMode="auto">
          <a:xfrm>
            <a:off x="37560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00" name="Line 4"/>
          <p:cNvSpPr>
            <a:spLocks noChangeShapeType="1"/>
          </p:cNvSpPr>
          <p:nvPr/>
        </p:nvSpPr>
        <p:spPr bwMode="auto">
          <a:xfrm>
            <a:off x="87852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01" name="Oval 5"/>
          <p:cNvSpPr>
            <a:spLocks noChangeArrowheads="1"/>
          </p:cNvSpPr>
          <p:nvPr/>
        </p:nvSpPr>
        <p:spPr bwMode="auto">
          <a:xfrm>
            <a:off x="36036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2" name="Oval 6"/>
          <p:cNvSpPr>
            <a:spLocks noChangeArrowheads="1"/>
          </p:cNvSpPr>
          <p:nvPr/>
        </p:nvSpPr>
        <p:spPr bwMode="auto">
          <a:xfrm>
            <a:off x="3603625" y="39624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3" name="Oval 7"/>
          <p:cNvSpPr>
            <a:spLocks noChangeArrowheads="1"/>
          </p:cNvSpPr>
          <p:nvPr/>
        </p:nvSpPr>
        <p:spPr bwMode="auto">
          <a:xfrm>
            <a:off x="3603625" y="2667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4" name="Oval 8"/>
          <p:cNvSpPr>
            <a:spLocks noChangeArrowheads="1"/>
          </p:cNvSpPr>
          <p:nvPr/>
        </p:nvSpPr>
        <p:spPr bwMode="auto">
          <a:xfrm>
            <a:off x="3603625" y="45720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5" name="Oval 9"/>
          <p:cNvSpPr>
            <a:spLocks noChangeArrowheads="1"/>
          </p:cNvSpPr>
          <p:nvPr/>
        </p:nvSpPr>
        <p:spPr bwMode="auto">
          <a:xfrm>
            <a:off x="3603625" y="32766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6" name="AutoShape 10"/>
          <p:cNvSpPr>
            <a:spLocks noChangeArrowheads="1"/>
          </p:cNvSpPr>
          <p:nvPr/>
        </p:nvSpPr>
        <p:spPr bwMode="auto">
          <a:xfrm flipV="1">
            <a:off x="2994025" y="32004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7" name="Oval 11"/>
          <p:cNvSpPr>
            <a:spLocks noChangeArrowheads="1"/>
          </p:cNvSpPr>
          <p:nvPr/>
        </p:nvSpPr>
        <p:spPr bwMode="auto">
          <a:xfrm>
            <a:off x="86328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8" name="Oval 12"/>
          <p:cNvSpPr>
            <a:spLocks noChangeArrowheads="1"/>
          </p:cNvSpPr>
          <p:nvPr/>
        </p:nvSpPr>
        <p:spPr bwMode="auto">
          <a:xfrm>
            <a:off x="8632825" y="32766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09" name="Oval 13"/>
          <p:cNvSpPr>
            <a:spLocks noChangeArrowheads="1"/>
          </p:cNvSpPr>
          <p:nvPr/>
        </p:nvSpPr>
        <p:spPr bwMode="auto">
          <a:xfrm>
            <a:off x="86328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0" name="Oval 14"/>
          <p:cNvSpPr>
            <a:spLocks noChangeArrowheads="1"/>
          </p:cNvSpPr>
          <p:nvPr/>
        </p:nvSpPr>
        <p:spPr bwMode="auto">
          <a:xfrm>
            <a:off x="8632825" y="38862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1" name="Oval 15"/>
          <p:cNvSpPr>
            <a:spLocks noChangeArrowheads="1"/>
          </p:cNvSpPr>
          <p:nvPr/>
        </p:nvSpPr>
        <p:spPr bwMode="auto">
          <a:xfrm>
            <a:off x="8632825" y="25908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2" name="AutoShape 16"/>
          <p:cNvSpPr>
            <a:spLocks noChangeArrowheads="1"/>
          </p:cNvSpPr>
          <p:nvPr/>
        </p:nvSpPr>
        <p:spPr bwMode="auto">
          <a:xfrm flipV="1">
            <a:off x="8023225" y="25146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3" name="Line 17"/>
          <p:cNvSpPr>
            <a:spLocks noChangeShapeType="1"/>
          </p:cNvSpPr>
          <p:nvPr/>
        </p:nvSpPr>
        <p:spPr bwMode="auto">
          <a:xfrm>
            <a:off x="62706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8114" name="Oval 18"/>
          <p:cNvSpPr>
            <a:spLocks noChangeArrowheads="1"/>
          </p:cNvSpPr>
          <p:nvPr/>
        </p:nvSpPr>
        <p:spPr bwMode="auto">
          <a:xfrm>
            <a:off x="61182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5" name="Oval 19"/>
          <p:cNvSpPr>
            <a:spLocks noChangeArrowheads="1"/>
          </p:cNvSpPr>
          <p:nvPr/>
        </p:nvSpPr>
        <p:spPr bwMode="auto">
          <a:xfrm>
            <a:off x="61182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6" name="Oval 20"/>
          <p:cNvSpPr>
            <a:spLocks noChangeArrowheads="1"/>
          </p:cNvSpPr>
          <p:nvPr/>
        </p:nvSpPr>
        <p:spPr bwMode="auto">
          <a:xfrm>
            <a:off x="6118225" y="38862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7" name="Oval 21"/>
          <p:cNvSpPr>
            <a:spLocks noChangeArrowheads="1"/>
          </p:cNvSpPr>
          <p:nvPr/>
        </p:nvSpPr>
        <p:spPr bwMode="auto">
          <a:xfrm>
            <a:off x="6118225" y="25908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8" name="AutoShape 22"/>
          <p:cNvSpPr>
            <a:spLocks noChangeArrowheads="1"/>
          </p:cNvSpPr>
          <p:nvPr/>
        </p:nvSpPr>
        <p:spPr bwMode="auto">
          <a:xfrm flipV="1">
            <a:off x="5508625" y="25146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8119" name="Text Box 23"/>
          <p:cNvSpPr txBox="1">
            <a:spLocks noChangeArrowheads="1"/>
          </p:cNvSpPr>
          <p:nvPr/>
        </p:nvSpPr>
        <p:spPr bwMode="auto">
          <a:xfrm>
            <a:off x="28416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1</a:t>
            </a:r>
          </a:p>
        </p:txBody>
      </p:sp>
      <p:sp>
        <p:nvSpPr>
          <p:cNvPr id="388120" name="Text Box 24"/>
          <p:cNvSpPr txBox="1">
            <a:spLocks noChangeArrowheads="1"/>
          </p:cNvSpPr>
          <p:nvPr/>
        </p:nvSpPr>
        <p:spPr bwMode="auto">
          <a:xfrm>
            <a:off x="53562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2</a:t>
            </a:r>
          </a:p>
        </p:txBody>
      </p:sp>
      <p:sp>
        <p:nvSpPr>
          <p:cNvPr id="388121" name="Text Box 25"/>
          <p:cNvSpPr txBox="1">
            <a:spLocks noChangeArrowheads="1"/>
          </p:cNvSpPr>
          <p:nvPr/>
        </p:nvSpPr>
        <p:spPr bwMode="auto">
          <a:xfrm>
            <a:off x="78708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3</a:t>
            </a:r>
          </a:p>
        </p:txBody>
      </p:sp>
      <p:sp>
        <p:nvSpPr>
          <p:cNvPr id="388122" name="Text Box 26"/>
          <p:cNvSpPr txBox="1">
            <a:spLocks noChangeArrowheads="1"/>
          </p:cNvSpPr>
          <p:nvPr/>
        </p:nvSpPr>
        <p:spPr bwMode="auto">
          <a:xfrm>
            <a:off x="25368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8123" name="Text Box 27"/>
          <p:cNvSpPr txBox="1">
            <a:spLocks noChangeArrowheads="1"/>
          </p:cNvSpPr>
          <p:nvPr/>
        </p:nvSpPr>
        <p:spPr bwMode="auto">
          <a:xfrm>
            <a:off x="50514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8124" name="Text Box 28"/>
          <p:cNvSpPr txBox="1">
            <a:spLocks noChangeArrowheads="1"/>
          </p:cNvSpPr>
          <p:nvPr/>
        </p:nvSpPr>
        <p:spPr bwMode="auto">
          <a:xfrm>
            <a:off x="75660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Lose money</a:t>
            </a:r>
          </a:p>
        </p:txBody>
      </p:sp>
    </p:spTree>
    <p:extLst>
      <p:ext uri="{BB962C8B-B14F-4D97-AF65-F5344CB8AC3E}">
        <p14:creationId xmlns:p14="http://schemas.microsoft.com/office/powerpoint/2010/main" val="92629757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b="1" i="1" dirty="0">
                <a:solidFill>
                  <a:srgbClr val="002060"/>
                </a:solidFill>
              </a:rPr>
              <a:t>Auctions – bidding lower than valuation</a:t>
            </a:r>
            <a:endParaRPr lang="en-US" dirty="0"/>
          </a:p>
        </p:txBody>
      </p:sp>
      <p:sp>
        <p:nvSpPr>
          <p:cNvPr id="389123" name="Line 3"/>
          <p:cNvSpPr>
            <a:spLocks noChangeShapeType="1"/>
          </p:cNvSpPr>
          <p:nvPr/>
        </p:nvSpPr>
        <p:spPr bwMode="auto">
          <a:xfrm>
            <a:off x="37560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24" name="Line 4"/>
          <p:cNvSpPr>
            <a:spLocks noChangeShapeType="1"/>
          </p:cNvSpPr>
          <p:nvPr/>
        </p:nvSpPr>
        <p:spPr bwMode="auto">
          <a:xfrm>
            <a:off x="87852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25" name="Oval 5"/>
          <p:cNvSpPr>
            <a:spLocks noChangeArrowheads="1"/>
          </p:cNvSpPr>
          <p:nvPr/>
        </p:nvSpPr>
        <p:spPr bwMode="auto">
          <a:xfrm>
            <a:off x="36036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6" name="Oval 6"/>
          <p:cNvSpPr>
            <a:spLocks noChangeArrowheads="1"/>
          </p:cNvSpPr>
          <p:nvPr/>
        </p:nvSpPr>
        <p:spPr bwMode="auto">
          <a:xfrm>
            <a:off x="3603625" y="39624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7" name="Oval 7"/>
          <p:cNvSpPr>
            <a:spLocks noChangeArrowheads="1"/>
          </p:cNvSpPr>
          <p:nvPr/>
        </p:nvSpPr>
        <p:spPr bwMode="auto">
          <a:xfrm>
            <a:off x="3603625" y="2667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8" name="Oval 8"/>
          <p:cNvSpPr>
            <a:spLocks noChangeArrowheads="1"/>
          </p:cNvSpPr>
          <p:nvPr/>
        </p:nvSpPr>
        <p:spPr bwMode="auto">
          <a:xfrm flipV="1">
            <a:off x="3603625" y="32766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29" name="Oval 9"/>
          <p:cNvSpPr>
            <a:spLocks noChangeArrowheads="1"/>
          </p:cNvSpPr>
          <p:nvPr/>
        </p:nvSpPr>
        <p:spPr bwMode="auto">
          <a:xfrm flipV="1">
            <a:off x="3603625" y="45720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0" name="AutoShape 10"/>
          <p:cNvSpPr>
            <a:spLocks noChangeArrowheads="1"/>
          </p:cNvSpPr>
          <p:nvPr/>
        </p:nvSpPr>
        <p:spPr bwMode="auto">
          <a:xfrm>
            <a:off x="2994025" y="33528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1" name="Oval 11"/>
          <p:cNvSpPr>
            <a:spLocks noChangeArrowheads="1"/>
          </p:cNvSpPr>
          <p:nvPr/>
        </p:nvSpPr>
        <p:spPr bwMode="auto">
          <a:xfrm>
            <a:off x="86328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2" name="Oval 12"/>
          <p:cNvSpPr>
            <a:spLocks noChangeArrowheads="1"/>
          </p:cNvSpPr>
          <p:nvPr/>
        </p:nvSpPr>
        <p:spPr bwMode="auto">
          <a:xfrm>
            <a:off x="8632825" y="32766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3" name="Oval 13"/>
          <p:cNvSpPr>
            <a:spLocks noChangeArrowheads="1"/>
          </p:cNvSpPr>
          <p:nvPr/>
        </p:nvSpPr>
        <p:spPr bwMode="auto">
          <a:xfrm>
            <a:off x="86328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4" name="Oval 14"/>
          <p:cNvSpPr>
            <a:spLocks noChangeArrowheads="1"/>
          </p:cNvSpPr>
          <p:nvPr/>
        </p:nvSpPr>
        <p:spPr bwMode="auto">
          <a:xfrm>
            <a:off x="8632825" y="25908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5" name="Oval 15"/>
          <p:cNvSpPr>
            <a:spLocks noChangeArrowheads="1"/>
          </p:cNvSpPr>
          <p:nvPr/>
        </p:nvSpPr>
        <p:spPr bwMode="auto">
          <a:xfrm>
            <a:off x="8632825" y="38862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6" name="AutoShape 16"/>
          <p:cNvSpPr>
            <a:spLocks noChangeArrowheads="1"/>
          </p:cNvSpPr>
          <p:nvPr/>
        </p:nvSpPr>
        <p:spPr bwMode="auto">
          <a:xfrm>
            <a:off x="8023225" y="26670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7" name="Line 17"/>
          <p:cNvSpPr>
            <a:spLocks noChangeShapeType="1"/>
          </p:cNvSpPr>
          <p:nvPr/>
        </p:nvSpPr>
        <p:spPr bwMode="auto">
          <a:xfrm>
            <a:off x="6270625" y="2362200"/>
            <a:ext cx="0" cy="3733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389138" name="Oval 18"/>
          <p:cNvSpPr>
            <a:spLocks noChangeArrowheads="1"/>
          </p:cNvSpPr>
          <p:nvPr/>
        </p:nvSpPr>
        <p:spPr bwMode="auto">
          <a:xfrm>
            <a:off x="6118225" y="45720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39" name="Oval 19"/>
          <p:cNvSpPr>
            <a:spLocks noChangeArrowheads="1"/>
          </p:cNvSpPr>
          <p:nvPr/>
        </p:nvSpPr>
        <p:spPr bwMode="auto">
          <a:xfrm>
            <a:off x="6118225" y="5257800"/>
            <a:ext cx="304800" cy="3048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0" name="Oval 20"/>
          <p:cNvSpPr>
            <a:spLocks noChangeArrowheads="1"/>
          </p:cNvSpPr>
          <p:nvPr/>
        </p:nvSpPr>
        <p:spPr bwMode="auto">
          <a:xfrm>
            <a:off x="6118225" y="2590800"/>
            <a:ext cx="304800" cy="304800"/>
          </a:xfrm>
          <a:prstGeom prst="ellipse">
            <a:avLst/>
          </a:prstGeom>
          <a:solidFill>
            <a:srgbClr val="9A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1" name="Oval 21"/>
          <p:cNvSpPr>
            <a:spLocks noChangeArrowheads="1"/>
          </p:cNvSpPr>
          <p:nvPr/>
        </p:nvSpPr>
        <p:spPr bwMode="auto">
          <a:xfrm>
            <a:off x="6118225" y="3886200"/>
            <a:ext cx="304800" cy="304800"/>
          </a:xfrm>
          <a:prstGeom prst="ellipse">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2" name="AutoShape 22"/>
          <p:cNvSpPr>
            <a:spLocks noChangeArrowheads="1"/>
          </p:cNvSpPr>
          <p:nvPr/>
        </p:nvSpPr>
        <p:spPr bwMode="auto">
          <a:xfrm>
            <a:off x="5508625" y="2667000"/>
            <a:ext cx="457200" cy="1600200"/>
          </a:xfrm>
          <a:prstGeom prst="curvedRightArrow">
            <a:avLst>
              <a:gd name="adj1" fmla="val 70000"/>
              <a:gd name="adj2" fmla="val 140000"/>
              <a:gd name="adj3" fmla="val 33333"/>
            </a:avLst>
          </a:prstGeom>
          <a:gradFill rotWithShape="0">
            <a:gsLst>
              <a:gs pos="0">
                <a:srgbClr val="C22E2E"/>
              </a:gs>
              <a:gs pos="100000">
                <a:schemeClr val="folHlink"/>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89143" name="Text Box 23"/>
          <p:cNvSpPr txBox="1">
            <a:spLocks noChangeArrowheads="1"/>
          </p:cNvSpPr>
          <p:nvPr/>
        </p:nvSpPr>
        <p:spPr bwMode="auto">
          <a:xfrm>
            <a:off x="28416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latin typeface="Verdana" panose="020B0604030504040204" pitchFamily="34" charset="0"/>
              </a:rPr>
              <a:t>Case 1</a:t>
            </a:r>
          </a:p>
        </p:txBody>
      </p:sp>
      <p:sp>
        <p:nvSpPr>
          <p:cNvPr id="389144" name="Text Box 24"/>
          <p:cNvSpPr txBox="1">
            <a:spLocks noChangeArrowheads="1"/>
          </p:cNvSpPr>
          <p:nvPr/>
        </p:nvSpPr>
        <p:spPr bwMode="auto">
          <a:xfrm>
            <a:off x="53562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2</a:t>
            </a:r>
          </a:p>
        </p:txBody>
      </p:sp>
      <p:sp>
        <p:nvSpPr>
          <p:cNvPr id="389145" name="Text Box 25"/>
          <p:cNvSpPr txBox="1">
            <a:spLocks noChangeArrowheads="1"/>
          </p:cNvSpPr>
          <p:nvPr/>
        </p:nvSpPr>
        <p:spPr bwMode="auto">
          <a:xfrm>
            <a:off x="7870825" y="1828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Case 3</a:t>
            </a:r>
          </a:p>
        </p:txBody>
      </p:sp>
      <p:sp>
        <p:nvSpPr>
          <p:cNvPr id="389146" name="Text Box 26"/>
          <p:cNvSpPr txBox="1">
            <a:spLocks noChangeArrowheads="1"/>
          </p:cNvSpPr>
          <p:nvPr/>
        </p:nvSpPr>
        <p:spPr bwMode="auto">
          <a:xfrm>
            <a:off x="25368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latin typeface="Verdana" panose="020B0604030504040204" pitchFamily="34" charset="0"/>
              </a:rPr>
              <a:t>No difference</a:t>
            </a:r>
          </a:p>
        </p:txBody>
      </p:sp>
      <p:sp>
        <p:nvSpPr>
          <p:cNvPr id="389147" name="Text Box 27"/>
          <p:cNvSpPr txBox="1">
            <a:spLocks noChangeArrowheads="1"/>
          </p:cNvSpPr>
          <p:nvPr/>
        </p:nvSpPr>
        <p:spPr bwMode="auto">
          <a:xfrm>
            <a:off x="50514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No difference</a:t>
            </a:r>
          </a:p>
        </p:txBody>
      </p:sp>
      <p:sp>
        <p:nvSpPr>
          <p:cNvPr id="389148" name="Text Box 28"/>
          <p:cNvSpPr txBox="1">
            <a:spLocks noChangeArrowheads="1"/>
          </p:cNvSpPr>
          <p:nvPr/>
        </p:nvSpPr>
        <p:spPr bwMode="auto">
          <a:xfrm>
            <a:off x="7566025" y="6096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latin typeface="Verdana" panose="020B0604030504040204" pitchFamily="34" charset="0"/>
              </a:rPr>
              <a:t>Lose money</a:t>
            </a:r>
          </a:p>
        </p:txBody>
      </p:sp>
    </p:spTree>
    <p:extLst>
      <p:ext uri="{BB962C8B-B14F-4D97-AF65-F5344CB8AC3E}">
        <p14:creationId xmlns:p14="http://schemas.microsoft.com/office/powerpoint/2010/main" val="144919616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Now lets consider a common value auction.</a:t>
            </a:r>
          </a:p>
          <a:p>
            <a:pPr marL="355600" indent="-355600">
              <a:lnSpc>
                <a:spcPct val="120000"/>
              </a:lnSpc>
              <a:buClr>
                <a:srgbClr val="0070C0"/>
              </a:buClr>
              <a:buSzPct val="50000"/>
              <a:buFont typeface="Wingdings" panose="05000000000000000000" pitchFamily="2" charset="2"/>
              <a:buChar char="q"/>
            </a:pPr>
            <a:r>
              <a:rPr lang="en-US" dirty="0"/>
              <a:t>Bidders for target firm are told that value of firm is uniformly distributed between 0 and 1.</a:t>
            </a: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69</a:t>
            </a:fld>
            <a:endParaRPr lang="en-AU"/>
          </a:p>
        </p:txBody>
      </p:sp>
      <p:cxnSp>
        <p:nvCxnSpPr>
          <p:cNvPr id="7" name="Straight Connector 6"/>
          <p:cNvCxnSpPr/>
          <p:nvPr/>
        </p:nvCxnSpPr>
        <p:spPr>
          <a:xfrm flipV="1">
            <a:off x="1634066" y="4995333"/>
            <a:ext cx="8923867" cy="169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406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38600"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57933" y="4786810"/>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40509" y="4809066"/>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03175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9944" y="5206757"/>
            <a:ext cx="508243" cy="400110"/>
          </a:xfrm>
          <a:prstGeom prst="rect">
            <a:avLst/>
          </a:prstGeom>
          <a:noFill/>
        </p:spPr>
        <p:txBody>
          <a:bodyPr wrap="square" rtlCol="0">
            <a:spAutoFit/>
          </a:bodyPr>
          <a:lstStyle/>
          <a:p>
            <a:r>
              <a:rPr lang="en-US" sz="2000" b="1" dirty="0"/>
              <a:t>0</a:t>
            </a:r>
            <a:endParaRPr lang="en-AU" sz="2000" b="1" dirty="0"/>
          </a:p>
        </p:txBody>
      </p:sp>
      <p:sp>
        <p:nvSpPr>
          <p:cNvPr id="15" name="TextBox 14"/>
          <p:cNvSpPr txBox="1"/>
          <p:nvPr/>
        </p:nvSpPr>
        <p:spPr>
          <a:xfrm>
            <a:off x="10303811" y="5270354"/>
            <a:ext cx="799618" cy="400110"/>
          </a:xfrm>
          <a:prstGeom prst="rect">
            <a:avLst/>
          </a:prstGeom>
          <a:noFill/>
        </p:spPr>
        <p:txBody>
          <a:bodyPr wrap="square" rtlCol="0">
            <a:spAutoFit/>
          </a:bodyPr>
          <a:lstStyle/>
          <a:p>
            <a:r>
              <a:rPr lang="en-US" sz="2000" b="1" dirty="0"/>
              <a:t>1.00</a:t>
            </a:r>
            <a:endParaRPr lang="en-AU" sz="2000" b="1" dirty="0"/>
          </a:p>
        </p:txBody>
      </p:sp>
      <p:sp>
        <p:nvSpPr>
          <p:cNvPr id="16" name="TextBox 15"/>
          <p:cNvSpPr txBox="1"/>
          <p:nvPr/>
        </p:nvSpPr>
        <p:spPr>
          <a:xfrm>
            <a:off x="8726257" y="5110587"/>
            <a:ext cx="799618" cy="400110"/>
          </a:xfrm>
          <a:prstGeom prst="rect">
            <a:avLst/>
          </a:prstGeom>
          <a:noFill/>
        </p:spPr>
        <p:txBody>
          <a:bodyPr wrap="square" rtlCol="0">
            <a:spAutoFit/>
          </a:bodyPr>
          <a:lstStyle/>
          <a:p>
            <a:r>
              <a:rPr lang="en-US" sz="2000" b="1" dirty="0"/>
              <a:t>0.56</a:t>
            </a:r>
            <a:endParaRPr lang="en-AU" sz="2000" b="1" dirty="0"/>
          </a:p>
        </p:txBody>
      </p:sp>
      <p:sp>
        <p:nvSpPr>
          <p:cNvPr id="17" name="TextBox 16"/>
          <p:cNvSpPr txBox="1"/>
          <p:nvPr/>
        </p:nvSpPr>
        <p:spPr>
          <a:xfrm>
            <a:off x="5829871" y="5159343"/>
            <a:ext cx="799618" cy="400110"/>
          </a:xfrm>
          <a:prstGeom prst="rect">
            <a:avLst/>
          </a:prstGeom>
          <a:noFill/>
        </p:spPr>
        <p:txBody>
          <a:bodyPr wrap="square" rtlCol="0">
            <a:spAutoFit/>
          </a:bodyPr>
          <a:lstStyle/>
          <a:p>
            <a:r>
              <a:rPr lang="en-US" sz="2000" b="1" dirty="0"/>
              <a:t>0.56</a:t>
            </a:r>
            <a:endParaRPr lang="en-AU" sz="2000" b="1" dirty="0"/>
          </a:p>
        </p:txBody>
      </p:sp>
      <p:sp>
        <p:nvSpPr>
          <p:cNvPr id="18" name="TextBox 17"/>
          <p:cNvSpPr txBox="1"/>
          <p:nvPr/>
        </p:nvSpPr>
        <p:spPr>
          <a:xfrm>
            <a:off x="3680562" y="5190066"/>
            <a:ext cx="799618" cy="400110"/>
          </a:xfrm>
          <a:prstGeom prst="rect">
            <a:avLst/>
          </a:prstGeom>
          <a:noFill/>
        </p:spPr>
        <p:txBody>
          <a:bodyPr wrap="square" rtlCol="0">
            <a:spAutoFit/>
          </a:bodyPr>
          <a:lstStyle/>
          <a:p>
            <a:r>
              <a:rPr lang="en-US" sz="2000" b="1" dirty="0"/>
              <a:t>0.12</a:t>
            </a:r>
            <a:endParaRPr lang="en-AU" sz="2000" b="1" dirty="0"/>
          </a:p>
        </p:txBody>
      </p:sp>
      <p:sp>
        <p:nvSpPr>
          <p:cNvPr id="19" name="TextBox 18"/>
          <p:cNvSpPr txBox="1"/>
          <p:nvPr/>
        </p:nvSpPr>
        <p:spPr>
          <a:xfrm>
            <a:off x="4344100" y="3601373"/>
            <a:ext cx="2508567" cy="707886"/>
          </a:xfrm>
          <a:prstGeom prst="rect">
            <a:avLst/>
          </a:prstGeom>
          <a:noFill/>
        </p:spPr>
        <p:txBody>
          <a:bodyPr wrap="square" rtlCol="0">
            <a:spAutoFit/>
          </a:bodyPr>
          <a:lstStyle/>
          <a:p>
            <a:r>
              <a:rPr lang="en-AU" sz="2000" b="1" i="1" dirty="0">
                <a:solidFill>
                  <a:schemeClr val="bg2">
                    <a:lumMod val="50000"/>
                  </a:schemeClr>
                </a:solidFill>
              </a:rPr>
              <a:t>1 in a 100 chance its value was 0.56, </a:t>
            </a:r>
            <a:r>
              <a:rPr lang="en-AU" sz="2000" b="1" i="1" dirty="0" err="1">
                <a:solidFill>
                  <a:schemeClr val="bg2">
                    <a:lumMod val="50000"/>
                  </a:schemeClr>
                </a:solidFill>
              </a:rPr>
              <a:t>etc</a:t>
            </a:r>
            <a:endParaRPr lang="en-AU" sz="2000" b="1" i="1" dirty="0">
              <a:solidFill>
                <a:schemeClr val="bg2">
                  <a:lumMod val="50000"/>
                </a:schemeClr>
              </a:solidFill>
            </a:endParaRPr>
          </a:p>
        </p:txBody>
      </p:sp>
      <p:cxnSp>
        <p:nvCxnSpPr>
          <p:cNvPr id="21" name="Straight Arrow Connector 20"/>
          <p:cNvCxnSpPr/>
          <p:nvPr/>
        </p:nvCxnSpPr>
        <p:spPr>
          <a:xfrm>
            <a:off x="5829871" y="4284617"/>
            <a:ext cx="310638" cy="71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41800" y="3567078"/>
            <a:ext cx="2508567" cy="707886"/>
          </a:xfrm>
          <a:prstGeom prst="rect">
            <a:avLst/>
          </a:prstGeom>
          <a:noFill/>
        </p:spPr>
        <p:txBody>
          <a:bodyPr wrap="square" rtlCol="0">
            <a:spAutoFit/>
          </a:bodyPr>
          <a:lstStyle/>
          <a:p>
            <a:r>
              <a:rPr lang="en-AU" sz="2000" b="1" i="1" dirty="0">
                <a:solidFill>
                  <a:schemeClr val="bg2">
                    <a:lumMod val="50000"/>
                  </a:schemeClr>
                </a:solidFill>
              </a:rPr>
              <a:t>1 in a 100 chance its value was 0.12</a:t>
            </a:r>
          </a:p>
        </p:txBody>
      </p:sp>
      <p:cxnSp>
        <p:nvCxnSpPr>
          <p:cNvPr id="23" name="Straight Arrow Connector 22"/>
          <p:cNvCxnSpPr/>
          <p:nvPr/>
        </p:nvCxnSpPr>
        <p:spPr>
          <a:xfrm>
            <a:off x="3350227" y="4392627"/>
            <a:ext cx="730144" cy="555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19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Make decisions without knowing the action of your rival.</a:t>
            </a:r>
          </a:p>
          <a:p>
            <a:pPr marL="355600" indent="-355600">
              <a:lnSpc>
                <a:spcPct val="120000"/>
              </a:lnSpc>
              <a:buClr>
                <a:srgbClr val="0070C0"/>
              </a:buClr>
              <a:buSzPct val="50000"/>
              <a:buFont typeface="Wingdings" panose="05000000000000000000" pitchFamily="2" charset="2"/>
              <a:buChar char="q"/>
            </a:pPr>
            <a:r>
              <a:rPr lang="en-US" dirty="0"/>
              <a:t>Usually write out in strategic or normal form – use a payoff matrix</a:t>
            </a:r>
          </a:p>
          <a:p>
            <a:pPr marL="355600" indent="-355600">
              <a:lnSpc>
                <a:spcPct val="120000"/>
              </a:lnSpc>
              <a:buClr>
                <a:srgbClr val="0070C0"/>
              </a:buClr>
              <a:buSzPct val="50000"/>
              <a:buFont typeface="Wingdings" panose="05000000000000000000" pitchFamily="2" charset="2"/>
              <a:buChar char="q"/>
            </a:pPr>
            <a:r>
              <a:rPr lang="en-US" dirty="0"/>
              <a:t>Can finds the outcome of such interaction by considering dominant strategies…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 strategy that is optimal for a firm to choose irrespective of what its rival does.</a:t>
            </a:r>
          </a:p>
          <a:p>
            <a:pPr marL="358775" indent="-358775">
              <a:lnSpc>
                <a:spcPct val="120000"/>
              </a:lnSpc>
              <a:buClr>
                <a:srgbClr val="0070C0"/>
              </a:buClr>
              <a:buSzPct val="50000"/>
              <a:buFont typeface="Wingdings" panose="05000000000000000000" pitchFamily="2" charset="2"/>
              <a:buChar char="q"/>
            </a:pPr>
            <a:r>
              <a:rPr lang="en-US" dirty="0"/>
              <a:t>Many examples, some of which we have already seen this semester... </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0096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Bidders also told that what ever value the firm has to the seller, it will be worth 1.5 times that to the buyer.</a:t>
            </a:r>
          </a:p>
          <a:p>
            <a:pPr marL="358775" indent="-358775">
              <a:lnSpc>
                <a:spcPct val="120000"/>
              </a:lnSpc>
              <a:buClr>
                <a:srgbClr val="0070C0"/>
              </a:buClr>
              <a:buSzPct val="50000"/>
              <a:buFont typeface="Wingdings" panose="05000000000000000000" pitchFamily="2" charset="2"/>
              <a:buChar char="q"/>
            </a:pPr>
            <a:r>
              <a:rPr lang="en-AU" dirty="0"/>
              <a:t>T</a:t>
            </a:r>
            <a:r>
              <a:rPr lang="en-AU" i="1" dirty="0"/>
              <a:t>hink of this as you as the buyer can do better than the current owner at maximising value</a:t>
            </a:r>
            <a:r>
              <a:rPr lang="en-AU" dirty="0"/>
              <a:t>). That is, you purchased a firm that was worth 0.56 to the seller, then it was worth 0.84 (=0.56 </a:t>
            </a:r>
            <a:r>
              <a:rPr lang="en-AU" dirty="0">
                <a:sym typeface="Wingdings 2" panose="05020102010507070707" pitchFamily="18" charset="2"/>
              </a:rPr>
              <a:t></a:t>
            </a:r>
            <a:r>
              <a:rPr lang="en-AU" dirty="0"/>
              <a:t> 1.5) to the buyer.</a:t>
            </a:r>
          </a:p>
          <a:p>
            <a:pPr marL="358775" indent="-358775">
              <a:lnSpc>
                <a:spcPct val="120000"/>
              </a:lnSpc>
              <a:buClr>
                <a:srgbClr val="0070C0"/>
              </a:buClr>
              <a:buSzPct val="50000"/>
              <a:buFont typeface="Wingdings" panose="05000000000000000000" pitchFamily="2" charset="2"/>
              <a:buChar char="q"/>
            </a:pPr>
            <a:r>
              <a:rPr lang="en-AU" dirty="0"/>
              <a:t>In general, we expect the seller to sell the firm if the offer made by the buyer &gt; value to the seller</a:t>
            </a:r>
          </a:p>
          <a:p>
            <a:pPr marL="358775" indent="-358775">
              <a:lnSpc>
                <a:spcPct val="120000"/>
              </a:lnSpc>
              <a:buClr>
                <a:srgbClr val="0070C0"/>
              </a:buClr>
              <a:buSzPct val="50000"/>
              <a:buFont typeface="Wingdings" panose="05000000000000000000" pitchFamily="2" charset="2"/>
              <a:buChar char="q"/>
            </a:pPr>
            <a:r>
              <a:rPr lang="en-AU" dirty="0"/>
              <a:t> </a:t>
            </a:r>
            <a:r>
              <a:rPr lang="en-US" dirty="0"/>
              <a:t>The question is, what is the optimal bidding strategy? </a:t>
            </a: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70</a:t>
            </a:fld>
            <a:endParaRPr lang="en-AU"/>
          </a:p>
        </p:txBody>
      </p:sp>
    </p:spTree>
    <p:extLst>
      <p:ext uri="{BB962C8B-B14F-4D97-AF65-F5344CB8AC3E}">
        <p14:creationId xmlns:p14="http://schemas.microsoft.com/office/powerpoint/2010/main" val="1402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Assume that the buyer chooses a bid of 0.48 (note this is chosen entirely randomly, and we could have chosen any figure between 0 and 1 and the argument we set out below will continue to hold)</a:t>
            </a:r>
          </a:p>
          <a:p>
            <a:pPr marL="889000" indent="-5238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If the bidder offers 0.48, the seller will only sell if the value to the seller is &lt; 0.48. In this case, the average value of the firm (to the seller) will only be 0.24. </a:t>
            </a:r>
            <a:r>
              <a:rPr lang="en-AU" dirty="0"/>
              <a:t> </a:t>
            </a:r>
          </a:p>
          <a:p>
            <a:pPr marL="889000" indent="-5238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Why? Consider how the value of the firm is distributed assuming its value is &lt; 0.48.</a:t>
            </a:r>
            <a:endParaRPr lang="en-US" i="1" dirty="0">
              <a:solidFill>
                <a:schemeClr val="bg2">
                  <a:lumMod val="50000"/>
                </a:schemeClr>
              </a:solidFill>
            </a:endParaRP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71</a:t>
            </a:fld>
            <a:endParaRPr lang="en-AU"/>
          </a:p>
        </p:txBody>
      </p:sp>
    </p:spTree>
    <p:extLst>
      <p:ext uri="{BB962C8B-B14F-4D97-AF65-F5344CB8AC3E}">
        <p14:creationId xmlns:p14="http://schemas.microsoft.com/office/powerpoint/2010/main" val="40352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384663"/>
            <a:ext cx="10515600" cy="4487500"/>
          </a:xfrm>
        </p:spPr>
        <p:txBody>
          <a:bodyPr>
            <a:normAutofit/>
          </a:bodyPr>
          <a:lstStyle/>
          <a:p>
            <a:pPr marL="355600" indent="-355600">
              <a:lnSpc>
                <a:spcPct val="120000"/>
              </a:lnSpc>
              <a:spcBef>
                <a:spcPts val="0"/>
              </a:spcBef>
              <a:buClr>
                <a:srgbClr val="0070C0"/>
              </a:buClr>
              <a:buSzPct val="50000"/>
              <a:buFont typeface="Wingdings" panose="05000000000000000000" pitchFamily="2" charset="2"/>
              <a:buChar char="q"/>
            </a:pPr>
            <a:r>
              <a:rPr lang="en-AU" i="1" dirty="0">
                <a:solidFill>
                  <a:schemeClr val="bg2">
                    <a:lumMod val="50000"/>
                  </a:schemeClr>
                </a:solidFill>
              </a:rPr>
              <a:t>Note although the average value of the firm (to the seller) will only be 0.24, the average value to the buyer will be 0.36 (=0.24 </a:t>
            </a:r>
            <a:r>
              <a:rPr lang="en-AU" i="1" dirty="0">
                <a:solidFill>
                  <a:schemeClr val="bg2">
                    <a:lumMod val="50000"/>
                  </a:schemeClr>
                </a:solidFill>
                <a:sym typeface="Wingdings 2" panose="05020102010507070707" pitchFamily="18" charset="2"/>
              </a:rPr>
              <a:t></a:t>
            </a:r>
            <a:r>
              <a:rPr lang="en-AU" i="1" dirty="0">
                <a:solidFill>
                  <a:schemeClr val="bg2">
                    <a:lumMod val="50000"/>
                  </a:schemeClr>
                </a:solidFill>
              </a:rPr>
              <a:t> 1.5).</a:t>
            </a:r>
          </a:p>
          <a:p>
            <a:pPr marL="355600" indent="-355600">
              <a:lnSpc>
                <a:spcPct val="120000"/>
              </a:lnSpc>
              <a:spcBef>
                <a:spcPts val="0"/>
              </a:spcBef>
              <a:buClr>
                <a:srgbClr val="0070C0"/>
              </a:buClr>
              <a:buSzPct val="50000"/>
              <a:buFont typeface="Wingdings" panose="05000000000000000000" pitchFamily="2" charset="2"/>
              <a:buChar char="q"/>
            </a:pPr>
            <a:r>
              <a:rPr lang="en-AU" i="1" dirty="0">
                <a:solidFill>
                  <a:schemeClr val="bg2">
                    <a:lumMod val="50000"/>
                  </a:schemeClr>
                </a:solidFill>
              </a:rPr>
              <a:t>If the buyer pays 0.48 for something worth only 0.36, s/he will lose.</a:t>
            </a:r>
          </a:p>
          <a:p>
            <a:pPr marL="0" indent="0" algn="ctr">
              <a:lnSpc>
                <a:spcPct val="120000"/>
              </a:lnSpc>
              <a:spcBef>
                <a:spcPts val="0"/>
              </a:spcBef>
              <a:buClr>
                <a:srgbClr val="0070C0"/>
              </a:buClr>
              <a:buSzPct val="50000"/>
              <a:buNone/>
            </a:pPr>
            <a:r>
              <a:rPr lang="en-US" b="1" i="1" dirty="0">
                <a:solidFill>
                  <a:srgbClr val="FF0000"/>
                </a:solidFill>
              </a:rPr>
              <a:t>The winners curse</a:t>
            </a:r>
            <a:endParaRPr lang="en-AU" b="1" i="1" dirty="0">
              <a:solidFill>
                <a:srgbClr val="FF0000"/>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72</a:t>
            </a:fld>
            <a:endParaRPr lang="en-AU"/>
          </a:p>
        </p:txBody>
      </p:sp>
      <p:cxnSp>
        <p:nvCxnSpPr>
          <p:cNvPr id="7" name="Straight Connector 6"/>
          <p:cNvCxnSpPr/>
          <p:nvPr/>
        </p:nvCxnSpPr>
        <p:spPr>
          <a:xfrm flipV="1">
            <a:off x="1634066" y="4995333"/>
            <a:ext cx="8923867" cy="169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406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50227"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57933" y="4786810"/>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40509" y="4809066"/>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031756" y="4809065"/>
            <a:ext cx="0" cy="3725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9944" y="5206757"/>
            <a:ext cx="508243" cy="400110"/>
          </a:xfrm>
          <a:prstGeom prst="rect">
            <a:avLst/>
          </a:prstGeom>
          <a:noFill/>
        </p:spPr>
        <p:txBody>
          <a:bodyPr wrap="square" rtlCol="0">
            <a:spAutoFit/>
          </a:bodyPr>
          <a:lstStyle/>
          <a:p>
            <a:r>
              <a:rPr lang="en-US" sz="2000" b="1" dirty="0"/>
              <a:t>0</a:t>
            </a:r>
            <a:endParaRPr lang="en-AU" sz="2000" b="1" dirty="0"/>
          </a:p>
        </p:txBody>
      </p:sp>
      <p:sp>
        <p:nvSpPr>
          <p:cNvPr id="15" name="TextBox 14"/>
          <p:cNvSpPr txBox="1"/>
          <p:nvPr/>
        </p:nvSpPr>
        <p:spPr>
          <a:xfrm>
            <a:off x="10303811" y="5270354"/>
            <a:ext cx="799618" cy="400110"/>
          </a:xfrm>
          <a:prstGeom prst="rect">
            <a:avLst/>
          </a:prstGeom>
          <a:noFill/>
        </p:spPr>
        <p:txBody>
          <a:bodyPr wrap="square" rtlCol="0">
            <a:spAutoFit/>
          </a:bodyPr>
          <a:lstStyle/>
          <a:p>
            <a:r>
              <a:rPr lang="en-US" sz="2000" b="1" dirty="0"/>
              <a:t>0.48</a:t>
            </a:r>
            <a:endParaRPr lang="en-AU" sz="2000" b="1" dirty="0"/>
          </a:p>
        </p:txBody>
      </p:sp>
      <p:sp>
        <p:nvSpPr>
          <p:cNvPr id="16" name="TextBox 15"/>
          <p:cNvSpPr txBox="1"/>
          <p:nvPr/>
        </p:nvSpPr>
        <p:spPr>
          <a:xfrm>
            <a:off x="8726257" y="5110587"/>
            <a:ext cx="799618" cy="400110"/>
          </a:xfrm>
          <a:prstGeom prst="rect">
            <a:avLst/>
          </a:prstGeom>
          <a:noFill/>
        </p:spPr>
        <p:txBody>
          <a:bodyPr wrap="square" rtlCol="0">
            <a:spAutoFit/>
          </a:bodyPr>
          <a:lstStyle/>
          <a:p>
            <a:r>
              <a:rPr lang="en-US" sz="2000" b="1" dirty="0"/>
              <a:t>0.40</a:t>
            </a:r>
            <a:endParaRPr lang="en-AU" sz="2000" b="1" dirty="0"/>
          </a:p>
        </p:txBody>
      </p:sp>
      <p:sp>
        <p:nvSpPr>
          <p:cNvPr id="17" name="TextBox 16"/>
          <p:cNvSpPr txBox="1"/>
          <p:nvPr/>
        </p:nvSpPr>
        <p:spPr>
          <a:xfrm>
            <a:off x="5829871" y="5159343"/>
            <a:ext cx="799618" cy="400110"/>
          </a:xfrm>
          <a:prstGeom prst="rect">
            <a:avLst/>
          </a:prstGeom>
          <a:noFill/>
        </p:spPr>
        <p:txBody>
          <a:bodyPr wrap="square" rtlCol="0">
            <a:spAutoFit/>
          </a:bodyPr>
          <a:lstStyle/>
          <a:p>
            <a:r>
              <a:rPr lang="en-US" sz="2000" b="1" dirty="0"/>
              <a:t>0.28</a:t>
            </a:r>
            <a:endParaRPr lang="en-AU" sz="2000" b="1" dirty="0"/>
          </a:p>
        </p:txBody>
      </p:sp>
      <p:sp>
        <p:nvSpPr>
          <p:cNvPr id="18" name="TextBox 17"/>
          <p:cNvSpPr txBox="1"/>
          <p:nvPr/>
        </p:nvSpPr>
        <p:spPr>
          <a:xfrm>
            <a:off x="2950418" y="5220789"/>
            <a:ext cx="799618" cy="400110"/>
          </a:xfrm>
          <a:prstGeom prst="rect">
            <a:avLst/>
          </a:prstGeom>
          <a:noFill/>
        </p:spPr>
        <p:txBody>
          <a:bodyPr wrap="square" rtlCol="0">
            <a:spAutoFit/>
          </a:bodyPr>
          <a:lstStyle/>
          <a:p>
            <a:r>
              <a:rPr lang="en-US" sz="2000" b="1" dirty="0"/>
              <a:t>0.05</a:t>
            </a:r>
            <a:endParaRPr lang="en-AU" sz="2000" b="1" dirty="0"/>
          </a:p>
        </p:txBody>
      </p:sp>
      <p:sp>
        <p:nvSpPr>
          <p:cNvPr id="19" name="TextBox 18"/>
          <p:cNvSpPr txBox="1"/>
          <p:nvPr/>
        </p:nvSpPr>
        <p:spPr>
          <a:xfrm>
            <a:off x="4371897" y="3788470"/>
            <a:ext cx="2508567" cy="707886"/>
          </a:xfrm>
          <a:prstGeom prst="rect">
            <a:avLst/>
          </a:prstGeom>
          <a:noFill/>
        </p:spPr>
        <p:txBody>
          <a:bodyPr wrap="square" rtlCol="0">
            <a:spAutoFit/>
          </a:bodyPr>
          <a:lstStyle/>
          <a:p>
            <a:r>
              <a:rPr lang="en-AU" sz="2000" b="1" i="1" dirty="0">
                <a:solidFill>
                  <a:schemeClr val="bg2">
                    <a:lumMod val="50000"/>
                  </a:schemeClr>
                </a:solidFill>
              </a:rPr>
              <a:t>1 in a 48 chance its value was 0.28, </a:t>
            </a:r>
            <a:r>
              <a:rPr lang="en-AU" sz="2000" b="1" i="1" dirty="0" err="1">
                <a:solidFill>
                  <a:schemeClr val="bg2">
                    <a:lumMod val="50000"/>
                  </a:schemeClr>
                </a:solidFill>
              </a:rPr>
              <a:t>etc</a:t>
            </a:r>
            <a:endParaRPr lang="en-AU" sz="2000" b="1" i="1" dirty="0">
              <a:solidFill>
                <a:schemeClr val="bg2">
                  <a:lumMod val="50000"/>
                </a:schemeClr>
              </a:solidFill>
            </a:endParaRPr>
          </a:p>
        </p:txBody>
      </p:sp>
      <p:cxnSp>
        <p:nvCxnSpPr>
          <p:cNvPr id="21" name="Straight Arrow Connector 20"/>
          <p:cNvCxnSpPr/>
          <p:nvPr/>
        </p:nvCxnSpPr>
        <p:spPr>
          <a:xfrm>
            <a:off x="5829871" y="4284617"/>
            <a:ext cx="310638" cy="71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41800" y="3764857"/>
            <a:ext cx="2508567" cy="707886"/>
          </a:xfrm>
          <a:prstGeom prst="rect">
            <a:avLst/>
          </a:prstGeom>
          <a:noFill/>
        </p:spPr>
        <p:txBody>
          <a:bodyPr wrap="square" rtlCol="0">
            <a:spAutoFit/>
          </a:bodyPr>
          <a:lstStyle/>
          <a:p>
            <a:r>
              <a:rPr lang="en-AU" sz="2000" b="1" i="1" dirty="0">
                <a:solidFill>
                  <a:schemeClr val="bg2">
                    <a:lumMod val="50000"/>
                  </a:schemeClr>
                </a:solidFill>
              </a:rPr>
              <a:t>1 in a 48 chance its value was 0.05</a:t>
            </a:r>
          </a:p>
        </p:txBody>
      </p:sp>
      <p:cxnSp>
        <p:nvCxnSpPr>
          <p:cNvPr id="23" name="Straight Arrow Connector 22"/>
          <p:cNvCxnSpPr>
            <a:stCxn id="22" idx="2"/>
          </p:cNvCxnSpPr>
          <p:nvPr/>
        </p:nvCxnSpPr>
        <p:spPr>
          <a:xfrm>
            <a:off x="2596084" y="4472743"/>
            <a:ext cx="676034" cy="50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Auctions</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b="1" dirty="0"/>
              <a:t>Intuition</a:t>
            </a:r>
          </a:p>
          <a:p>
            <a:pPr marL="704850" indent="-3397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As a buyer, you only get to buy the item if you bid more than it is worth (to the seller). Given uncertainty about its true value (asymmetric information), you will tend to bid too much and lose..  </a:t>
            </a:r>
          </a:p>
          <a:p>
            <a:pPr marL="889000" indent="-523875">
              <a:lnSpc>
                <a:spcPct val="120000"/>
              </a:lnSpc>
              <a:buClr>
                <a:srgbClr val="0070C0"/>
              </a:buClr>
              <a:buSzPct val="50000"/>
              <a:buFont typeface="Wingdings" panose="05000000000000000000" pitchFamily="2" charset="2"/>
              <a:buChar char="v"/>
            </a:pPr>
            <a:r>
              <a:rPr lang="en-AU" b="1" dirty="0" err="1"/>
              <a:t>Q</a:t>
            </a:r>
            <a:r>
              <a:rPr lang="en-AU" b="1" baseline="30000" dirty="0" err="1"/>
              <a:t>n</a:t>
            </a:r>
            <a:r>
              <a:rPr lang="en-AU" b="1" dirty="0"/>
              <a:t>: 	What is the best strategy for the buyer? </a:t>
            </a:r>
            <a:endParaRPr lang="en-US" i="1" dirty="0">
              <a:solidFill>
                <a:schemeClr val="bg2">
                  <a:lumMod val="50000"/>
                </a:schemeClr>
              </a:solidFill>
            </a:endParaRP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73</a:t>
            </a:fld>
            <a:endParaRPr lang="en-AU"/>
          </a:p>
        </p:txBody>
      </p:sp>
    </p:spTree>
    <p:extLst>
      <p:ext uri="{BB962C8B-B14F-4D97-AF65-F5344CB8AC3E}">
        <p14:creationId xmlns:p14="http://schemas.microsoft.com/office/powerpoint/2010/main" val="27910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a:xfrm>
            <a:off x="820270" y="1520825"/>
            <a:ext cx="10515600" cy="435133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Next week we focus on the relationship between a firm and its customers and the role of </a:t>
            </a:r>
            <a:r>
              <a:rPr lang="en-AU" i="1">
                <a:solidFill>
                  <a:schemeClr val="bg2">
                    <a:lumMod val="25000"/>
                  </a:schemeClr>
                </a:solidFill>
              </a:rPr>
              <a:t>pricing.</a:t>
            </a:r>
            <a:endParaRPr lang="en-AU" i="1"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74</a:t>
            </a:fld>
            <a:endParaRPr lang="en-AU"/>
          </a:p>
        </p:txBody>
      </p:sp>
    </p:spTree>
    <p:extLst>
      <p:ext uri="{BB962C8B-B14F-4D97-AF65-F5344CB8AC3E}">
        <p14:creationId xmlns:p14="http://schemas.microsoft.com/office/powerpoint/2010/main" val="30041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the following pricing game for Boeing and Airbus (numbers represent profits)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383817262"/>
              </p:ext>
            </p:extLst>
          </p:nvPr>
        </p:nvGraphicFramePr>
        <p:xfrm>
          <a:off x="1781173" y="267229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Airbus</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Low price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accent1">
                              <a:lumMod val="75000"/>
                            </a:schemeClr>
                          </a:solidFill>
                        </a:rPr>
                        <a:t>High price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Boeing</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Low price</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$500</a:t>
                      </a:r>
                      <a:r>
                        <a:rPr lang="en-AU" sz="2400" b="1" dirty="0"/>
                        <a:t>, </a:t>
                      </a:r>
                      <a:r>
                        <a:rPr lang="en-AU" sz="2400" b="1" dirty="0">
                          <a:solidFill>
                            <a:schemeClr val="accent1">
                              <a:lumMod val="75000"/>
                            </a:schemeClr>
                          </a:solidFill>
                        </a:rPr>
                        <a:t>$500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$1000</a:t>
                      </a:r>
                      <a:r>
                        <a:rPr lang="en-AU" sz="2400" b="1" dirty="0"/>
                        <a:t>, </a:t>
                      </a:r>
                      <a:r>
                        <a:rPr lang="en-AU" sz="2400" b="1" dirty="0">
                          <a:solidFill>
                            <a:schemeClr val="accent1">
                              <a:lumMod val="75000"/>
                            </a:schemeClr>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High price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$0</a:t>
                      </a:r>
                      <a:r>
                        <a:rPr lang="en-AU" sz="2400" b="1" dirty="0"/>
                        <a:t>,</a:t>
                      </a:r>
                      <a:r>
                        <a:rPr lang="en-AU" sz="2400" b="1" dirty="0">
                          <a:solidFill>
                            <a:schemeClr val="accent1">
                              <a:lumMod val="75000"/>
                            </a:schemeClr>
                          </a:solidFill>
                        </a:rPr>
                        <a:t> $1000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$750</a:t>
                      </a:r>
                      <a:r>
                        <a:rPr lang="en-AU" sz="2400" b="1" dirty="0"/>
                        <a:t>, </a:t>
                      </a:r>
                      <a:r>
                        <a:rPr lang="en-AU" sz="2400" b="1" dirty="0">
                          <a:solidFill>
                            <a:schemeClr val="accent1">
                              <a:lumMod val="75000"/>
                            </a:schemeClr>
                          </a:solidFill>
                        </a:rPr>
                        <a:t>$750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13600" y="399514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930200" y="4571704"/>
            <a:ext cx="867600" cy="55909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423086" y="399514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8610599" y="3995145"/>
            <a:ext cx="855133"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007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Simultaneous move, one-shot games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What if there is no dominant strategy?</a:t>
            </a:r>
          </a:p>
          <a:p>
            <a:pPr marL="355600" indent="-355600">
              <a:lnSpc>
                <a:spcPct val="120000"/>
              </a:lnSpc>
              <a:buClr>
                <a:srgbClr val="0070C0"/>
              </a:buClr>
              <a:buSzPct val="50000"/>
              <a:buFont typeface="Wingdings" panose="05000000000000000000" pitchFamily="2" charset="2"/>
              <a:buChar char="q"/>
            </a:pPr>
            <a:r>
              <a:rPr lang="en-US" dirty="0"/>
              <a:t>Look for a Nash Equilibrium</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 set of strategies (or actions) in which each firm is doing the best it can given the actions of its rival.</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No player has an incentive to unilaterally deviate from their actions – no profitable unilateral deviations.</a:t>
            </a:r>
          </a:p>
          <a:p>
            <a:pPr marL="358775" indent="-358775">
              <a:lnSpc>
                <a:spcPct val="120000"/>
              </a:lnSpc>
              <a:buClr>
                <a:srgbClr val="0070C0"/>
              </a:buClr>
              <a:buSzPct val="50000"/>
              <a:buFont typeface="Wingdings" panose="05000000000000000000" pitchFamily="2" charset="2"/>
              <a:buChar char="q"/>
            </a:pPr>
            <a:r>
              <a:rPr lang="en-US" dirty="0"/>
              <a:t>A dominant strategy equilibrium is a Nash equilibrium. </a:t>
            </a:r>
          </a:p>
          <a:p>
            <a:pPr marL="806450" indent="-447675">
              <a:lnSpc>
                <a:spcPct val="120000"/>
              </a:lnSpc>
              <a:buClr>
                <a:srgbClr val="0070C0"/>
              </a:buClr>
              <a:buSzPct val="50000"/>
              <a:buFont typeface="Wingdings" panose="05000000000000000000" pitchFamily="2" charset="2"/>
              <a:buChar char="v"/>
            </a:pPr>
            <a:endParaRPr lang="en-US"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39494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6487</TotalTime>
  <Words>6143</Words>
  <Application>Microsoft Office PowerPoint</Application>
  <PresentationFormat>Widescreen</PresentationFormat>
  <Paragraphs>963</Paragraphs>
  <Slides>74</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Cambria Math</vt:lpstr>
      <vt:lpstr>Verdana</vt:lpstr>
      <vt:lpstr>Wingdings</vt:lpstr>
      <vt:lpstr>Office Theme</vt:lpstr>
      <vt:lpstr>Lecture 3 Game Theory</vt:lpstr>
      <vt:lpstr>Game Theory- Outline</vt:lpstr>
      <vt:lpstr>Game Theory - Reading</vt:lpstr>
      <vt:lpstr>Why Study Game Theory?</vt:lpstr>
      <vt:lpstr>Lets begin by playing a couple of games…</vt:lpstr>
      <vt:lpstr>Why Study Game Theory?</vt:lpstr>
      <vt:lpstr>Simultaneous move, one-shot games</vt:lpstr>
      <vt:lpstr>Simultaneous move, one-shot games</vt:lpstr>
      <vt:lpstr>Simultaneous move, one-shot games</vt:lpstr>
      <vt:lpstr>Simultaneous move, one-shot games</vt:lpstr>
      <vt:lpstr>Simultaneous move, one-shot games</vt:lpstr>
      <vt:lpstr>Simultaneous move, one-shot games</vt:lpstr>
      <vt:lpstr>Simultaneous move, one-shot games</vt:lpstr>
      <vt:lpstr>Simultaneous move, one-shot games</vt:lpstr>
      <vt:lpstr>Simultaneous move, one-shot games</vt:lpstr>
      <vt:lpstr>Why the Nash Equilibrium</vt:lpstr>
      <vt:lpstr>Coordination games</vt:lpstr>
      <vt:lpstr>Simultaneous move, one-shot games</vt:lpstr>
      <vt:lpstr>Simultaneous move, one-shot games</vt:lpstr>
      <vt:lpstr>Coordination games</vt:lpstr>
      <vt:lpstr>Mixed Strategy Equilibria</vt:lpstr>
      <vt:lpstr>Mixed Strategy Equilibria</vt:lpstr>
      <vt:lpstr>Mixed Strategy Equilibria</vt:lpstr>
      <vt:lpstr>Mixed Strategy Equilibria</vt:lpstr>
      <vt:lpstr>Pricing– Strategic Considerations</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Mixed Strategy Equilibria</vt:lpstr>
      <vt:lpstr>Sequential Decision Making</vt:lpstr>
      <vt:lpstr>Sequential Decision Making</vt:lpstr>
      <vt:lpstr>Sequential Decision Making</vt:lpstr>
      <vt:lpstr>Sequential Decision Making</vt:lpstr>
      <vt:lpstr>Commitment</vt:lpstr>
      <vt:lpstr>Commitment</vt:lpstr>
      <vt:lpstr>PowerPoint Presentation</vt:lpstr>
      <vt:lpstr>Commitment</vt:lpstr>
      <vt:lpstr>Commitment</vt:lpstr>
      <vt:lpstr>Commitment - Cournot competition</vt:lpstr>
      <vt:lpstr>PowerPoint Presentation</vt:lpstr>
      <vt:lpstr>Commitment - Cournot competition</vt:lpstr>
      <vt:lpstr>PowerPoint Presentation</vt:lpstr>
      <vt:lpstr>Repeated Interaction</vt:lpstr>
      <vt:lpstr>Repeated Interaction</vt:lpstr>
      <vt:lpstr>Single Period Setting</vt:lpstr>
      <vt:lpstr>Repeated Interaction</vt:lpstr>
      <vt:lpstr>Repeated Interaction</vt:lpstr>
      <vt:lpstr>Repeated Interaction</vt:lpstr>
      <vt:lpstr>Single Period Setting</vt:lpstr>
      <vt:lpstr>Single Period Setting</vt:lpstr>
      <vt:lpstr>Auctions</vt:lpstr>
      <vt:lpstr>Auctions – second price sealed bid</vt:lpstr>
      <vt:lpstr>Auctions – bidding higher than valuation</vt:lpstr>
      <vt:lpstr>Auctions – bidding lower than valuation</vt:lpstr>
      <vt:lpstr>Auctions</vt:lpstr>
      <vt:lpstr>Auctions</vt:lpstr>
      <vt:lpstr>Auctions</vt:lpstr>
      <vt:lpstr>Auctions</vt:lpstr>
      <vt:lpstr>Auctions</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410</cp:revision>
  <dcterms:created xsi:type="dcterms:W3CDTF">2015-02-25T21:48:00Z</dcterms:created>
  <dcterms:modified xsi:type="dcterms:W3CDTF">2020-02-10T22:07:11Z</dcterms:modified>
</cp:coreProperties>
</file>