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460" r:id="rId3"/>
    <p:sldId id="461" r:id="rId4"/>
    <p:sldId id="414" r:id="rId5"/>
    <p:sldId id="266" r:id="rId6"/>
    <p:sldId id="367" r:id="rId7"/>
    <p:sldId id="452" r:id="rId8"/>
    <p:sldId id="415" r:id="rId9"/>
    <p:sldId id="417" r:id="rId10"/>
    <p:sldId id="418" r:id="rId11"/>
    <p:sldId id="416" r:id="rId12"/>
    <p:sldId id="419" r:id="rId13"/>
    <p:sldId id="429" r:id="rId14"/>
    <p:sldId id="462" r:id="rId15"/>
    <p:sldId id="370" r:id="rId16"/>
    <p:sldId id="432" r:id="rId17"/>
    <p:sldId id="434" r:id="rId18"/>
    <p:sldId id="437" r:id="rId19"/>
    <p:sldId id="439" r:id="rId20"/>
    <p:sldId id="454" r:id="rId21"/>
    <p:sldId id="463" r:id="rId22"/>
    <p:sldId id="433" r:id="rId23"/>
    <p:sldId id="440" r:id="rId24"/>
    <p:sldId id="457" r:id="rId25"/>
    <p:sldId id="458" r:id="rId26"/>
    <p:sldId id="442" r:id="rId27"/>
    <p:sldId id="455" r:id="rId28"/>
    <p:sldId id="441" r:id="rId29"/>
    <p:sldId id="443" r:id="rId30"/>
    <p:sldId id="444" r:id="rId31"/>
    <p:sldId id="445" r:id="rId32"/>
    <p:sldId id="446" r:id="rId33"/>
    <p:sldId id="464" r:id="rId34"/>
    <p:sldId id="447" r:id="rId35"/>
    <p:sldId id="448" r:id="rId36"/>
    <p:sldId id="456" r:id="rId37"/>
    <p:sldId id="449" r:id="rId38"/>
    <p:sldId id="450" r:id="rId39"/>
    <p:sldId id="465" r:id="rId40"/>
    <p:sldId id="467" r:id="rId41"/>
    <p:sldId id="451" r:id="rId42"/>
    <p:sldId id="466" r:id="rId43"/>
    <p:sldId id="325" r:id="rId44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11/02/2020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90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88953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71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80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299CD-62D9-4299-BA5B-90FF26755AB5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80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92B64-6304-4E9F-B867-C95182D0F3BE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63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7931-9989-4D8F-B100-B86B390A530F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73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9088-8FE6-4FCD-ABD3-BCB189F00056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4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84E0C-B099-4996-9F62-0EED3015E6DB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6BEA-41F2-4407-ABCB-C6D8601B677E}" type="datetime1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859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E304-FBAB-4896-82CA-0B76C032048B}" type="datetime1">
              <a:rPr lang="en-AU" smtClean="0"/>
              <a:t>11/02/2020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21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5075-399A-4AAE-A449-ADE93D42FC61}" type="datetime1">
              <a:rPr lang="en-AU" smtClean="0"/>
              <a:t>11/02/2020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1173-4CC9-492D-BCC1-34FD37CC3187}" type="datetime1">
              <a:rPr lang="en-AU" smtClean="0"/>
              <a:t>11/02/2020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3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4D49-6728-4D71-A025-7676F50638D0}" type="datetime1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4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E48CF-858C-4A31-A9F6-43C4AD660B6D}" type="datetime1">
              <a:rPr lang="en-AU" smtClean="0"/>
              <a:t>11/02/2020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52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47F3-E127-4B82-80E1-E71FAF778F53}" type="datetime1">
              <a:rPr lang="en-AU" smtClean="0"/>
              <a:t>11/02/2020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696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ac.library.usyd.edu.au/search~S1/?searchtype=t&amp;searcharg=competitive+solutions&amp;searchscope=3&amp;sortdropdown=-&amp;SORT=D&amp;extended=0&amp;SUBMIT=Search&amp;searchlimits=&amp;searchorigarg=tcompetitive+solu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sj.com/articles/why-the-big-three-airlines-are-so-much-the-same-1470850460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5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Differentiation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>
            <a:off x="3429000" y="5791200"/>
            <a:ext cx="8046720" cy="45720"/>
          </a:xfrm>
          <a:prstGeom prst="line">
            <a:avLst/>
          </a:prstGeom>
          <a:ln w="38100">
            <a:solidFill>
              <a:srgbClr val="AD1F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Value Creation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</p:spPr>
            <p:txBody>
              <a:bodyPr>
                <a:noAutofit/>
              </a:bodyPr>
              <a:lstStyle/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chemeClr val="tx1"/>
                    </a:solidFill>
                  </a:rPr>
                  <a:t>This yields the following reaction functions (assuming zero MC).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AU" i="1">
                          <a:solidFill>
                            <a:schemeClr val="tx1"/>
                          </a:solidFill>
                          <a:latin typeface="Cambria Math"/>
                        </a:rPr>
                        <m:t>=6−0.5</m:t>
                      </m:r>
                      <m:sSub>
                        <m:sSubPr>
                          <m:ctrlPr>
                            <a:rPr lang="en-AU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AU" i="1">
                          <a:solidFill>
                            <a:schemeClr val="tx1"/>
                          </a:solidFill>
                          <a:latin typeface="Cambria Math"/>
                        </a:rPr>
                        <m:t>=6−0.5</m:t>
                      </m:r>
                      <m:sSub>
                        <m:sSubPr>
                          <m:ctrlPr>
                            <a:rPr lang="en-AU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896938" indent="-449263">
                  <a:lnSpc>
                    <a:spcPct val="10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 we have two equations in two unknowns – the solution is the same as usual</a:t>
                </a:r>
              </a:p>
              <a:p>
                <a:pPr marL="896938" indent="-449263">
                  <a:lnSpc>
                    <a:spcPct val="10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Prices and quantities for both firms are equal to 4.</a:t>
                </a:r>
              </a:p>
              <a:p>
                <a:pPr marL="896938" indent="-449263">
                  <a:lnSpc>
                    <a:spcPct val="10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Note that in this case the profits are $16000 each or $32000 in total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  <a:blipFill rotWithShape="1">
                <a:blip r:embed="rId4"/>
                <a:stretch>
                  <a:fillRect l="-116" t="-1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9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5" y="5701525"/>
            <a:ext cx="5075387" cy="0"/>
          </a:xfrm>
          <a:prstGeom prst="line">
            <a:avLst/>
          </a:prstGeom>
          <a:ln w="3810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734235" y="1385112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251085" y="157007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22755" y="5490651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i="1" baseline="-25000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06497" y="1385112"/>
            <a:ext cx="326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rgbClr val="002060"/>
                </a:solidFill>
              </a:rPr>
              <a:t>CompuIncs’s</a:t>
            </a:r>
            <a:r>
              <a:rPr lang="en-AU" b="1" i="1" dirty="0">
                <a:solidFill>
                  <a:srgbClr val="002060"/>
                </a:solidFill>
              </a:rPr>
              <a:t> (manufacturer of the computer) reaction function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430626" y="1569778"/>
            <a:ext cx="2427031" cy="41932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52692" y="5799653"/>
            <a:ext cx="409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30881" y="3411147"/>
            <a:ext cx="48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7567" y="2826371"/>
            <a:ext cx="4458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In the non-cooperative solution, each firm take the others price as given and choose a price to maximize profits</a:t>
            </a:r>
            <a:endParaRPr lang="en-AU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69057" y="873797"/>
            <a:ext cx="476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</a:t>
            </a:r>
            <a:r>
              <a:rPr lang="en-US" sz="1600" i="1" baseline="-25000" dirty="0"/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89462" y="5733974"/>
            <a:ext cx="56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872484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857657" y="5698005"/>
            <a:ext cx="0" cy="1299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34037" y="3561735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  <a:endCxn id="47" idx="3"/>
          </p:cNvCxnSpPr>
          <p:nvPr/>
        </p:nvCxnSpPr>
        <p:spPr>
          <a:xfrm flipH="1" flipV="1">
            <a:off x="3419753" y="3580424"/>
            <a:ext cx="4452731" cy="215355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49293" y="4526181"/>
            <a:ext cx="326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chemeClr val="accent6">
                    <a:lumMod val="50000"/>
                  </a:schemeClr>
                </a:solidFill>
              </a:rPr>
              <a:t>PrintCo’s</a:t>
            </a:r>
            <a:r>
              <a:rPr lang="en-AU" b="1" i="1" dirty="0">
                <a:solidFill>
                  <a:schemeClr val="accent6">
                    <a:lumMod val="50000"/>
                  </a:schemeClr>
                </a:solidFill>
              </a:rPr>
              <a:t> (manufacturer of the printer) reaction function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5044564" y="4352387"/>
            <a:ext cx="18141" cy="144309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88541" y="5778381"/>
            <a:ext cx="713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66688" y="4183110"/>
            <a:ext cx="650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>
          <a:xfrm>
            <a:off x="3316942" y="4352387"/>
            <a:ext cx="172762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63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Value Creation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</p:spPr>
            <p:txBody>
              <a:bodyPr>
                <a:normAutofit fontScale="55000" lnSpcReduction="20000"/>
              </a:bodyPr>
              <a:lstStyle/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>
                    <a:solidFill>
                      <a:schemeClr val="tx1"/>
                    </a:solidFill>
                  </a:rPr>
                  <a:t>On the other hand, lets suppose that the firms either agree to jointly maximize profits, create a joint venture or in the extreme case actually merge into a single firm.</a:t>
                </a: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/>
                  <a:t>Recall the demand curve and therefore the marginal revenue curve of the products.</a:t>
                </a: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>
                    <a:solidFill>
                      <a:schemeClr val="tx1"/>
                    </a:solidFill>
                  </a:rPr>
                  <a:t>Demand: 			</a:t>
                </a:r>
                <a14:m>
                  <m:oMath xmlns:m="http://schemas.openxmlformats.org/officeDocument/2006/math">
                    <m:r>
                      <a:rPr lang="en-AU" sz="3800" b="0" i="1" smtClean="0">
                        <a:latin typeface="Cambria Math"/>
                      </a:rPr>
                      <m:t>𝑄</m:t>
                    </m:r>
                    <m:r>
                      <a:rPr lang="en-AU" sz="3800" i="1">
                        <a:latin typeface="Cambria Math"/>
                      </a:rPr>
                      <m:t>=</m:t>
                    </m:r>
                    <m:r>
                      <a:rPr lang="en-AU" sz="3800" b="0" i="1" smtClean="0">
                        <a:latin typeface="Cambria Math"/>
                      </a:rPr>
                      <m:t>12</m:t>
                    </m:r>
                    <m:r>
                      <a:rPr lang="en-AU" sz="3800" i="1">
                        <a:latin typeface="Cambria Math"/>
                      </a:rPr>
                      <m:t>−</m:t>
                    </m:r>
                    <m:r>
                      <a:rPr lang="en-AU" sz="3800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sz="3800" dirty="0">
                  <a:solidFill>
                    <a:schemeClr val="tx1"/>
                  </a:solidFill>
                </a:endParaRP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3800" dirty="0"/>
                  <a:t>Marginal revenue: 		</a:t>
                </a:r>
                <a14:m>
                  <m:oMath xmlns:m="http://schemas.openxmlformats.org/officeDocument/2006/math">
                    <m:r>
                      <a:rPr lang="en-AU" sz="3800" b="0" i="1" smtClean="0">
                        <a:latin typeface="Cambria Math"/>
                      </a:rPr>
                      <m:t>𝑀𝑅</m:t>
                    </m:r>
                    <m:r>
                      <a:rPr lang="en-AU" sz="3800" i="1">
                        <a:latin typeface="Cambria Math"/>
                      </a:rPr>
                      <m:t>=12−</m:t>
                    </m:r>
                    <m:r>
                      <a:rPr lang="en-AU" sz="3800" b="0" i="1" smtClean="0">
                        <a:latin typeface="Cambria Math"/>
                      </a:rPr>
                      <m:t>2</m:t>
                    </m:r>
                    <m:r>
                      <a:rPr lang="en-AU" sz="3800" b="0" i="1" smtClean="0">
                        <a:latin typeface="Cambria Math"/>
                      </a:rPr>
                      <m:t>𝑄</m:t>
                    </m:r>
                  </m:oMath>
                </a14:m>
                <a:endParaRPr lang="en-US" dirty="0"/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/>
                  <a:t>Now firms will set a combined price of $6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AU" sz="3200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AU" sz="3200" i="1">
                        <a:latin typeface="Cambria Math"/>
                      </a:rPr>
                      <m:t>=</m:t>
                    </m:r>
                    <m:r>
                      <a:rPr lang="en-AU" sz="3200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4000" dirty="0"/>
                  <a:t>), sell 6000 units and make total profits of $36,000.</a:t>
                </a: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spcAft>
                    <a:spcPts val="1200"/>
                  </a:spcAft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/>
                  <a:t>What is really going on here in the absence of cooperation?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  <a:blipFill rotWithShape="1">
                <a:blip r:embed="rId3"/>
                <a:stretch>
                  <a:fillRect t="-784" r="-2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09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Diversification</a:t>
            </a:r>
            <a:endParaRPr lang="en-AU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38163" indent="-538163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In general, so far we have focused on firms that produce a single good – but many businesses operate across markets.</a:t>
                </a:r>
              </a:p>
              <a:p>
                <a:pPr marL="538163" indent="-538163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Why might this make sense?</a:t>
                </a:r>
              </a:p>
              <a:p>
                <a:pPr marL="538163" indent="-538163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There may be </a:t>
                </a:r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economies of scope </a:t>
                </a:r>
                <a:r>
                  <a:rPr lang="en-US" dirty="0"/>
                  <a:t>– when the total cost of producing  Q1 and Q2 together is less than the cost of producing them separately</a:t>
                </a:r>
              </a:p>
              <a:p>
                <a:pPr marL="538163" indent="-538163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That is:</a:t>
                </a:r>
                <a:endParaRPr lang="en-US" b="1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AU" b="0" i="1" smtClean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AU" i="1">
                        <a:latin typeface="Cambria Math"/>
                      </a:rPr>
                      <m:t>+</m:t>
                    </m:r>
                    <m:r>
                      <a:rPr lang="en-AU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AU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/>
                      </a:rPr>
                      <m:t>&gt;</m:t>
                    </m:r>
                    <m:r>
                      <a:rPr lang="en-AU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AU" i="1">
                                    <a:latin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AU" i="1">
                                <a:latin typeface="Cambria Math"/>
                              </a:rPr>
                              <m:t>, </m:t>
                            </m:r>
                            <m:r>
                              <a:rPr lang="en-AU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6" t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19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Diversification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8163" indent="-538163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Why diversification potentially offers positive economies, there will also be costs.</a:t>
            </a:r>
          </a:p>
          <a:p>
            <a:pPr marL="538163" indent="-538163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AU" dirty="0"/>
              <a:t>We shall consider some of these as we begin to discuss organisational structure in the next couple of weeks.</a:t>
            </a:r>
            <a:endParaRPr lang="en-US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664822"/>
          </a:xfrm>
        </p:spPr>
        <p:txBody>
          <a:bodyPr>
            <a:normAutofit fontScale="625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Lets return to the original question, </a:t>
            </a:r>
            <a:r>
              <a:rPr lang="en-US" sz="4000" i="1" dirty="0">
                <a:solidFill>
                  <a:srgbClr val="FF0000"/>
                </a:solidFill>
              </a:rPr>
              <a:t>how might you create and capture value? </a:t>
            </a:r>
          </a:p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One strategy is product differentiation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bg2">
                    <a:lumMod val="25000"/>
                  </a:schemeClr>
                </a:solidFill>
              </a:rPr>
              <a:t>By making your self different or creating some uniqueness, i.e. offering a product no one else sells.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bg2">
                    <a:lumMod val="25000"/>
                  </a:schemeClr>
                </a:solidFill>
              </a:rPr>
              <a:t>By doing so you create some market power</a:t>
            </a:r>
            <a:r>
              <a:rPr lang="en-US" sz="4000" dirty="0"/>
              <a:t>.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bg2">
                    <a:lumMod val="25000"/>
                  </a:schemeClr>
                </a:solidFill>
              </a:rPr>
              <a:t>Have already encountered this in the context of monopolistic competition and will build on that model.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bg2">
                    <a:lumMod val="25000"/>
                  </a:schemeClr>
                </a:solidFill>
              </a:rPr>
              <a:t>Note that this could come through market entry or it could come from creating a new product in an existing market</a:t>
            </a:r>
          </a:p>
          <a:p>
            <a:pPr marL="447675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8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664822"/>
          </a:xfrm>
        </p:spPr>
        <p:txBody>
          <a:bodyPr>
            <a:normAutofit fontScale="850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 err="1"/>
              <a:t>Q</a:t>
            </a:r>
            <a:r>
              <a:rPr lang="en-US" sz="4000" baseline="30000" dirty="0" err="1"/>
              <a:t>n</a:t>
            </a:r>
            <a:r>
              <a:rPr lang="en-US" sz="4000" dirty="0"/>
              <a:t>: How to differentiate? </a:t>
            </a:r>
          </a:p>
          <a:p>
            <a:pPr marL="1190625" indent="-7429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+mj-lt"/>
              <a:buAutoNum type="arabicParenR"/>
            </a:pPr>
            <a:r>
              <a:rPr lang="en-US" sz="4000" i="1" dirty="0">
                <a:solidFill>
                  <a:schemeClr val="bg2">
                    <a:lumMod val="25000"/>
                  </a:schemeClr>
                </a:solidFill>
              </a:rPr>
              <a:t>Quality differentiation – think of this as what we described as vertical differentiation. Everyone agrees the product is better. </a:t>
            </a:r>
            <a:endParaRPr lang="en-US" sz="4000" b="1" i="1" dirty="0">
              <a:solidFill>
                <a:srgbClr val="FF0000"/>
              </a:solidFill>
            </a:endParaRPr>
          </a:p>
          <a:p>
            <a:pPr marL="1190625" indent="-7429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+mj-lt"/>
              <a:buAutoNum type="arabicParenR"/>
            </a:pPr>
            <a:r>
              <a:rPr lang="en-US" sz="4000" i="1" dirty="0">
                <a:solidFill>
                  <a:schemeClr val="bg2">
                    <a:lumMod val="25000"/>
                  </a:schemeClr>
                </a:solidFill>
              </a:rPr>
              <a:t>Variety – horizontal differentiation</a:t>
            </a:r>
            <a:r>
              <a:rPr lang="en-US" sz="4000" dirty="0"/>
              <a:t>.</a:t>
            </a:r>
          </a:p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Could think about horizontal differentiation as a choice over location – some people prefer to consume take-away closer to home ala Esme and Jose.</a:t>
            </a:r>
            <a:endParaRPr lang="en-US" sz="4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47675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0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 flipV="1">
            <a:off x="2074333" y="4360333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921150" y="4424692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074333" y="4241800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48335" y="4424692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82341" y="2703857"/>
            <a:ext cx="5100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100 hungry customers evenly distributed along street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70627" y="3893063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7690" y="4732973"/>
            <a:ext cx="196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rgbClr val="002060"/>
                </a:solidFill>
              </a:rPr>
              <a:t>Esme’s</a:t>
            </a:r>
            <a:r>
              <a:rPr lang="en-AU" b="1" i="1" dirty="0">
                <a:solidFill>
                  <a:srgbClr val="002060"/>
                </a:solidFill>
              </a:rPr>
              <a:t> sandwich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023531" y="427738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19825" y="3907565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43019" y="4805525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Jose’s taco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5745745" y="-484266"/>
            <a:ext cx="574110" cy="7949198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838200" y="1287743"/>
            <a:ext cx="10515600" cy="12223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/>
              <a:t>Recall that previously we considered the choice of location as capturing geographic location, and more importantly, that location was exogenous or fixed. </a:t>
            </a:r>
          </a:p>
          <a:p>
            <a:pPr marL="447675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Arial" panose="020B0604020202020204" pitchFamily="34" charset="0"/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Arial" panose="020B0604020202020204" pitchFamily="34" charset="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4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18</a:t>
            </a:fld>
            <a:endParaRPr lang="en-A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287744"/>
            <a:ext cx="10515600" cy="8548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/>
              <a:t>We don’t need to confine our differentiation to that of geography or physical location.</a:t>
            </a:r>
          </a:p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/>
              <a:t>Consider … </a:t>
            </a:r>
          </a:p>
          <a:p>
            <a:pPr marL="447675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Arial" panose="020B0604020202020204" pitchFamily="34" charset="0"/>
              <a:buNone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Arial" panose="020B0604020202020204" pitchFamily="34" charset="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047930" y="2952874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15488" y="2421891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Breakfast Cereals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2069" y="3095204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Not sweet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47929" y="2834340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23530" y="2866438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86892" y="3095204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Sweet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91370" y="3670014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Chips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2047930" y="4145180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047929" y="5369609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47929" y="4039346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047930" y="5263776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023530" y="4052047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023529" y="5276476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91370" y="4905161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Movies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9609" y="4296475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Healthy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39607" y="5488780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Period drama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98541" y="4296475"/>
            <a:ext cx="2333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Heart attack inducing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86892" y="5488780"/>
            <a:ext cx="1616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890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11" grpId="0"/>
      <p:bldP spid="12" grpId="0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 flipV="1">
            <a:off x="2080109" y="4809011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921150" y="4950231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074333" y="4703177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48336" y="4950231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98473" y="3432932"/>
            <a:ext cx="5100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100 hungry customers evenly distributed along street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76403" y="4364623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3822" y="5288785"/>
            <a:ext cx="196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rgbClr val="002060"/>
                </a:solidFill>
              </a:rPr>
              <a:t>Esme’s</a:t>
            </a:r>
            <a:r>
              <a:rPr lang="en-AU" b="1" i="1" dirty="0">
                <a:solidFill>
                  <a:srgbClr val="002060"/>
                </a:solidFill>
              </a:rPr>
              <a:t> sandwich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055709" y="4690477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03693" y="4351923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38636" y="5427284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Jose’s taco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5901493" y="191380"/>
            <a:ext cx="327056" cy="7981376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838200" y="1144308"/>
                <a:ext cx="10515600" cy="1993339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Consider first a simple model where consumer is located fraction x of way from L to R. Further, assume cost moving from L to R is equal to c</a:t>
                </a: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If, so the location of the marginal consumer who is indifferent between L and R is: </a:t>
                </a:r>
              </a:p>
              <a:p>
                <a:pPr marL="447675" indent="0" algn="ctr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AU" sz="2400" b="0" i="1" smtClean="0">
                          <a:latin typeface="Cambria Math"/>
                        </a:rPr>
                        <m:t>=0.5+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Arial" panose="020B0604020202020204" pitchFamily="34" charset="0"/>
                  <a:buNone/>
                </a:pPr>
                <a:endParaRPr lang="en-US" sz="4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44308"/>
                <a:ext cx="10515600" cy="1993339"/>
              </a:xfrm>
              <a:prstGeom prst="rect">
                <a:avLst/>
              </a:prstGeom>
              <a:blipFill rotWithShape="1">
                <a:blip r:embed="rId2"/>
                <a:stretch>
                  <a:fillRect t="-18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6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Differentiation- </a:t>
            </a:r>
            <a:r>
              <a:rPr lang="en-US" b="1" i="1" dirty="0">
                <a:solidFill>
                  <a:srgbClr val="002060"/>
                </a:solidFill>
              </a:rPr>
              <a:t>Outline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AU" i="1" dirty="0">
                <a:solidFill>
                  <a:schemeClr val="bg2">
                    <a:lumMod val="25000"/>
                  </a:schemeClr>
                </a:solidFill>
              </a:rPr>
              <a:t>Transaction costs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What is value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bg2">
                    <a:lumMod val="25000"/>
                  </a:schemeClr>
                </a:solidFill>
              </a:rPr>
              <a:t>How to create or increase it and capture it.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Diversification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b="1" i="1" dirty="0">
                <a:solidFill>
                  <a:schemeClr val="bg2">
                    <a:lumMod val="25000"/>
                  </a:schemeClr>
                </a:solidFill>
              </a:rPr>
              <a:t>Product differentiation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76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 flipV="1">
            <a:off x="2080109" y="4809011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921150" y="4950231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074333" y="4703177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48336" y="4950231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498473" y="3432932"/>
            <a:ext cx="5100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100 hungry customers evenly distributed along street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76403" y="4364623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3822" y="5288785"/>
            <a:ext cx="196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 err="1">
                <a:solidFill>
                  <a:srgbClr val="002060"/>
                </a:solidFill>
              </a:rPr>
              <a:t>Esme’s</a:t>
            </a:r>
            <a:r>
              <a:rPr lang="en-AU" b="1" i="1" dirty="0">
                <a:solidFill>
                  <a:srgbClr val="002060"/>
                </a:solidFill>
              </a:rPr>
              <a:t> sandwich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055709" y="4690477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03693" y="4351923"/>
            <a:ext cx="407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38636" y="5427284"/>
            <a:ext cx="1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i="1" dirty="0">
                <a:solidFill>
                  <a:srgbClr val="002060"/>
                </a:solidFill>
              </a:rPr>
              <a:t>Jose’s taco shop</a:t>
            </a:r>
            <a:endParaRPr lang="en-AU" b="1" i="1" dirty="0">
              <a:solidFill>
                <a:srgbClr val="0070C0"/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5400000">
            <a:off x="5824807" y="211926"/>
            <a:ext cx="448250" cy="7949198"/>
          </a:xfrm>
          <a:prstGeom prst="leftBrace">
            <a:avLst>
              <a:gd name="adj1" fmla="val 8333"/>
              <a:gd name="adj2" fmla="val 49887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838200" y="1303618"/>
                <a:ext cx="10515600" cy="199333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Recall in earlier example we said that c= ($0.50 per </a:t>
                </a:r>
                <a:r>
                  <a:rPr lang="en-US" sz="2400" dirty="0" err="1"/>
                  <a:t>kilometre</a:t>
                </a:r>
                <a:r>
                  <a:rPr lang="en-US" sz="2400" dirty="0"/>
                  <a:t>), so when P</a:t>
                </a:r>
                <a:r>
                  <a:rPr lang="en-US" sz="2400" baseline="-25000" dirty="0"/>
                  <a:t>E</a:t>
                </a:r>
                <a:r>
                  <a:rPr lang="en-US" sz="2400" dirty="0"/>
                  <a:t>=4 and P</a:t>
                </a:r>
                <a:r>
                  <a:rPr lang="en-US" sz="2400" baseline="-25000" dirty="0"/>
                  <a:t>J</a:t>
                </a:r>
                <a:r>
                  <a:rPr lang="en-US" sz="2400" dirty="0"/>
                  <a:t>=5:</a:t>
                </a:r>
              </a:p>
              <a:p>
                <a:pPr marL="447675" indent="0" algn="ctr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AU" sz="2400" b="0" i="1" smtClean="0">
                          <a:latin typeface="Cambria Math"/>
                        </a:rPr>
                        <m:t>=0.5+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/>
                            </a:rPr>
                            <m:t>5−</m:t>
                          </m:r>
                          <m:r>
                            <a:rPr lang="en-AU" sz="240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/>
                            </a:rPr>
                            <m:t>2(5)</m:t>
                          </m:r>
                        </m:den>
                      </m:f>
                      <m:r>
                        <a:rPr lang="en-AU" sz="2400" b="0" i="1" smtClean="0">
                          <a:latin typeface="Cambria Math"/>
                        </a:rPr>
                        <m:t>=0.6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Arial" panose="020B0604020202020204" pitchFamily="34" charset="0"/>
                  <a:buNone/>
                </a:pPr>
                <a:endParaRPr lang="en-US" sz="4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03618"/>
                <a:ext cx="10515600" cy="1993339"/>
              </a:xfrm>
              <a:prstGeom prst="rect">
                <a:avLst/>
              </a:prstGeom>
              <a:blipFill rotWithShape="1">
                <a:blip r:embed="rId2"/>
                <a:stretch>
                  <a:fillRect t="-3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642850" y="5022198"/>
            <a:ext cx="41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x*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49039" y="4769000"/>
            <a:ext cx="0" cy="2597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42854" y="4410650"/>
            <a:ext cx="41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5259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838200" y="1144308"/>
                <a:ext cx="10515600" cy="4575174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Recall: </a:t>
                </a:r>
              </a:p>
              <a:p>
                <a:pPr marL="447675" indent="0" algn="ctr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/>
                        </a:rPr>
                        <m:t>=0.5+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AU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If firms have the same price the marginal customer is in the middle.</a:t>
                </a: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When one of the firm’s decreases its price, it increases sales at a rate proportional to 1/c.</a:t>
                </a: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Hence, when c is small business stealing is easy (because 1/c is large)</a:t>
                </a: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The transportation cost c measures the degree of differentiation.</a:t>
                </a:r>
              </a:p>
              <a:p>
                <a:pPr marL="447675" indent="0" algn="ctr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Arial" panose="020B0604020202020204" pitchFamily="34" charset="0"/>
                  <a:buNone/>
                </a:pPr>
                <a:endParaRPr lang="en-US" sz="4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44308"/>
                <a:ext cx="10515600" cy="4575174"/>
              </a:xfrm>
              <a:prstGeom prst="rect">
                <a:avLst/>
              </a:prstGeom>
              <a:blipFill rotWithShape="1">
                <a:blip r:embed="rId2"/>
                <a:stretch>
                  <a:fillRect l="-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79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</p:spPr>
            <p:txBody>
              <a:bodyPr>
                <a:normAutofit fontScale="70000" lnSpcReduction="20000"/>
              </a:bodyPr>
              <a:lstStyle/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/>
                  <a:t>So, when c is small, a change in price leads to a large change in demand..</a:t>
                </a:r>
              </a:p>
              <a:p>
                <a:pPr marL="1165225" indent="-71755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r>
                  <a:rPr lang="en-US" sz="4000" i="1" dirty="0">
                    <a:solidFill>
                      <a:schemeClr val="bg2">
                        <a:lumMod val="25000"/>
                      </a:schemeClr>
                    </a:solidFill>
                  </a:rPr>
                  <a:t>Think about this as the products being barely differentiated – they are close substitutes. </a:t>
                </a: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 err="1"/>
                  <a:t>Q</a:t>
                </a:r>
                <a:r>
                  <a:rPr lang="en-US" sz="4000" baseline="30000" dirty="0" err="1"/>
                  <a:t>n</a:t>
                </a:r>
                <a:r>
                  <a:rPr lang="en-US" sz="4000" dirty="0"/>
                  <a:t>: what is the profit </a:t>
                </a:r>
                <a:r>
                  <a:rPr lang="en-US" sz="4000" dirty="0" err="1"/>
                  <a:t>maximising</a:t>
                </a:r>
                <a:r>
                  <a:rPr lang="en-US" sz="4000" dirty="0"/>
                  <a:t> price?</a:t>
                </a:r>
              </a:p>
              <a:p>
                <a:pPr marL="1165225" indent="-71755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r>
                  <a:rPr lang="en-US" sz="4000" i="1" dirty="0">
                    <a:solidFill>
                      <a:schemeClr val="bg2">
                        <a:lumMod val="25000"/>
                      </a:schemeClr>
                    </a:solidFill>
                  </a:rPr>
                  <a:t>Keep in mind that share of customers for L is x*, so if we assume zero production costs the best price for L is to choose </a:t>
                </a:r>
                <a:r>
                  <a:rPr lang="en-US" sz="4000" i="1" dirty="0" err="1">
                    <a:solidFill>
                      <a:schemeClr val="bg2">
                        <a:lumMod val="25000"/>
                      </a:schemeClr>
                    </a:solidFill>
                  </a:rPr>
                  <a:t>p</a:t>
                </a:r>
                <a:r>
                  <a:rPr lang="en-US" sz="4000" i="1" baseline="-25000" dirty="0" err="1">
                    <a:solidFill>
                      <a:schemeClr val="bg2">
                        <a:lumMod val="25000"/>
                      </a:schemeClr>
                    </a:solidFill>
                  </a:rPr>
                  <a:t>L</a:t>
                </a:r>
                <a:r>
                  <a:rPr lang="en-US" sz="4000" i="1" dirty="0">
                    <a:solidFill>
                      <a:schemeClr val="bg2">
                        <a:lumMod val="25000"/>
                      </a:schemeClr>
                    </a:solidFill>
                  </a:rPr>
                  <a:t> to </a:t>
                </a:r>
                <a:r>
                  <a:rPr lang="en-US" sz="4000" i="1" dirty="0" err="1">
                    <a:solidFill>
                      <a:schemeClr val="bg2">
                        <a:lumMod val="25000"/>
                      </a:schemeClr>
                    </a:solidFill>
                  </a:rPr>
                  <a:t>maximise</a:t>
                </a:r>
                <a:r>
                  <a:rPr lang="en-US" sz="4000" i="1" dirty="0">
                    <a:solidFill>
                      <a:schemeClr val="bg2">
                        <a:lumMod val="25000"/>
                      </a:schemeClr>
                    </a:solidFill>
                  </a:rPr>
                  <a:t>: </a:t>
                </a:r>
              </a:p>
              <a:p>
                <a:pPr marL="447675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AU" sz="4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𝑝𝑟𝑖𝑐𝑒</m:t>
                          </m:r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𝑛𝑢𝑚𝑏𝑒𝑟</m:t>
                          </m:r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𝑐𝑢𝑠𝑡𝑜𝑚𝑒𝑟𝑠</m:t>
                          </m:r>
                        </m:e>
                      </m:d>
                    </m:oMath>
                  </m:oMathPara>
                </a14:m>
                <a:endParaRPr lang="en-US" sz="40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:endParaRPr lang="en-US" sz="4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  <a:blipFill rotWithShape="0">
                <a:blip r:embed="rId4"/>
                <a:stretch>
                  <a:fillRect l="-116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2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</p:spPr>
            <p:txBody>
              <a:bodyPr>
                <a:normAutofit fontScale="92500" lnSpcReduction="20000"/>
              </a:bodyPr>
              <a:lstStyle/>
              <a:p>
                <a:pPr marL="447675" indent="-447675">
                  <a:lnSpc>
                    <a:spcPct val="120000"/>
                  </a:lnSpc>
                  <a:spcBef>
                    <a:spcPts val="18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/>
                  <a:t>Q</a:t>
                </a:r>
                <a:r>
                  <a:rPr lang="en-US" sz="4000" baseline="30000" dirty="0"/>
                  <a:t>n</a:t>
                </a:r>
                <a:r>
                  <a:rPr lang="en-US" sz="4000" dirty="0"/>
                  <a:t>: what is the profit maximizing price?</a:t>
                </a:r>
              </a:p>
              <a:p>
                <a:pPr marL="447675" indent="0">
                  <a:lnSpc>
                    <a:spcPct val="120000"/>
                  </a:lnSpc>
                  <a:spcBef>
                    <a:spcPts val="18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AU" sz="3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AU" sz="35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AU" sz="3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AU" sz="3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5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5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5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AU" sz="35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5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447675" indent="-447675">
                  <a:lnSpc>
                    <a:spcPct val="120000"/>
                  </a:lnSpc>
                  <a:spcBef>
                    <a:spcPts val="18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  <a:tabLst>
                    <a:tab pos="3765550" algn="l"/>
                  </a:tabLst>
                </a:pPr>
                <a:r>
                  <a:rPr lang="en-US" sz="4000" dirty="0"/>
                  <a:t>Why?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/>
                              </a:rPr>
                              <m:t>𝑀𝑎𝑥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AU" i="1">
                                    <a:latin typeface="Cambria Math"/>
                                  </a:rPr>
                                  <m:t>𝐿</m:t>
                                </m:r>
                              </m:sub>
                            </m:sSub>
                          </m:sub>
                          <m:sup/>
                        </m:sSubSup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en-AU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AU" i="1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/>
                              </a:rPr>
                              <m:t>0.5+</m:t>
                            </m:r>
                            <m:f>
                              <m:fPr>
                                <m:ctrlPr>
                                  <a:rPr lang="en-A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latin typeface="Cambria Math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AU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A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AU" i="1">
                                        <a:latin typeface="Cambria Math"/>
                                      </a:rPr>
                                      <m:t>𝐿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AU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AU" i="1">
                                    <a:latin typeface="Cambria Math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p/>
                    </m:sSup>
                  </m:oMath>
                </a14:m>
                <a:endParaRPr lang="en-US" sz="4000" dirty="0"/>
              </a:p>
              <a:p>
                <a:pPr marL="538163" indent="-538163">
                  <a:lnSpc>
                    <a:spcPct val="120000"/>
                  </a:lnSpc>
                  <a:spcBef>
                    <a:spcPts val="18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  <a:tabLst>
                    <a:tab pos="3675063" algn="l"/>
                  </a:tabLst>
                </a:pPr>
                <a:r>
                  <a:rPr lang="en-US" sz="4000" i="1" dirty="0"/>
                  <a:t>FOC (for L): 	</a:t>
                </a:r>
                <a:r>
                  <a:rPr lang="en-AU" sz="3500" dirty="0"/>
                  <a:t> </a:t>
                </a:r>
                <a14:m>
                  <m:oMath xmlns:m="http://schemas.openxmlformats.org/officeDocument/2006/math">
                    <m:r>
                      <a:rPr lang="en-AU" sz="3500" i="1">
                        <a:latin typeface="Cambria Math"/>
                      </a:rPr>
                      <m:t>0.5+</m:t>
                    </m:r>
                    <m:f>
                      <m:fPr>
                        <m:ctrlPr>
                          <a:rPr lang="en-AU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5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AU" sz="3500" i="1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AU" sz="3500" i="1">
                            <a:latin typeface="Cambria Math"/>
                          </a:rPr>
                          <m:t>2</m:t>
                        </m:r>
                        <m:r>
                          <a:rPr lang="en-AU" sz="3500" i="1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AU" sz="3500" dirty="0"/>
                  <a:t> </a:t>
                </a:r>
                <a14:m>
                  <m:oMath xmlns:m="http://schemas.openxmlformats.org/officeDocument/2006/math">
                    <m:r>
                      <a:rPr lang="en-AU" sz="350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AU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5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AU" sz="3500" i="1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AU" sz="3500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AU" sz="35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3500" i="1" dirty="0"/>
              </a:p>
              <a:p>
                <a:pPr marL="538163" indent="-538163">
                  <a:lnSpc>
                    <a:spcPct val="120000"/>
                  </a:lnSpc>
                  <a:spcBef>
                    <a:spcPts val="18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  <a:tabLst>
                    <a:tab pos="3675063" algn="l"/>
                  </a:tabLst>
                </a:pPr>
                <a:r>
                  <a:rPr lang="en-US" sz="4000" i="1" dirty="0"/>
                  <a:t>FOC (for R): 	</a:t>
                </a:r>
                <a:r>
                  <a:rPr lang="en-AU" sz="3500" dirty="0"/>
                  <a:t> </a:t>
                </a:r>
                <a14:m>
                  <m:oMath xmlns:m="http://schemas.openxmlformats.org/officeDocument/2006/math">
                    <m:r>
                      <a:rPr lang="en-AU" sz="3500" i="1">
                        <a:latin typeface="Cambria Math"/>
                      </a:rPr>
                      <m:t>0.5+</m:t>
                    </m:r>
                    <m:f>
                      <m:fPr>
                        <m:ctrlPr>
                          <a:rPr lang="en-AU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5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AU" sz="3500" b="0" i="1" smtClean="0">
                                <a:latin typeface="Cambria Math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AU" sz="3500" i="1">
                            <a:latin typeface="Cambria Math"/>
                          </a:rPr>
                          <m:t>2</m:t>
                        </m:r>
                        <m:r>
                          <a:rPr lang="en-AU" sz="3500" i="1">
                            <a:latin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AU" sz="3500" dirty="0"/>
                  <a:t> </a:t>
                </a:r>
                <a14:m>
                  <m:oMath xmlns:m="http://schemas.openxmlformats.org/officeDocument/2006/math">
                    <m:r>
                      <a:rPr lang="en-AU" sz="3500" i="1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AU" sz="3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3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35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AU" sz="3500" b="0" i="1" smtClean="0">
                                <a:latin typeface="Cambria Math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AU" sz="3500" i="1">
                            <a:latin typeface="Cambria Math"/>
                          </a:rPr>
                          <m:t>𝑐</m:t>
                        </m:r>
                      </m:den>
                    </m:f>
                    <m:r>
                      <a:rPr lang="en-AU" sz="3500" i="1">
                        <a:latin typeface="Cambria Math"/>
                      </a:rPr>
                      <m:t>=0</m:t>
                    </m:r>
                  </m:oMath>
                </a14:m>
                <a:endParaRPr lang="en-US" sz="35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  <a:blipFill rotWithShape="1">
                <a:blip r:embed="rId3"/>
                <a:stretch>
                  <a:fillRect l="-406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9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</p:spPr>
            <p:txBody>
              <a:bodyPr>
                <a:normAutofit fontScale="55000" lnSpcReduction="20000"/>
              </a:bodyPr>
              <a:lstStyle/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/>
                  <a:t>Q</a:t>
                </a:r>
                <a:r>
                  <a:rPr lang="en-US" sz="4000" baseline="30000" dirty="0"/>
                  <a:t>n</a:t>
                </a:r>
                <a:r>
                  <a:rPr lang="en-US" sz="4000" dirty="0"/>
                  <a:t>: what is the profit maximizing price?</a:t>
                </a:r>
              </a:p>
              <a:p>
                <a:pPr marL="447675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AU" sz="40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0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40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AU" sz="40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dirty="0"/>
                  <a:t>Implications:</a:t>
                </a:r>
              </a:p>
              <a:p>
                <a:pPr marL="1076325" indent="-62865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100000"/>
                  <a:buFont typeface="+mj-lt"/>
                  <a:buAutoNum type="alphaLcParenR"/>
                </a:pPr>
                <a:r>
                  <a:rPr lang="en-US" sz="4000" dirty="0"/>
                  <a:t>An increase in c which isolates L from R will lead to an increase in price</a:t>
                </a:r>
              </a:p>
              <a:p>
                <a:pPr marL="1076325" indent="-62865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100000"/>
                  <a:buFont typeface="+mj-lt"/>
                  <a:buAutoNum type="alphaLcParenR"/>
                </a:pPr>
                <a:r>
                  <a:rPr lang="en-US" sz="4000" dirty="0"/>
                  <a:t>An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4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AU" sz="4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4000" dirty="0"/>
                  <a:t> will lead to an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4000" i="1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AU" sz="4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sz="4000" dirty="0"/>
              </a:p>
              <a:p>
                <a:pPr marL="538163" indent="-538163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i="1" dirty="0"/>
                  <a:t>That is desired prices increase in both the amount of differentiation and the level of competitors prices but there is less than full pass on – an increase in the competitors prices is not fully passed on.</a:t>
                </a:r>
              </a:p>
              <a:p>
                <a:pPr marL="538163" indent="-538163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i="1" dirty="0"/>
                  <a:t>Nonetheless, in the model above the Nash Equilibrium is that both firms charge c!</a:t>
                </a:r>
              </a:p>
              <a:p>
                <a:pPr marL="538163" indent="-538163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000" i="1" dirty="0"/>
                  <a:t>Implication – firm profits increase in the degree of differentiation.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  <a:blipFill rotWithShape="1">
                <a:blip r:embed="rId3"/>
                <a:stretch>
                  <a:fillRect t="-7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08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– </a:t>
            </a:r>
            <a:r>
              <a:rPr lang="en-US" b="1" i="1" dirty="0">
                <a:solidFill>
                  <a:srgbClr val="002060"/>
                </a:solidFill>
              </a:rPr>
              <a:t>Endogenous location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3069104"/>
          </a:xfrm>
        </p:spPr>
        <p:txBody>
          <a:bodyPr>
            <a:normAutofit fontScale="700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Now ask what the model looks like if we hold prices constant. In this case the model becomes one of location choice.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Moving from L to R, this causes the marginal consumer to move from the L to the R.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Similarly, the firms on the R will have an incentive to move to the L, causing the marginal consumer to move from the R to the L….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25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2080109" y="5481364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055709" y="5395646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83595" y="5347529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57598" y="5551752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29712" y="564947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sp>
        <p:nvSpPr>
          <p:cNvPr id="11" name="Curved Down Arrow 10"/>
          <p:cNvSpPr/>
          <p:nvPr/>
        </p:nvSpPr>
        <p:spPr>
          <a:xfrm>
            <a:off x="2083596" y="4921624"/>
            <a:ext cx="1636757" cy="5332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flipH="1">
            <a:off x="8357596" y="4967443"/>
            <a:ext cx="1698114" cy="5332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3634491" y="4960775"/>
            <a:ext cx="1143698" cy="5332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Curved Down Arrow 13"/>
          <p:cNvSpPr/>
          <p:nvPr/>
        </p:nvSpPr>
        <p:spPr>
          <a:xfrm flipH="1">
            <a:off x="7243482" y="4940106"/>
            <a:ext cx="1266514" cy="5332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>
            <a:off x="4683362" y="5065059"/>
            <a:ext cx="856826" cy="43752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6" name="Curved Down Arrow 15"/>
          <p:cNvSpPr/>
          <p:nvPr/>
        </p:nvSpPr>
        <p:spPr>
          <a:xfrm flipH="1">
            <a:off x="6364941" y="5065059"/>
            <a:ext cx="969482" cy="4083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96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Endogenous location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467598"/>
          </a:xfrm>
        </p:spPr>
        <p:txBody>
          <a:bodyPr>
            <a:normAutofit fontScale="400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 err="1"/>
              <a:t>Q</a:t>
            </a:r>
            <a:r>
              <a:rPr lang="en-US" sz="4000" baseline="30000" dirty="0" err="1"/>
              <a:t>n</a:t>
            </a:r>
            <a:r>
              <a:rPr lang="en-US" sz="4000" dirty="0"/>
              <a:t>: where to the firms end up?</a:t>
            </a:r>
          </a:p>
          <a:p>
            <a:pPr marL="447675" indent="0" algn="ctr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4000" b="1" i="1" dirty="0">
                <a:solidFill>
                  <a:srgbClr val="FF0000"/>
                </a:solidFill>
              </a:rPr>
              <a:t>In the middle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This is why it is claimed that many firms end up offering something similar.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This reasoning is not just confined to firms, but also political parties who try to capture the middle ground.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Hence, we see two candidates who are very similar…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endParaRPr lang="en-US" sz="4000" b="1" i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4000" b="1" i="1" dirty="0">
                <a:solidFill>
                  <a:schemeClr val="bg2">
                    <a:lumMod val="25000"/>
                  </a:schemeClr>
                </a:solidFill>
              </a:rPr>
              <a:t>Or maybe not …….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26</a:t>
            </a:fld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652" y="3510711"/>
            <a:ext cx="2151659" cy="1431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669" y="3510712"/>
            <a:ext cx="2159482" cy="143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41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Endogenous Location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467598"/>
          </a:xfrm>
        </p:spPr>
        <p:txBody>
          <a:bodyPr>
            <a:normAutofit fontScale="850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Note that this result applies for two firms but not for many. 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Suppose that there were four firms and they were all in the middle.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What do you think might happen?</a:t>
            </a:r>
          </a:p>
          <a:p>
            <a:pPr marL="447675" indent="0" algn="ctr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None/>
            </a:pPr>
            <a:r>
              <a:rPr lang="en-US" sz="4000" b="1" i="1" dirty="0">
                <a:solidFill>
                  <a:srgbClr val="FF0000"/>
                </a:solidFill>
              </a:rPr>
              <a:t>Why?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So what might the result end up looking like?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56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Endogenous location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2082987"/>
          </a:xfrm>
        </p:spPr>
        <p:txBody>
          <a:bodyPr>
            <a:normAutofit fontScale="700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Consider what happens with four firms.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Assume that if firms are located at the same point they end up splitting the market. See next weeks tutorial but we would expect in this case…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28</a:t>
            </a:fld>
            <a:endParaRPr lang="en-AU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1954111" y="4342847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918056" y="4270022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70346" y="4224313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44348" y="4495630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92059" y="4493031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207538" y="4224313"/>
            <a:ext cx="1" cy="26871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81044" y="4224313"/>
            <a:ext cx="1" cy="268718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648" y="4466798"/>
            <a:ext cx="54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7622" y="4475371"/>
            <a:ext cx="546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0.75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36974" y="3894498"/>
            <a:ext cx="148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Firms 3 and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3468" y="3885759"/>
            <a:ext cx="1488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chemeClr val="bg2">
                    <a:lumMod val="50000"/>
                  </a:schemeClr>
                </a:solidFill>
              </a:rPr>
              <a:t>Firms 1 and 2</a:t>
            </a:r>
          </a:p>
        </p:txBody>
      </p:sp>
    </p:spTree>
    <p:extLst>
      <p:ext uri="{BB962C8B-B14F-4D97-AF65-F5344CB8AC3E}">
        <p14:creationId xmlns:p14="http://schemas.microsoft.com/office/powerpoint/2010/main" val="2334788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Endogenous Prices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467598"/>
          </a:xfrm>
        </p:spPr>
        <p:txBody>
          <a:bodyPr>
            <a:normAutofit fontScale="625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 err="1"/>
              <a:t>Q</a:t>
            </a:r>
            <a:r>
              <a:rPr lang="en-US" sz="4000" baseline="30000" dirty="0" err="1"/>
              <a:t>n</a:t>
            </a:r>
            <a:r>
              <a:rPr lang="en-US" sz="4000" dirty="0"/>
              <a:t>: What happens when prices are adjustable along with firm location?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When prices are flexible you want to be further away from your rivals.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When firms choose best responses (for fixed location) the price was equal to set price equal to </a:t>
            </a:r>
            <a:r>
              <a:rPr lang="en-US" sz="4000" i="1" dirty="0"/>
              <a:t>c</a:t>
            </a:r>
            <a:r>
              <a:rPr lang="en-US" sz="4000" dirty="0"/>
              <a:t> – the transportation cost between the two locations. 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The higher this distance is the greater is the price and the greater are the profits for each of the firms.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The key constraint is that when you get further away from each other, what is likely to happen?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68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Reading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McAfee (2002), Competitive Solutions, Ch. 4.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b="1" i="1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https://opac.library.usyd.edu.au/search~S1/?searchtype=t&amp;searcharg=competitive+solutions&amp;searchscope=3&amp;sortdropdown=-&amp;SORT=D&amp;extended=0&amp;SUBMIT=Search&amp;searchlimits=&amp;searchorigarg=tcompetitive+solutions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marL="35242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Some parts of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Brickley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Ch. 8, but focus on lecture notes. .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endParaRPr lang="en-AU" dirty="0"/>
          </a:p>
          <a:p>
            <a:pPr marL="1168400" indent="-457200">
              <a:lnSpc>
                <a:spcPct val="120000"/>
              </a:lnSpc>
              <a:buClr>
                <a:srgbClr val="0070C0"/>
              </a:buClr>
              <a:buSzPct val="50000"/>
            </a:pPr>
            <a:endParaRPr lang="en-AU" b="1" i="1" dirty="0">
              <a:solidFill>
                <a:srgbClr val="FF0000"/>
              </a:solidFill>
            </a:endParaRPr>
          </a:p>
          <a:p>
            <a:pPr marL="711200" lvl="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>
              <a:sym typeface="Helvetica"/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725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Endogenous Prices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467598"/>
          </a:xfrm>
        </p:spPr>
        <p:txBody>
          <a:bodyPr>
            <a:normAutofit fontScale="700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 err="1"/>
              <a:t>Q</a:t>
            </a:r>
            <a:r>
              <a:rPr lang="en-US" sz="4000" baseline="30000" dirty="0" err="1"/>
              <a:t>n</a:t>
            </a:r>
            <a:r>
              <a:rPr lang="en-US" sz="4000" dirty="0"/>
              <a:t>: What does your location do to other firms price?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Turns out that when you move further away from your competitor  you tend to increase your own price and also help your competitor.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Why? </a:t>
            </a:r>
          </a:p>
          <a:p>
            <a:pPr marL="985838" indent="-538163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bg2">
                    <a:lumMod val="50000"/>
                  </a:schemeClr>
                </a:solidFill>
              </a:rPr>
              <a:t>Intuitively, for the competitor, the competition is further away and it has a higher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price!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But then, the firm that moves away also gets a flow on benefit of the competitor raising its own price.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55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Endogenous Prices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467598"/>
          </a:xfrm>
        </p:spPr>
        <p:txBody>
          <a:bodyPr>
            <a:normAutofit fontScale="625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So what does this mean for the real world?</a:t>
            </a: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McAfee identifies how an increase in legroom in one airline (American) was mostly copied by the others, but not all.</a:t>
            </a:r>
          </a:p>
          <a:p>
            <a:pPr marL="985838" indent="-538163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bg2">
                    <a:lumMod val="50000"/>
                  </a:schemeClr>
                </a:solidFill>
              </a:rPr>
              <a:t>LCCs didn’t match majors in increasing legroom, but they should be able to increase price as there was less competition in the budget space. </a:t>
            </a:r>
          </a:p>
          <a:p>
            <a:pPr marL="985838" indent="-538163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bg2">
                    <a:lumMod val="50000"/>
                  </a:schemeClr>
                </a:solidFill>
              </a:rPr>
              <a:t>But American’s optimal response to the increase in prices by the LCCs was to itself increase prices by a smaller amount, </a:t>
            </a:r>
            <a:r>
              <a:rPr lang="en-US" sz="4000" i="1" dirty="0" err="1">
                <a:solidFill>
                  <a:schemeClr val="bg2">
                    <a:lumMod val="50000"/>
                  </a:schemeClr>
                </a:solidFill>
              </a:rPr>
              <a:t>etc</a:t>
            </a:r>
            <a:r>
              <a:rPr lang="en-US" sz="40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i="1" dirty="0" err="1">
                <a:solidFill>
                  <a:schemeClr val="bg2">
                    <a:lumMod val="50000"/>
                  </a:schemeClr>
                </a:solidFill>
              </a:rPr>
              <a:t>etc</a:t>
            </a:r>
            <a:endParaRPr lang="en-US" sz="4000" i="1" dirty="0">
              <a:solidFill>
                <a:schemeClr val="bg2">
                  <a:lumMod val="50000"/>
                </a:schemeClr>
              </a:solidFill>
            </a:endParaRPr>
          </a:p>
          <a:p>
            <a:pPr marL="447675" indent="-447675">
              <a:lnSpc>
                <a:spcPct val="120000"/>
              </a:lnSpc>
              <a:spcBef>
                <a:spcPts val="12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See discussion </a:t>
            </a:r>
            <a:r>
              <a:rPr lang="en-US" sz="3800" dirty="0"/>
              <a:t>in </a:t>
            </a:r>
            <a:r>
              <a:rPr lang="en-AU" sz="3800" dirty="0">
                <a:hlinkClick r:id="rId4"/>
              </a:rPr>
              <a:t>http://www.wsj.com/articles/why-the-big-three-airlines-are-so-much-the-same-1470850460</a:t>
            </a:r>
            <a:r>
              <a:rPr lang="en-AU" sz="3800" dirty="0"/>
              <a:t> </a:t>
            </a:r>
            <a:endParaRPr lang="en-US" sz="3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2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47675" indent="-447675">
              <a:lnSpc>
                <a:spcPct val="11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So what other patterns do we see?</a:t>
            </a:r>
          </a:p>
          <a:p>
            <a:pPr marL="447675" indent="-447675">
              <a:lnSpc>
                <a:spcPct val="11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Turns out that similar firms often locate near each other:</a:t>
            </a:r>
          </a:p>
          <a:p>
            <a:pPr marL="806450" indent="-358775">
              <a:lnSpc>
                <a:spcPct val="110000"/>
              </a:lnSpc>
              <a:buSzPct val="50000"/>
              <a:buBlip>
                <a:blip r:embed="rId3"/>
              </a:buBlip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Fast food outlets. </a:t>
            </a:r>
          </a:p>
          <a:p>
            <a:pPr marL="806450" indent="-358775">
              <a:lnSpc>
                <a:spcPct val="110000"/>
              </a:lnSpc>
              <a:buSzPct val="50000"/>
              <a:buBlip>
                <a:blip r:embed="rId3"/>
              </a:buBlip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Starbucks coffee outlets - </a:t>
            </a:r>
          </a:p>
          <a:p>
            <a:pPr marL="806450" indent="-358775">
              <a:lnSpc>
                <a:spcPct val="110000"/>
              </a:lnSpc>
              <a:buSzPct val="50000"/>
              <a:buBlip>
                <a:blip r:embed="rId3"/>
              </a:buBlip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Car yards  - Parramatta Road</a:t>
            </a:r>
          </a:p>
          <a:p>
            <a:pPr marL="806450" indent="-358775">
              <a:lnSpc>
                <a:spcPct val="110000"/>
              </a:lnSpc>
              <a:buSzPct val="50000"/>
              <a:buBlip>
                <a:blip r:embed="rId3"/>
              </a:buBlip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Broadway</a:t>
            </a:r>
          </a:p>
          <a:p>
            <a:pPr marL="447675" indent="-447675">
              <a:lnSpc>
                <a:spcPct val="11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Business conglomerate where the customers are and customers go to where the businesses are</a:t>
            </a:r>
          </a:p>
          <a:p>
            <a:pPr marL="447675" indent="-447675">
              <a:lnSpc>
                <a:spcPct val="11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Sometimes there are complementarities in the products they sell such as on Broadway – </a:t>
            </a:r>
            <a:r>
              <a:rPr lang="en-US" i="1" dirty="0"/>
              <a:t>people go there to see shows over the course of the year.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0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1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The lesson here? </a:t>
            </a:r>
          </a:p>
          <a:p>
            <a:pPr marL="447675" indent="-447675">
              <a:lnSpc>
                <a:spcPct val="11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Sometimes maximum differentiation works, other times it doesn’t.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87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Preemption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 err="1"/>
                  <a:t>Q</a:t>
                </a:r>
                <a:r>
                  <a:rPr lang="en-US" baseline="30000" dirty="0" err="1"/>
                  <a:t>n</a:t>
                </a:r>
                <a:r>
                  <a:rPr lang="en-US" dirty="0"/>
                  <a:t>: How can you deter entrants and capture value by filling in the product space?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Return to the </a:t>
                </a:r>
                <a:r>
                  <a:rPr lang="en-US" dirty="0" err="1"/>
                  <a:t>Hotelling</a:t>
                </a:r>
                <a:r>
                  <a:rPr lang="en-US" dirty="0"/>
                  <a:t> model or the location model but now consider a firm that offers or can offer a series of products.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Moreover, assume that there is a fixed cost of entry to the market,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 err="1"/>
                  <a:t>Q</a:t>
                </a:r>
                <a:r>
                  <a:rPr lang="en-US" baseline="30000" dirty="0" err="1"/>
                  <a:t>n</a:t>
                </a:r>
                <a:r>
                  <a:rPr lang="en-US" dirty="0"/>
                  <a:t>: How far apart do two products have to be to deter or discourage entry from potential rivals?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Note that here the model is really that of a circle, but don’t worry about the details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8" t="-1120" r="-16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5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Preemption</a:t>
            </a:r>
            <a:endParaRPr lang="en-AU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Assume that there is a transport cost per unit of distance equal to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and a distance between outlets or products is equal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so the outlets price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/>
                      </a:rPr>
                      <m:t>c</m:t>
                    </m:r>
                    <m:r>
                      <a:rPr lang="en-AU" b="0" i="0" smtClean="0">
                        <a:latin typeface="Cambria Math"/>
                      </a:rPr>
                      <m:t>=</m:t>
                    </m:r>
                    <m:r>
                      <a:rPr lang="en-AU" i="1">
                        <a:latin typeface="Cambria Math"/>
                      </a:rPr>
                      <m:t>𝑑</m:t>
                    </m:r>
                    <m:r>
                      <a:rPr lang="en-AU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, i.e. the transport costs between the outlets.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A new entrant would choose to locate midway between two existing firms – that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A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from the existing firms, thereby </a:t>
                </a:r>
                <a:r>
                  <a:rPr lang="en-US" dirty="0" err="1"/>
                  <a:t>maximising</a:t>
                </a:r>
                <a:r>
                  <a:rPr lang="en-US" dirty="0"/>
                  <a:t> their own product space.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6" t="-140" r="-1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28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 flipV="1">
            <a:off x="1945549" y="3849788"/>
            <a:ext cx="7975601" cy="2540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16973" y="3983371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1945549" y="3711388"/>
            <a:ext cx="1" cy="1384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840966" y="400611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726285" y="2348705"/>
            <a:ext cx="118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L’s market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9921149" y="3752695"/>
            <a:ext cx="1" cy="11853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5400000">
            <a:off x="2736901" y="2143945"/>
            <a:ext cx="574111" cy="2156818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Preemption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23" name="Left Brace 22"/>
          <p:cNvSpPr/>
          <p:nvPr/>
        </p:nvSpPr>
        <p:spPr>
          <a:xfrm rot="5400000">
            <a:off x="5601020" y="1436643"/>
            <a:ext cx="574113" cy="3571421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4670613" y="2479923"/>
            <a:ext cx="2635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E’s market has length d/2</a:t>
            </a:r>
          </a:p>
        </p:txBody>
      </p:sp>
      <p:sp>
        <p:nvSpPr>
          <p:cNvPr id="28" name="Left Brace 27"/>
          <p:cNvSpPr/>
          <p:nvPr/>
        </p:nvSpPr>
        <p:spPr>
          <a:xfrm rot="5400000">
            <a:off x="8510412" y="2110109"/>
            <a:ext cx="574111" cy="2247362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/>
          <p:cNvSpPr txBox="1"/>
          <p:nvPr/>
        </p:nvSpPr>
        <p:spPr>
          <a:xfrm>
            <a:off x="8543639" y="2433756"/>
            <a:ext cx="118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R’s market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5548" y="4260321"/>
            <a:ext cx="404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d/2</a:t>
            </a:r>
          </a:p>
        </p:txBody>
      </p:sp>
      <p:sp>
        <p:nvSpPr>
          <p:cNvPr id="31" name="Left Brace 30"/>
          <p:cNvSpPr/>
          <p:nvPr/>
        </p:nvSpPr>
        <p:spPr>
          <a:xfrm rot="16200000">
            <a:off x="3798074" y="2040120"/>
            <a:ext cx="304166" cy="3966384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Left Brace 31"/>
          <p:cNvSpPr/>
          <p:nvPr/>
        </p:nvSpPr>
        <p:spPr>
          <a:xfrm rot="16200000">
            <a:off x="7816793" y="2000901"/>
            <a:ext cx="304166" cy="3987800"/>
          </a:xfrm>
          <a:prstGeom prst="leftBrac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/>
          <p:cNvSpPr txBox="1"/>
          <p:nvPr/>
        </p:nvSpPr>
        <p:spPr>
          <a:xfrm>
            <a:off x="5988423" y="4321925"/>
            <a:ext cx="404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25000"/>
                  </a:schemeClr>
                </a:solidFill>
              </a:rPr>
              <a:t>d/2</a:t>
            </a:r>
          </a:p>
        </p:txBody>
      </p:sp>
    </p:spTree>
    <p:extLst>
      <p:ext uri="{BB962C8B-B14F-4D97-AF65-F5344CB8AC3E}">
        <p14:creationId xmlns:p14="http://schemas.microsoft.com/office/powerpoint/2010/main" val="96408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Preemption</a:t>
            </a:r>
            <a:endParaRPr lang="en-AU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This would create transportation costs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/>
                      </a:rPr>
                      <m:t>𝑐</m:t>
                    </m:r>
                    <m:r>
                      <a:rPr lang="en-A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/>
                          </a:rPr>
                          <m:t>𝑑𝑡</m:t>
                        </m:r>
                      </m:num>
                      <m:den>
                        <m:r>
                          <a:rPr lang="en-A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that is the transport cost between each of its closest competitors.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 err="1"/>
                  <a:t>Q</a:t>
                </a:r>
                <a:r>
                  <a:rPr lang="en-US" baseline="30000" dirty="0" err="1"/>
                  <a:t>n</a:t>
                </a:r>
                <a:r>
                  <a:rPr lang="en-US" dirty="0"/>
                  <a:t>: What are the entrants profits equal to?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They equal the size of the market,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AU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times the price which is simply equal to transport costs in this model (ignoring any other costs),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/>
                      </a:rPr>
                      <m:t>𝑐</m:t>
                    </m:r>
                    <m:r>
                      <a:rPr lang="en-A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/>
                          </a:rPr>
                          <m:t>𝑑𝑡</m:t>
                        </m:r>
                      </m:num>
                      <m:den>
                        <m:r>
                          <a:rPr lang="en-AU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So: 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AU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A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latin typeface="Cambria Math"/>
                        </a:rPr>
                        <m:t>𝑑</m:t>
                      </m:r>
                      <m:r>
                        <a:rPr lang="en-AU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" r="-1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94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Preemption</a:t>
            </a:r>
            <a:endParaRPr lang="en-AU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So, this means it will be profitable for firms to enter as long as the fixed cost of entry to the market is less than profits earned: 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𝐹</m:t>
                      </m:r>
                      <m:r>
                        <a:rPr lang="en-AU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AU" i="1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AU" i="1">
                          <a:latin typeface="Cambria Math"/>
                        </a:rPr>
                        <m:t>𝑑</m:t>
                      </m:r>
                      <m:r>
                        <a:rPr lang="en-AU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Or</a:t>
                </a:r>
              </a:p>
              <a:p>
                <a:pPr marL="0" indent="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/>
                        </a:rPr>
                        <m:t>𝑑</m:t>
                      </m:r>
                      <m:r>
                        <a:rPr lang="en-AU" b="0" i="1" smtClean="0">
                          <a:latin typeface="Cambria Math"/>
                        </a:rPr>
                        <m:t>&gt;2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 err="1"/>
                  <a:t>Q</a:t>
                </a:r>
                <a:r>
                  <a:rPr lang="en-US" baseline="30000" dirty="0" err="1"/>
                  <a:t>n</a:t>
                </a:r>
                <a:r>
                  <a:rPr lang="en-US" dirty="0"/>
                  <a:t>: So what does this mean?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120" b="-28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2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Preemption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The market could accommodate firms that are much closer together than the level where preemption or the strategic blocking of potential entrants, occurs.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Why? Because at distance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𝐹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rad>
                    <m:r>
                      <a:rPr lang="en-AU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firms just break even – at a distance twice that firms break even by entering and reducing the distance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𝐹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Note: if d=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𝐹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rad>
                    <m:r>
                      <a:rPr lang="en-AU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then the firm’s revenue is price ( which is just </a:t>
                </a:r>
                <a:r>
                  <a:rPr lang="en-US" i="1" dirty="0"/>
                  <a:t>td </a:t>
                </a:r>
                <a:r>
                  <a:rPr lang="en-US" dirty="0"/>
                  <a:t>or the transport cost between the two firms) times size of the market (which in this case is d (=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𝐹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). Hence:</a:t>
                </a:r>
              </a:p>
              <a:p>
                <a:pPr marL="0" indent="0" algn="ctr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dirty="0"/>
                  <a:t>Revenue = </a:t>
                </a:r>
                <a:r>
                  <a:rPr lang="en-US" dirty="0" err="1"/>
                  <a:t>tdd</a:t>
                </a:r>
                <a:r>
                  <a:rPr lang="en-US" dirty="0"/>
                  <a:t>=t(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skw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/>
                              </a:rPr>
                              <m:t>𝐹</m:t>
                            </m:r>
                          </m:num>
                          <m:den>
                            <m:r>
                              <a:rPr lang="en-AU" i="1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)</a:t>
                </a:r>
                <a:r>
                  <a:rPr lang="en-US" baseline="30000" dirty="0"/>
                  <a:t>2 </a:t>
                </a:r>
                <a:r>
                  <a:rPr lang="en-US" dirty="0"/>
                  <a:t>=F</a:t>
                </a:r>
                <a:endParaRPr lang="en-US" baseline="30000" dirty="0"/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700" r="-2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8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Value Creation – </a:t>
            </a:r>
            <a:r>
              <a:rPr lang="en-US" b="1" i="1" dirty="0">
                <a:solidFill>
                  <a:srgbClr val="002060"/>
                </a:solidFill>
              </a:rPr>
              <a:t>Transaction Costs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270" y="15208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Have not considered transactions costs so far – but yet they enter into almost every transaction between economic agents that we are concerned with.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What are they?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Think about them in this context as the cost of interacting with other economic agents – in this case the firm and its customers</a:t>
            </a:r>
            <a:r>
              <a:rPr lang="en-US" i="1" dirty="0"/>
              <a:t>. There are many definitions and examples and will </a:t>
            </a:r>
            <a:r>
              <a:rPr lang="en-US" dirty="0"/>
              <a:t>include: 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Search costs for consumers</a:t>
            </a:r>
            <a:endParaRPr lang="en-US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Transport costs for buyers and sellers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Costs of learning product characteristics </a:t>
            </a:r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Costs of negotiating and drafting contract for sellers.</a:t>
            </a:r>
          </a:p>
          <a:p>
            <a:pPr marL="358775" indent="0" algn="ctr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b="1" i="1" dirty="0">
                <a:solidFill>
                  <a:srgbClr val="FF0000"/>
                </a:solidFill>
              </a:rPr>
              <a:t>Why are they important?</a:t>
            </a:r>
          </a:p>
          <a:p>
            <a:pPr marL="358775" indent="-3587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i="1" dirty="0"/>
              <a:t>Consider the following supply and demand curve….</a:t>
            </a: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4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Preemption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Preemption can occur with fewer products than would be sold in a competitive equilibrium with zero profits </a:t>
            </a:r>
            <a:r>
              <a:rPr lang="en-US" dirty="0"/>
              <a:t>– the intuition is that by preempting you ‘tie up’ the available product space in such a way that after entry, the entrant is worse off than they would be in a competitive outcome, i.e. earning zero economic profits.</a:t>
            </a:r>
          </a:p>
          <a:p>
            <a:pPr marL="447675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6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Preemption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As fixed costs increase, the distance that </a:t>
                </a:r>
                <a:r>
                  <a:rPr lang="en-US" dirty="0" err="1"/>
                  <a:t>preeempts</a:t>
                </a:r>
                <a:r>
                  <a:rPr lang="en-US" dirty="0"/>
                  <a:t> entry also grows at a decreasing rate – increasing fixed costs may not be a good strategy. 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Recall entry will be discouraged as long as: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AU" i="1">
                          <a:latin typeface="Cambria Math"/>
                        </a:rPr>
                        <m:t>𝑑</m:t>
                      </m:r>
                      <m:r>
                        <a:rPr lang="en-AU" b="0" i="1" smtClean="0">
                          <a:latin typeface="Cambria Math"/>
                        </a:rPr>
                        <m:t>&lt;</m:t>
                      </m:r>
                      <m:r>
                        <a:rPr lang="en-AU" i="1">
                          <a:latin typeface="Cambria Math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skw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AU" i="1">
                                  <a:latin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dirty="0"/>
                  <a:t>While this grows as F grows, it grows at a decreasing rate. For example, if F increases from 16 to 64 (quadruples), the distance that discourages entry doubles</a:t>
                </a:r>
              </a:p>
              <a:p>
                <a:pPr marL="447675" indent="-44767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8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08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Product Differentiation - </a:t>
            </a:r>
            <a:r>
              <a:rPr lang="en-US" b="1" i="1" dirty="0">
                <a:solidFill>
                  <a:srgbClr val="002060"/>
                </a:solidFill>
              </a:rPr>
              <a:t>Preemption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47675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What types of fixed costs might act in this way to discourage entry?</a:t>
            </a:r>
          </a:p>
          <a:p>
            <a:pPr marL="447675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You might think that some regulations represent a fixed cost that increases the burden on an entrant – these have to be increased by a lot to discourage entry.</a:t>
            </a:r>
          </a:p>
          <a:p>
            <a:pPr marL="447675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b="1" i="1" dirty="0"/>
              <a:t>Preemption</a:t>
            </a:r>
            <a:r>
              <a:rPr lang="en-US" dirty="0"/>
              <a:t> – effectively filling the product space might be a better strategy particularly if its done at a low cost. What you do is effectively ensure that the distance between yourself and rivals is small enough to discourage entry.</a:t>
            </a:r>
          </a:p>
          <a:p>
            <a:pPr marL="447675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Moreover, in a dynamic sense it may provide opportunities for firms to generate reputations around response to the entry of new firms that discourages such actions.</a:t>
            </a:r>
          </a:p>
          <a:p>
            <a:pPr marL="447675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pPr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1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Where to next?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>
            <a:normAutofit/>
          </a:bodyPr>
          <a:lstStyle/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dirty="0"/>
              <a:t>Next week we look start thinking about the firm, </a:t>
            </a:r>
            <a:r>
              <a:rPr lang="en-US"/>
              <a:t>especially what a firm is, </a:t>
            </a:r>
            <a:r>
              <a:rPr lang="en-US" dirty="0"/>
              <a:t>and what happens inside the firm.</a:t>
            </a:r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</a:pPr>
            <a:endParaRPr lang="en-AU" dirty="0"/>
          </a:p>
          <a:p>
            <a:pPr marL="355600" indent="-3556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9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416959" y="824753"/>
            <a:ext cx="0" cy="5049632"/>
          </a:xfrm>
          <a:prstGeom prst="line">
            <a:avLst/>
          </a:prstGeom>
          <a:ln w="19050" cmpd="sng">
            <a:solidFill>
              <a:schemeClr val="tx1"/>
            </a:solidFill>
            <a:head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74077" y="760825"/>
            <a:ext cx="12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 ($)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812496" y="4417584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</a:t>
            </a:r>
            <a:endParaRPr lang="en-US" sz="1600" baseline="-25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3284365" y="464826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94430" y="406882"/>
            <a:ext cx="3939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B050"/>
                </a:solidFill>
              </a:rPr>
              <a:t>There are two supply curves here – one is the supply curve in the presence of TCs for producers, the other is the supply curve in the event that TCs are zero.</a:t>
            </a:r>
            <a:endParaRPr lang="en-US" sz="1600" b="1" i="1" baseline="-25000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696578" y="5411722"/>
            <a:ext cx="15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Quantity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154552" y="5827980"/>
            <a:ext cx="466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Q*</a:t>
            </a:r>
            <a:endParaRPr lang="en-US" sz="1600" baseline="-250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352551" y="5705042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60" idx="3"/>
          </p:cNvCxnSpPr>
          <p:nvPr/>
        </p:nvCxnSpPr>
        <p:spPr>
          <a:xfrm flipH="1" flipV="1">
            <a:off x="3271476" y="5701525"/>
            <a:ext cx="5675300" cy="3517"/>
          </a:xfrm>
          <a:prstGeom prst="line">
            <a:avLst/>
          </a:prstGeom>
          <a:ln w="19050" cmpd="sng">
            <a:solidFill>
              <a:schemeClr val="tx1"/>
            </a:solidFill>
            <a:head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83591" y="3070353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P*</a:t>
            </a:r>
            <a:endParaRPr lang="en-US" sz="1600" baseline="-250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261292" y="3242427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7" idx="4"/>
          </p:cNvCxnSpPr>
          <p:nvPr/>
        </p:nvCxnSpPr>
        <p:spPr>
          <a:xfrm flipV="1">
            <a:off x="3240127" y="3239630"/>
            <a:ext cx="2084666" cy="279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324793" y="3242427"/>
            <a:ext cx="1" cy="2516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52161" y="1889530"/>
            <a:ext cx="3705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There are two demand curves here – one is the demand curve in the presence of TCs for consumers, the other is the demand curve in the event that TCs for consumers are zero.</a:t>
            </a:r>
            <a:endParaRPr lang="en-US" sz="1600" b="1" i="1" baseline="-25000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439096" y="1730188"/>
            <a:ext cx="5050480" cy="3960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93510" y="406882"/>
            <a:ext cx="3464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As usual, we can identify </a:t>
            </a:r>
            <a:r>
              <a:rPr lang="en-US" sz="1600" b="1" dirty="0">
                <a:solidFill>
                  <a:srgbClr val="0070C0"/>
                </a:solidFill>
              </a:rPr>
              <a:t>producer</a:t>
            </a:r>
            <a:r>
              <a:rPr lang="en-US" sz="1600" b="1" dirty="0">
                <a:solidFill>
                  <a:srgbClr val="002060"/>
                </a:solidFill>
              </a:rPr>
              <a:t> and </a:t>
            </a:r>
            <a:r>
              <a:rPr lang="en-US" sz="1600" b="1" dirty="0">
                <a:solidFill>
                  <a:srgbClr val="FFC000"/>
                </a:solidFill>
              </a:rPr>
              <a:t>consumer</a:t>
            </a:r>
            <a:r>
              <a:rPr lang="en-US" sz="1600" b="1" dirty="0">
                <a:solidFill>
                  <a:srgbClr val="002060"/>
                </a:solidFill>
              </a:rPr>
              <a:t> surplus – make sure you are familiar with what these are, check next slide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373280" y="1341152"/>
            <a:ext cx="4156151" cy="36584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416959" y="1918530"/>
            <a:ext cx="4156151" cy="3658470"/>
          </a:xfrm>
          <a:prstGeom prst="line">
            <a:avLst/>
          </a:prstGeom>
          <a:ln w="38100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16959" y="1090046"/>
            <a:ext cx="5050480" cy="3960614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6721" y="2758560"/>
            <a:ext cx="2147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We can also identify the </a:t>
            </a:r>
            <a:r>
              <a:rPr lang="en-US" sz="1600" b="1" dirty="0">
                <a:solidFill>
                  <a:srgbClr val="C00000"/>
                </a:solidFill>
              </a:rPr>
              <a:t>consumer</a:t>
            </a:r>
            <a:r>
              <a:rPr lang="en-US" sz="1600" b="1" dirty="0">
                <a:solidFill>
                  <a:srgbClr val="002060"/>
                </a:solidFill>
              </a:rPr>
              <a:t> borne and the </a:t>
            </a:r>
            <a:r>
              <a:rPr lang="en-US" sz="1600" b="1" dirty="0">
                <a:solidFill>
                  <a:srgbClr val="7030A0"/>
                </a:solidFill>
              </a:rPr>
              <a:t>producer</a:t>
            </a:r>
            <a:r>
              <a:rPr lang="en-US" sz="1600" b="1" dirty="0">
                <a:solidFill>
                  <a:srgbClr val="002060"/>
                </a:solidFill>
              </a:rPr>
              <a:t> borne transaction costs</a:t>
            </a:r>
          </a:p>
        </p:txBody>
      </p:sp>
      <p:sp>
        <p:nvSpPr>
          <p:cNvPr id="7" name="Right Triangle 6"/>
          <p:cNvSpPr/>
          <p:nvPr/>
        </p:nvSpPr>
        <p:spPr>
          <a:xfrm>
            <a:off x="3416959" y="1730188"/>
            <a:ext cx="1907834" cy="1509442"/>
          </a:xfrm>
          <a:prstGeom prst="rtTriangl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ight Triangle 34"/>
          <p:cNvSpPr/>
          <p:nvPr/>
        </p:nvSpPr>
        <p:spPr>
          <a:xfrm flipV="1">
            <a:off x="3422157" y="3242426"/>
            <a:ext cx="1930394" cy="1661267"/>
          </a:xfrm>
          <a:prstGeom prst="rtTriangle">
            <a:avLst/>
          </a:prstGeom>
          <a:solidFill>
            <a:srgbClr val="0070C0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Parallelogram 7"/>
          <p:cNvSpPr/>
          <p:nvPr/>
        </p:nvSpPr>
        <p:spPr>
          <a:xfrm rot="2285723" flipV="1">
            <a:off x="2987288" y="1926709"/>
            <a:ext cx="2827415" cy="463396"/>
          </a:xfrm>
          <a:prstGeom prst="parallelogram">
            <a:avLst>
              <a:gd name="adj" fmla="val 78106"/>
            </a:avLst>
          </a:prstGeom>
          <a:solidFill>
            <a:srgbClr val="C0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Parallelogram 36"/>
          <p:cNvSpPr/>
          <p:nvPr/>
        </p:nvSpPr>
        <p:spPr>
          <a:xfrm rot="19189040">
            <a:off x="2945966" y="4228849"/>
            <a:ext cx="2841667" cy="406419"/>
          </a:xfrm>
          <a:prstGeom prst="parallelogram">
            <a:avLst>
              <a:gd name="adj" fmla="val 78106"/>
            </a:avLst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/>
          <p:cNvSpPr txBox="1"/>
          <p:nvPr/>
        </p:nvSpPr>
        <p:spPr>
          <a:xfrm>
            <a:off x="8093510" y="3432699"/>
            <a:ext cx="3705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In this case the question we really want to ask is what would happen if those TCs were reduced?</a:t>
            </a:r>
            <a:endParaRPr lang="en-US" sz="1600" b="1" i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9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45" grpId="0"/>
      <p:bldP spid="29" grpId="0"/>
      <p:bldP spid="33" grpId="0"/>
      <p:bldP spid="7" grpId="0" animBg="1"/>
      <p:bldP spid="35" grpId="0" animBg="1"/>
      <p:bldP spid="8" grpId="0" animBg="1"/>
      <p:bldP spid="37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Value Creation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664822"/>
          </a:xfrm>
        </p:spPr>
        <p:txBody>
          <a:bodyPr>
            <a:normAutofit fontScale="550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First question is </a:t>
            </a:r>
            <a:r>
              <a:rPr lang="en-US" sz="4000" b="1" i="1" dirty="0">
                <a:solidFill>
                  <a:srgbClr val="FF0000"/>
                </a:solidFill>
              </a:rPr>
              <a:t>… what is value?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Simply think of it as the sum of producer and consumer surplus. 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 value to consumer is (</a:t>
            </a:r>
            <a:r>
              <a:rPr lang="en-US" sz="4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wtp</a:t>
            </a: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price), i.e. CS.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Similarly, net value to seller is (price – MC), i.e.  PS.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Hence total value equals (</a:t>
            </a:r>
            <a:r>
              <a:rPr lang="en-US" sz="4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wtp</a:t>
            </a: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MC), i.e. TS.</a:t>
            </a:r>
          </a:p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important to note how to think about willingness to pay.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cons. - reflects utility derived from consumption of good/  service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business buyers it reflects the next best alternative – sugar versus corn syrup in soft drink production</a:t>
            </a:r>
          </a:p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we have already considered in the context of pricing, it is important to note that </a:t>
            </a:r>
            <a:r>
              <a:rPr lang="en-US" sz="4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wtp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will vary over buyers.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7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Value Creation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664822"/>
          </a:xfrm>
        </p:spPr>
        <p:txBody>
          <a:bodyPr>
            <a:normAutofit fontScale="850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b="1" dirty="0"/>
              <a:t>How to create value?</a:t>
            </a:r>
          </a:p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dirty="0"/>
              <a:t>In the context of the demand and supply curve diagram above a firm could: 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Lower production costs or producer TCs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 consumer TCs and shift the effective demand curve to the right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Otherwise shift demand 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products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Value Creation</a:t>
            </a:r>
            <a:endParaRPr lang="en-AU" b="1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31"/>
            <a:ext cx="10515600" cy="4664822"/>
          </a:xfrm>
        </p:spPr>
        <p:txBody>
          <a:bodyPr>
            <a:normAutofit fontScale="55000" lnSpcReduction="20000"/>
          </a:bodyPr>
          <a:lstStyle/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Producer and production transaction costs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Walmart and Amazon in their warehousing and distribution networks; minimizing inventory costs; airlines turn around planes more rapidly and thereby reduce costs </a:t>
            </a:r>
          </a:p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transaction costs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Layout of stores; Amazon; Online booking for airline tickets; sellers offering try before you buy, thereby reducing the cost of identifying the product characteristics and quality</a:t>
            </a:r>
          </a:p>
          <a:p>
            <a:pPr marL="447675" indent="-447675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demand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Increasing product quality – with a caveat….</a:t>
            </a:r>
          </a:p>
          <a:p>
            <a:pPr marL="1165225" indent="-71755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US" sz="4000" b="1" i="1" dirty="0">
                <a:solidFill>
                  <a:srgbClr val="FF0000"/>
                </a:solidFill>
              </a:rPr>
              <a:t>Pricing complements ….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2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Value Creation</a:t>
            </a:r>
            <a:endParaRPr lang="en-AU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</p:spPr>
            <p:txBody>
              <a:bodyPr>
                <a:normAutofit fontScale="47500" lnSpcReduction="20000"/>
              </a:bodyPr>
              <a:lstStyle/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400" dirty="0">
                    <a:solidFill>
                      <a:schemeClr val="tx1"/>
                    </a:solidFill>
                  </a:rPr>
                  <a:t>Consider what happens if firms can cooperate over complementary products – printers and computers, restaurant meals and movie tickets for example etc.</a:t>
                </a:r>
              </a:p>
              <a:p>
                <a:pPr marL="0" indent="0" algn="ctr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𝑄</m:t>
                      </m:r>
                      <m:r>
                        <a:rPr lang="en-AU" sz="4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=12 −</m:t>
                      </m:r>
                      <m:d>
                        <m:dPr>
                          <m:ctrlPr>
                            <a:rPr lang="en-US" sz="4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4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AU" sz="4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4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4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  <a:p>
                <a:pPr marL="896938" indent="-449263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r>
                  <a:rPr lang="en-US" sz="4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Where this is the demand curve for each product.</a:t>
                </a:r>
              </a:p>
              <a:p>
                <a:pPr marL="896938" indent="-449263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r>
                  <a:rPr lang="en-US" sz="4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Keep in mind here that the goods are complements – how do we know this?</a:t>
                </a:r>
              </a:p>
              <a:p>
                <a:pPr marL="896938" indent="-449263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r>
                  <a:rPr lang="en-US" sz="4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Moreover, the maximum price for the two goods must be 12 (hopefully this is intuitively obvious). Finally assume MC=0.</a:t>
                </a:r>
              </a:p>
              <a:p>
                <a:pPr marL="447675" indent="-447675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q"/>
                </a:pPr>
                <a:r>
                  <a:rPr lang="en-US" sz="4400" dirty="0"/>
                  <a:t>First consider the non-cooperative solution</a:t>
                </a:r>
              </a:p>
              <a:p>
                <a:pPr marL="896938" indent="-449263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r>
                  <a:rPr lang="en-US" sz="4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Identify each firms reaction function by choosing its price assuming the price of the other firms product is given.</a:t>
                </a:r>
              </a:p>
              <a:p>
                <a:pPr marL="447675" indent="0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400" b="0" i="1" smtClean="0">
                              <a:latin typeface="Cambria Math"/>
                            </a:rPr>
                            <m:t>𝑀𝑎𝑥</m:t>
                          </m:r>
                        </m:e>
                        <m:sub>
                          <m:sSub>
                            <m:sSubPr>
                              <m:ctrlPr>
                                <a:rPr lang="en-AU" sz="4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4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sz="4400" b="0" i="1" smtClean="0"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AU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AU" sz="44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AU" sz="4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AU" sz="4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AU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AU" sz="4400" i="1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AU" sz="4400" b="0" i="1" smtClean="0">
                          <a:latin typeface="Cambria Math"/>
                        </a:rPr>
                        <m:t>𝑄</m:t>
                      </m:r>
                      <m:r>
                        <a:rPr lang="en-AU" sz="4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AU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400" b="0" i="1" smtClean="0">
                              <a:latin typeface="Cambria Math"/>
                            </a:rPr>
                            <m:t>𝑀𝐶</m:t>
                          </m:r>
                        </m:e>
                        <m:sub>
                          <m:r>
                            <a:rPr lang="en-AU" sz="4400" b="0" i="1" smtClean="0"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AU" sz="4400" b="0" i="1" smtClean="0"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sz="4400" dirty="0"/>
              </a:p>
              <a:p>
                <a:pPr marL="896938" indent="-449263">
                  <a:lnSpc>
                    <a:spcPct val="120000"/>
                  </a:lnSpc>
                  <a:spcBef>
                    <a:spcPts val="600"/>
                  </a:spcBef>
                  <a:buClr>
                    <a:srgbClr val="0070C0"/>
                  </a:buClr>
                  <a:buSzPct val="50000"/>
                  <a:buBlip>
                    <a:blip r:embed="rId3"/>
                  </a:buBlip>
                </a:pPr>
                <a:endPara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931"/>
                <a:ext cx="10515600" cy="4664822"/>
              </a:xfrm>
              <a:blipFill>
                <a:blip r:embed="rId4"/>
                <a:stretch>
                  <a:fillRect t="-784" r="-9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060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5Product Differentiatio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3308</Words>
  <Application>Microsoft Office PowerPoint</Application>
  <PresentationFormat>Widescreen</PresentationFormat>
  <Paragraphs>421</Paragraphs>
  <Slides>43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Office Theme</vt:lpstr>
      <vt:lpstr>Lecture 5 Product Differentiation</vt:lpstr>
      <vt:lpstr>Product Differentiation- Outline</vt:lpstr>
      <vt:lpstr>Product Differentiation - Reading</vt:lpstr>
      <vt:lpstr>Value Creation – Transaction Costs</vt:lpstr>
      <vt:lpstr>PowerPoint Presentation</vt:lpstr>
      <vt:lpstr>Value Creation</vt:lpstr>
      <vt:lpstr>Value Creation</vt:lpstr>
      <vt:lpstr>Value Creation</vt:lpstr>
      <vt:lpstr>Value Creation</vt:lpstr>
      <vt:lpstr>Value Creation</vt:lpstr>
      <vt:lpstr>PowerPoint Presentation</vt:lpstr>
      <vt:lpstr>Value Creation</vt:lpstr>
      <vt:lpstr>Diversification</vt:lpstr>
      <vt:lpstr>Diversification</vt:lpstr>
      <vt:lpstr>Product Differentiation</vt:lpstr>
      <vt:lpstr>Product Differentiation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Differentiation</vt:lpstr>
      <vt:lpstr>Product Differentiation</vt:lpstr>
      <vt:lpstr>Product Differentiation</vt:lpstr>
      <vt:lpstr>Product Differentiation – Endogenous location</vt:lpstr>
      <vt:lpstr>Product Differentiation - Endogenous location</vt:lpstr>
      <vt:lpstr>Product Differentiation - Endogenous Location</vt:lpstr>
      <vt:lpstr>Product Differentiation - Endogenous location</vt:lpstr>
      <vt:lpstr>Product Differentiation - Endogenous Prices</vt:lpstr>
      <vt:lpstr>Product Differentiation - Endogenous Prices</vt:lpstr>
      <vt:lpstr>Product Differentiation - Endogenous Prices</vt:lpstr>
      <vt:lpstr>Product Differentiation</vt:lpstr>
      <vt:lpstr>Product Differentiation</vt:lpstr>
      <vt:lpstr>Product Differentiation - Preemption</vt:lpstr>
      <vt:lpstr>Product Differentiation - Preemption</vt:lpstr>
      <vt:lpstr>PowerPoint Presentation</vt:lpstr>
      <vt:lpstr>Product Differentiation - Preemption</vt:lpstr>
      <vt:lpstr>Product Differentiation - Preemption</vt:lpstr>
      <vt:lpstr>Product Differentiation - Preemption</vt:lpstr>
      <vt:lpstr>Product Differentiation - Preemption</vt:lpstr>
      <vt:lpstr>Product Differentiation - Preemption</vt:lpstr>
      <vt:lpstr>Product Differentiation - Preemption</vt:lpstr>
      <vt:lpstr>Where to next?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A Collins</cp:lastModifiedBy>
  <cp:revision>346</cp:revision>
  <dcterms:created xsi:type="dcterms:W3CDTF">2015-02-25T21:48:00Z</dcterms:created>
  <dcterms:modified xsi:type="dcterms:W3CDTF">2020-02-10T22:32:03Z</dcterms:modified>
</cp:coreProperties>
</file>