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580" r:id="rId4"/>
    <p:sldId id="295" r:id="rId5"/>
    <p:sldId id="532" r:id="rId6"/>
    <p:sldId id="570" r:id="rId7"/>
    <p:sldId id="571" r:id="rId8"/>
    <p:sldId id="572" r:id="rId9"/>
    <p:sldId id="573" r:id="rId10"/>
    <p:sldId id="574" r:id="rId11"/>
    <p:sldId id="583" r:id="rId12"/>
    <p:sldId id="575" r:id="rId13"/>
    <p:sldId id="576" r:id="rId14"/>
    <p:sldId id="577" r:id="rId15"/>
    <p:sldId id="582" r:id="rId16"/>
    <p:sldId id="578" r:id="rId17"/>
    <p:sldId id="581" r:id="rId18"/>
    <p:sldId id="537" r:id="rId19"/>
    <p:sldId id="461" r:id="rId20"/>
    <p:sldId id="538" r:id="rId21"/>
    <p:sldId id="539" r:id="rId22"/>
    <p:sldId id="544" r:id="rId23"/>
    <p:sldId id="541" r:id="rId24"/>
    <p:sldId id="542" r:id="rId25"/>
    <p:sldId id="543" r:id="rId26"/>
    <p:sldId id="540" r:id="rId27"/>
    <p:sldId id="546" r:id="rId28"/>
    <p:sldId id="579" r:id="rId29"/>
    <p:sldId id="547" r:id="rId30"/>
    <p:sldId id="548" r:id="rId31"/>
    <p:sldId id="549" r:id="rId32"/>
    <p:sldId id="563" r:id="rId33"/>
    <p:sldId id="550" r:id="rId34"/>
    <p:sldId id="565" r:id="rId35"/>
    <p:sldId id="566" r:id="rId36"/>
    <p:sldId id="567" r:id="rId37"/>
    <p:sldId id="568" r:id="rId38"/>
    <p:sldId id="569" r:id="rId39"/>
    <p:sldId id="564" r:id="rId40"/>
    <p:sldId id="552" r:id="rId41"/>
    <p:sldId id="553" r:id="rId42"/>
    <p:sldId id="555" r:id="rId43"/>
    <p:sldId id="554" r:id="rId44"/>
    <p:sldId id="531" r:id="rId45"/>
  </p:sldIdLst>
  <p:sldSz cx="1219200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61" d="100"/>
          <a:sy n="61" d="100"/>
        </p:scale>
        <p:origin x="80" y="2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89075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365178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397170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2530012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3547849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3547849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99342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40</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426518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3457563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715191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363237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342734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65165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11/02/2020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11/02/2020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11/02/2020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11/02/2020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eb.mit.edu/rgibbons/ww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eb.mit.edu/rgibbons/www/903%20LN%202%20S10.pdf"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fontScale="90000"/>
          </a:bodyPr>
          <a:lstStyle/>
          <a:p>
            <a:pPr>
              <a:lnSpc>
                <a:spcPct val="150000"/>
              </a:lnSpc>
            </a:pPr>
            <a:r>
              <a:rPr lang="en-US" b="1" dirty="0">
                <a:solidFill>
                  <a:srgbClr val="002060"/>
                </a:solidFill>
                <a:effectLst>
                  <a:outerShdw blurRad="38100" dist="38100" dir="2700000" algn="tl">
                    <a:srgbClr val="000000">
                      <a:alpha val="43137"/>
                    </a:srgbClr>
                  </a:outerShdw>
                </a:effectLst>
              </a:rPr>
              <a:t>Lecture 6</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What is a firm?</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Incentive Conflicts &amp; Contracts</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flipV="1">
            <a:off x="3395133" y="5836920"/>
            <a:ext cx="8080587" cy="13547"/>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Principal-agent theory</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8775" indent="-358775">
              <a:lnSpc>
                <a:spcPct val="120000"/>
              </a:lnSpc>
              <a:buClr>
                <a:srgbClr val="0070C0"/>
              </a:buClr>
              <a:buSzPct val="50000"/>
              <a:buFont typeface="Wingdings" panose="05000000000000000000" pitchFamily="2" charset="2"/>
              <a:buChar char="q"/>
            </a:pPr>
            <a:r>
              <a:rPr lang="en-US" dirty="0"/>
              <a:t>Weaknesses: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Doesn’t help in explaining boundaries of firm</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Doesn’t provide insight into boundaries of the firm.</a:t>
            </a:r>
          </a:p>
          <a:p>
            <a:pPr marL="358775" indent="-358775">
              <a:lnSpc>
                <a:spcPct val="120000"/>
              </a:lnSpc>
              <a:buClr>
                <a:srgbClr val="0070C0"/>
              </a:buClr>
              <a:buSzPct val="50000"/>
              <a:buFont typeface="Wingdings" panose="05000000000000000000" pitchFamily="2" charset="2"/>
              <a:buChar char="q"/>
            </a:pPr>
            <a:r>
              <a:rPr lang="en-AU" i="1" dirty="0">
                <a:solidFill>
                  <a:schemeClr val="bg2">
                    <a:lumMod val="50000"/>
                  </a:schemeClr>
                </a:solidFill>
              </a:rPr>
              <a:t>Hart discusses the example of Fisher Body and its relationship with GM. The former was a parts supplier to the latter. </a:t>
            </a:r>
          </a:p>
          <a:p>
            <a:pPr marL="358775" indent="-358775">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The problem was that Fisher potentially had perverse incentives to make investments in equipment and machinery.</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266056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Principal-agent theory</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8775" indent="-358775">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This led to a problem seen as once an investment was made, it might have been possible for one of the parties (GM or Fisher) to exploit their position of strength</a:t>
            </a:r>
          </a:p>
          <a:p>
            <a:pPr marL="358775" indent="-358775">
              <a:lnSpc>
                <a:spcPct val="120000"/>
              </a:lnSpc>
              <a:buClr>
                <a:srgbClr val="0070C0"/>
              </a:buClr>
              <a:buSzPct val="50000"/>
              <a:buFont typeface="Wingdings" panose="05000000000000000000" pitchFamily="2" charset="2"/>
              <a:buChar char="q"/>
            </a:pPr>
            <a:r>
              <a:rPr lang="en-AU" i="1" dirty="0">
                <a:solidFill>
                  <a:schemeClr val="bg2">
                    <a:lumMod val="50000"/>
                  </a:schemeClr>
                </a:solidFill>
              </a:rPr>
              <a:t>While PA theory sheds light on what an optimal incentive scheme might look like – should Fisher and GM agree to a profit sharing scheme for example?</a:t>
            </a:r>
          </a:p>
          <a:p>
            <a:pPr marL="358775" indent="-358775">
              <a:lnSpc>
                <a:spcPct val="120000"/>
              </a:lnSpc>
              <a:buClr>
                <a:srgbClr val="0070C0"/>
              </a:buClr>
              <a:buSzPct val="50000"/>
              <a:buFont typeface="Wingdings" panose="05000000000000000000" pitchFamily="2" charset="2"/>
              <a:buChar char="q"/>
            </a:pPr>
            <a:r>
              <a:rPr lang="en-AU" i="1" dirty="0">
                <a:solidFill>
                  <a:schemeClr val="bg2">
                    <a:lumMod val="50000"/>
                  </a:schemeClr>
                </a:solidFill>
              </a:rPr>
              <a:t>What it does not tells us whether the firms should merge, remain separate or something in between (a joint venture perhaps)</a:t>
            </a:r>
          </a:p>
          <a:p>
            <a:pPr marL="358775" indent="-358775">
              <a:lnSpc>
                <a:spcPct val="120000"/>
              </a:lnSpc>
              <a:buClr>
                <a:srgbClr val="0070C0"/>
              </a:buClr>
              <a:buSzPct val="50000"/>
              <a:buFont typeface="Wingdings" panose="05000000000000000000" pitchFamily="2" charset="2"/>
              <a:buChar char="q"/>
            </a:pPr>
            <a:r>
              <a:rPr lang="en-AU" i="1" dirty="0">
                <a:solidFill>
                  <a:srgbClr val="FF0000"/>
                </a:solidFill>
              </a:rPr>
              <a:t>Principal-agent theory helps us understand optimal incentives contracts but not organisational form.</a:t>
            </a: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127075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Transaction Cost Economics</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Building blocks are the TCs that are faced by agents when they ‘interact’. </a:t>
            </a:r>
          </a:p>
          <a:p>
            <a:pPr marL="358775" indent="-358775">
              <a:lnSpc>
                <a:spcPct val="120000"/>
              </a:lnSpc>
              <a:buClr>
                <a:srgbClr val="0070C0"/>
              </a:buClr>
              <a:buSzPct val="50000"/>
              <a:buFont typeface="Wingdings" panose="05000000000000000000" pitchFamily="2" charset="2"/>
              <a:buChar char="q"/>
            </a:pPr>
            <a:r>
              <a:rPr lang="en-AU" dirty="0"/>
              <a:t>TCs will sometimes be lower when the transaction is internalised – but this requires authority to make decisions</a:t>
            </a:r>
          </a:p>
          <a:p>
            <a:pPr marL="358775" indent="-358775">
              <a:lnSpc>
                <a:spcPct val="120000"/>
              </a:lnSpc>
              <a:buClr>
                <a:srgbClr val="0070C0"/>
              </a:buClr>
              <a:buSzPct val="50000"/>
              <a:buFont typeface="Wingdings" panose="05000000000000000000" pitchFamily="2" charset="2"/>
              <a:buChar char="q"/>
            </a:pPr>
            <a:r>
              <a:rPr lang="en-AU" dirty="0"/>
              <a:t>Authority and bureaucratic degree is what defines the firm, but there are costs and benefits that need to be considered when deciding whether to internalise a relationship into the firm rather than undertake it in the market. Those costs include error and rigidity costs </a:t>
            </a:r>
            <a:endParaRPr lang="en-US" dirty="0"/>
          </a:p>
          <a:p>
            <a:pPr marL="358775" indent="-358775">
              <a:lnSpc>
                <a:spcPct val="120000"/>
              </a:lnSpc>
              <a:buClr>
                <a:srgbClr val="0070C0"/>
              </a:buClr>
              <a:buSzPct val="50000"/>
              <a:buFont typeface="Wingdings" panose="05000000000000000000" pitchFamily="2" charset="2"/>
              <a:buChar char="q"/>
            </a:pPr>
            <a:r>
              <a:rPr lang="en-US" dirty="0"/>
              <a:t>Strengths: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Provides insight into where the boundaries of the firm – where the costs and benefits of internalising versus externalising transactions are equalised. </a:t>
            </a:r>
          </a:p>
          <a:p>
            <a:pPr marL="514350" indent="-514350">
              <a:lnSpc>
                <a:spcPct val="120000"/>
              </a:lnSpc>
              <a:buClr>
                <a:srgbClr val="0070C0"/>
              </a:buClr>
              <a:buSzPct val="50000"/>
              <a:buFont typeface="+mj-lt"/>
              <a:buAutoNum type="alphaLcParenR"/>
            </a:pPr>
            <a:endParaRPr lang="en-AU" i="1" dirty="0">
              <a:solidFill>
                <a:schemeClr val="bg2">
                  <a:lumMod val="50000"/>
                </a:schemeClr>
              </a:solidFill>
            </a:endParaRP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102128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 </a:t>
            </a:r>
            <a:r>
              <a:rPr lang="en-US" b="1" i="1" dirty="0">
                <a:solidFill>
                  <a:srgbClr val="002060"/>
                </a:solidFill>
              </a:rPr>
              <a:t>Transaction Cost Economics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8775" indent="-358775">
              <a:lnSpc>
                <a:spcPct val="120000"/>
              </a:lnSpc>
              <a:buClr>
                <a:srgbClr val="0070C0"/>
              </a:buClr>
              <a:buSzPct val="50000"/>
              <a:buFont typeface="Wingdings" panose="05000000000000000000" pitchFamily="2" charset="2"/>
              <a:buChar char="q"/>
            </a:pPr>
            <a:r>
              <a:rPr lang="en-US" dirty="0"/>
              <a:t>Weaknesses: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TCs remain somewhat ambiguous – they may be important for Relationship Specific Investments (RSIs), i.e. those investments that have a lower value outside of the relationship for which the investment is made. Bringing the contract inside the firm might mitigate this. RSIs give rise to perverse incentives that can be partially resolved by internalising the transaction. </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Questions remain - how is a refusal to do what is asked (by an employee for example) resolved? </a:t>
            </a:r>
          </a:p>
          <a:p>
            <a:pPr marL="514350" indent="-514350">
              <a:lnSpc>
                <a:spcPct val="120000"/>
              </a:lnSpc>
              <a:buClr>
                <a:srgbClr val="0070C0"/>
              </a:buClr>
              <a:buSzPct val="50000"/>
              <a:buFont typeface="+mj-lt"/>
              <a:buAutoNum type="alphaLcParenR"/>
            </a:pPr>
            <a:endParaRPr lang="en-AU" i="1" dirty="0">
              <a:solidFill>
                <a:schemeClr val="bg2">
                  <a:lumMod val="50000"/>
                </a:schemeClr>
              </a:solidFill>
            </a:endParaRP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14230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Nexus of Contracts</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358775" indent="-358775">
              <a:lnSpc>
                <a:spcPct val="120000"/>
              </a:lnSpc>
              <a:buClr>
                <a:srgbClr val="0070C0"/>
              </a:buClr>
              <a:buSzPct val="50000"/>
              <a:buFont typeface="Wingdings" panose="05000000000000000000" pitchFamily="2" charset="2"/>
              <a:buChar char="q"/>
            </a:pPr>
            <a:r>
              <a:rPr lang="en-AU" dirty="0"/>
              <a:t>Think about the firm as a nexus of contracts with the common thread that the firm is always one of the parties to the contract.</a:t>
            </a:r>
          </a:p>
          <a:p>
            <a:pPr marL="358775" indent="-358775">
              <a:lnSpc>
                <a:spcPct val="120000"/>
              </a:lnSpc>
              <a:buClr>
                <a:srgbClr val="0070C0"/>
              </a:buClr>
              <a:buSzPct val="50000"/>
              <a:buFont typeface="Wingdings" panose="05000000000000000000" pitchFamily="2" charset="2"/>
              <a:buChar char="q"/>
            </a:pPr>
            <a:r>
              <a:rPr lang="en-AU" dirty="0"/>
              <a:t>Contracts from an economists perspective don’t need to be ‘</a:t>
            </a:r>
            <a:r>
              <a:rPr lang="en-AU" i="1" dirty="0"/>
              <a:t>enforceable legal agreement</a:t>
            </a:r>
            <a:r>
              <a:rPr lang="en-AU" dirty="0"/>
              <a:t>’ (lawyers definition). </a:t>
            </a:r>
          </a:p>
          <a:p>
            <a:pPr marL="358775" indent="-358775">
              <a:lnSpc>
                <a:spcPct val="120000"/>
              </a:lnSpc>
              <a:buClr>
                <a:srgbClr val="0070C0"/>
              </a:buClr>
              <a:buSzPct val="50000"/>
              <a:buFont typeface="Wingdings" panose="05000000000000000000" pitchFamily="2" charset="2"/>
              <a:buChar char="q"/>
            </a:pPr>
            <a:r>
              <a:rPr lang="en-AU" dirty="0"/>
              <a:t>Rather think of them as relationships characterised by reciprocal expectations and behaviour. Contracts can be implicit or explicit so an </a:t>
            </a:r>
            <a:r>
              <a:rPr lang="en-AU" i="1" dirty="0"/>
              <a:t>‘understanding may arise that an employee who does a good job will get promoted’ (</a:t>
            </a:r>
            <a:r>
              <a:rPr lang="en-AU" i="1" dirty="0" err="1"/>
              <a:t>Brickley</a:t>
            </a:r>
            <a:r>
              <a:rPr lang="en-AU" i="1" dirty="0"/>
              <a:t> et al, p. 332)</a:t>
            </a:r>
            <a:r>
              <a:rPr lang="en-AU" dirty="0"/>
              <a:t>.</a:t>
            </a:r>
            <a:endParaRPr lang="en-US" dirty="0"/>
          </a:p>
          <a:p>
            <a:pPr marL="358775" indent="-358775">
              <a:lnSpc>
                <a:spcPct val="120000"/>
              </a:lnSpc>
              <a:buClr>
                <a:srgbClr val="0070C0"/>
              </a:buClr>
              <a:buSzPct val="50000"/>
              <a:buFont typeface="Wingdings" panose="05000000000000000000" pitchFamily="2" charset="2"/>
              <a:buChar char="q"/>
            </a:pPr>
            <a:r>
              <a:rPr lang="en-US" dirty="0"/>
              <a:t>Strengths: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Makes clear that there is a series of relationships that make up the firm</a:t>
            </a:r>
          </a:p>
          <a:p>
            <a:pPr marL="393700" indent="-393700">
              <a:lnSpc>
                <a:spcPct val="120000"/>
              </a:lnSpc>
              <a:buClr>
                <a:srgbClr val="0070C0"/>
              </a:buClr>
              <a:buSzPct val="50000"/>
              <a:buFont typeface="Wingdings" panose="05000000000000000000" pitchFamily="2" charset="2"/>
              <a:buChar char="q"/>
            </a:pPr>
            <a:r>
              <a:rPr lang="en-US" dirty="0"/>
              <a:t>Weaknesses: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Doesn’t necessarily help us understand why firms take particular forms.</a:t>
            </a:r>
          </a:p>
          <a:p>
            <a:pPr marL="514350" indent="-514350">
              <a:lnSpc>
                <a:spcPct val="120000"/>
              </a:lnSpc>
              <a:buClr>
                <a:srgbClr val="0070C0"/>
              </a:buClr>
              <a:buSzPct val="50000"/>
              <a:buFont typeface="+mj-lt"/>
              <a:buAutoNum type="alphaLcParenR"/>
            </a:pPr>
            <a:endParaRPr lang="en-AU" i="1" dirty="0">
              <a:solidFill>
                <a:schemeClr val="bg2">
                  <a:lumMod val="50000"/>
                </a:schemeClr>
              </a:solidFill>
            </a:endParaRP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373361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1235-3314-48BB-BBF9-5B0A09AA84DD}"/>
              </a:ext>
            </a:extLst>
          </p:cNvPr>
          <p:cNvSpPr>
            <a:spLocks noGrp="1"/>
          </p:cNvSpPr>
          <p:nvPr>
            <p:ph type="title"/>
          </p:nvPr>
        </p:nvSpPr>
        <p:spPr/>
        <p:txBody>
          <a:bodyPr/>
          <a:lstStyle/>
          <a:p>
            <a:r>
              <a:rPr lang="en-US" b="1" dirty="0">
                <a:solidFill>
                  <a:srgbClr val="002060"/>
                </a:solidFill>
              </a:rPr>
              <a:t>The Firm: </a:t>
            </a:r>
            <a:r>
              <a:rPr lang="en-US" b="1" i="1" dirty="0">
                <a:solidFill>
                  <a:srgbClr val="002060"/>
                </a:solidFill>
              </a:rPr>
              <a:t>Nexus of Contracts</a:t>
            </a:r>
            <a:endParaRPr lang="en-AU" dirty="0"/>
          </a:p>
        </p:txBody>
      </p:sp>
      <p:sp>
        <p:nvSpPr>
          <p:cNvPr id="4" name="Footer Placeholder 3">
            <a:extLst>
              <a:ext uri="{FF2B5EF4-FFF2-40B4-BE49-F238E27FC236}">
                <a16:creationId xmlns:a16="http://schemas.microsoft.com/office/drawing/2014/main" id="{BB3EEA34-838F-48E7-A67F-9AD5A34E39DA}"/>
              </a:ext>
            </a:extLst>
          </p:cNvPr>
          <p:cNvSpPr>
            <a:spLocks noGrp="1"/>
          </p:cNvSpPr>
          <p:nvPr>
            <p:ph type="ftr" sz="quarter" idx="11"/>
          </p:nvPr>
        </p:nvSpPr>
        <p:spPr/>
        <p:txBody>
          <a:bodyPr/>
          <a:lstStyle/>
          <a:p>
            <a:r>
              <a:rPr lang="en-AU"/>
              <a:t>Econ1040 Principles of Economics, S115</a:t>
            </a:r>
          </a:p>
        </p:txBody>
      </p:sp>
      <p:sp>
        <p:nvSpPr>
          <p:cNvPr id="5" name="Slide Number Placeholder 4">
            <a:extLst>
              <a:ext uri="{FF2B5EF4-FFF2-40B4-BE49-F238E27FC236}">
                <a16:creationId xmlns:a16="http://schemas.microsoft.com/office/drawing/2014/main" id="{1A42C453-568C-4A40-8D5B-BC97BB6B3277}"/>
              </a:ext>
            </a:extLst>
          </p:cNvPr>
          <p:cNvSpPr>
            <a:spLocks noGrp="1"/>
          </p:cNvSpPr>
          <p:nvPr>
            <p:ph type="sldNum" sz="quarter" idx="12"/>
          </p:nvPr>
        </p:nvSpPr>
        <p:spPr/>
        <p:txBody>
          <a:bodyPr/>
          <a:lstStyle/>
          <a:p>
            <a:fld id="{74D345F4-C147-47F7-8B61-3EFBC2119803}" type="slidenum">
              <a:rPr lang="en-AU" smtClean="0"/>
              <a:t>15</a:t>
            </a:fld>
            <a:endParaRPr lang="en-AU"/>
          </a:p>
        </p:txBody>
      </p:sp>
      <p:sp>
        <p:nvSpPr>
          <p:cNvPr id="11" name="Rectangle: Rounded Corners 10">
            <a:extLst>
              <a:ext uri="{FF2B5EF4-FFF2-40B4-BE49-F238E27FC236}">
                <a16:creationId xmlns:a16="http://schemas.microsoft.com/office/drawing/2014/main" id="{3A10DF5A-5F9F-4B44-9F3A-98555F4FE669}"/>
              </a:ext>
            </a:extLst>
          </p:cNvPr>
          <p:cNvSpPr/>
          <p:nvPr/>
        </p:nvSpPr>
        <p:spPr>
          <a:xfrm>
            <a:off x="1223818" y="2170545"/>
            <a:ext cx="2627746" cy="581891"/>
          </a:xfrm>
          <a:prstGeom prst="roundRect">
            <a:avLst/>
          </a:prstGeom>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Employee</a:t>
            </a:r>
          </a:p>
        </p:txBody>
      </p:sp>
      <p:sp>
        <p:nvSpPr>
          <p:cNvPr id="12" name="Rectangle: Rounded Corners 11">
            <a:extLst>
              <a:ext uri="{FF2B5EF4-FFF2-40B4-BE49-F238E27FC236}">
                <a16:creationId xmlns:a16="http://schemas.microsoft.com/office/drawing/2014/main" id="{5AC1AE6F-7731-461B-BF28-B95AA9DFE76F}"/>
              </a:ext>
            </a:extLst>
          </p:cNvPr>
          <p:cNvSpPr/>
          <p:nvPr/>
        </p:nvSpPr>
        <p:spPr>
          <a:xfrm>
            <a:off x="8340436" y="3639311"/>
            <a:ext cx="2627746" cy="581891"/>
          </a:xfrm>
          <a:prstGeom prst="roundRect">
            <a:avLst/>
          </a:prstGeom>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Owners</a:t>
            </a:r>
          </a:p>
        </p:txBody>
      </p:sp>
      <p:sp>
        <p:nvSpPr>
          <p:cNvPr id="13" name="Rectangle: Rounded Corners 12">
            <a:extLst>
              <a:ext uri="{FF2B5EF4-FFF2-40B4-BE49-F238E27FC236}">
                <a16:creationId xmlns:a16="http://schemas.microsoft.com/office/drawing/2014/main" id="{1C650747-26F5-4720-898B-57FEF49EC2E3}"/>
              </a:ext>
            </a:extLst>
          </p:cNvPr>
          <p:cNvSpPr/>
          <p:nvPr/>
        </p:nvSpPr>
        <p:spPr>
          <a:xfrm>
            <a:off x="1223818" y="3629792"/>
            <a:ext cx="2627746" cy="581891"/>
          </a:xfrm>
          <a:prstGeom prst="roundRect">
            <a:avLst/>
          </a:prstGeom>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Insurance providers</a:t>
            </a:r>
          </a:p>
        </p:txBody>
      </p:sp>
      <p:sp>
        <p:nvSpPr>
          <p:cNvPr id="14" name="Rectangle: Rounded Corners 13">
            <a:extLst>
              <a:ext uri="{FF2B5EF4-FFF2-40B4-BE49-F238E27FC236}">
                <a16:creationId xmlns:a16="http://schemas.microsoft.com/office/drawing/2014/main" id="{9DA382AA-51DA-496F-9BDB-FEDBF1E11083}"/>
              </a:ext>
            </a:extLst>
          </p:cNvPr>
          <p:cNvSpPr/>
          <p:nvPr/>
        </p:nvSpPr>
        <p:spPr>
          <a:xfrm>
            <a:off x="4782127" y="2194106"/>
            <a:ext cx="2627746" cy="581891"/>
          </a:xfrm>
          <a:prstGeom prst="roundRect">
            <a:avLst/>
          </a:prstGeom>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Suppliers</a:t>
            </a:r>
          </a:p>
        </p:txBody>
      </p:sp>
      <p:sp>
        <p:nvSpPr>
          <p:cNvPr id="15" name="Rectangle: Rounded Corners 14">
            <a:extLst>
              <a:ext uri="{FF2B5EF4-FFF2-40B4-BE49-F238E27FC236}">
                <a16:creationId xmlns:a16="http://schemas.microsoft.com/office/drawing/2014/main" id="{2C97BB21-355E-4BDC-A432-242DB9EEB26B}"/>
              </a:ext>
            </a:extLst>
          </p:cNvPr>
          <p:cNvSpPr/>
          <p:nvPr/>
        </p:nvSpPr>
        <p:spPr>
          <a:xfrm>
            <a:off x="4782127" y="5089039"/>
            <a:ext cx="2627746" cy="581891"/>
          </a:xfrm>
          <a:prstGeom prst="roundRect">
            <a:avLst/>
          </a:prstGeom>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Banks/ lenders</a:t>
            </a:r>
          </a:p>
        </p:txBody>
      </p:sp>
      <p:sp>
        <p:nvSpPr>
          <p:cNvPr id="16" name="Rectangle: Rounded Corners 15">
            <a:extLst>
              <a:ext uri="{FF2B5EF4-FFF2-40B4-BE49-F238E27FC236}">
                <a16:creationId xmlns:a16="http://schemas.microsoft.com/office/drawing/2014/main" id="{CFFAEBCA-B0CC-4858-B7D6-DD6199A7E69A}"/>
              </a:ext>
            </a:extLst>
          </p:cNvPr>
          <p:cNvSpPr/>
          <p:nvPr/>
        </p:nvSpPr>
        <p:spPr>
          <a:xfrm>
            <a:off x="1223818" y="5089040"/>
            <a:ext cx="2627746" cy="581891"/>
          </a:xfrm>
          <a:prstGeom prst="roundRect">
            <a:avLst/>
          </a:prstGeom>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Bond holders</a:t>
            </a:r>
          </a:p>
        </p:txBody>
      </p:sp>
      <p:sp>
        <p:nvSpPr>
          <p:cNvPr id="17" name="Rectangle: Rounded Corners 16">
            <a:extLst>
              <a:ext uri="{FF2B5EF4-FFF2-40B4-BE49-F238E27FC236}">
                <a16:creationId xmlns:a16="http://schemas.microsoft.com/office/drawing/2014/main" id="{3F5989E8-7B2C-482E-866B-C35E7A0F3C9F}"/>
              </a:ext>
            </a:extLst>
          </p:cNvPr>
          <p:cNvSpPr/>
          <p:nvPr/>
        </p:nvSpPr>
        <p:spPr>
          <a:xfrm>
            <a:off x="8340436" y="5089040"/>
            <a:ext cx="2627746" cy="581891"/>
          </a:xfrm>
          <a:prstGeom prst="roundRect">
            <a:avLst/>
          </a:prstGeom>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Customers</a:t>
            </a:r>
          </a:p>
        </p:txBody>
      </p:sp>
      <p:sp>
        <p:nvSpPr>
          <p:cNvPr id="18" name="Rectangle: Rounded Corners 17">
            <a:extLst>
              <a:ext uri="{FF2B5EF4-FFF2-40B4-BE49-F238E27FC236}">
                <a16:creationId xmlns:a16="http://schemas.microsoft.com/office/drawing/2014/main" id="{A87D6137-1D19-4370-A167-B6E6D40EC3C5}"/>
              </a:ext>
            </a:extLst>
          </p:cNvPr>
          <p:cNvSpPr/>
          <p:nvPr/>
        </p:nvSpPr>
        <p:spPr>
          <a:xfrm>
            <a:off x="8340436" y="2189583"/>
            <a:ext cx="2627746" cy="581891"/>
          </a:xfrm>
          <a:prstGeom prst="roundRect">
            <a:avLst/>
          </a:prstGeom>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Labour unions</a:t>
            </a:r>
          </a:p>
        </p:txBody>
      </p:sp>
      <p:cxnSp>
        <p:nvCxnSpPr>
          <p:cNvPr id="21" name="Straight Connector 20">
            <a:extLst>
              <a:ext uri="{FF2B5EF4-FFF2-40B4-BE49-F238E27FC236}">
                <a16:creationId xmlns:a16="http://schemas.microsoft.com/office/drawing/2014/main" id="{70A0AF6F-A80B-4861-A9E2-97610759CCFA}"/>
              </a:ext>
            </a:extLst>
          </p:cNvPr>
          <p:cNvCxnSpPr>
            <a:stCxn id="11" idx="2"/>
            <a:endCxn id="17" idx="0"/>
          </p:cNvCxnSpPr>
          <p:nvPr/>
        </p:nvCxnSpPr>
        <p:spPr>
          <a:xfrm>
            <a:off x="2537691" y="2752436"/>
            <a:ext cx="7116618" cy="23366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EE0085-E3BD-4B85-86FD-7C797F71EBA9}"/>
              </a:ext>
            </a:extLst>
          </p:cNvPr>
          <p:cNvCxnSpPr>
            <a:cxnSpLocks/>
            <a:stCxn id="16" idx="0"/>
            <a:endCxn id="18" idx="2"/>
          </p:cNvCxnSpPr>
          <p:nvPr/>
        </p:nvCxnSpPr>
        <p:spPr>
          <a:xfrm flipV="1">
            <a:off x="2537691" y="2771474"/>
            <a:ext cx="7116618" cy="2317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E9EF31-BFB5-4DC0-99AF-3697A5C28593}"/>
              </a:ext>
            </a:extLst>
          </p:cNvPr>
          <p:cNvCxnSpPr>
            <a:cxnSpLocks/>
            <a:stCxn id="14" idx="2"/>
            <a:endCxn id="15" idx="0"/>
          </p:cNvCxnSpPr>
          <p:nvPr/>
        </p:nvCxnSpPr>
        <p:spPr>
          <a:xfrm>
            <a:off x="6096000" y="2775997"/>
            <a:ext cx="0" cy="231304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E540900-A590-4159-B643-A2CC9672A5F1}"/>
              </a:ext>
            </a:extLst>
          </p:cNvPr>
          <p:cNvCxnSpPr>
            <a:cxnSpLocks/>
            <a:stCxn id="13" idx="3"/>
            <a:endCxn id="12" idx="1"/>
          </p:cNvCxnSpPr>
          <p:nvPr/>
        </p:nvCxnSpPr>
        <p:spPr>
          <a:xfrm>
            <a:off x="3851564" y="3920738"/>
            <a:ext cx="4488872" cy="951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3DE7AD6C-0FF5-4AB6-B721-37B4DA79FB78}"/>
              </a:ext>
            </a:extLst>
          </p:cNvPr>
          <p:cNvSpPr/>
          <p:nvPr/>
        </p:nvSpPr>
        <p:spPr>
          <a:xfrm>
            <a:off x="4782127" y="3501678"/>
            <a:ext cx="2627746" cy="581891"/>
          </a:xfrm>
          <a:prstGeom prst="roundRect">
            <a:avLst/>
          </a:prstGeom>
          <a:solidFill>
            <a:srgbClr val="002060"/>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 firm</a:t>
            </a:r>
          </a:p>
        </p:txBody>
      </p:sp>
    </p:spTree>
    <p:extLst>
      <p:ext uri="{BB962C8B-B14F-4D97-AF65-F5344CB8AC3E}">
        <p14:creationId xmlns:p14="http://schemas.microsoft.com/office/powerpoint/2010/main" val="268521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Property Rights Approach</a:t>
            </a:r>
            <a:endParaRPr lang="en-AU" b="1" i="1" dirty="0">
              <a:solidFill>
                <a:srgbClr val="002060"/>
              </a:solidFill>
            </a:endParaRPr>
          </a:p>
        </p:txBody>
      </p:sp>
      <p:sp>
        <p:nvSpPr>
          <p:cNvPr id="3" name="Content Placeholder 2"/>
          <p:cNvSpPr>
            <a:spLocks noGrp="1"/>
          </p:cNvSpPr>
          <p:nvPr>
            <p:ph idx="1"/>
          </p:nvPr>
        </p:nvSpPr>
        <p:spPr/>
        <p:txBody>
          <a:bodyPr>
            <a:normAutofit fontScale="47500" lnSpcReduction="20000"/>
          </a:bodyPr>
          <a:lstStyle/>
          <a:p>
            <a:pPr marL="358775" indent="-358775">
              <a:lnSpc>
                <a:spcPct val="120000"/>
              </a:lnSpc>
              <a:buClr>
                <a:srgbClr val="0070C0"/>
              </a:buClr>
              <a:buSzPct val="50000"/>
              <a:buFont typeface="Wingdings" panose="05000000000000000000" pitchFamily="2" charset="2"/>
              <a:buChar char="q"/>
            </a:pPr>
            <a:r>
              <a:rPr lang="en-AU" sz="3300" dirty="0"/>
              <a:t>Focus on non-human i.e. physical assets - control over these impacts of usage and division surplus. </a:t>
            </a:r>
          </a:p>
          <a:p>
            <a:pPr marL="358775" indent="-358775">
              <a:lnSpc>
                <a:spcPct val="120000"/>
              </a:lnSpc>
              <a:buClr>
                <a:srgbClr val="0070C0"/>
              </a:buClr>
              <a:buSzPct val="50000"/>
              <a:buFont typeface="Wingdings" panose="05000000000000000000" pitchFamily="2" charset="2"/>
              <a:buChar char="q"/>
            </a:pPr>
            <a:r>
              <a:rPr lang="en-AU" sz="3300" dirty="0"/>
              <a:t>Understanding the PRs are critical for identifying the incentives of agents when comprehensive long term contracts cannot be written.</a:t>
            </a:r>
          </a:p>
          <a:p>
            <a:pPr marL="358775" indent="-358775">
              <a:lnSpc>
                <a:spcPct val="120000"/>
              </a:lnSpc>
              <a:buClr>
                <a:srgbClr val="0070C0"/>
              </a:buClr>
              <a:buSzPct val="50000"/>
              <a:buFont typeface="Wingdings" panose="05000000000000000000" pitchFamily="2" charset="2"/>
              <a:buChar char="q"/>
            </a:pPr>
            <a:r>
              <a:rPr lang="en-AU" sz="3300" dirty="0"/>
              <a:t>What does this mean? </a:t>
            </a:r>
          </a:p>
          <a:p>
            <a:pPr marL="358775" indent="-358775">
              <a:lnSpc>
                <a:spcPct val="120000"/>
              </a:lnSpc>
              <a:buClr>
                <a:srgbClr val="0070C0"/>
              </a:buClr>
              <a:buSzPct val="50000"/>
              <a:buFont typeface="Wingdings" panose="05000000000000000000" pitchFamily="2" charset="2"/>
              <a:buChar char="q"/>
            </a:pPr>
            <a:r>
              <a:rPr lang="en-AU" sz="3300" dirty="0"/>
              <a:t>If Fisher is a separate company then GM must get Fishers agreement to supply more parts – Fisher has control over the non human assets and cannot be forced to do so. The story is different if Fisher is part of and owned by GM. When Fisher is independent, they (both manager and to a lesser extent employees) can ‘withhold’ labour </a:t>
            </a:r>
            <a:r>
              <a:rPr lang="en-AU" sz="3300" b="1" i="1" dirty="0">
                <a:solidFill>
                  <a:srgbClr val="FF0000"/>
                </a:solidFill>
              </a:rPr>
              <a:t>and other assets</a:t>
            </a:r>
            <a:r>
              <a:rPr lang="en-AU" sz="3300" dirty="0"/>
              <a:t>.</a:t>
            </a:r>
          </a:p>
          <a:p>
            <a:pPr marL="358775" indent="-358775">
              <a:lnSpc>
                <a:spcPct val="120000"/>
              </a:lnSpc>
              <a:buClr>
                <a:srgbClr val="0070C0"/>
              </a:buClr>
              <a:buSzPct val="50000"/>
              <a:buFont typeface="Wingdings" panose="05000000000000000000" pitchFamily="2" charset="2"/>
              <a:buChar char="q"/>
            </a:pPr>
            <a:r>
              <a:rPr lang="en-AU" sz="3300" dirty="0"/>
              <a:t>This will have implications for the types of investments that GM and Fisher might make.</a:t>
            </a:r>
          </a:p>
          <a:p>
            <a:pPr marL="358775" indent="-358775">
              <a:lnSpc>
                <a:spcPct val="120000"/>
              </a:lnSpc>
              <a:buClr>
                <a:srgbClr val="0070C0"/>
              </a:buClr>
              <a:buSzPct val="50000"/>
              <a:buFont typeface="Wingdings" panose="05000000000000000000" pitchFamily="2" charset="2"/>
              <a:buChar char="q"/>
            </a:pPr>
            <a:r>
              <a:rPr lang="en-AU" sz="3300" dirty="0"/>
              <a:t>That is, the residual rights of control over assets will have implications for asset usage &amp; division of surplus in a relationship.</a:t>
            </a:r>
          </a:p>
          <a:p>
            <a:pPr marL="0" indent="1168400" algn="ctr">
              <a:lnSpc>
                <a:spcPct val="120000"/>
              </a:lnSpc>
              <a:buClr>
                <a:srgbClr val="0070C0"/>
              </a:buClr>
              <a:buSzPct val="50000"/>
              <a:buNone/>
            </a:pPr>
            <a:r>
              <a:rPr lang="en-AU" sz="3300" i="1" dirty="0">
                <a:solidFill>
                  <a:srgbClr val="FF0000"/>
                </a:solidFill>
              </a:rPr>
              <a:t>“..(W)hen contracts are incomplete, the boundaries of firms are matter in that these boundaries determines who owns and controls which assets..”</a:t>
            </a:r>
            <a:endParaRPr lang="en-US" sz="3300" i="1" dirty="0">
              <a:solidFill>
                <a:srgbClr val="FF0000"/>
              </a:solidFill>
            </a:endParaRPr>
          </a:p>
          <a:p>
            <a:pPr marL="514350" indent="-514350">
              <a:lnSpc>
                <a:spcPct val="120000"/>
              </a:lnSpc>
              <a:buClr>
                <a:srgbClr val="0070C0"/>
              </a:buClr>
              <a:buSzPct val="50000"/>
              <a:buFont typeface="+mj-lt"/>
              <a:buAutoNum type="alphaLcParenR"/>
            </a:pPr>
            <a:endParaRPr lang="en-AU" i="1" dirty="0">
              <a:solidFill>
                <a:srgbClr val="FF0000"/>
              </a:solidFill>
            </a:endParaRP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42220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Property Rights Approach</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8775" indent="-358775">
              <a:lnSpc>
                <a:spcPct val="120000"/>
              </a:lnSpc>
              <a:buClr>
                <a:srgbClr val="0070C0"/>
              </a:buClr>
              <a:buSzPct val="50000"/>
              <a:buFont typeface="Wingdings" panose="05000000000000000000" pitchFamily="2" charset="2"/>
              <a:buChar char="q"/>
            </a:pPr>
            <a:r>
              <a:rPr lang="en-US" dirty="0"/>
              <a:t>Strengths: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Helps explain boundaries of the firm – complementary assets should be located within a firm to avoid hold up problems and reduce potential incentive problems</a:t>
            </a:r>
          </a:p>
          <a:p>
            <a:pPr marL="393700" indent="-393700">
              <a:lnSpc>
                <a:spcPct val="120000"/>
              </a:lnSpc>
              <a:buClr>
                <a:srgbClr val="0070C0"/>
              </a:buClr>
              <a:buSzPct val="50000"/>
              <a:buFont typeface="Wingdings" panose="05000000000000000000" pitchFamily="2" charset="2"/>
              <a:buChar char="q"/>
            </a:pPr>
            <a:r>
              <a:rPr lang="en-US" dirty="0"/>
              <a:t>Weaknesses: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Doesn’t really incorporate information about separation of ownership and control. </a:t>
            </a:r>
          </a:p>
          <a:p>
            <a:pPr marL="514350" indent="-514350">
              <a:lnSpc>
                <a:spcPct val="120000"/>
              </a:lnSpc>
              <a:buClr>
                <a:srgbClr val="0070C0"/>
              </a:buClr>
              <a:buSzPct val="50000"/>
              <a:buFont typeface="+mj-lt"/>
              <a:buAutoNum type="alphaLcParenR"/>
            </a:pPr>
            <a:endParaRPr lang="en-AU" i="1" dirty="0">
              <a:solidFill>
                <a:schemeClr val="bg2">
                  <a:lumMod val="50000"/>
                </a:schemeClr>
              </a:solidFill>
            </a:endParaRP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256823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299"/>
          </a:xfrm>
        </p:spPr>
        <p:txBody>
          <a:bodyPr/>
          <a:lstStyle/>
          <a:p>
            <a:r>
              <a:rPr lang="en-US" b="1" dirty="0">
                <a:solidFill>
                  <a:srgbClr val="002060"/>
                </a:solidFill>
              </a:rPr>
              <a:t>Incentive Conflicts</a:t>
            </a:r>
            <a:endParaRPr lang="en-AU" b="1" i="1" dirty="0">
              <a:solidFill>
                <a:srgbClr val="002060"/>
              </a:solidFill>
            </a:endParaRPr>
          </a:p>
        </p:txBody>
      </p:sp>
      <p:sp>
        <p:nvSpPr>
          <p:cNvPr id="3" name="Content Placeholder 2"/>
          <p:cNvSpPr>
            <a:spLocks noGrp="1"/>
          </p:cNvSpPr>
          <p:nvPr>
            <p:ph idx="1"/>
          </p:nvPr>
        </p:nvSpPr>
        <p:spPr>
          <a:xfrm>
            <a:off x="838200" y="1165412"/>
            <a:ext cx="10515600" cy="5011552"/>
          </a:xfrm>
        </p:spPr>
        <p:txBody>
          <a:bodyPr>
            <a:noAutofit/>
          </a:bodyPr>
          <a:lstStyle/>
          <a:p>
            <a:pPr marL="355600" indent="-355600">
              <a:lnSpc>
                <a:spcPct val="120000"/>
              </a:lnSpc>
              <a:spcBef>
                <a:spcPts val="600"/>
              </a:spcBef>
              <a:buClr>
                <a:srgbClr val="0070C0"/>
              </a:buClr>
              <a:buSzPct val="50000"/>
              <a:buFont typeface="Wingdings" panose="05000000000000000000" pitchFamily="2" charset="2"/>
              <a:buChar char="q"/>
            </a:pPr>
            <a:r>
              <a:rPr lang="en-US" sz="1800" dirty="0"/>
              <a:t>Return to the fundamental story that economics tells us about …</a:t>
            </a:r>
          </a:p>
          <a:p>
            <a:pPr marL="355600" indent="-355600">
              <a:lnSpc>
                <a:spcPct val="120000"/>
              </a:lnSpc>
              <a:spcBef>
                <a:spcPts val="600"/>
              </a:spcBef>
              <a:buClr>
                <a:srgbClr val="0070C0"/>
              </a:buClr>
              <a:buSzPct val="50000"/>
              <a:buFont typeface="Wingdings" panose="05000000000000000000" pitchFamily="2" charset="2"/>
              <a:buChar char="q"/>
            </a:pPr>
            <a:r>
              <a:rPr lang="en-US" sz="1800" dirty="0"/>
              <a:t>Utility </a:t>
            </a:r>
            <a:r>
              <a:rPr lang="en-US" sz="1800" dirty="0" err="1"/>
              <a:t>maximising</a:t>
            </a:r>
            <a:r>
              <a:rPr lang="en-US" sz="1800" dirty="0"/>
              <a:t> economic agents.. </a:t>
            </a:r>
            <a:r>
              <a:rPr lang="en-US" sz="1800" i="1" dirty="0">
                <a:solidFill>
                  <a:schemeClr val="bg2">
                    <a:lumMod val="50000"/>
                  </a:schemeClr>
                </a:solidFill>
              </a:rPr>
              <a:t>managers are no different.</a:t>
            </a:r>
          </a:p>
          <a:p>
            <a:pPr marL="355600" indent="-355600">
              <a:lnSpc>
                <a:spcPct val="120000"/>
              </a:lnSpc>
              <a:spcBef>
                <a:spcPts val="600"/>
              </a:spcBef>
              <a:buClr>
                <a:srgbClr val="0070C0"/>
              </a:buClr>
              <a:buSzPct val="50000"/>
              <a:buFont typeface="Wingdings" panose="05000000000000000000" pitchFamily="2" charset="2"/>
              <a:buChar char="q"/>
            </a:pPr>
            <a:r>
              <a:rPr lang="en-US" sz="1800" dirty="0"/>
              <a:t>More generally, collection of parties that contract with firm are unlikely to have interests that are aligned.</a:t>
            </a:r>
          </a:p>
          <a:p>
            <a:pPr marL="355600" indent="-355600">
              <a:lnSpc>
                <a:spcPct val="120000"/>
              </a:lnSpc>
              <a:spcBef>
                <a:spcPts val="600"/>
              </a:spcBef>
              <a:buClr>
                <a:srgbClr val="0070C0"/>
              </a:buClr>
              <a:buSzPct val="50000"/>
              <a:buFont typeface="Wingdings" panose="05000000000000000000" pitchFamily="2" charset="2"/>
              <a:buChar char="q"/>
            </a:pPr>
            <a:r>
              <a:rPr lang="en-US" sz="1800" dirty="0"/>
              <a:t>E.g. actions that max. managers utility won’t in general be actions that max. utility of s/holders or owners.</a:t>
            </a:r>
          </a:p>
          <a:p>
            <a:pPr marL="355600" indent="-355600">
              <a:lnSpc>
                <a:spcPct val="120000"/>
              </a:lnSpc>
              <a:spcBef>
                <a:spcPts val="600"/>
              </a:spcBef>
              <a:buClr>
                <a:srgbClr val="0070C0"/>
              </a:buClr>
              <a:buSzPct val="50000"/>
              <a:buFont typeface="Wingdings" panose="05000000000000000000" pitchFamily="2" charset="2"/>
              <a:buChar char="q"/>
            </a:pPr>
            <a:r>
              <a:rPr lang="en-US" sz="1800" dirty="0"/>
              <a:t>What types of conflicts arise in firms?</a:t>
            </a:r>
          </a:p>
          <a:p>
            <a:pPr marL="355600" indent="-355600">
              <a:lnSpc>
                <a:spcPct val="120000"/>
              </a:lnSpc>
              <a:spcBef>
                <a:spcPts val="600"/>
              </a:spcBef>
              <a:buClr>
                <a:srgbClr val="0070C0"/>
              </a:buClr>
              <a:buSzPct val="50000"/>
              <a:buFont typeface="Wingdings" panose="05000000000000000000" pitchFamily="2" charset="2"/>
              <a:buChar char="q"/>
            </a:pPr>
            <a:r>
              <a:rPr lang="en-US" sz="1800" dirty="0"/>
              <a:t>Those between the owner and the manager the conflicts include ….</a:t>
            </a:r>
          </a:p>
          <a:p>
            <a:pPr marL="806450" indent="-447675">
              <a:lnSpc>
                <a:spcPct val="120000"/>
              </a:lnSpc>
              <a:spcBef>
                <a:spcPts val="600"/>
              </a:spcBef>
              <a:buClr>
                <a:srgbClr val="0070C0"/>
              </a:buClr>
              <a:buSzPct val="50000"/>
              <a:buFont typeface="Wingdings" panose="05000000000000000000" pitchFamily="2" charset="2"/>
              <a:buChar char="v"/>
            </a:pPr>
            <a:r>
              <a:rPr lang="en-US" sz="1800" i="1" dirty="0">
                <a:solidFill>
                  <a:schemeClr val="bg2">
                    <a:lumMod val="25000"/>
                  </a:schemeClr>
                </a:solidFill>
              </a:rPr>
              <a:t>Effort choice – who really wants to work hard of they don’t have to?</a:t>
            </a:r>
          </a:p>
          <a:p>
            <a:pPr marL="806450" indent="-447675">
              <a:lnSpc>
                <a:spcPct val="120000"/>
              </a:lnSpc>
              <a:spcBef>
                <a:spcPts val="600"/>
              </a:spcBef>
              <a:buClr>
                <a:srgbClr val="0070C0"/>
              </a:buClr>
              <a:buSzPct val="50000"/>
              <a:buFont typeface="Wingdings" panose="05000000000000000000" pitchFamily="2" charset="2"/>
              <a:buChar char="v"/>
            </a:pPr>
            <a:r>
              <a:rPr lang="en-US" sz="1800" i="1" dirty="0">
                <a:solidFill>
                  <a:schemeClr val="bg2">
                    <a:lumMod val="25000"/>
                  </a:schemeClr>
                </a:solidFill>
              </a:rPr>
              <a:t>Perks – we all enjoy the company car, the conference in exotic locations ….</a:t>
            </a:r>
          </a:p>
          <a:p>
            <a:pPr marL="806450" indent="-447675">
              <a:lnSpc>
                <a:spcPct val="120000"/>
              </a:lnSpc>
              <a:spcBef>
                <a:spcPts val="600"/>
              </a:spcBef>
              <a:buClr>
                <a:srgbClr val="0070C0"/>
              </a:buClr>
              <a:buSzPct val="50000"/>
              <a:buFont typeface="Wingdings" panose="05000000000000000000" pitchFamily="2" charset="2"/>
              <a:buChar char="v"/>
            </a:pPr>
            <a:r>
              <a:rPr lang="en-US" sz="1800" i="1" dirty="0">
                <a:solidFill>
                  <a:schemeClr val="bg2">
                    <a:lumMod val="25000"/>
                  </a:schemeClr>
                </a:solidFill>
              </a:rPr>
              <a:t>Risk exposure – managers portfolio (both fin. &amp; human capital) is different from that of firm’s owners</a:t>
            </a:r>
          </a:p>
          <a:p>
            <a:pPr marL="806450" indent="-447675">
              <a:lnSpc>
                <a:spcPct val="120000"/>
              </a:lnSpc>
              <a:spcBef>
                <a:spcPts val="600"/>
              </a:spcBef>
              <a:buClr>
                <a:srgbClr val="0070C0"/>
              </a:buClr>
              <a:buSzPct val="50000"/>
              <a:buFont typeface="Wingdings" panose="05000000000000000000" pitchFamily="2" charset="2"/>
              <a:buChar char="v"/>
            </a:pPr>
            <a:r>
              <a:rPr lang="en-US" sz="1800" i="1" dirty="0">
                <a:solidFill>
                  <a:schemeClr val="bg2">
                    <a:lumMod val="25000"/>
                  </a:schemeClr>
                </a:solidFill>
              </a:rPr>
              <a:t>Different horizons</a:t>
            </a:r>
          </a:p>
          <a:p>
            <a:pPr marL="806450" indent="-447675">
              <a:lnSpc>
                <a:spcPct val="120000"/>
              </a:lnSpc>
              <a:spcBef>
                <a:spcPts val="600"/>
              </a:spcBef>
              <a:buClr>
                <a:srgbClr val="0070C0"/>
              </a:buClr>
              <a:buSzPct val="50000"/>
              <a:buFont typeface="Wingdings" panose="05000000000000000000" pitchFamily="2" charset="2"/>
              <a:buChar char="v"/>
            </a:pPr>
            <a:r>
              <a:rPr lang="en-US" sz="1800" i="1" dirty="0">
                <a:solidFill>
                  <a:schemeClr val="bg2">
                    <a:lumMod val="25000"/>
                  </a:schemeClr>
                </a:solidFill>
              </a:rPr>
              <a:t>Overinvestment and empire building</a:t>
            </a:r>
          </a:p>
          <a:p>
            <a:pPr marL="711200" indent="0" algn="ctr">
              <a:buClr>
                <a:srgbClr val="0070C0"/>
              </a:buClr>
              <a:buSzPct val="50000"/>
              <a:buNone/>
            </a:pPr>
            <a:r>
              <a:rPr lang="en-US" sz="1800" b="1" i="1" dirty="0">
                <a:solidFill>
                  <a:srgbClr val="FF0000"/>
                </a:solidFill>
              </a:rPr>
              <a:t>What other types of conflicts might arise with other contracting parties? (Hint: think about other groups who are party to the contracts that make up the firm)</a:t>
            </a:r>
          </a:p>
          <a:p>
            <a:pPr marL="0" indent="0">
              <a:buClr>
                <a:srgbClr val="0070C0"/>
              </a:buClr>
              <a:buSzPct val="50000"/>
              <a:buNone/>
            </a:pP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327676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Incentive Problems and Contracts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How to resolve conflicts within (and outside) the firm?</a:t>
            </a:r>
          </a:p>
          <a:p>
            <a:pPr marL="355600" indent="-355600">
              <a:lnSpc>
                <a:spcPct val="120000"/>
              </a:lnSpc>
              <a:buClr>
                <a:srgbClr val="0070C0"/>
              </a:buClr>
              <a:buSzPct val="50000"/>
              <a:buFont typeface="Wingdings" panose="05000000000000000000" pitchFamily="2" charset="2"/>
              <a:buChar char="q"/>
            </a:pPr>
            <a:r>
              <a:rPr lang="en-US" dirty="0"/>
              <a:t>Contracts are one important control mechanism, </a:t>
            </a:r>
            <a:r>
              <a:rPr lang="en-US" i="1" dirty="0">
                <a:solidFill>
                  <a:schemeClr val="bg2">
                    <a:lumMod val="25000"/>
                  </a:schemeClr>
                </a:solidFill>
              </a:rPr>
              <a:t>… but there are others including …</a:t>
            </a:r>
          </a:p>
          <a:p>
            <a:pPr marL="355600" indent="-355600">
              <a:lnSpc>
                <a:spcPct val="120000"/>
              </a:lnSpc>
              <a:buClr>
                <a:srgbClr val="0070C0"/>
              </a:buClr>
              <a:buSzPct val="50000"/>
              <a:buFont typeface="Wingdings" panose="05000000000000000000" pitchFamily="2" charset="2"/>
              <a:buChar char="q"/>
            </a:pPr>
            <a:r>
              <a:rPr lang="en-US" dirty="0"/>
              <a:t>Contracts define an organization's architecture </a:t>
            </a:r>
            <a:r>
              <a:rPr lang="en-US" i="1" dirty="0">
                <a:solidFill>
                  <a:schemeClr val="bg2">
                    <a:lumMod val="25000"/>
                  </a:schemeClr>
                </a:solidFill>
              </a:rPr>
              <a:t>– who makes what decisions, and the rewards and penalties which flow from them.</a:t>
            </a:r>
          </a:p>
          <a:p>
            <a:pPr marL="355600" indent="-355600">
              <a:lnSpc>
                <a:spcPct val="120000"/>
              </a:lnSpc>
              <a:buClr>
                <a:srgbClr val="0070C0"/>
              </a:buClr>
              <a:buSzPct val="50000"/>
              <a:buFont typeface="Wingdings" panose="05000000000000000000" pitchFamily="2" charset="2"/>
              <a:buChar char="q"/>
            </a:pPr>
            <a:r>
              <a:rPr lang="en-US" dirty="0"/>
              <a:t>As we shall see, implicit and explicit contracts can be used to align interests</a:t>
            </a:r>
          </a:p>
          <a:p>
            <a:pPr marL="355600" indent="-355600">
              <a:lnSpc>
                <a:spcPct val="120000"/>
              </a:lnSpc>
              <a:buClr>
                <a:srgbClr val="0070C0"/>
              </a:buClr>
              <a:buSzPct val="50000"/>
              <a:buFont typeface="Wingdings" panose="05000000000000000000" pitchFamily="2" charset="2"/>
              <a:buChar char="q"/>
            </a:pPr>
            <a:r>
              <a:rPr lang="en-US" dirty="0"/>
              <a:t>Lets begin be considering a really simple (and somewhat unrealistic) example where there are no contracting costs</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10096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Discuss the view of the firm as a focal point of a series of contracts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Consider alternative views of the firm</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Identify how contracts can resolve incentive conflicts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Differentiate adverse selection and moral hazard</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Discuss agency costs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Consider implicit contracts and how they can sustain cooperation</a:t>
            </a:r>
          </a:p>
          <a:p>
            <a:pPr marL="355600" indent="-3556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Incentive Problems and Contracts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Assume we want to prevent a CEO from taking too many perks.</a:t>
                </a:r>
              </a:p>
              <a:p>
                <a:pPr marL="355600" indent="-355600">
                  <a:lnSpc>
                    <a:spcPct val="120000"/>
                  </a:lnSpc>
                  <a:buClr>
                    <a:srgbClr val="0070C0"/>
                  </a:buClr>
                  <a:buSzPct val="50000"/>
                  <a:buFont typeface="Wingdings" panose="05000000000000000000" pitchFamily="2" charset="2"/>
                  <a:buChar char="q"/>
                </a:pPr>
                <a:r>
                  <a:rPr lang="en-US" dirty="0"/>
                  <a:t>Problem is that we know that ‘everyone’, management included, like perks.</a:t>
                </a:r>
              </a:p>
              <a:p>
                <a:pPr marL="355600" indent="-355600">
                  <a:lnSpc>
                    <a:spcPct val="120000"/>
                  </a:lnSpc>
                  <a:buClr>
                    <a:srgbClr val="0070C0"/>
                  </a:buClr>
                  <a:buSzPct val="50000"/>
                  <a:buFont typeface="Wingdings" panose="05000000000000000000" pitchFamily="2" charset="2"/>
                  <a:buChar char="q"/>
                </a:pPr>
                <a:r>
                  <a:rPr lang="en-US" dirty="0"/>
                  <a:t>Assume:</a:t>
                </a:r>
                <a:endParaRPr lang="en-US" i="1" dirty="0">
                  <a:solidFill>
                    <a:schemeClr val="bg2">
                      <a:lumMod val="25000"/>
                    </a:schemeClr>
                  </a:solidFill>
                </a:endParaRP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solidFill>
                            <a:schemeClr val="bg2">
                              <a:lumMod val="25000"/>
                            </a:schemeClr>
                          </a:solidFill>
                          <a:latin typeface="Cambria Math"/>
                        </a:rPr>
                        <m:t>𝑈</m:t>
                      </m:r>
                      <m:r>
                        <a:rPr lang="en-AU" b="0" i="1" smtClean="0">
                          <a:solidFill>
                            <a:schemeClr val="bg2">
                              <a:lumMod val="25000"/>
                            </a:schemeClr>
                          </a:solidFill>
                          <a:latin typeface="Cambria Math"/>
                        </a:rPr>
                        <m:t>=</m:t>
                      </m:r>
                      <m:r>
                        <a:rPr lang="en-AU" b="0" i="1" smtClean="0">
                          <a:solidFill>
                            <a:schemeClr val="bg2">
                              <a:lumMod val="25000"/>
                            </a:schemeClr>
                          </a:solidFill>
                          <a:latin typeface="Cambria Math"/>
                        </a:rPr>
                        <m:t>𝑓</m:t>
                      </m:r>
                      <m:d>
                        <m:dPr>
                          <m:ctrlPr>
                            <a:rPr lang="en-AU" b="0" i="1" smtClean="0">
                              <a:solidFill>
                                <a:schemeClr val="bg2">
                                  <a:lumMod val="25000"/>
                                </a:schemeClr>
                              </a:solidFill>
                              <a:latin typeface="Cambria Math" panose="02040503050406030204" pitchFamily="18" charset="0"/>
                            </a:rPr>
                          </m:ctrlPr>
                        </m:dPr>
                        <m:e>
                          <m:r>
                            <a:rPr lang="en-AU" b="0" i="1" smtClean="0">
                              <a:solidFill>
                                <a:schemeClr val="bg2">
                                  <a:lumMod val="25000"/>
                                </a:schemeClr>
                              </a:solidFill>
                              <a:latin typeface="Cambria Math"/>
                            </a:rPr>
                            <m:t>𝐶</m:t>
                          </m:r>
                          <m:r>
                            <a:rPr lang="en-AU" b="0" i="1" smtClean="0">
                              <a:solidFill>
                                <a:schemeClr val="bg2">
                                  <a:lumMod val="25000"/>
                                </a:schemeClr>
                              </a:solidFill>
                              <a:latin typeface="Cambria Math"/>
                            </a:rPr>
                            <m:t>,</m:t>
                          </m:r>
                          <m:r>
                            <a:rPr lang="en-AU" b="0" i="1" smtClean="0">
                              <a:solidFill>
                                <a:schemeClr val="bg2">
                                  <a:lumMod val="25000"/>
                                </a:schemeClr>
                              </a:solidFill>
                              <a:latin typeface="Cambria Math"/>
                            </a:rPr>
                            <m:t>𝑃</m:t>
                          </m:r>
                        </m:e>
                      </m:d>
                    </m:oMath>
                  </m:oMathPara>
                </a14:m>
                <a:endParaRPr lang="en-US"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r>
                  <a:rPr lang="en-US" dirty="0"/>
                  <a:t>That is, the CEOs utility is a function of his/ her compensation (C) and the perks (P) consumed on the job</a:t>
                </a:r>
                <a:r>
                  <a:rPr lang="en-US" i="1" dirty="0">
                    <a:solidFill>
                      <a:schemeClr val="bg2">
                        <a:lumMod val="25000"/>
                      </a:schemeClr>
                    </a:solidFill>
                  </a:rPr>
                  <a:t>.</a:t>
                </a:r>
              </a:p>
              <a:p>
                <a:pPr marL="355600" indent="-355600">
                  <a:lnSpc>
                    <a:spcPct val="120000"/>
                  </a:lnSpc>
                  <a:buClr>
                    <a:srgbClr val="0070C0"/>
                  </a:buClr>
                  <a:buSzPct val="50000"/>
                  <a:buFont typeface="Wingdings" panose="05000000000000000000" pitchFamily="2" charset="2"/>
                  <a:buChar char="q"/>
                </a:pPr>
                <a:r>
                  <a:rPr lang="en-US" dirty="0"/>
                  <a:t>With perks, the ‘boss’ must be paid at least </a:t>
                </a:r>
                <a14:m>
                  <m:oMath xmlns:m="http://schemas.openxmlformats.org/officeDocument/2006/math">
                    <m:r>
                      <a:rPr lang="en-AU" b="0" i="1" smtClean="0">
                        <a:solidFill>
                          <a:schemeClr val="bg2">
                            <a:lumMod val="25000"/>
                          </a:schemeClr>
                        </a:solidFill>
                        <a:latin typeface="Cambria Math"/>
                      </a:rPr>
                      <m:t>𝑆</m:t>
                    </m:r>
                    <m:r>
                      <a:rPr lang="en-AU" i="1">
                        <a:solidFill>
                          <a:schemeClr val="bg2">
                            <a:lumMod val="25000"/>
                          </a:schemeClr>
                        </a:solidFill>
                        <a:latin typeface="Cambria Math"/>
                      </a:rPr>
                      <m:t> </m:t>
                    </m:r>
                  </m:oMath>
                </a14:m>
                <a:r>
                  <a:rPr lang="en-US" dirty="0"/>
                  <a:t>otherwise they work elsewhere – think of this as the incentive compatibility constraint or </a:t>
                </a:r>
                <a:r>
                  <a:rPr lang="en-US" dirty="0" err="1"/>
                  <a:t>icc</a:t>
                </a:r>
                <a:r>
                  <a:rPr lang="en-US" dirty="0"/>
                  <a:t>. </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 t="-1120" b="-112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43115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Incentive Problems and Contracts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US" dirty="0"/>
                  <a:t>Next we make the </a:t>
                </a:r>
                <a:r>
                  <a:rPr lang="en-US" b="1" i="1" dirty="0">
                    <a:solidFill>
                      <a:srgbClr val="FF0000"/>
                    </a:solidFill>
                  </a:rPr>
                  <a:t>heroic</a:t>
                </a:r>
                <a:r>
                  <a:rPr lang="en-US" dirty="0">
                    <a:solidFill>
                      <a:srgbClr val="FF0000"/>
                    </a:solidFill>
                  </a:rPr>
                  <a:t> </a:t>
                </a:r>
                <a:r>
                  <a:rPr lang="en-US" dirty="0"/>
                  <a:t>assumption that the owners of the firm know the maximum profit (</a:t>
                </a:r>
                <a14:m>
                  <m:oMath xmlns:m="http://schemas.openxmlformats.org/officeDocument/2006/math">
                    <m:sSub>
                      <m:sSubPr>
                        <m:ctrlPr>
                          <a:rPr lang="en-AU" i="1">
                            <a:solidFill>
                              <a:schemeClr val="bg2">
                                <a:lumMod val="25000"/>
                              </a:schemeClr>
                            </a:solidFill>
                            <a:latin typeface="Cambria Math" panose="02040503050406030204" pitchFamily="18" charset="0"/>
                            <a:ea typeface="Cambria Math"/>
                          </a:rPr>
                        </m:ctrlPr>
                      </m:sSubPr>
                      <m:e>
                        <m:r>
                          <a:rPr lang="en-AU" i="1">
                            <a:solidFill>
                              <a:schemeClr val="bg2">
                                <a:lumMod val="25000"/>
                              </a:schemeClr>
                            </a:solidFill>
                            <a:latin typeface="Cambria Math"/>
                            <a:ea typeface="Cambria Math"/>
                          </a:rPr>
                          <m:t>𝜋</m:t>
                        </m:r>
                      </m:e>
                      <m:sub>
                        <m:r>
                          <a:rPr lang="en-AU" i="1">
                            <a:solidFill>
                              <a:schemeClr val="bg2">
                                <a:lumMod val="25000"/>
                              </a:schemeClr>
                            </a:solidFill>
                            <a:latin typeface="Cambria Math"/>
                            <a:ea typeface="Cambria Math"/>
                          </a:rPr>
                          <m:t>𝑀</m:t>
                        </m:r>
                      </m:sub>
                    </m:sSub>
                  </m:oMath>
                </a14:m>
                <a:r>
                  <a:rPr lang="en-US" dirty="0"/>
                  <a:t>)</a:t>
                </a:r>
                <a:r>
                  <a:rPr lang="en-AU" dirty="0">
                    <a:solidFill>
                      <a:schemeClr val="bg2">
                        <a:lumMod val="25000"/>
                      </a:schemeClr>
                    </a:solidFill>
                    <a:ea typeface="Cambria Math"/>
                  </a:rPr>
                  <a:t> </a:t>
                </a:r>
                <a:r>
                  <a:rPr lang="en-US" dirty="0"/>
                  <a:t>that could be attained. Then: </a:t>
                </a:r>
                <a:endParaRPr lang="en-US" i="1" dirty="0">
                  <a:solidFill>
                    <a:schemeClr val="bg2">
                      <a:lumMod val="25000"/>
                    </a:schemeClr>
                  </a:solidFill>
                </a:endParaRP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b="0" i="1" smtClean="0">
                              <a:solidFill>
                                <a:schemeClr val="bg2">
                                  <a:lumMod val="25000"/>
                                </a:schemeClr>
                              </a:solidFill>
                              <a:latin typeface="Cambria Math" panose="02040503050406030204" pitchFamily="18" charset="0"/>
                              <a:ea typeface="Cambria Math"/>
                            </a:rPr>
                          </m:ctrlPr>
                        </m:sSubPr>
                        <m:e>
                          <m:r>
                            <a:rPr lang="en-AU" b="0" i="1" smtClean="0">
                              <a:solidFill>
                                <a:schemeClr val="bg2">
                                  <a:lumMod val="25000"/>
                                </a:schemeClr>
                              </a:solidFill>
                              <a:latin typeface="Cambria Math"/>
                              <a:ea typeface="Cambria Math"/>
                            </a:rPr>
                            <m:t>𝜋</m:t>
                          </m:r>
                        </m:e>
                        <m:sub>
                          <m:r>
                            <a:rPr lang="en-AU" b="0" i="1" smtClean="0">
                              <a:solidFill>
                                <a:schemeClr val="bg2">
                                  <a:lumMod val="25000"/>
                                </a:schemeClr>
                              </a:solidFill>
                              <a:latin typeface="Cambria Math"/>
                              <a:ea typeface="Cambria Math"/>
                            </a:rPr>
                            <m:t>𝑅</m:t>
                          </m:r>
                        </m:sub>
                      </m:sSub>
                      <m:r>
                        <a:rPr lang="en-AU" b="0" i="1" smtClean="0">
                          <a:solidFill>
                            <a:schemeClr val="bg2">
                              <a:lumMod val="25000"/>
                            </a:schemeClr>
                          </a:solidFill>
                          <a:latin typeface="Cambria Math"/>
                        </a:rPr>
                        <m:t>=</m:t>
                      </m:r>
                      <m:sSub>
                        <m:sSubPr>
                          <m:ctrlPr>
                            <a:rPr lang="en-AU" i="1">
                              <a:solidFill>
                                <a:schemeClr val="bg2">
                                  <a:lumMod val="25000"/>
                                </a:schemeClr>
                              </a:solidFill>
                              <a:latin typeface="Cambria Math" panose="02040503050406030204" pitchFamily="18" charset="0"/>
                              <a:ea typeface="Cambria Math"/>
                            </a:rPr>
                          </m:ctrlPr>
                        </m:sSubPr>
                        <m:e>
                          <m:r>
                            <a:rPr lang="en-AU" i="1">
                              <a:solidFill>
                                <a:schemeClr val="bg2">
                                  <a:lumMod val="25000"/>
                                </a:schemeClr>
                              </a:solidFill>
                              <a:latin typeface="Cambria Math"/>
                              <a:ea typeface="Cambria Math"/>
                            </a:rPr>
                            <m:t>𝜋</m:t>
                          </m:r>
                        </m:e>
                        <m:sub>
                          <m:r>
                            <a:rPr lang="en-AU" b="0" i="1" smtClean="0">
                              <a:solidFill>
                                <a:schemeClr val="bg2">
                                  <a:lumMod val="25000"/>
                                </a:schemeClr>
                              </a:solidFill>
                              <a:latin typeface="Cambria Math"/>
                              <a:ea typeface="Cambria Math"/>
                            </a:rPr>
                            <m:t>𝑀</m:t>
                          </m:r>
                        </m:sub>
                      </m:sSub>
                      <m:r>
                        <a:rPr lang="en-AU" b="0" i="1" smtClean="0">
                          <a:solidFill>
                            <a:schemeClr val="bg2">
                              <a:lumMod val="25000"/>
                            </a:schemeClr>
                          </a:solidFill>
                          <a:latin typeface="Cambria Math"/>
                          <a:ea typeface="Cambria Math"/>
                        </a:rPr>
                        <m:t>−</m:t>
                      </m:r>
                      <m:r>
                        <a:rPr lang="en-AU" b="0" i="1" smtClean="0">
                          <a:solidFill>
                            <a:schemeClr val="bg2">
                              <a:lumMod val="25000"/>
                            </a:schemeClr>
                          </a:solidFill>
                          <a:latin typeface="Cambria Math"/>
                          <a:ea typeface="Cambria Math"/>
                        </a:rPr>
                        <m:t>𝑃</m:t>
                      </m:r>
                    </m:oMath>
                  </m:oMathPara>
                </a14:m>
                <a:endParaRPr lang="en-US"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r>
                  <a:rPr lang="en-US" dirty="0"/>
                  <a:t>Where </a:t>
                </a:r>
                <a14:m>
                  <m:oMath xmlns:m="http://schemas.openxmlformats.org/officeDocument/2006/math">
                    <m:r>
                      <a:rPr lang="en-AU" i="1">
                        <a:solidFill>
                          <a:schemeClr val="bg2">
                            <a:lumMod val="25000"/>
                          </a:schemeClr>
                        </a:solidFill>
                        <a:latin typeface="Cambria Math"/>
                        <a:ea typeface="Cambria Math"/>
                      </a:rPr>
                      <m:t>𝑃</m:t>
                    </m:r>
                  </m:oMath>
                </a14:m>
                <a:r>
                  <a:rPr lang="en-US" dirty="0"/>
                  <a:t> is the ‘excessive’ perk consumption and </a:t>
                </a:r>
                <a14:m>
                  <m:oMath xmlns:m="http://schemas.openxmlformats.org/officeDocument/2006/math">
                    <m:sSub>
                      <m:sSubPr>
                        <m:ctrlPr>
                          <a:rPr lang="en-AU" i="1">
                            <a:solidFill>
                              <a:schemeClr val="bg2">
                                <a:lumMod val="25000"/>
                              </a:schemeClr>
                            </a:solidFill>
                            <a:latin typeface="Cambria Math" panose="02040503050406030204" pitchFamily="18" charset="0"/>
                            <a:ea typeface="Cambria Math"/>
                          </a:rPr>
                        </m:ctrlPr>
                      </m:sSubPr>
                      <m:e>
                        <m:r>
                          <a:rPr lang="en-AU" i="1">
                            <a:solidFill>
                              <a:schemeClr val="bg2">
                                <a:lumMod val="25000"/>
                              </a:schemeClr>
                            </a:solidFill>
                            <a:latin typeface="Cambria Math"/>
                            <a:ea typeface="Cambria Math"/>
                          </a:rPr>
                          <m:t>𝜋</m:t>
                        </m:r>
                      </m:e>
                      <m:sub>
                        <m:r>
                          <a:rPr lang="en-AU" i="1">
                            <a:solidFill>
                              <a:schemeClr val="bg2">
                                <a:lumMod val="25000"/>
                              </a:schemeClr>
                            </a:solidFill>
                            <a:latin typeface="Cambria Math"/>
                            <a:ea typeface="Cambria Math"/>
                          </a:rPr>
                          <m:t>𝑅</m:t>
                        </m:r>
                      </m:sub>
                    </m:sSub>
                  </m:oMath>
                </a14:m>
                <a:r>
                  <a:rPr lang="en-US" i="1" dirty="0">
                    <a:solidFill>
                      <a:schemeClr val="bg2">
                        <a:lumMod val="25000"/>
                      </a:schemeClr>
                    </a:solidFill>
                  </a:rPr>
                  <a:t> </a:t>
                </a:r>
                <a:r>
                  <a:rPr lang="en-US" dirty="0">
                    <a:solidFill>
                      <a:schemeClr val="bg2">
                        <a:lumMod val="25000"/>
                      </a:schemeClr>
                    </a:solidFill>
                  </a:rPr>
                  <a:t>is realized profits</a:t>
                </a:r>
              </a:p>
              <a:p>
                <a:pPr marL="355600" indent="-355600">
                  <a:lnSpc>
                    <a:spcPct val="120000"/>
                  </a:lnSpc>
                  <a:buClr>
                    <a:srgbClr val="0070C0"/>
                  </a:buClr>
                  <a:buSzPct val="50000"/>
                  <a:buFont typeface="Wingdings" panose="05000000000000000000" pitchFamily="2" charset="2"/>
                  <a:buChar char="q"/>
                </a:pPr>
                <a:r>
                  <a:rPr lang="en-AU" dirty="0"/>
                  <a:t>So we simply write a contract that sets compensation </a:t>
                </a:r>
                <a14:m>
                  <m:oMath xmlns:m="http://schemas.openxmlformats.org/officeDocument/2006/math">
                    <m:r>
                      <a:rPr lang="en-AU" b="0" i="1" smtClean="0">
                        <a:solidFill>
                          <a:schemeClr val="bg2">
                            <a:lumMod val="25000"/>
                          </a:schemeClr>
                        </a:solidFill>
                        <a:latin typeface="Cambria Math"/>
                        <a:ea typeface="Cambria Math"/>
                      </a:rPr>
                      <m:t>𝐶</m:t>
                    </m:r>
                  </m:oMath>
                </a14:m>
                <a:r>
                  <a:rPr lang="en-US" dirty="0"/>
                  <a:t> as follows: </a:t>
                </a:r>
              </a:p>
              <a:p>
                <a:pPr marL="358775"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AU" i="1" smtClean="0">
                              <a:solidFill>
                                <a:schemeClr val="bg2">
                                  <a:lumMod val="25000"/>
                                </a:schemeClr>
                              </a:solidFill>
                              <a:latin typeface="Cambria Math" panose="02040503050406030204" pitchFamily="18" charset="0"/>
                              <a:ea typeface="Cambria Math"/>
                            </a:rPr>
                          </m:ctrlPr>
                        </m:sSubPr>
                        <m:e>
                          <m:r>
                            <a:rPr lang="en-AU" b="0" i="1" smtClean="0">
                              <a:solidFill>
                                <a:schemeClr val="bg2">
                                  <a:lumMod val="25000"/>
                                </a:schemeClr>
                              </a:solidFill>
                              <a:latin typeface="Cambria Math"/>
                              <a:ea typeface="Cambria Math"/>
                            </a:rPr>
                            <m:t>𝐶</m:t>
                          </m:r>
                          <m:r>
                            <a:rPr lang="en-AU" b="0" i="1" smtClean="0">
                              <a:solidFill>
                                <a:schemeClr val="bg2">
                                  <a:lumMod val="25000"/>
                                </a:schemeClr>
                              </a:solidFill>
                              <a:latin typeface="Cambria Math"/>
                              <a:ea typeface="Cambria Math"/>
                            </a:rPr>
                            <m:t>=</m:t>
                          </m:r>
                          <m:r>
                            <a:rPr lang="en-AU" b="0" i="1" smtClean="0">
                              <a:solidFill>
                                <a:schemeClr val="bg2">
                                  <a:lumMod val="25000"/>
                                </a:schemeClr>
                              </a:solidFill>
                              <a:latin typeface="Cambria Math"/>
                              <a:ea typeface="Cambria Math"/>
                            </a:rPr>
                            <m:t>𝑆</m:t>
                          </m:r>
                          <m:r>
                            <a:rPr lang="en-AU" b="0" i="1" smtClean="0">
                              <a:solidFill>
                                <a:schemeClr val="bg2">
                                  <a:lumMod val="25000"/>
                                </a:schemeClr>
                              </a:solidFill>
                              <a:latin typeface="Cambria Math"/>
                              <a:ea typeface="Cambria Math"/>
                            </a:rPr>
                            <m:t>−</m:t>
                          </m:r>
                          <m:d>
                            <m:dPr>
                              <m:ctrlPr>
                                <a:rPr lang="en-AU" b="0" i="1" smtClean="0">
                                  <a:solidFill>
                                    <a:schemeClr val="bg2">
                                      <a:lumMod val="25000"/>
                                    </a:schemeClr>
                                  </a:solidFill>
                                  <a:latin typeface="Cambria Math" panose="02040503050406030204" pitchFamily="18" charset="0"/>
                                  <a:ea typeface="Cambria Math"/>
                                </a:rPr>
                              </m:ctrlPr>
                            </m:dPr>
                            <m:e>
                              <m:sSub>
                                <m:sSubPr>
                                  <m:ctrlPr>
                                    <a:rPr lang="en-AU" i="1">
                                      <a:solidFill>
                                        <a:schemeClr val="bg2">
                                          <a:lumMod val="25000"/>
                                        </a:schemeClr>
                                      </a:solidFill>
                                      <a:latin typeface="Cambria Math" panose="02040503050406030204" pitchFamily="18" charset="0"/>
                                      <a:ea typeface="Cambria Math"/>
                                    </a:rPr>
                                  </m:ctrlPr>
                                </m:sSubPr>
                                <m:e>
                                  <m:r>
                                    <a:rPr lang="en-AU" i="1">
                                      <a:solidFill>
                                        <a:schemeClr val="bg2">
                                          <a:lumMod val="25000"/>
                                        </a:schemeClr>
                                      </a:solidFill>
                                      <a:latin typeface="Cambria Math"/>
                                      <a:ea typeface="Cambria Math"/>
                                    </a:rPr>
                                    <m:t>𝜋</m:t>
                                  </m:r>
                                </m:e>
                                <m:sub>
                                  <m:r>
                                    <a:rPr lang="en-AU" i="1">
                                      <a:solidFill>
                                        <a:schemeClr val="bg2">
                                          <a:lumMod val="25000"/>
                                        </a:schemeClr>
                                      </a:solidFill>
                                      <a:latin typeface="Cambria Math"/>
                                      <a:ea typeface="Cambria Math"/>
                                    </a:rPr>
                                    <m:t>𝑀</m:t>
                                  </m:r>
                                </m:sub>
                              </m:sSub>
                              <m:r>
                                <a:rPr lang="en-AU" b="0" i="1" smtClean="0">
                                  <a:solidFill>
                                    <a:schemeClr val="bg2">
                                      <a:lumMod val="25000"/>
                                    </a:schemeClr>
                                  </a:solidFill>
                                  <a:latin typeface="Cambria Math"/>
                                  <a:ea typeface="Cambria Math"/>
                                </a:rPr>
                                <m:t>−</m:t>
                              </m:r>
                              <m:sSub>
                                <m:sSubPr>
                                  <m:ctrlPr>
                                    <a:rPr lang="en-AU" i="1">
                                      <a:solidFill>
                                        <a:schemeClr val="bg2">
                                          <a:lumMod val="25000"/>
                                        </a:schemeClr>
                                      </a:solidFill>
                                      <a:latin typeface="Cambria Math" panose="02040503050406030204" pitchFamily="18" charset="0"/>
                                      <a:ea typeface="Cambria Math"/>
                                    </a:rPr>
                                  </m:ctrlPr>
                                </m:sSubPr>
                                <m:e>
                                  <m:r>
                                    <a:rPr lang="en-AU" i="1">
                                      <a:solidFill>
                                        <a:schemeClr val="bg2">
                                          <a:lumMod val="25000"/>
                                        </a:schemeClr>
                                      </a:solidFill>
                                      <a:latin typeface="Cambria Math"/>
                                      <a:ea typeface="Cambria Math"/>
                                    </a:rPr>
                                    <m:t>𝜋</m:t>
                                  </m:r>
                                </m:e>
                                <m:sub>
                                  <m:r>
                                    <a:rPr lang="en-AU" b="0" i="1" smtClean="0">
                                      <a:solidFill>
                                        <a:schemeClr val="bg2">
                                          <a:lumMod val="25000"/>
                                        </a:schemeClr>
                                      </a:solidFill>
                                      <a:latin typeface="Cambria Math"/>
                                      <a:ea typeface="Cambria Math"/>
                                    </a:rPr>
                                    <m:t>𝑅</m:t>
                                  </m:r>
                                </m:sub>
                              </m:sSub>
                            </m:e>
                          </m:d>
                        </m:e>
                        <m:sub/>
                      </m:sSub>
                    </m:oMath>
                  </m:oMathPara>
                </a14:m>
                <a:endParaRPr lang="en-US" i="1"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r>
                  <a:rPr lang="en-AU" dirty="0"/>
                  <a:t>That is, just write a contract that reduces salary by charging the boss for the full consumption of his/ her perks (</a:t>
                </a:r>
                <a14:m>
                  <m:oMath xmlns:m="http://schemas.openxmlformats.org/officeDocument/2006/math">
                    <m:sSub>
                      <m:sSubPr>
                        <m:ctrlPr>
                          <a:rPr lang="en-AU" i="1">
                            <a:solidFill>
                              <a:schemeClr val="bg2">
                                <a:lumMod val="25000"/>
                              </a:schemeClr>
                            </a:solidFill>
                            <a:latin typeface="Cambria Math" panose="02040503050406030204" pitchFamily="18" charset="0"/>
                            <a:ea typeface="Cambria Math"/>
                          </a:rPr>
                        </m:ctrlPr>
                      </m:sSubPr>
                      <m:e>
                        <m:r>
                          <a:rPr lang="en-AU" i="1">
                            <a:solidFill>
                              <a:schemeClr val="bg2">
                                <a:lumMod val="25000"/>
                              </a:schemeClr>
                            </a:solidFill>
                            <a:latin typeface="Cambria Math"/>
                            <a:ea typeface="Cambria Math"/>
                          </a:rPr>
                          <m:t>𝐶</m:t>
                        </m:r>
                        <m:r>
                          <a:rPr lang="en-AU" i="1">
                            <a:solidFill>
                              <a:schemeClr val="bg2">
                                <a:lumMod val="25000"/>
                              </a:schemeClr>
                            </a:solidFill>
                            <a:latin typeface="Cambria Math"/>
                            <a:ea typeface="Cambria Math"/>
                          </a:rPr>
                          <m:t>=</m:t>
                        </m:r>
                        <m:r>
                          <a:rPr lang="en-AU" i="1">
                            <a:solidFill>
                              <a:schemeClr val="bg2">
                                <a:lumMod val="25000"/>
                              </a:schemeClr>
                            </a:solidFill>
                            <a:latin typeface="Cambria Math"/>
                            <a:ea typeface="Cambria Math"/>
                          </a:rPr>
                          <m:t>𝑆</m:t>
                        </m:r>
                        <m:r>
                          <a:rPr lang="en-AU" i="1">
                            <a:solidFill>
                              <a:schemeClr val="bg2">
                                <a:lumMod val="25000"/>
                              </a:schemeClr>
                            </a:solidFill>
                            <a:latin typeface="Cambria Math"/>
                            <a:ea typeface="Cambria Math"/>
                          </a:rPr>
                          <m:t>−</m:t>
                        </m:r>
                        <m:r>
                          <a:rPr lang="en-AU" b="0" i="1" smtClean="0">
                            <a:solidFill>
                              <a:schemeClr val="bg2">
                                <a:lumMod val="25000"/>
                              </a:schemeClr>
                            </a:solidFill>
                            <a:latin typeface="Cambria Math"/>
                            <a:ea typeface="Cambria Math"/>
                          </a:rPr>
                          <m:t>𝑃</m:t>
                        </m:r>
                      </m:e>
                      <m:sub/>
                    </m:sSub>
                  </m:oMath>
                </a14:m>
                <a:r>
                  <a:rPr lang="en-AU" dirty="0"/>
                  <a:t>). </a:t>
                </a: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 b="-112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63280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6" y="5690802"/>
            <a:ext cx="4663009" cy="10723"/>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90444" y="1385112"/>
            <a:ext cx="1255033" cy="646331"/>
          </a:xfrm>
          <a:prstGeom prst="rect">
            <a:avLst/>
          </a:prstGeom>
          <a:noFill/>
        </p:spPr>
        <p:txBody>
          <a:bodyPr wrap="square" rtlCol="0">
            <a:spAutoFit/>
          </a:bodyPr>
          <a:lstStyle/>
          <a:p>
            <a:r>
              <a:rPr lang="en-US" dirty="0"/>
              <a:t>Cash compo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395997" cy="338554"/>
          </a:xfrm>
          <a:prstGeom prst="rect">
            <a:avLst/>
          </a:prstGeom>
          <a:noFill/>
        </p:spPr>
        <p:txBody>
          <a:bodyPr wrap="square" rtlCol="0">
            <a:spAutoFit/>
          </a:bodyPr>
          <a:lstStyle/>
          <a:p>
            <a:r>
              <a:rPr lang="en-US" sz="1600" dirty="0"/>
              <a:t>S</a:t>
            </a:r>
          </a:p>
        </p:txBody>
      </p:sp>
      <p:sp>
        <p:nvSpPr>
          <p:cNvPr id="79" name="TextBox 78"/>
          <p:cNvSpPr txBox="1"/>
          <p:nvPr/>
        </p:nvSpPr>
        <p:spPr>
          <a:xfrm>
            <a:off x="2912416" y="1385112"/>
            <a:ext cx="556536" cy="338554"/>
          </a:xfrm>
          <a:prstGeom prst="rect">
            <a:avLst/>
          </a:prstGeom>
          <a:noFill/>
        </p:spPr>
        <p:txBody>
          <a:bodyPr wrap="square" rtlCol="0">
            <a:spAutoFit/>
          </a:bodyPr>
          <a:lstStyle/>
          <a:p>
            <a:r>
              <a:rPr lang="en-US" sz="1600" dirty="0"/>
              <a:t>S</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152321" y="1400802"/>
            <a:ext cx="3647772" cy="338554"/>
          </a:xfrm>
          <a:prstGeom prst="rect">
            <a:avLst/>
          </a:prstGeom>
          <a:noFill/>
        </p:spPr>
        <p:txBody>
          <a:bodyPr wrap="square" rtlCol="0">
            <a:spAutoFit/>
          </a:bodyPr>
          <a:lstStyle/>
          <a:p>
            <a:r>
              <a:rPr lang="en-US" sz="1600" i="1" dirty="0"/>
              <a:t>At optimum, MRS equals the MRT=1</a:t>
            </a:r>
          </a:p>
        </p:txBody>
      </p:sp>
      <p:sp>
        <p:nvSpPr>
          <p:cNvPr id="41" name="TextBox 40"/>
          <p:cNvSpPr txBox="1"/>
          <p:nvPr/>
        </p:nvSpPr>
        <p:spPr>
          <a:xfrm>
            <a:off x="8199575" y="5538266"/>
            <a:ext cx="1555133" cy="338554"/>
          </a:xfrm>
          <a:prstGeom prst="rect">
            <a:avLst/>
          </a:prstGeom>
          <a:noFill/>
        </p:spPr>
        <p:txBody>
          <a:bodyPr wrap="square" rtlCol="0">
            <a:spAutoFit/>
          </a:bodyPr>
          <a:lstStyle/>
          <a:p>
            <a:pPr algn="ctr"/>
            <a:r>
              <a:rPr lang="en-US" sz="1600" i="1" dirty="0"/>
              <a:t>$, exp. On perks</a:t>
            </a:r>
          </a:p>
        </p:txBody>
      </p:sp>
      <p:cxnSp>
        <p:nvCxnSpPr>
          <p:cNvPr id="24" name="Straight Connector 23"/>
          <p:cNvCxnSpPr/>
          <p:nvPr/>
        </p:nvCxnSpPr>
        <p:spPr>
          <a:xfrm>
            <a:off x="3468952" y="1543666"/>
            <a:ext cx="4256269" cy="414713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487384" y="-1404321"/>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5" name="Arc 64"/>
          <p:cNvSpPr/>
          <p:nvPr/>
        </p:nvSpPr>
        <p:spPr>
          <a:xfrm rot="10800000">
            <a:off x="4023464" y="-471909"/>
            <a:ext cx="6503542" cy="5578868"/>
          </a:xfrm>
          <a:prstGeom prst="arc">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 name="Straight Connector 6"/>
          <p:cNvCxnSpPr/>
          <p:nvPr/>
        </p:nvCxnSpPr>
        <p:spPr>
          <a:xfrm flipH="1">
            <a:off x="3145478" y="3299012"/>
            <a:ext cx="213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8082" y="3129735"/>
            <a:ext cx="556536" cy="338554"/>
          </a:xfrm>
          <a:prstGeom prst="rect">
            <a:avLst/>
          </a:prstGeom>
          <a:noFill/>
        </p:spPr>
        <p:txBody>
          <a:bodyPr wrap="square" rtlCol="0">
            <a:spAutoFit/>
          </a:bodyPr>
          <a:lstStyle/>
          <a:p>
            <a:r>
              <a:rPr lang="en-US" sz="1600" dirty="0"/>
              <a:t>C*</a:t>
            </a:r>
          </a:p>
        </p:txBody>
      </p:sp>
      <p:sp>
        <p:nvSpPr>
          <p:cNvPr id="31" name="TextBox 30"/>
          <p:cNvSpPr txBox="1"/>
          <p:nvPr/>
        </p:nvSpPr>
        <p:spPr>
          <a:xfrm>
            <a:off x="5091591" y="5724256"/>
            <a:ext cx="556536" cy="338554"/>
          </a:xfrm>
          <a:prstGeom prst="rect">
            <a:avLst/>
          </a:prstGeom>
          <a:noFill/>
        </p:spPr>
        <p:txBody>
          <a:bodyPr wrap="square" rtlCol="0">
            <a:spAutoFit/>
          </a:bodyPr>
          <a:lstStyle/>
          <a:p>
            <a:r>
              <a:rPr lang="en-US" sz="1600" dirty="0"/>
              <a:t>P*</a:t>
            </a:r>
          </a:p>
        </p:txBody>
      </p:sp>
      <p:sp>
        <p:nvSpPr>
          <p:cNvPr id="22" name="TextBox 21"/>
          <p:cNvSpPr txBox="1"/>
          <p:nvPr/>
        </p:nvSpPr>
        <p:spPr>
          <a:xfrm>
            <a:off x="6375689" y="2179476"/>
            <a:ext cx="3647772" cy="830997"/>
          </a:xfrm>
          <a:prstGeom prst="rect">
            <a:avLst/>
          </a:prstGeom>
          <a:noFill/>
        </p:spPr>
        <p:txBody>
          <a:bodyPr wrap="square" rtlCol="0">
            <a:spAutoFit/>
          </a:bodyPr>
          <a:lstStyle/>
          <a:p>
            <a:r>
              <a:rPr lang="en-US" sz="1600" i="1" dirty="0"/>
              <a:t>An interesting question might be whether this is always the case… and for what reasons</a:t>
            </a:r>
          </a:p>
        </p:txBody>
      </p:sp>
      <p:sp>
        <p:nvSpPr>
          <p:cNvPr id="23" name="TextBox 22"/>
          <p:cNvSpPr txBox="1"/>
          <p:nvPr/>
        </p:nvSpPr>
        <p:spPr>
          <a:xfrm>
            <a:off x="7923219" y="3627957"/>
            <a:ext cx="3647772" cy="830997"/>
          </a:xfrm>
          <a:prstGeom prst="rect">
            <a:avLst/>
          </a:prstGeom>
          <a:noFill/>
        </p:spPr>
        <p:txBody>
          <a:bodyPr wrap="square" rtlCol="0">
            <a:spAutoFit/>
          </a:bodyPr>
          <a:lstStyle/>
          <a:p>
            <a:r>
              <a:rPr lang="en-US" sz="1600" i="1" dirty="0"/>
              <a:t>Here the contract aligns the incentives of the manager and owner – whatever he consumes in perks is lost in salary.</a:t>
            </a:r>
          </a:p>
        </p:txBody>
      </p:sp>
      <p:cxnSp>
        <p:nvCxnSpPr>
          <p:cNvPr id="13" name="Straight Connector 12"/>
          <p:cNvCxnSpPr/>
          <p:nvPr/>
        </p:nvCxnSpPr>
        <p:spPr>
          <a:xfrm>
            <a:off x="5280212" y="3299012"/>
            <a:ext cx="0" cy="25717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35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29" grpId="0" animBg="1"/>
      <p:bldP spid="65" grpId="0" animBg="1"/>
      <p:bldP spid="30" grpId="0"/>
      <p:bldP spid="3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Incentive Problems and Contracts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Of course life is never so simple: </a:t>
                </a:r>
                <a:endParaRPr lang="en-US" i="1" dirty="0">
                  <a:solidFill>
                    <a:schemeClr val="bg2">
                      <a:lumMod val="25000"/>
                    </a:schemeClr>
                  </a:solidFill>
                </a:endParaRPr>
              </a:p>
              <a:p>
                <a:pPr marL="806450" indent="-447675">
                  <a:lnSpc>
                    <a:spcPct val="120000"/>
                  </a:lnSpc>
                  <a:buClr>
                    <a:srgbClr val="0070C0"/>
                  </a:buClr>
                  <a:buSzPct val="50000"/>
                  <a:buBlip>
                    <a:blip r:embed="rId3"/>
                  </a:buBlip>
                </a:pPr>
                <a:r>
                  <a:rPr lang="en-AU" i="1" dirty="0">
                    <a:solidFill>
                      <a:schemeClr val="bg2">
                        <a:lumMod val="25000"/>
                      </a:schemeClr>
                    </a:solidFill>
                  </a:rPr>
                  <a:t>Contracts are not costless to negotiate, write and enforce</a:t>
                </a:r>
                <a:r>
                  <a:rPr lang="en-US" i="1" dirty="0">
                    <a:solidFill>
                      <a:schemeClr val="bg2">
                        <a:lumMod val="25000"/>
                      </a:schemeClr>
                    </a:solidFill>
                  </a:rPr>
                  <a:t>.</a:t>
                </a:r>
              </a:p>
              <a:p>
                <a:pPr marL="806450" indent="-447675">
                  <a:lnSpc>
                    <a:spcPct val="120000"/>
                  </a:lnSpc>
                  <a:buClr>
                    <a:srgbClr val="0070C0"/>
                  </a:buClr>
                  <a:buSzPct val="50000"/>
                  <a:buBlip>
                    <a:blip r:embed="rId3"/>
                  </a:buBlip>
                </a:pPr>
                <a:r>
                  <a:rPr lang="en-US" i="1" dirty="0">
                    <a:solidFill>
                      <a:schemeClr val="bg2">
                        <a:lumMod val="25000"/>
                      </a:schemeClr>
                    </a:solidFill>
                  </a:rPr>
                  <a:t>Information is asymmetric – what is the most obvious aspects of asymmetry in the relationship above? Hint - think about </a:t>
                </a:r>
                <a14:m>
                  <m:oMath xmlns:m="http://schemas.openxmlformats.org/officeDocument/2006/math">
                    <m:sSub>
                      <m:sSubPr>
                        <m:ctrlPr>
                          <a:rPr lang="en-AU" i="1">
                            <a:solidFill>
                              <a:schemeClr val="bg2">
                                <a:lumMod val="25000"/>
                              </a:schemeClr>
                            </a:solidFill>
                            <a:latin typeface="Cambria Math" panose="02040503050406030204" pitchFamily="18" charset="0"/>
                            <a:ea typeface="Cambria Math"/>
                          </a:rPr>
                        </m:ctrlPr>
                      </m:sSubPr>
                      <m:e>
                        <m:r>
                          <a:rPr lang="en-AU" i="1">
                            <a:solidFill>
                              <a:schemeClr val="bg2">
                                <a:lumMod val="25000"/>
                              </a:schemeClr>
                            </a:solidFill>
                            <a:latin typeface="Cambria Math"/>
                            <a:ea typeface="Cambria Math"/>
                          </a:rPr>
                          <m:t>𝜋</m:t>
                        </m:r>
                      </m:e>
                      <m:sub/>
                    </m:sSub>
                  </m:oMath>
                </a14:m>
                <a:r>
                  <a:rPr lang="en-AU" dirty="0"/>
                  <a:t>…</a:t>
                </a:r>
              </a:p>
              <a:p>
                <a:pPr marL="806450" indent="-447675">
                  <a:lnSpc>
                    <a:spcPct val="120000"/>
                  </a:lnSpc>
                  <a:buClr>
                    <a:srgbClr val="0070C0"/>
                  </a:buClr>
                  <a:buSzPct val="50000"/>
                  <a:buBlip>
                    <a:blip r:embed="rId3"/>
                  </a:buBlip>
                </a:pPr>
                <a:r>
                  <a:rPr lang="en-AU" dirty="0"/>
                  <a:t>Information asymmetries might occur before the contract is negotiated,  and after it is negotiated.</a:t>
                </a:r>
              </a:p>
              <a:p>
                <a:pPr marL="355600" indent="-355600">
                  <a:lnSpc>
                    <a:spcPct val="120000"/>
                  </a:lnSpc>
                  <a:buClr>
                    <a:srgbClr val="0070C0"/>
                  </a:buClr>
                  <a:buSzPct val="50000"/>
                  <a:buFont typeface="Wingdings" panose="05000000000000000000" pitchFamily="2" charset="2"/>
                  <a:buChar char="q"/>
                </a:pPr>
                <a:r>
                  <a:rPr lang="en-AU" dirty="0"/>
                  <a:t>Consider …</a:t>
                </a:r>
                <a:r>
                  <a:rPr lang="en-US" dirty="0"/>
                  <a:t> </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259994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Post-contractual information problems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000" dirty="0"/>
              <a:t>Agency relationship, i.e. relationships between principal and an agent: </a:t>
            </a:r>
            <a:endParaRPr lang="en-US" sz="2000" i="1" dirty="0">
              <a:solidFill>
                <a:schemeClr val="bg2">
                  <a:lumMod val="25000"/>
                </a:schemeClr>
              </a:solidFill>
            </a:endParaRPr>
          </a:p>
          <a:p>
            <a:pPr marL="806450" indent="-447675">
              <a:lnSpc>
                <a:spcPct val="120000"/>
              </a:lnSpc>
              <a:buClr>
                <a:srgbClr val="0070C0"/>
              </a:buClr>
              <a:buSzPct val="50000"/>
              <a:buBlip>
                <a:blip r:embed="rId3"/>
              </a:buBlip>
            </a:pPr>
            <a:r>
              <a:rPr lang="en-AU" sz="2000" i="1" dirty="0">
                <a:solidFill>
                  <a:schemeClr val="bg2">
                    <a:lumMod val="25000"/>
                  </a:schemeClr>
                </a:solidFill>
              </a:rPr>
              <a:t>Shareholders and Boards of Directors</a:t>
            </a:r>
            <a:r>
              <a:rPr lang="en-US" sz="2000" i="1" dirty="0">
                <a:solidFill>
                  <a:schemeClr val="bg2">
                    <a:lumMod val="25000"/>
                  </a:schemeClr>
                </a:solidFill>
              </a:rPr>
              <a:t>.</a:t>
            </a:r>
          </a:p>
          <a:p>
            <a:pPr marL="806450" indent="-447675">
              <a:lnSpc>
                <a:spcPct val="120000"/>
              </a:lnSpc>
              <a:buClr>
                <a:srgbClr val="0070C0"/>
              </a:buClr>
              <a:buSzPct val="50000"/>
              <a:buBlip>
                <a:blip r:embed="rId3"/>
              </a:buBlip>
            </a:pPr>
            <a:r>
              <a:rPr lang="en-US" sz="2000" i="1" dirty="0">
                <a:solidFill>
                  <a:schemeClr val="bg2">
                    <a:lumMod val="25000"/>
                  </a:schemeClr>
                </a:solidFill>
              </a:rPr>
              <a:t>Boards delegate decision making authority to senior executives.</a:t>
            </a:r>
          </a:p>
          <a:p>
            <a:pPr marL="806450" indent="-447675">
              <a:lnSpc>
                <a:spcPct val="120000"/>
              </a:lnSpc>
              <a:buClr>
                <a:srgbClr val="0070C0"/>
              </a:buClr>
              <a:buSzPct val="50000"/>
              <a:buBlip>
                <a:blip r:embed="rId3"/>
              </a:buBlip>
            </a:pPr>
            <a:r>
              <a:rPr lang="en-US" sz="2000" i="1" dirty="0">
                <a:solidFill>
                  <a:schemeClr val="bg2">
                    <a:lumMod val="25000"/>
                  </a:schemeClr>
                </a:solidFill>
              </a:rPr>
              <a:t>Tasks are assigned to successively lower level of employees ….</a:t>
            </a:r>
          </a:p>
          <a:p>
            <a:pPr marL="355600" indent="-355600">
              <a:lnSpc>
                <a:spcPct val="120000"/>
              </a:lnSpc>
              <a:buClr>
                <a:srgbClr val="0070C0"/>
              </a:buClr>
              <a:buSzPct val="50000"/>
              <a:buFont typeface="Wingdings" panose="05000000000000000000" pitchFamily="2" charset="2"/>
              <a:buChar char="q"/>
            </a:pPr>
            <a:r>
              <a:rPr lang="en-AU" sz="2000" dirty="0"/>
              <a:t>Agency problems arise because the interests of the principal-agent are not perfectly aligned.</a:t>
            </a:r>
          </a:p>
          <a:p>
            <a:pPr marL="355600" indent="-355600">
              <a:lnSpc>
                <a:spcPct val="120000"/>
              </a:lnSpc>
              <a:buClr>
                <a:srgbClr val="0070C0"/>
              </a:buClr>
              <a:buSzPct val="50000"/>
              <a:buFont typeface="Wingdings" panose="05000000000000000000" pitchFamily="2" charset="2"/>
              <a:buChar char="q"/>
            </a:pPr>
            <a:r>
              <a:rPr lang="en-AU" sz="2000" dirty="0"/>
              <a:t>Moreover, asymmetric information means that these contracting problems cannot be resolved </a:t>
            </a:r>
            <a:r>
              <a:rPr lang="en-AU" sz="2000" dirty="0" err="1"/>
              <a:t>costlessly</a:t>
            </a:r>
            <a:r>
              <a:rPr lang="en-AU" sz="2000" dirty="0"/>
              <a:t>.</a:t>
            </a:r>
            <a:r>
              <a:rPr lang="en-AU" sz="2000" dirty="0">
                <a:solidFill>
                  <a:srgbClr val="FF0000"/>
                </a:solidFill>
              </a:rPr>
              <a:t> </a:t>
            </a:r>
            <a:r>
              <a:rPr lang="en-AU" sz="2000" b="1" i="1" dirty="0">
                <a:solidFill>
                  <a:srgbClr val="FF0000"/>
                </a:solidFill>
              </a:rPr>
              <a:t>Monitoring costs</a:t>
            </a:r>
            <a:r>
              <a:rPr lang="en-AU" sz="2000" dirty="0"/>
              <a:t> will be incurred and </a:t>
            </a:r>
            <a:r>
              <a:rPr lang="en-AU" sz="2000" b="1" i="1" dirty="0">
                <a:solidFill>
                  <a:srgbClr val="FF0000"/>
                </a:solidFill>
              </a:rPr>
              <a:t>bonding costs</a:t>
            </a:r>
            <a:r>
              <a:rPr lang="en-AU" sz="2000" dirty="0"/>
              <a:t> might be borne by agents.</a:t>
            </a:r>
          </a:p>
          <a:p>
            <a:pPr marL="355600" indent="-355600">
              <a:lnSpc>
                <a:spcPct val="120000"/>
              </a:lnSpc>
              <a:buClr>
                <a:srgbClr val="0070C0"/>
              </a:buClr>
              <a:buSzPct val="50000"/>
              <a:buFont typeface="Wingdings" panose="05000000000000000000" pitchFamily="2" charset="2"/>
              <a:buChar char="q"/>
            </a:pPr>
            <a:r>
              <a:rPr lang="en-AU" sz="2000" b="1" i="1" dirty="0">
                <a:solidFill>
                  <a:srgbClr val="FF0000"/>
                </a:solidFill>
              </a:rPr>
              <a:t>Residual loss </a:t>
            </a:r>
            <a:r>
              <a:rPr lang="en-AU" sz="2000" dirty="0"/>
              <a:t>is the loss in gains from trade that result from the conflicts of interest in the agency relationship.</a:t>
            </a:r>
            <a:r>
              <a:rPr lang="en-US" sz="2000" dirty="0"/>
              <a:t>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92045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Post-contractual information problems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spcAft>
                    <a:spcPts val="1200"/>
                  </a:spcAft>
                  <a:buClr>
                    <a:srgbClr val="0070C0"/>
                  </a:buClr>
                  <a:buSzPct val="50000"/>
                  <a:buFont typeface="Wingdings" panose="05000000000000000000" pitchFamily="2" charset="2"/>
                  <a:buChar char="q"/>
                </a:pPr>
                <a:r>
                  <a:rPr lang="en-US" sz="2000" dirty="0"/>
                  <a:t>Consider a firm that wishes to use a legal firm to provide advice. It’s MB is given by: </a:t>
                </a:r>
                <a:endParaRPr lang="en-US" sz="2000" i="1" dirty="0">
                  <a:solidFill>
                    <a:schemeClr val="bg2">
                      <a:lumMod val="25000"/>
                    </a:schemeClr>
                  </a:solidFill>
                </a:endParaRPr>
              </a:p>
              <a:p>
                <a:pPr marL="0" indent="0" algn="ctr">
                  <a:lnSpc>
                    <a:spcPct val="120000"/>
                  </a:lnSpc>
                  <a:spcAft>
                    <a:spcPts val="1200"/>
                  </a:spcAft>
                  <a:buClr>
                    <a:srgbClr val="0070C0"/>
                  </a:buClr>
                  <a:buSzPct val="50000"/>
                  <a:buNone/>
                </a:pPr>
                <a14:m>
                  <m:oMathPara xmlns:m="http://schemas.openxmlformats.org/officeDocument/2006/math">
                    <m:oMathParaPr>
                      <m:jc m:val="centerGroup"/>
                    </m:oMathParaPr>
                    <m:oMath xmlns:m="http://schemas.openxmlformats.org/officeDocument/2006/math">
                      <m:r>
                        <a:rPr lang="en-AU" sz="2000" b="0" i="1" smtClean="0">
                          <a:solidFill>
                            <a:schemeClr val="bg2">
                              <a:lumMod val="25000"/>
                            </a:schemeClr>
                          </a:solidFill>
                          <a:latin typeface="Cambria Math"/>
                          <a:ea typeface="Cambria Math"/>
                        </a:rPr>
                        <m:t>𝑀𝐵</m:t>
                      </m:r>
                      <m:r>
                        <a:rPr lang="en-AU" sz="2000" b="0" i="1" smtClean="0">
                          <a:solidFill>
                            <a:schemeClr val="bg2">
                              <a:lumMod val="25000"/>
                            </a:schemeClr>
                          </a:solidFill>
                          <a:latin typeface="Cambria Math"/>
                          <a:ea typeface="Cambria Math"/>
                        </a:rPr>
                        <m:t>=200−2</m:t>
                      </m:r>
                      <m:r>
                        <a:rPr lang="en-AU" sz="2000" b="0" i="1" smtClean="0">
                          <a:solidFill>
                            <a:schemeClr val="bg2">
                              <a:lumMod val="25000"/>
                            </a:schemeClr>
                          </a:solidFill>
                          <a:latin typeface="Cambria Math"/>
                          <a:ea typeface="Cambria Math"/>
                        </a:rPr>
                        <m:t>𝐿</m:t>
                      </m:r>
                    </m:oMath>
                  </m:oMathPara>
                </a14:m>
                <a:endParaRPr lang="en-AU" sz="2000" b="0" dirty="0">
                  <a:solidFill>
                    <a:schemeClr val="bg2">
                      <a:lumMod val="25000"/>
                    </a:schemeClr>
                  </a:solidFill>
                  <a:ea typeface="Cambria Math"/>
                </a:endParaRPr>
              </a:p>
              <a:p>
                <a:pPr marL="358775" indent="-358775">
                  <a:lnSpc>
                    <a:spcPct val="120000"/>
                  </a:lnSpc>
                  <a:buClr>
                    <a:srgbClr val="0070C0"/>
                  </a:buClr>
                  <a:buSzPct val="50000"/>
                  <a:buFont typeface="Wingdings" panose="05000000000000000000" pitchFamily="2" charset="2"/>
                  <a:buChar char="q"/>
                </a:pPr>
                <a:r>
                  <a:rPr lang="en-AU" sz="2000" dirty="0"/>
                  <a:t>For the law firm,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sz="2000" i="1">
                          <a:solidFill>
                            <a:schemeClr val="bg2">
                              <a:lumMod val="25000"/>
                            </a:schemeClr>
                          </a:solidFill>
                          <a:latin typeface="Cambria Math"/>
                          <a:ea typeface="Cambria Math"/>
                        </a:rPr>
                        <m:t>𝑀</m:t>
                      </m:r>
                      <m:r>
                        <a:rPr lang="en-AU" sz="2000" b="0" i="1" smtClean="0">
                          <a:solidFill>
                            <a:schemeClr val="bg2">
                              <a:lumMod val="25000"/>
                            </a:schemeClr>
                          </a:solidFill>
                          <a:latin typeface="Cambria Math"/>
                          <a:ea typeface="Cambria Math"/>
                        </a:rPr>
                        <m:t>𝐶</m:t>
                      </m:r>
                      <m:r>
                        <a:rPr lang="en-AU" sz="2000" i="1">
                          <a:solidFill>
                            <a:schemeClr val="bg2">
                              <a:lumMod val="25000"/>
                            </a:schemeClr>
                          </a:solidFill>
                          <a:latin typeface="Cambria Math"/>
                          <a:ea typeface="Cambria Math"/>
                        </a:rPr>
                        <m:t>=</m:t>
                      </m:r>
                      <m:r>
                        <a:rPr lang="en-AU" sz="2000" b="0" i="1" smtClean="0">
                          <a:solidFill>
                            <a:schemeClr val="bg2">
                              <a:lumMod val="25000"/>
                            </a:schemeClr>
                          </a:solidFill>
                          <a:latin typeface="Cambria Math"/>
                          <a:ea typeface="Cambria Math"/>
                        </a:rPr>
                        <m:t>100</m:t>
                      </m:r>
                    </m:oMath>
                  </m:oMathPara>
                </a14:m>
                <a:endParaRPr lang="en-AU" sz="2000" dirty="0">
                  <a:solidFill>
                    <a:schemeClr val="bg2">
                      <a:lumMod val="25000"/>
                    </a:schemeClr>
                  </a:solidFill>
                  <a:ea typeface="Cambria Math"/>
                </a:endParaRPr>
              </a:p>
              <a:p>
                <a:pPr marL="358775" indent="-358775">
                  <a:lnSpc>
                    <a:spcPct val="120000"/>
                  </a:lnSpc>
                  <a:buClr>
                    <a:srgbClr val="0070C0"/>
                  </a:buClr>
                  <a:buSzPct val="50000"/>
                  <a:buFont typeface="Wingdings" panose="05000000000000000000" pitchFamily="2" charset="2"/>
                  <a:buChar char="q"/>
                </a:pPr>
                <a:r>
                  <a:rPr lang="en-AU" sz="2000" dirty="0"/>
                  <a:t>Optimal hours of legal service is simply: </a:t>
                </a:r>
                <a:r>
                  <a:rPr lang="en-US" sz="2000" dirty="0"/>
                  <a:t> </a:t>
                </a:r>
              </a:p>
              <a:p>
                <a:pPr marL="358775"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sz="2000" i="1">
                          <a:solidFill>
                            <a:schemeClr val="bg2">
                              <a:lumMod val="25000"/>
                            </a:schemeClr>
                          </a:solidFill>
                          <a:latin typeface="Cambria Math"/>
                          <a:ea typeface="Cambria Math"/>
                        </a:rPr>
                        <m:t>𝑀</m:t>
                      </m:r>
                      <m:r>
                        <a:rPr lang="en-AU" sz="2000" b="0" i="1" smtClean="0">
                          <a:solidFill>
                            <a:schemeClr val="bg2">
                              <a:lumMod val="25000"/>
                            </a:schemeClr>
                          </a:solidFill>
                          <a:latin typeface="Cambria Math"/>
                          <a:ea typeface="Cambria Math"/>
                        </a:rPr>
                        <m:t>𝐵</m:t>
                      </m:r>
                      <m:r>
                        <a:rPr lang="en-AU" sz="2000" b="0" i="1" smtClean="0">
                          <a:solidFill>
                            <a:schemeClr val="bg2">
                              <a:lumMod val="25000"/>
                            </a:schemeClr>
                          </a:solidFill>
                          <a:latin typeface="Cambria Math"/>
                          <a:ea typeface="Cambria Math"/>
                        </a:rPr>
                        <m:t>=</m:t>
                      </m:r>
                      <m:r>
                        <a:rPr lang="en-AU" sz="2000" b="0" i="1" smtClean="0">
                          <a:solidFill>
                            <a:schemeClr val="bg2">
                              <a:lumMod val="25000"/>
                            </a:schemeClr>
                          </a:solidFill>
                          <a:latin typeface="Cambria Math"/>
                          <a:ea typeface="Cambria Math"/>
                        </a:rPr>
                        <m:t>𝑀𝐶</m:t>
                      </m:r>
                      <m:r>
                        <a:rPr lang="en-AU" sz="2000" i="1">
                          <a:solidFill>
                            <a:schemeClr val="bg2">
                              <a:lumMod val="25000"/>
                            </a:schemeClr>
                          </a:solidFill>
                          <a:latin typeface="Cambria Math"/>
                          <a:ea typeface="Cambria Math"/>
                        </a:rPr>
                        <m:t>=100</m:t>
                      </m:r>
                      <m:r>
                        <a:rPr lang="en-AU" sz="2000" i="1" smtClean="0">
                          <a:solidFill>
                            <a:schemeClr val="bg2">
                              <a:lumMod val="25000"/>
                            </a:schemeClr>
                          </a:solidFill>
                          <a:latin typeface="Cambria Math"/>
                          <a:ea typeface="Cambria Math"/>
                        </a:rPr>
                        <m:t>→</m:t>
                      </m:r>
                      <m:r>
                        <a:rPr lang="en-AU" sz="2000" b="0" i="1" smtClean="0">
                          <a:solidFill>
                            <a:schemeClr val="bg2">
                              <a:lumMod val="25000"/>
                            </a:schemeClr>
                          </a:solidFill>
                          <a:latin typeface="Cambria Math"/>
                          <a:ea typeface="Cambria Math"/>
                        </a:rPr>
                        <m:t>  </m:t>
                      </m:r>
                      <m:sSup>
                        <m:sSupPr>
                          <m:ctrlPr>
                            <a:rPr lang="en-AU" sz="2000" b="0" i="1" smtClean="0">
                              <a:solidFill>
                                <a:schemeClr val="bg2">
                                  <a:lumMod val="25000"/>
                                </a:schemeClr>
                              </a:solidFill>
                              <a:latin typeface="Cambria Math" panose="02040503050406030204" pitchFamily="18" charset="0"/>
                              <a:ea typeface="Cambria Math"/>
                            </a:rPr>
                          </m:ctrlPr>
                        </m:sSupPr>
                        <m:e>
                          <m:r>
                            <a:rPr lang="en-AU" sz="2000" b="0" i="1" smtClean="0">
                              <a:solidFill>
                                <a:schemeClr val="bg2">
                                  <a:lumMod val="25000"/>
                                </a:schemeClr>
                              </a:solidFill>
                              <a:latin typeface="Cambria Math"/>
                              <a:ea typeface="Cambria Math"/>
                            </a:rPr>
                            <m:t>𝐿</m:t>
                          </m:r>
                        </m:e>
                        <m:sup>
                          <m:r>
                            <a:rPr lang="en-AU" sz="2000" b="0" i="1" smtClean="0">
                              <a:solidFill>
                                <a:schemeClr val="bg2">
                                  <a:lumMod val="25000"/>
                                </a:schemeClr>
                              </a:solidFill>
                              <a:latin typeface="Cambria Math"/>
                              <a:ea typeface="Cambria Math"/>
                            </a:rPr>
                            <m:t>∗</m:t>
                          </m:r>
                        </m:sup>
                      </m:sSup>
                      <m:r>
                        <a:rPr lang="en-AU" sz="2000" b="0" i="1" smtClean="0">
                          <a:solidFill>
                            <a:schemeClr val="bg2">
                              <a:lumMod val="25000"/>
                            </a:schemeClr>
                          </a:solidFill>
                          <a:latin typeface="Cambria Math"/>
                          <a:ea typeface="Cambria Math"/>
                        </a:rPr>
                        <m:t>=50</m:t>
                      </m:r>
                    </m:oMath>
                  </m:oMathPara>
                </a14:m>
                <a:endParaRPr lang="en-AU" sz="2000" dirty="0">
                  <a:solidFill>
                    <a:schemeClr val="bg2">
                      <a:lumMod val="25000"/>
                    </a:schemeClr>
                  </a:solidFill>
                  <a:ea typeface="Cambria Math"/>
                </a:endParaRPr>
              </a:p>
              <a:p>
                <a:pPr marL="358775" indent="-358775">
                  <a:lnSpc>
                    <a:spcPct val="120000"/>
                  </a:lnSpc>
                  <a:buClr>
                    <a:srgbClr val="0070C0"/>
                  </a:buClr>
                  <a:buSzPct val="50000"/>
                  <a:buFont typeface="Wingdings" panose="05000000000000000000" pitchFamily="2" charset="2"/>
                  <a:buChar char="q"/>
                </a:pPr>
                <a:r>
                  <a:rPr lang="en-AU" sz="2000" dirty="0"/>
                  <a:t>Think about a contract that specifies for 50 hours per week at $6250 which gives both firms a surplus of $1250. </a:t>
                </a:r>
                <a:r>
                  <a:rPr lang="en-AU" sz="2000" b="1" i="1" dirty="0">
                    <a:solidFill>
                      <a:srgbClr val="FF0000"/>
                    </a:solidFill>
                  </a:rPr>
                  <a:t>(Let me know if you don’t know why this is the case).</a:t>
                </a:r>
                <a:endParaRPr lang="en-US" sz="2000" b="1" i="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Tree>
    <p:extLst>
      <p:ext uri="{BB962C8B-B14F-4D97-AF65-F5344CB8AC3E}">
        <p14:creationId xmlns:p14="http://schemas.microsoft.com/office/powerpoint/2010/main" val="64527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6" y="5690802"/>
            <a:ext cx="4663009" cy="10723"/>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524520" y="945491"/>
            <a:ext cx="1531830" cy="369332"/>
          </a:xfrm>
          <a:prstGeom prst="rect">
            <a:avLst/>
          </a:prstGeom>
          <a:noFill/>
        </p:spPr>
        <p:txBody>
          <a:bodyPr wrap="square" rtlCol="0">
            <a:spAutoFit/>
          </a:bodyPr>
          <a:lstStyle/>
          <a:p>
            <a:r>
              <a:rPr lang="en-US" dirty="0"/>
              <a:t>MC/ MB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765131" cy="338554"/>
          </a:xfrm>
          <a:prstGeom prst="rect">
            <a:avLst/>
          </a:prstGeom>
          <a:noFill/>
        </p:spPr>
        <p:txBody>
          <a:bodyPr wrap="square" rtlCol="0">
            <a:spAutoFit/>
          </a:bodyPr>
          <a:lstStyle/>
          <a:p>
            <a:r>
              <a:rPr lang="en-US" sz="1600" dirty="0"/>
              <a:t>100</a:t>
            </a:r>
          </a:p>
        </p:txBody>
      </p:sp>
      <p:sp>
        <p:nvSpPr>
          <p:cNvPr id="79" name="TextBox 78"/>
          <p:cNvSpPr txBox="1"/>
          <p:nvPr/>
        </p:nvSpPr>
        <p:spPr>
          <a:xfrm>
            <a:off x="2778082" y="1385112"/>
            <a:ext cx="690870" cy="338554"/>
          </a:xfrm>
          <a:prstGeom prst="rect">
            <a:avLst/>
          </a:prstGeom>
          <a:noFill/>
        </p:spPr>
        <p:txBody>
          <a:bodyPr wrap="square" rtlCol="0">
            <a:spAutoFit/>
          </a:bodyPr>
          <a:lstStyle/>
          <a:p>
            <a:r>
              <a:rPr lang="en-US" sz="1600" dirty="0"/>
              <a:t>200</a:t>
            </a:r>
          </a:p>
        </p:txBody>
      </p:sp>
      <p:cxnSp>
        <p:nvCxnSpPr>
          <p:cNvPr id="80" name="Straight Connector 79"/>
          <p:cNvCxnSpPr/>
          <p:nvPr/>
        </p:nvCxnSpPr>
        <p:spPr>
          <a:xfrm>
            <a:off x="3221580" y="1491635"/>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91591" y="1397572"/>
            <a:ext cx="3647772" cy="830997"/>
          </a:xfrm>
          <a:prstGeom prst="rect">
            <a:avLst/>
          </a:prstGeom>
          <a:noFill/>
        </p:spPr>
        <p:txBody>
          <a:bodyPr wrap="square" rtlCol="0">
            <a:spAutoFit/>
          </a:bodyPr>
          <a:lstStyle/>
          <a:p>
            <a:r>
              <a:rPr lang="en-US" sz="1600" i="1" dirty="0"/>
              <a:t>Surplus which is split equally.</a:t>
            </a:r>
          </a:p>
          <a:p>
            <a:endParaRPr lang="en-US" sz="1600" i="1" dirty="0"/>
          </a:p>
          <a:p>
            <a:pPr algn="ctr"/>
            <a:r>
              <a:rPr lang="en-US" sz="1600" b="1" i="1" dirty="0">
                <a:solidFill>
                  <a:srgbClr val="FF0000"/>
                </a:solidFill>
              </a:rPr>
              <a:t>Why?</a:t>
            </a:r>
          </a:p>
        </p:txBody>
      </p:sp>
      <p:sp>
        <p:nvSpPr>
          <p:cNvPr id="41" name="TextBox 40"/>
          <p:cNvSpPr txBox="1"/>
          <p:nvPr/>
        </p:nvSpPr>
        <p:spPr>
          <a:xfrm>
            <a:off x="8199575" y="5538266"/>
            <a:ext cx="1555133" cy="338554"/>
          </a:xfrm>
          <a:prstGeom prst="rect">
            <a:avLst/>
          </a:prstGeom>
          <a:noFill/>
        </p:spPr>
        <p:txBody>
          <a:bodyPr wrap="square" rtlCol="0">
            <a:spAutoFit/>
          </a:bodyPr>
          <a:lstStyle/>
          <a:p>
            <a:pPr algn="ctr"/>
            <a:r>
              <a:rPr lang="en-US" sz="1600" i="1" dirty="0"/>
              <a:t>L</a:t>
            </a:r>
          </a:p>
        </p:txBody>
      </p:sp>
      <p:cxnSp>
        <p:nvCxnSpPr>
          <p:cNvPr id="24" name="Straight Connector 23"/>
          <p:cNvCxnSpPr/>
          <p:nvPr/>
        </p:nvCxnSpPr>
        <p:spPr>
          <a:xfrm>
            <a:off x="3390914" y="1491635"/>
            <a:ext cx="4334307" cy="4215908"/>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30" idx="3"/>
          </p:cNvCxnSpPr>
          <p:nvPr/>
        </p:nvCxnSpPr>
        <p:spPr>
          <a:xfrm flipH="1">
            <a:off x="3334618" y="3299012"/>
            <a:ext cx="1945595"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8082" y="3129735"/>
            <a:ext cx="556536" cy="338554"/>
          </a:xfrm>
          <a:prstGeom prst="rect">
            <a:avLst/>
          </a:prstGeom>
          <a:noFill/>
        </p:spPr>
        <p:txBody>
          <a:bodyPr wrap="square" rtlCol="0">
            <a:spAutoFit/>
          </a:bodyPr>
          <a:lstStyle/>
          <a:p>
            <a:r>
              <a:rPr lang="en-US" sz="1600" dirty="0"/>
              <a:t>100</a:t>
            </a:r>
          </a:p>
        </p:txBody>
      </p:sp>
      <p:sp>
        <p:nvSpPr>
          <p:cNvPr id="31" name="TextBox 30"/>
          <p:cNvSpPr txBox="1"/>
          <p:nvPr/>
        </p:nvSpPr>
        <p:spPr>
          <a:xfrm>
            <a:off x="5091591" y="5724256"/>
            <a:ext cx="556536" cy="338554"/>
          </a:xfrm>
          <a:prstGeom prst="rect">
            <a:avLst/>
          </a:prstGeom>
          <a:noFill/>
        </p:spPr>
        <p:txBody>
          <a:bodyPr wrap="square" rtlCol="0">
            <a:spAutoFit/>
          </a:bodyPr>
          <a:lstStyle/>
          <a:p>
            <a:r>
              <a:rPr lang="en-US" sz="1600" dirty="0"/>
              <a:t>50</a:t>
            </a:r>
          </a:p>
        </p:txBody>
      </p:sp>
      <p:cxnSp>
        <p:nvCxnSpPr>
          <p:cNvPr id="14" name="Straight Connector 13"/>
          <p:cNvCxnSpPr/>
          <p:nvPr/>
        </p:nvCxnSpPr>
        <p:spPr>
          <a:xfrm>
            <a:off x="5280212" y="3299012"/>
            <a:ext cx="0" cy="24252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ight Triangle 15"/>
          <p:cNvSpPr/>
          <p:nvPr/>
        </p:nvSpPr>
        <p:spPr>
          <a:xfrm>
            <a:off x="3430627" y="1554389"/>
            <a:ext cx="1786832" cy="1744623"/>
          </a:xfrm>
          <a:prstGeom prst="r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Arrow Connector 22"/>
          <p:cNvCxnSpPr/>
          <p:nvPr/>
        </p:nvCxnSpPr>
        <p:spPr>
          <a:xfrm flipH="1">
            <a:off x="4052047" y="1723666"/>
            <a:ext cx="1684683" cy="490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629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Post-contractual information problems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400" dirty="0"/>
              <a:t>What if the firm cannot easily (or at high cost) verify the amount of work that is actually done? If no contracting ends up occurring the potential surplus from the transaction is lost entirely. </a:t>
            </a:r>
            <a:endParaRPr lang="en-US" sz="2400" i="1"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r>
              <a:rPr lang="en-AU" sz="2400" dirty="0"/>
              <a:t>Perhaps more realistically, they </a:t>
            </a:r>
            <a:r>
              <a:rPr lang="en-AU" sz="2400" b="1" i="1" dirty="0">
                <a:solidFill>
                  <a:srgbClr val="FF0000"/>
                </a:solidFill>
              </a:rPr>
              <a:t>monitor</a:t>
            </a:r>
            <a:r>
              <a:rPr lang="en-AU" sz="2400" dirty="0">
                <a:solidFill>
                  <a:srgbClr val="FF0000"/>
                </a:solidFill>
              </a:rPr>
              <a:t> </a:t>
            </a:r>
            <a:r>
              <a:rPr lang="en-AU" sz="2400" dirty="0"/>
              <a:t>the work of the law firm at a cost of $400 per week. The law firm may incur similar (</a:t>
            </a:r>
            <a:r>
              <a:rPr lang="en-AU" sz="2400" b="1" i="1" dirty="0">
                <a:solidFill>
                  <a:srgbClr val="FF0000"/>
                </a:solidFill>
              </a:rPr>
              <a:t>bonding</a:t>
            </a:r>
            <a:r>
              <a:rPr lang="en-AU" sz="2400" dirty="0"/>
              <a:t>) costs to document its work. Think about the bonding costs as insurance costs that are paid by the agent that compensates the principal if the agent does not do the right thing – it might simply be a cost designed to ‘prove’ the work is done.</a:t>
            </a:r>
          </a:p>
          <a:p>
            <a:pPr marL="358775" indent="-358775">
              <a:lnSpc>
                <a:spcPct val="120000"/>
              </a:lnSpc>
              <a:buClr>
                <a:srgbClr val="0070C0"/>
              </a:buClr>
              <a:buSzPct val="50000"/>
              <a:buFont typeface="Wingdings" panose="05000000000000000000" pitchFamily="2" charset="2"/>
              <a:buChar char="q"/>
            </a:pPr>
            <a:r>
              <a:rPr lang="en-AU" sz="2400" dirty="0"/>
              <a:t>Will this resolve a problem of overbilling?</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spTree>
    <p:extLst>
      <p:ext uri="{BB962C8B-B14F-4D97-AF65-F5344CB8AC3E}">
        <p14:creationId xmlns:p14="http://schemas.microsoft.com/office/powerpoint/2010/main" val="401056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Post-contractual information problems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8775" indent="-358775">
              <a:lnSpc>
                <a:spcPct val="120000"/>
              </a:lnSpc>
              <a:buClr>
                <a:srgbClr val="0070C0"/>
              </a:buClr>
              <a:buSzPct val="50000"/>
              <a:buFont typeface="Wingdings" panose="05000000000000000000" pitchFamily="2" charset="2"/>
              <a:buChar char="q"/>
            </a:pPr>
            <a:r>
              <a:rPr lang="en-AU" sz="2400" dirty="0"/>
              <a:t>Probably not. Suppose that after 40 hours of legal work (more than under the no monitoring/ bonding regime) the law firm still bills for 50 hours. Anticipating this, the firm requiring legal services contracts for 50 hours but at a lower price of $5200 – less than when there are no incentive problems.</a:t>
            </a:r>
          </a:p>
          <a:p>
            <a:pPr marL="358775" indent="-358775">
              <a:lnSpc>
                <a:spcPct val="120000"/>
              </a:lnSpc>
              <a:buClr>
                <a:srgbClr val="0070C0"/>
              </a:buClr>
              <a:buSzPct val="50000"/>
              <a:buFont typeface="Wingdings" panose="05000000000000000000" pitchFamily="2" charset="2"/>
              <a:buChar char="q"/>
            </a:pPr>
            <a:r>
              <a:rPr lang="en-AU" sz="2400" dirty="0"/>
              <a:t>End result demonstrated in next slide…,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174790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6" y="5690802"/>
            <a:ext cx="4663009" cy="10723"/>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524520" y="945491"/>
            <a:ext cx="1531830" cy="369332"/>
          </a:xfrm>
          <a:prstGeom prst="rect">
            <a:avLst/>
          </a:prstGeom>
          <a:noFill/>
        </p:spPr>
        <p:txBody>
          <a:bodyPr wrap="square" rtlCol="0">
            <a:spAutoFit/>
          </a:bodyPr>
          <a:lstStyle/>
          <a:p>
            <a:r>
              <a:rPr lang="en-US" dirty="0"/>
              <a:t>MC/ MB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765131" cy="338554"/>
          </a:xfrm>
          <a:prstGeom prst="rect">
            <a:avLst/>
          </a:prstGeom>
          <a:noFill/>
        </p:spPr>
        <p:txBody>
          <a:bodyPr wrap="square" rtlCol="0">
            <a:spAutoFit/>
          </a:bodyPr>
          <a:lstStyle/>
          <a:p>
            <a:r>
              <a:rPr lang="en-US" sz="1600" dirty="0"/>
              <a:t>100</a:t>
            </a:r>
          </a:p>
        </p:txBody>
      </p:sp>
      <p:sp>
        <p:nvSpPr>
          <p:cNvPr id="79" name="TextBox 78"/>
          <p:cNvSpPr txBox="1"/>
          <p:nvPr/>
        </p:nvSpPr>
        <p:spPr>
          <a:xfrm>
            <a:off x="2778082" y="1385112"/>
            <a:ext cx="690870" cy="338554"/>
          </a:xfrm>
          <a:prstGeom prst="rect">
            <a:avLst/>
          </a:prstGeom>
          <a:noFill/>
        </p:spPr>
        <p:txBody>
          <a:bodyPr wrap="square" rtlCol="0">
            <a:spAutoFit/>
          </a:bodyPr>
          <a:lstStyle/>
          <a:p>
            <a:r>
              <a:rPr lang="en-US" sz="1600" dirty="0"/>
              <a:t>200</a:t>
            </a:r>
          </a:p>
        </p:txBody>
      </p:sp>
      <p:cxnSp>
        <p:nvCxnSpPr>
          <p:cNvPr id="80" name="Straight Connector 79"/>
          <p:cNvCxnSpPr/>
          <p:nvPr/>
        </p:nvCxnSpPr>
        <p:spPr>
          <a:xfrm>
            <a:off x="3221580" y="1491635"/>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91589" y="1397572"/>
            <a:ext cx="5128175" cy="338554"/>
          </a:xfrm>
          <a:prstGeom prst="rect">
            <a:avLst/>
          </a:prstGeom>
          <a:noFill/>
        </p:spPr>
        <p:txBody>
          <a:bodyPr wrap="square" rtlCol="0">
            <a:spAutoFit/>
          </a:bodyPr>
          <a:lstStyle/>
          <a:p>
            <a:r>
              <a:rPr lang="en-US" sz="1600" i="1" dirty="0"/>
              <a:t>Surplus after taking into account  agency costs ($1600).</a:t>
            </a:r>
            <a:endParaRPr lang="en-US" sz="1600" b="1" i="1" dirty="0">
              <a:solidFill>
                <a:srgbClr val="FF0000"/>
              </a:solidFill>
            </a:endParaRPr>
          </a:p>
        </p:txBody>
      </p:sp>
      <p:sp>
        <p:nvSpPr>
          <p:cNvPr id="41" name="TextBox 40"/>
          <p:cNvSpPr txBox="1"/>
          <p:nvPr/>
        </p:nvSpPr>
        <p:spPr>
          <a:xfrm>
            <a:off x="8199575" y="5538266"/>
            <a:ext cx="1555133" cy="338554"/>
          </a:xfrm>
          <a:prstGeom prst="rect">
            <a:avLst/>
          </a:prstGeom>
          <a:noFill/>
        </p:spPr>
        <p:txBody>
          <a:bodyPr wrap="square" rtlCol="0">
            <a:spAutoFit/>
          </a:bodyPr>
          <a:lstStyle/>
          <a:p>
            <a:pPr algn="ctr"/>
            <a:r>
              <a:rPr lang="en-US" sz="1600" i="1" dirty="0"/>
              <a:t>L</a:t>
            </a:r>
          </a:p>
        </p:txBody>
      </p:sp>
      <p:cxnSp>
        <p:nvCxnSpPr>
          <p:cNvPr id="24" name="Straight Connector 23"/>
          <p:cNvCxnSpPr/>
          <p:nvPr/>
        </p:nvCxnSpPr>
        <p:spPr>
          <a:xfrm>
            <a:off x="3390914" y="1491635"/>
            <a:ext cx="4334307" cy="4215908"/>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30" idx="3"/>
          </p:cNvCxnSpPr>
          <p:nvPr/>
        </p:nvCxnSpPr>
        <p:spPr>
          <a:xfrm flipH="1">
            <a:off x="3334618" y="3299012"/>
            <a:ext cx="1945595"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8082" y="3129735"/>
            <a:ext cx="556536" cy="338554"/>
          </a:xfrm>
          <a:prstGeom prst="rect">
            <a:avLst/>
          </a:prstGeom>
          <a:noFill/>
        </p:spPr>
        <p:txBody>
          <a:bodyPr wrap="square" rtlCol="0">
            <a:spAutoFit/>
          </a:bodyPr>
          <a:lstStyle/>
          <a:p>
            <a:r>
              <a:rPr lang="en-US" sz="1600" dirty="0"/>
              <a:t>100</a:t>
            </a:r>
          </a:p>
        </p:txBody>
      </p:sp>
      <p:sp>
        <p:nvSpPr>
          <p:cNvPr id="31" name="TextBox 30"/>
          <p:cNvSpPr txBox="1"/>
          <p:nvPr/>
        </p:nvSpPr>
        <p:spPr>
          <a:xfrm>
            <a:off x="4616120" y="5724256"/>
            <a:ext cx="556536" cy="338554"/>
          </a:xfrm>
          <a:prstGeom prst="rect">
            <a:avLst/>
          </a:prstGeom>
          <a:noFill/>
        </p:spPr>
        <p:txBody>
          <a:bodyPr wrap="square" rtlCol="0">
            <a:spAutoFit/>
          </a:bodyPr>
          <a:lstStyle/>
          <a:p>
            <a:r>
              <a:rPr lang="en-US" sz="1600" dirty="0"/>
              <a:t>40</a:t>
            </a:r>
          </a:p>
        </p:txBody>
      </p:sp>
      <p:cxnSp>
        <p:nvCxnSpPr>
          <p:cNvPr id="14" name="Straight Connector 13"/>
          <p:cNvCxnSpPr/>
          <p:nvPr/>
        </p:nvCxnSpPr>
        <p:spPr>
          <a:xfrm>
            <a:off x="4703772" y="2761130"/>
            <a:ext cx="2203" cy="3019672"/>
          </a:xfrm>
          <a:prstGeom prst="line">
            <a:avLst/>
          </a:prstGeom>
        </p:spPr>
        <p:style>
          <a:lnRef idx="1">
            <a:schemeClr val="accent1"/>
          </a:lnRef>
          <a:fillRef idx="0">
            <a:schemeClr val="accent1"/>
          </a:fillRef>
          <a:effectRef idx="0">
            <a:schemeClr val="accent1"/>
          </a:effectRef>
          <a:fontRef idx="minor">
            <a:schemeClr val="tx1"/>
          </a:fontRef>
        </p:style>
      </p:cxnSp>
      <p:sp>
        <p:nvSpPr>
          <p:cNvPr id="16" name="Right Triangle 15"/>
          <p:cNvSpPr/>
          <p:nvPr/>
        </p:nvSpPr>
        <p:spPr>
          <a:xfrm>
            <a:off x="3439096" y="1554390"/>
            <a:ext cx="1266879" cy="1206740"/>
          </a:xfrm>
          <a:prstGeom prst="rtTriangl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Arrow Connector 22"/>
          <p:cNvCxnSpPr/>
          <p:nvPr/>
        </p:nvCxnSpPr>
        <p:spPr>
          <a:xfrm flipH="1">
            <a:off x="3670813" y="1723666"/>
            <a:ext cx="2065918" cy="2452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Right Triangle 24"/>
          <p:cNvSpPr/>
          <p:nvPr/>
        </p:nvSpPr>
        <p:spPr>
          <a:xfrm>
            <a:off x="4703772" y="2761130"/>
            <a:ext cx="576441" cy="537882"/>
          </a:xfrm>
          <a:prstGeom prst="rtTriangle">
            <a:avLst/>
          </a:prstGeom>
          <a:solidFill>
            <a:srgbClr val="0020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p:cNvSpPr txBox="1"/>
          <p:nvPr/>
        </p:nvSpPr>
        <p:spPr>
          <a:xfrm>
            <a:off x="6086854" y="2752166"/>
            <a:ext cx="4410997" cy="830997"/>
          </a:xfrm>
          <a:prstGeom prst="rect">
            <a:avLst/>
          </a:prstGeom>
          <a:noFill/>
        </p:spPr>
        <p:txBody>
          <a:bodyPr wrap="square" rtlCol="0">
            <a:spAutoFit/>
          </a:bodyPr>
          <a:lstStyle/>
          <a:p>
            <a:r>
              <a:rPr lang="en-US" sz="1600" i="1" dirty="0"/>
              <a:t>Residual loss – loss of surplus that occurs because not efficient to resolve incentive problem completely. In this case equal to $100</a:t>
            </a:r>
            <a:endParaRPr lang="en-US" sz="1600" b="1" i="1" dirty="0">
              <a:solidFill>
                <a:srgbClr val="FF0000"/>
              </a:solidFill>
            </a:endParaRPr>
          </a:p>
        </p:txBody>
      </p:sp>
      <p:cxnSp>
        <p:nvCxnSpPr>
          <p:cNvPr id="27" name="Straight Arrow Connector 26"/>
          <p:cNvCxnSpPr/>
          <p:nvPr/>
        </p:nvCxnSpPr>
        <p:spPr>
          <a:xfrm flipH="1">
            <a:off x="4894388" y="3030072"/>
            <a:ext cx="1192467" cy="996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430626" y="2761130"/>
            <a:ext cx="1275349" cy="2689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3422157" y="3030071"/>
            <a:ext cx="1275349" cy="2689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p:cNvSpPr txBox="1"/>
          <p:nvPr/>
        </p:nvSpPr>
        <p:spPr>
          <a:xfrm>
            <a:off x="84937" y="2073569"/>
            <a:ext cx="2783770" cy="1323439"/>
          </a:xfrm>
          <a:prstGeom prst="rect">
            <a:avLst/>
          </a:prstGeom>
          <a:noFill/>
        </p:spPr>
        <p:txBody>
          <a:bodyPr wrap="square" rtlCol="0">
            <a:spAutoFit/>
          </a:bodyPr>
          <a:lstStyle/>
          <a:p>
            <a:r>
              <a:rPr lang="en-US" sz="1600" i="1" dirty="0"/>
              <a:t>Costs incurred by each company - $400 each.</a:t>
            </a:r>
          </a:p>
          <a:p>
            <a:endParaRPr lang="en-US" sz="1600" b="1" i="1" dirty="0">
              <a:solidFill>
                <a:srgbClr val="FF0000"/>
              </a:solidFill>
            </a:endParaRPr>
          </a:p>
          <a:p>
            <a:r>
              <a:rPr lang="en-US" sz="1600" b="1" i="1" dirty="0">
                <a:solidFill>
                  <a:srgbClr val="FF0000"/>
                </a:solidFill>
              </a:rPr>
              <a:t>These also reduce the surplus from the </a:t>
            </a:r>
            <a:r>
              <a:rPr lang="en-US" sz="1600" b="1" i="1" dirty="0" err="1">
                <a:solidFill>
                  <a:srgbClr val="FF0000"/>
                </a:solidFill>
              </a:rPr>
              <a:t>transation</a:t>
            </a:r>
            <a:endParaRPr lang="en-US" sz="1600" b="1" i="1" dirty="0">
              <a:solidFill>
                <a:srgbClr val="FF0000"/>
              </a:solidFill>
            </a:endParaRPr>
          </a:p>
        </p:txBody>
      </p:sp>
      <p:cxnSp>
        <p:nvCxnSpPr>
          <p:cNvPr id="34" name="Straight Arrow Connector 33"/>
          <p:cNvCxnSpPr/>
          <p:nvPr/>
        </p:nvCxnSpPr>
        <p:spPr>
          <a:xfrm>
            <a:off x="2106706" y="2365956"/>
            <a:ext cx="1470041" cy="5296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106706" y="2365956"/>
            <a:ext cx="1470041" cy="7637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72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6" grpId="0" animBg="1"/>
      <p:bldP spid="25" grpId="0" animBg="1"/>
      <p:bldP spid="26" grpId="0"/>
      <p:bldP spid="10" grpId="0" animBg="1"/>
      <p:bldP spid="32" grpId="0" animBg="1"/>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Reading: </a:t>
            </a:r>
            <a:r>
              <a:rPr lang="en-AU" dirty="0"/>
              <a:t>Hart, O., 1989. An Economist's Perspective on the Theory of the Firm. </a:t>
            </a:r>
            <a:r>
              <a:rPr lang="en-AU" i="1" dirty="0"/>
              <a:t>Columbia Law Review</a:t>
            </a:r>
            <a:r>
              <a:rPr lang="en-AU" dirty="0"/>
              <a:t>, </a:t>
            </a:r>
            <a:r>
              <a:rPr lang="en-AU" i="1" dirty="0"/>
              <a:t>89</a:t>
            </a:r>
            <a:r>
              <a:rPr lang="en-AU" dirty="0"/>
              <a:t>(7), pp. 1757-74.</a:t>
            </a:r>
          </a:p>
          <a:p>
            <a:pPr marL="355600" indent="-355600">
              <a:lnSpc>
                <a:spcPct val="120000"/>
              </a:lnSpc>
              <a:buClr>
                <a:srgbClr val="0070C0"/>
              </a:buClr>
              <a:buSzPct val="50000"/>
              <a:buFont typeface="Wingdings" panose="05000000000000000000" pitchFamily="2" charset="2"/>
              <a:buChar char="q"/>
            </a:pPr>
            <a:r>
              <a:rPr lang="en-AU" i="1" dirty="0" err="1">
                <a:solidFill>
                  <a:schemeClr val="bg2">
                    <a:lumMod val="25000"/>
                  </a:schemeClr>
                </a:solidFill>
              </a:rPr>
              <a:t>Brickley</a:t>
            </a:r>
            <a:r>
              <a:rPr lang="en-AU" i="1" dirty="0">
                <a:solidFill>
                  <a:schemeClr val="bg2">
                    <a:lumMod val="25000"/>
                  </a:schemeClr>
                </a:solidFill>
              </a:rPr>
              <a:t>, Smith Zimmerman, Managerial Economics and Organizational Architecture, Ch. 10. (To be added to Canvas)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hlinkClick r:id="rId3"/>
              </a:rPr>
              <a:t>http://web.mit.edu/rgibbons/www/</a:t>
            </a:r>
            <a:r>
              <a:rPr lang="en-US" i="1" dirty="0">
                <a:solidFill>
                  <a:schemeClr val="bg2">
                    <a:lumMod val="25000"/>
                  </a:schemeClr>
                </a:solidFill>
              </a:rPr>
              <a:t> (</a:t>
            </a:r>
            <a:r>
              <a:rPr lang="fr-FR" b="1" u="sng" dirty="0">
                <a:hlinkClick r:id="rId4"/>
              </a:rPr>
              <a:t>Lecture Note 2: </a:t>
            </a:r>
            <a:r>
              <a:rPr lang="fr-FR" b="1" u="sng" dirty="0" err="1">
                <a:hlinkClick r:id="rId4"/>
              </a:rPr>
              <a:t>Relational</a:t>
            </a:r>
            <a:r>
              <a:rPr lang="fr-FR" b="1" u="sng" dirty="0">
                <a:hlinkClick r:id="rId4"/>
              </a:rPr>
              <a:t> </a:t>
            </a:r>
            <a:r>
              <a:rPr lang="fr-FR" b="1" u="sng" dirty="0" err="1">
                <a:hlinkClick r:id="rId4"/>
              </a:rPr>
              <a:t>Contracts</a:t>
            </a:r>
            <a:r>
              <a:rPr lang="fr-FR" b="1" u="sng" dirty="0"/>
              <a:t> ) </a:t>
            </a:r>
            <a:endParaRPr lang="en-US"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216653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Post-contractual information problems</a:t>
            </a:r>
            <a:endParaRPr lang="en-AU" b="1" i="1" dirty="0">
              <a:solidFill>
                <a:srgbClr val="002060"/>
              </a:solidFill>
            </a:endParaRPr>
          </a:p>
        </p:txBody>
      </p:sp>
      <p:sp>
        <p:nvSpPr>
          <p:cNvPr id="3" name="Content Placeholder 2"/>
          <p:cNvSpPr>
            <a:spLocks noGrp="1"/>
          </p:cNvSpPr>
          <p:nvPr>
            <p:ph idx="1"/>
          </p:nvPr>
        </p:nvSpPr>
        <p:spPr>
          <a:xfrm>
            <a:off x="838200" y="1825625"/>
            <a:ext cx="10421471" cy="3373904"/>
          </a:xfrm>
        </p:spPr>
        <p:txBody>
          <a:bodyPr>
            <a:noAutofit/>
          </a:bodyPr>
          <a:lstStyle/>
          <a:p>
            <a:pPr marL="355600" indent="-355600">
              <a:lnSpc>
                <a:spcPct val="120000"/>
              </a:lnSpc>
              <a:buClr>
                <a:srgbClr val="0070C0"/>
              </a:buClr>
              <a:buSzPct val="50000"/>
              <a:buFont typeface="Wingdings" panose="05000000000000000000" pitchFamily="2" charset="2"/>
              <a:buChar char="q"/>
            </a:pPr>
            <a:r>
              <a:rPr lang="en-AU" sz="2400" dirty="0"/>
              <a:t>So the net benefit for each company now is $800 – recall that previously it was $1250</a:t>
            </a:r>
          </a:p>
          <a:p>
            <a:pPr marL="358775" indent="-358775">
              <a:lnSpc>
                <a:spcPct val="120000"/>
              </a:lnSpc>
              <a:buClr>
                <a:srgbClr val="0070C0"/>
              </a:buClr>
              <a:buSzPct val="50000"/>
              <a:buFont typeface="Wingdings" panose="05000000000000000000" pitchFamily="2" charset="2"/>
              <a:buChar char="q"/>
            </a:pPr>
            <a:r>
              <a:rPr lang="en-AU" sz="2400" dirty="0"/>
              <a:t>The company that wanted the legal services gets $6,400 – ($5200) - $400 </a:t>
            </a:r>
          </a:p>
          <a:p>
            <a:pPr marL="358775" indent="-358775">
              <a:lnSpc>
                <a:spcPct val="120000"/>
              </a:lnSpc>
              <a:buClr>
                <a:srgbClr val="0070C0"/>
              </a:buClr>
              <a:buSzPct val="50000"/>
              <a:buFont typeface="Wingdings" panose="05000000000000000000" pitchFamily="2" charset="2"/>
              <a:buChar char="q"/>
            </a:pPr>
            <a:r>
              <a:rPr lang="en-AU" sz="2400" dirty="0"/>
              <a:t>The company that provided the legal services gets $5,200 – ($40 x 100) - $400 </a:t>
            </a:r>
          </a:p>
          <a:p>
            <a:pPr marL="358775" indent="-358775">
              <a:lnSpc>
                <a:spcPct val="120000"/>
              </a:lnSpc>
              <a:buClr>
                <a:srgbClr val="0070C0"/>
              </a:buClr>
              <a:buSzPct val="50000"/>
              <a:buFont typeface="Wingdings" panose="05000000000000000000" pitchFamily="2" charset="2"/>
              <a:buChar char="q"/>
            </a:pPr>
            <a:r>
              <a:rPr lang="en-AU" sz="2400" dirty="0"/>
              <a:t>Note that here, as in the original problem, the assumption was that the parties to the transaction split the gains from trade</a:t>
            </a:r>
          </a:p>
          <a:p>
            <a:pPr marL="358775" indent="-358775">
              <a:lnSpc>
                <a:spcPct val="120000"/>
              </a:lnSpc>
              <a:buClr>
                <a:srgbClr val="0070C0"/>
              </a:buClr>
              <a:buSzPct val="50000"/>
              <a:buFont typeface="Wingdings" panose="05000000000000000000" pitchFamily="2" charset="2"/>
              <a:buChar char="q"/>
            </a:pPr>
            <a:endParaRPr lang="en-AU" sz="20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spTree>
    <p:extLst>
      <p:ext uri="{BB962C8B-B14F-4D97-AF65-F5344CB8AC3E}">
        <p14:creationId xmlns:p14="http://schemas.microsoft.com/office/powerpoint/2010/main" val="20169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solidFill>
                  <a:srgbClr val="002060"/>
                </a:solidFill>
              </a:rPr>
              <a:t>Precontractual</a:t>
            </a:r>
            <a:r>
              <a:rPr lang="en-US" b="1" i="1" dirty="0">
                <a:solidFill>
                  <a:srgbClr val="002060"/>
                </a:solidFill>
              </a:rPr>
              <a:t> Information Problems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sz="2000" b="1" i="1" dirty="0"/>
              <a:t>Bargaining failures</a:t>
            </a:r>
            <a:r>
              <a:rPr lang="en-AU" sz="2000" dirty="0"/>
              <a:t> – sometimes because of information asymmetries mutually advantageous trades are simply never made….think about bargaining between agents where surplus exists but is not generated. </a:t>
            </a:r>
          </a:p>
          <a:p>
            <a:pPr marL="355600" indent="-355600">
              <a:lnSpc>
                <a:spcPct val="120000"/>
              </a:lnSpc>
              <a:buClr>
                <a:srgbClr val="0070C0"/>
              </a:buClr>
              <a:buSzPct val="50000"/>
              <a:buFont typeface="Wingdings" panose="05000000000000000000" pitchFamily="2" charset="2"/>
              <a:buChar char="q"/>
            </a:pPr>
            <a:r>
              <a:rPr lang="en-AU" sz="2000" b="1" i="1" dirty="0"/>
              <a:t>Adverse selection</a:t>
            </a:r>
            <a:r>
              <a:rPr lang="en-AU" sz="2000" dirty="0"/>
              <a:t> – </a:t>
            </a:r>
            <a:r>
              <a:rPr lang="en-AU" sz="2000" i="1" dirty="0">
                <a:solidFill>
                  <a:schemeClr val="bg2">
                    <a:lumMod val="50000"/>
                  </a:schemeClr>
                </a:solidFill>
              </a:rPr>
              <a:t>tendency of an agent with private information which affects the potential trading partners costs or benefits to extend an offer to the potential trading partner….</a:t>
            </a:r>
          </a:p>
          <a:p>
            <a:pPr marL="896938" indent="-538163">
              <a:lnSpc>
                <a:spcPct val="120000"/>
              </a:lnSpc>
              <a:buClr>
                <a:srgbClr val="0070C0"/>
              </a:buClr>
              <a:buSzPct val="50000"/>
              <a:buBlip>
                <a:blip r:embed="rId3"/>
              </a:buBlip>
            </a:pPr>
            <a:r>
              <a:rPr lang="en-AU" sz="2000" dirty="0"/>
              <a:t>Classic case is insurance – health insurance is a case in point, but it applies to all types of policies.</a:t>
            </a:r>
          </a:p>
          <a:p>
            <a:pPr marL="896938" indent="-538163">
              <a:lnSpc>
                <a:spcPct val="120000"/>
              </a:lnSpc>
              <a:buClr>
                <a:srgbClr val="0070C0"/>
              </a:buClr>
              <a:buSzPct val="50000"/>
              <a:buBlip>
                <a:blip r:embed="rId3"/>
              </a:buBlip>
            </a:pPr>
            <a:r>
              <a:rPr lang="en-AU" sz="2000" dirty="0"/>
              <a:t>Various ways to overcome them, but none are perfect. Moreover, they can often be costly.</a:t>
            </a:r>
          </a:p>
          <a:p>
            <a:pPr marL="896938" indent="-538163">
              <a:lnSpc>
                <a:spcPct val="120000"/>
              </a:lnSpc>
              <a:buClr>
                <a:srgbClr val="0070C0"/>
              </a:buClr>
              <a:buSzPct val="50000"/>
              <a:buBlip>
                <a:blip r:embed="rId3"/>
              </a:buBlip>
            </a:pPr>
            <a:r>
              <a:rPr lang="en-AU" sz="2000" dirty="0"/>
              <a:t>Market for lemons is a classic example. Recall the problem here, and the potential solution.  </a:t>
            </a:r>
          </a:p>
          <a:p>
            <a:pPr marL="358775" indent="-358775">
              <a:lnSpc>
                <a:spcPct val="120000"/>
              </a:lnSpc>
              <a:buClr>
                <a:srgbClr val="0070C0"/>
              </a:buClr>
              <a:buSzPct val="50000"/>
              <a:buFont typeface="Wingdings" panose="05000000000000000000" pitchFamily="2" charset="2"/>
              <a:buChar char="q"/>
            </a:pPr>
            <a:endParaRPr lang="en-AU" sz="20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spTree>
    <p:extLst>
      <p:ext uri="{BB962C8B-B14F-4D97-AF65-F5344CB8AC3E}">
        <p14:creationId xmlns:p14="http://schemas.microsoft.com/office/powerpoint/2010/main" val="416292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solidFill>
                  <a:srgbClr val="002060"/>
                </a:solidFill>
              </a:rPr>
              <a:t>Precontractual</a:t>
            </a:r>
            <a:r>
              <a:rPr lang="en-US" b="1" i="1" dirty="0">
                <a:solidFill>
                  <a:srgbClr val="002060"/>
                </a:solidFill>
              </a:rPr>
              <a:t> Information Problems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sz="2000" dirty="0"/>
              <a:t>In the context of </a:t>
            </a:r>
            <a:r>
              <a:rPr lang="en-AU" sz="2000" dirty="0" err="1"/>
              <a:t>postcontractual</a:t>
            </a:r>
            <a:r>
              <a:rPr lang="en-AU" sz="2000" dirty="0"/>
              <a:t> information problems, the classic one is moral hazard</a:t>
            </a:r>
          </a:p>
          <a:p>
            <a:pPr marL="355600" indent="-355600">
              <a:lnSpc>
                <a:spcPct val="120000"/>
              </a:lnSpc>
              <a:buClr>
                <a:srgbClr val="0070C0"/>
              </a:buClr>
              <a:buSzPct val="50000"/>
              <a:buFont typeface="Wingdings" panose="05000000000000000000" pitchFamily="2" charset="2"/>
              <a:buChar char="q"/>
            </a:pPr>
            <a:r>
              <a:rPr lang="en-AU" sz="2000" b="1" i="1" dirty="0"/>
              <a:t>Moral hazard</a:t>
            </a:r>
            <a:r>
              <a:rPr lang="en-AU" sz="2000" dirty="0"/>
              <a:t>– </a:t>
            </a:r>
            <a:r>
              <a:rPr lang="en-AU" sz="2000" i="1" dirty="0">
                <a:solidFill>
                  <a:schemeClr val="bg2">
                    <a:lumMod val="50000"/>
                  </a:schemeClr>
                </a:solidFill>
              </a:rPr>
              <a:t>one of the agents that are party to a contract acts opportunistically after the contract has been entered interest. That is, the agent acts in their own interests and inconsistently with the interests of the principal.</a:t>
            </a:r>
          </a:p>
          <a:p>
            <a:pPr marL="896938" indent="-538163">
              <a:lnSpc>
                <a:spcPct val="120000"/>
              </a:lnSpc>
              <a:buClr>
                <a:srgbClr val="0070C0"/>
              </a:buClr>
              <a:buSzPct val="50000"/>
              <a:buBlip>
                <a:blip r:embed="rId3"/>
              </a:buBlip>
            </a:pPr>
            <a:r>
              <a:rPr lang="en-AU" sz="2000" dirty="0"/>
              <a:t>Insurance – car insurance is a case in point, but it applies to all types of policies.</a:t>
            </a:r>
          </a:p>
          <a:p>
            <a:pPr marL="896938" indent="-538163">
              <a:lnSpc>
                <a:spcPct val="120000"/>
              </a:lnSpc>
              <a:buClr>
                <a:srgbClr val="0070C0"/>
              </a:buClr>
              <a:buSzPct val="50000"/>
              <a:buBlip>
                <a:blip r:embed="rId3"/>
              </a:buBlip>
            </a:pPr>
            <a:r>
              <a:rPr lang="en-AU" sz="2000" dirty="0"/>
              <a:t>Various ways to overcome them, but none are perfect. Moreover, they can often be costly.</a:t>
            </a:r>
          </a:p>
          <a:p>
            <a:pPr marL="358775" indent="-358775">
              <a:lnSpc>
                <a:spcPct val="120000"/>
              </a:lnSpc>
              <a:buClr>
                <a:srgbClr val="0070C0"/>
              </a:buClr>
              <a:buSzPct val="50000"/>
              <a:buFont typeface="Wingdings" panose="05000000000000000000" pitchFamily="2" charset="2"/>
              <a:buChar char="q"/>
            </a:pPr>
            <a:endParaRPr lang="en-AU" sz="20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326840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Implicit Contracts and Reputational Concerns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sz="2000" dirty="0"/>
              <a:t>We have already encountered reputational concerns in the case of Anna and Bert …</a:t>
            </a:r>
          </a:p>
          <a:p>
            <a:pPr marL="355600" indent="-355600">
              <a:lnSpc>
                <a:spcPct val="120000"/>
              </a:lnSpc>
              <a:buClr>
                <a:srgbClr val="0070C0"/>
              </a:buClr>
              <a:buSzPct val="50000"/>
              <a:buFont typeface="Wingdings" panose="05000000000000000000" pitchFamily="2" charset="2"/>
              <a:buChar char="q"/>
            </a:pPr>
            <a:r>
              <a:rPr lang="en-AU" sz="2000" dirty="0"/>
              <a:t>Recall….</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spTree>
    <p:extLst>
      <p:ext uri="{BB962C8B-B14F-4D97-AF65-F5344CB8AC3E}">
        <p14:creationId xmlns:p14="http://schemas.microsoft.com/office/powerpoint/2010/main" val="40553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Single Period Setting</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Anna and Bert.</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Can work or shirk.</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Solution is that they both shirk – may be able to relate to this with some of your colleagues…..</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645461522"/>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Work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$1000</a:t>
                      </a:r>
                      <a:r>
                        <a:rPr lang="en-AU" sz="2400" b="1" dirty="0"/>
                        <a:t>, </a:t>
                      </a:r>
                      <a:r>
                        <a:rPr lang="en-AU" sz="2400" b="1" dirty="0">
                          <a:solidFill>
                            <a:schemeClr val="accent1">
                              <a:lumMod val="75000"/>
                            </a:schemeClr>
                          </a:solidFill>
                        </a:rPr>
                        <a:t>$1000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$3000</a:t>
                      </a:r>
                      <a:r>
                        <a:rPr lang="en-AU" sz="2400" b="1" dirty="0"/>
                        <a:t>, </a:t>
                      </a:r>
                      <a:r>
                        <a:rPr lang="en-AU" sz="2400" b="1" dirty="0">
                          <a:solidFill>
                            <a:schemeClr val="accent1">
                              <a:lumMod val="75000"/>
                            </a:schemeClr>
                          </a:solidFill>
                        </a:rPr>
                        <a:t>$0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Work</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$0</a:t>
                      </a:r>
                      <a:r>
                        <a:rPr lang="en-AU" sz="2400" b="1" dirty="0"/>
                        <a:t>,</a:t>
                      </a:r>
                      <a:r>
                        <a:rPr lang="en-AU" sz="2400" b="1" dirty="0">
                          <a:solidFill>
                            <a:schemeClr val="accent1">
                              <a:lumMod val="75000"/>
                            </a:schemeClr>
                          </a:solidFill>
                        </a:rPr>
                        <a:t> $3000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$2000</a:t>
                      </a:r>
                      <a:r>
                        <a:rPr lang="en-AU" sz="2400" b="1" dirty="0"/>
                        <a:t>, </a:t>
                      </a:r>
                      <a:r>
                        <a:rPr lang="en-AU" sz="2400" b="1" dirty="0">
                          <a:solidFill>
                            <a:schemeClr val="accent1">
                              <a:lumMod val="75000"/>
                            </a:schemeClr>
                          </a:solidFill>
                        </a:rPr>
                        <a:t>$2000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07624" y="4752414"/>
            <a:ext cx="1036544"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6979024" y="5373592"/>
            <a:ext cx="986117"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685682" y="4752414"/>
            <a:ext cx="90543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13392" y="4752414"/>
            <a:ext cx="89423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7063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Repeated Interaction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270" y="1520825"/>
                <a:ext cx="10515600" cy="4351338"/>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Now suppose you expect to continue to work together into the future.</a:t>
                </a:r>
              </a:p>
              <a:p>
                <a:pPr marL="355600" indent="-355600">
                  <a:lnSpc>
                    <a:spcPct val="120000"/>
                  </a:lnSpc>
                  <a:buClr>
                    <a:srgbClr val="0070C0"/>
                  </a:buClr>
                  <a:buSzPct val="50000"/>
                  <a:buFont typeface="Wingdings" panose="05000000000000000000" pitchFamily="2" charset="2"/>
                  <a:buChar char="q"/>
                </a:pPr>
                <a:r>
                  <a:rPr lang="en-US" dirty="0"/>
                  <a:t>To </a:t>
                </a:r>
                <a:r>
                  <a:rPr lang="en-US" dirty="0" err="1"/>
                  <a:t>formalise</a:t>
                </a:r>
                <a:r>
                  <a:rPr lang="en-US" dirty="0"/>
                  <a:t> this, suppose you expect to work on the same team again with probability p, so probability working together for n periods is p</a:t>
                </a:r>
                <a:r>
                  <a:rPr lang="en-US" baseline="30000" dirty="0"/>
                  <a:t>(n-1)</a:t>
                </a:r>
                <a:r>
                  <a:rPr lang="en-US" dirty="0"/>
                  <a:t>.</a:t>
                </a:r>
              </a:p>
              <a:p>
                <a:pPr marL="358775" indent="-358775">
                  <a:lnSpc>
                    <a:spcPct val="120000"/>
                  </a:lnSpc>
                  <a:buClr>
                    <a:srgbClr val="0070C0"/>
                  </a:buClr>
                  <a:buSzPct val="50000"/>
                  <a:buFont typeface="Wingdings" panose="05000000000000000000" pitchFamily="2" charset="2"/>
                  <a:buChar char="q"/>
                </a:pPr>
                <a:r>
                  <a:rPr lang="en-US" dirty="0"/>
                  <a:t>To keep life easy we will consider that Anna and Bert have only two strategies available to them: </a:t>
                </a:r>
              </a:p>
              <a:p>
                <a:pPr marL="815975" indent="-457200">
                  <a:lnSpc>
                    <a:spcPct val="120000"/>
                  </a:lnSpc>
                  <a:buClr>
                    <a:srgbClr val="0070C0"/>
                  </a:buClr>
                  <a:buSzPct val="50000"/>
                  <a:buBlip>
                    <a:blip r:embed="rId3"/>
                  </a:buBlip>
                </a:pPr>
                <a:r>
                  <a:rPr lang="en-US" b="1" i="1" dirty="0">
                    <a:solidFill>
                      <a:schemeClr val="bg2">
                        <a:lumMod val="50000"/>
                      </a:schemeClr>
                    </a:solidFill>
                  </a:rPr>
                  <a:t>Always shirk in which case the payoff is: </a:t>
                </a:r>
              </a:p>
              <a:p>
                <a:pPr marL="358775" indent="0" algn="ctr">
                  <a:lnSpc>
                    <a:spcPct val="120000"/>
                  </a:lnSpc>
                  <a:buClr>
                    <a:srgbClr val="0070C0"/>
                  </a:buClr>
                  <a:buSzPct val="50000"/>
                  <a:buNone/>
                </a:pPr>
                <a:r>
                  <a:rPr lang="en-US" b="1" i="1" dirty="0">
                    <a:solidFill>
                      <a:schemeClr val="bg2">
                        <a:lumMod val="50000"/>
                      </a:schemeClr>
                    </a:solidFill>
                  </a:rPr>
                  <a:t>E(future earnings) = $1,000 + $1,000p + $1,000p</a:t>
                </a:r>
                <a:r>
                  <a:rPr lang="en-US" b="1" i="1" baseline="30000" dirty="0">
                    <a:solidFill>
                      <a:schemeClr val="bg2">
                        <a:lumMod val="50000"/>
                      </a:schemeClr>
                    </a:solidFill>
                  </a:rPr>
                  <a:t>2</a:t>
                </a:r>
                <a:r>
                  <a:rPr lang="en-US" b="1" i="1" dirty="0">
                    <a:solidFill>
                      <a:schemeClr val="bg2">
                        <a:lumMod val="50000"/>
                      </a:schemeClr>
                    </a:solidFill>
                  </a:rPr>
                  <a:t> +…=</a:t>
                </a:r>
                <a14:m>
                  <m:oMath xmlns:m="http://schemas.openxmlformats.org/officeDocument/2006/math">
                    <m:f>
                      <m:fPr>
                        <m:ctrlPr>
                          <a:rPr lang="en-US" b="1" i="1" smtClean="0">
                            <a:solidFill>
                              <a:schemeClr val="bg2">
                                <a:lumMod val="50000"/>
                              </a:schemeClr>
                            </a:solidFill>
                            <a:latin typeface="Cambria Math" panose="02040503050406030204" pitchFamily="18" charset="0"/>
                          </a:rPr>
                        </m:ctrlPr>
                      </m:fPr>
                      <m:num>
                        <m:r>
                          <a:rPr lang="en-AU" b="1" i="1" smtClean="0">
                            <a:solidFill>
                              <a:schemeClr val="bg2">
                                <a:lumMod val="50000"/>
                              </a:schemeClr>
                            </a:solidFill>
                            <a:latin typeface="Cambria Math"/>
                          </a:rPr>
                          <m:t>𝟏𝟎𝟎𝟎</m:t>
                        </m:r>
                      </m:num>
                      <m:den>
                        <m:r>
                          <a:rPr lang="en-AU" b="1" i="1" smtClean="0">
                            <a:solidFill>
                              <a:schemeClr val="bg2">
                                <a:lumMod val="50000"/>
                              </a:schemeClr>
                            </a:solidFill>
                            <a:latin typeface="Cambria Math"/>
                          </a:rPr>
                          <m:t>𝟏</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𝒑</m:t>
                        </m:r>
                      </m:den>
                    </m:f>
                  </m:oMath>
                </a14:m>
                <a:endParaRPr lang="en-US" b="1" i="1" dirty="0">
                  <a:solidFill>
                    <a:schemeClr val="bg2">
                      <a:lumMod val="50000"/>
                    </a:schemeClr>
                  </a:solidFill>
                </a:endParaRPr>
              </a:p>
              <a:p>
                <a:pPr marL="815975" indent="-457200">
                  <a:lnSpc>
                    <a:spcPct val="120000"/>
                  </a:lnSpc>
                  <a:buClr>
                    <a:srgbClr val="0070C0"/>
                  </a:buClr>
                  <a:buSzPct val="50000"/>
                  <a:buBlip>
                    <a:blip r:embed="rId3"/>
                  </a:buBlip>
                </a:pPr>
                <a:r>
                  <a:rPr lang="en-US" b="1" i="1" dirty="0">
                    <a:solidFill>
                      <a:schemeClr val="bg2">
                        <a:lumMod val="50000"/>
                      </a:schemeClr>
                    </a:solidFill>
                  </a:rPr>
                  <a:t>Work hard first period then tit-for-tat, i.e. mimic teammate in previous period.</a:t>
                </a: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270" y="1520825"/>
                <a:ext cx="10515600" cy="4351338"/>
              </a:xfrm>
              <a:blipFill rotWithShape="0">
                <a:blip r:embed="rId4"/>
                <a:stretch>
                  <a:fillRect t="-1120" b="-28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spTree>
    <p:extLst>
      <p:ext uri="{BB962C8B-B14F-4D97-AF65-F5344CB8AC3E}">
        <p14:creationId xmlns:p14="http://schemas.microsoft.com/office/powerpoint/2010/main" val="34275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Repeated Interaction</a:t>
            </a:r>
            <a:endParaRPr lang="en-AU" b="1" i="1" dirty="0">
              <a:solidFill>
                <a:srgbClr val="002060"/>
              </a:solidFill>
            </a:endParaRPr>
          </a:p>
        </p:txBody>
      </p:sp>
      <p:sp>
        <p:nvSpPr>
          <p:cNvPr id="3" name="Content Placeholder 2"/>
          <p:cNvSpPr>
            <a:spLocks noGrp="1"/>
          </p:cNvSpPr>
          <p:nvPr>
            <p:ph idx="1"/>
          </p:nvPr>
        </p:nvSpPr>
        <p:spPr>
          <a:xfrm>
            <a:off x="838200" y="1129554"/>
            <a:ext cx="10515600" cy="5047410"/>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000" dirty="0"/>
              <a:t>Anna and Bert.</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Can work or shirk.</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If Anna and Bert think the other will shirk then ..</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But if they each think the other will play tit-for-tat it is in the interests of each to do so…</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807882268"/>
              </p:ext>
            </p:extLst>
          </p:nvPr>
        </p:nvGraphicFramePr>
        <p:xfrm>
          <a:off x="866772" y="2800552"/>
          <a:ext cx="10985426" cy="3204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3348000">
                  <a:extLst>
                    <a:ext uri="{9D8B030D-6E8A-4147-A177-3AD203B41FA5}">
                      <a16:colId xmlns:a16="http://schemas.microsoft.com/office/drawing/2014/main" val="20002"/>
                    </a:ext>
                  </a:extLst>
                </a:gridCol>
                <a:gridCol w="3348000">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Always 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Work then Tit-for-tat</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72000">
                <a:tc rowSpan="2">
                  <a:txBody>
                    <a:bodyPr/>
                    <a:lstStyle/>
                    <a:p>
                      <a:pPr algn="ctr"/>
                      <a:r>
                        <a:rPr lang="en-AU" sz="3200" b="1" dirty="0">
                          <a:solidFill>
                            <a:srgbClr val="00B050"/>
                          </a:solidFill>
                        </a:rPr>
                        <a:t>Anna</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Always 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000" b="1" dirty="0">
                          <a:solidFill>
                            <a:schemeClr val="tx1"/>
                          </a:solidFill>
                        </a:rPr>
                        <a:t>(</a:t>
                      </a:r>
                      <a:r>
                        <a:rPr lang="en-AU" sz="2000" b="1" dirty="0">
                          <a:solidFill>
                            <a:srgbClr val="00B050"/>
                          </a:solidFill>
                        </a:rPr>
                        <a:t>$1000/(1-p)</a:t>
                      </a:r>
                      <a:r>
                        <a:rPr lang="en-AU" sz="2000" b="1" dirty="0"/>
                        <a:t>, </a:t>
                      </a:r>
                      <a:r>
                        <a:rPr lang="en-AU" sz="2000" b="1" dirty="0">
                          <a:solidFill>
                            <a:schemeClr val="accent1">
                              <a:lumMod val="75000"/>
                            </a:schemeClr>
                          </a:solidFill>
                        </a:rPr>
                        <a:t>$1000/(1-p)</a:t>
                      </a:r>
                      <a:r>
                        <a:rPr lang="en-AU" sz="20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000" b="1" dirty="0">
                          <a:solidFill>
                            <a:schemeClr val="tx1"/>
                          </a:solidFill>
                        </a:rPr>
                        <a:t>(</a:t>
                      </a:r>
                      <a:r>
                        <a:rPr lang="en-AU" sz="2000" b="1" dirty="0">
                          <a:solidFill>
                            <a:srgbClr val="00B050"/>
                          </a:solidFill>
                        </a:rPr>
                        <a:t>$2000+$1000/(1-p)</a:t>
                      </a:r>
                      <a:r>
                        <a:rPr lang="en-AU" sz="2000" b="1" dirty="0"/>
                        <a:t>, </a:t>
                      </a:r>
                    </a:p>
                    <a:p>
                      <a:pPr algn="ctr"/>
                      <a:r>
                        <a:rPr lang="en-AU" sz="2000" b="1" dirty="0">
                          <a:solidFill>
                            <a:schemeClr val="accent1">
                              <a:lumMod val="75000"/>
                            </a:schemeClr>
                          </a:solidFill>
                        </a:rPr>
                        <a:t>-$1000 +$1000/(1-p)</a:t>
                      </a:r>
                      <a:r>
                        <a:rPr lang="en-AU" sz="20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972000">
                <a:tc vMerge="1">
                  <a:txBody>
                    <a:bodyPr/>
                    <a:lstStyle/>
                    <a:p>
                      <a:endParaRPr lang="en-AU" dirty="0"/>
                    </a:p>
                  </a:txBody>
                  <a:tcPr>
                    <a:noFill/>
                  </a:tcPr>
                </a:tc>
                <a:tc>
                  <a:txBody>
                    <a:bodyPr/>
                    <a:lstStyle/>
                    <a:p>
                      <a:pPr algn="ctr"/>
                      <a:r>
                        <a:rPr lang="en-AU" sz="2400" b="1" dirty="0">
                          <a:solidFill>
                            <a:srgbClr val="00B050"/>
                          </a:solidFill>
                        </a:rPr>
                        <a:t>Work then Tit for tat</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000" b="1" dirty="0">
                          <a:solidFill>
                            <a:schemeClr val="tx1"/>
                          </a:solidFill>
                        </a:rPr>
                        <a:t>(</a:t>
                      </a:r>
                      <a:r>
                        <a:rPr lang="en-AU" sz="2000" b="1" dirty="0">
                          <a:solidFill>
                            <a:srgbClr val="00B050"/>
                          </a:solidFill>
                        </a:rPr>
                        <a:t>-$1000 +$1000/(1-p)</a:t>
                      </a:r>
                      <a:r>
                        <a:rPr lang="en-AU" sz="2000" b="1" dirty="0"/>
                        <a:t>,</a:t>
                      </a:r>
                      <a:r>
                        <a:rPr lang="en-AU" sz="2000" b="1" dirty="0">
                          <a:solidFill>
                            <a:schemeClr val="accent1">
                              <a:lumMod val="75000"/>
                            </a:schemeClr>
                          </a:solidFill>
                        </a:rPr>
                        <a:t> </a:t>
                      </a:r>
                      <a:r>
                        <a:rPr lang="en-AU" sz="2000" b="1" dirty="0">
                          <a:solidFill>
                            <a:srgbClr val="0070C0"/>
                          </a:solidFill>
                        </a:rPr>
                        <a:t>$2000+$1000/(1-p)</a:t>
                      </a:r>
                      <a:r>
                        <a:rPr lang="en-AU" sz="2000" b="1" dirty="0"/>
                        <a:t>)</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000" b="1" dirty="0">
                          <a:solidFill>
                            <a:schemeClr val="tx1"/>
                          </a:solidFill>
                        </a:rPr>
                        <a:t>(</a:t>
                      </a:r>
                      <a:r>
                        <a:rPr lang="en-AU" sz="2000" b="1" dirty="0">
                          <a:solidFill>
                            <a:srgbClr val="00B050"/>
                          </a:solidFill>
                        </a:rPr>
                        <a:t>$2000/(1-p)</a:t>
                      </a:r>
                      <a:r>
                        <a:rPr lang="en-AU" sz="2000" b="1" dirty="0"/>
                        <a:t>, </a:t>
                      </a:r>
                      <a:r>
                        <a:rPr lang="en-AU" sz="2000" b="1" dirty="0">
                          <a:solidFill>
                            <a:schemeClr val="accent1">
                              <a:lumMod val="75000"/>
                            </a:schemeClr>
                          </a:solidFill>
                        </a:rPr>
                        <a:t>$2000/(1-p)</a:t>
                      </a:r>
                      <a:r>
                        <a:rPr lang="en-AU" sz="20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5427008" y="4315945"/>
            <a:ext cx="1430991" cy="51435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6761069" y="4315945"/>
            <a:ext cx="1441637" cy="51435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726020" y="5311027"/>
            <a:ext cx="1430991" cy="51435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10122833" y="5311027"/>
            <a:ext cx="1430991" cy="51435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8225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Repeated Interaction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270" y="1520825"/>
                <a:ext cx="10515600" cy="4351338"/>
              </a:xfrm>
            </p:spPr>
            <p:txBody>
              <a:bodyPr>
                <a:normAutofit/>
              </a:bodyPr>
              <a:lstStyle/>
              <a:p>
                <a:pPr marL="358775" indent="-358775">
                  <a:lnSpc>
                    <a:spcPct val="120000"/>
                  </a:lnSpc>
                  <a:buClr>
                    <a:srgbClr val="0070C0"/>
                  </a:buClr>
                  <a:buSzPct val="50000"/>
                  <a:buFont typeface="Wingdings" panose="05000000000000000000" pitchFamily="2" charset="2"/>
                  <a:buChar char="q"/>
                </a:pPr>
                <a:r>
                  <a:rPr lang="en-US" dirty="0"/>
                  <a:t>But what if Anna thinks Bert will go tit-for-tat, may be in her interest to do so. In fact she will do so as long as p&gt;0.5. That is if: </a:t>
                </a:r>
              </a:p>
              <a:p>
                <a:pPr marL="358775"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f>
                        <m:fPr>
                          <m:ctrlPr>
                            <a:rPr lang="en-US" b="1" i="1">
                              <a:solidFill>
                                <a:schemeClr val="bg2">
                                  <a:lumMod val="50000"/>
                                </a:schemeClr>
                              </a:solidFill>
                              <a:latin typeface="Cambria Math" panose="02040503050406030204" pitchFamily="18" charset="0"/>
                            </a:rPr>
                          </m:ctrlPr>
                        </m:fPr>
                        <m:num>
                          <m:r>
                            <a:rPr lang="en-AU" b="1" i="1" smtClean="0">
                              <a:solidFill>
                                <a:schemeClr val="bg2">
                                  <a:lumMod val="50000"/>
                                </a:schemeClr>
                              </a:solidFill>
                              <a:latin typeface="Cambria Math"/>
                            </a:rPr>
                            <m:t>𝟐</m:t>
                          </m:r>
                          <m:r>
                            <a:rPr lang="en-AU" b="1" i="1">
                              <a:solidFill>
                                <a:schemeClr val="bg2">
                                  <a:lumMod val="50000"/>
                                </a:schemeClr>
                              </a:solidFill>
                              <a:latin typeface="Cambria Math"/>
                            </a:rPr>
                            <m:t>𝟎𝟎𝟎</m:t>
                          </m:r>
                        </m:num>
                        <m:den>
                          <m:r>
                            <a:rPr lang="en-AU" b="1" i="1">
                              <a:solidFill>
                                <a:schemeClr val="bg2">
                                  <a:lumMod val="50000"/>
                                </a:schemeClr>
                              </a:solidFill>
                              <a:latin typeface="Cambria Math"/>
                            </a:rPr>
                            <m:t>𝟏</m:t>
                          </m:r>
                          <m:r>
                            <a:rPr lang="en-AU" b="1" i="1">
                              <a:solidFill>
                                <a:schemeClr val="bg2">
                                  <a:lumMod val="50000"/>
                                </a:schemeClr>
                              </a:solidFill>
                              <a:latin typeface="Cambria Math"/>
                            </a:rPr>
                            <m:t>−</m:t>
                          </m:r>
                          <m:r>
                            <a:rPr lang="en-AU" b="1" i="1">
                              <a:solidFill>
                                <a:schemeClr val="bg2">
                                  <a:lumMod val="50000"/>
                                </a:schemeClr>
                              </a:solidFill>
                              <a:latin typeface="Cambria Math"/>
                            </a:rPr>
                            <m:t>𝒑</m:t>
                          </m:r>
                        </m:den>
                      </m:f>
                      <m:r>
                        <a:rPr lang="en-AU" b="1" i="1" smtClean="0">
                          <a:solidFill>
                            <a:schemeClr val="bg2">
                              <a:lumMod val="50000"/>
                            </a:schemeClr>
                          </a:solidFill>
                          <a:latin typeface="Cambria Math"/>
                        </a:rPr>
                        <m:t>&gt;</m:t>
                      </m:r>
                      <m:r>
                        <a:rPr lang="en-AU" b="1" i="1" smtClean="0">
                          <a:solidFill>
                            <a:schemeClr val="bg2">
                              <a:lumMod val="50000"/>
                            </a:schemeClr>
                          </a:solidFill>
                          <a:latin typeface="Cambria Math"/>
                        </a:rPr>
                        <m:t>𝟐𝟎𝟎𝟎</m:t>
                      </m:r>
                      <m:r>
                        <a:rPr lang="en-AU" b="1" i="1" smtClean="0">
                          <a:solidFill>
                            <a:schemeClr val="bg2">
                              <a:lumMod val="50000"/>
                            </a:schemeClr>
                          </a:solidFill>
                          <a:latin typeface="Cambria Math"/>
                        </a:rPr>
                        <m:t>+</m:t>
                      </m:r>
                      <m:f>
                        <m:fPr>
                          <m:ctrlPr>
                            <a:rPr lang="en-US" b="1" i="1" smtClean="0">
                              <a:solidFill>
                                <a:schemeClr val="bg2">
                                  <a:lumMod val="50000"/>
                                </a:schemeClr>
                              </a:solidFill>
                              <a:latin typeface="Cambria Math" panose="02040503050406030204" pitchFamily="18" charset="0"/>
                            </a:rPr>
                          </m:ctrlPr>
                        </m:fPr>
                        <m:num>
                          <m:r>
                            <a:rPr lang="en-AU" b="1" i="1" smtClean="0">
                              <a:solidFill>
                                <a:schemeClr val="bg2">
                                  <a:lumMod val="50000"/>
                                </a:schemeClr>
                              </a:solidFill>
                              <a:latin typeface="Cambria Math"/>
                            </a:rPr>
                            <m:t>𝟏𝟎𝟎𝟎</m:t>
                          </m:r>
                        </m:num>
                        <m:den>
                          <m:r>
                            <a:rPr lang="en-AU" b="1" i="1" smtClean="0">
                              <a:solidFill>
                                <a:schemeClr val="bg2">
                                  <a:lumMod val="50000"/>
                                </a:schemeClr>
                              </a:solidFill>
                              <a:latin typeface="Cambria Math"/>
                            </a:rPr>
                            <m:t>𝟏</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𝒑</m:t>
                          </m:r>
                        </m:den>
                      </m:f>
                    </m:oMath>
                  </m:oMathPara>
                </a14:m>
                <a:endParaRPr lang="en-US" b="1" i="1" dirty="0">
                  <a:solidFill>
                    <a:schemeClr val="bg2">
                      <a:lumMod val="50000"/>
                    </a:schemeClr>
                  </a:solidFill>
                </a:endParaRPr>
              </a:p>
              <a:p>
                <a:pPr marL="358775"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f>
                        <m:fPr>
                          <m:ctrlPr>
                            <a:rPr lang="en-US" b="1" i="1">
                              <a:solidFill>
                                <a:schemeClr val="bg2">
                                  <a:lumMod val="50000"/>
                                </a:schemeClr>
                              </a:solidFill>
                              <a:latin typeface="Cambria Math" panose="02040503050406030204" pitchFamily="18" charset="0"/>
                            </a:rPr>
                          </m:ctrlPr>
                        </m:fPr>
                        <m:num>
                          <m:r>
                            <a:rPr lang="en-AU" b="1" i="1">
                              <a:solidFill>
                                <a:schemeClr val="bg2">
                                  <a:lumMod val="50000"/>
                                </a:schemeClr>
                              </a:solidFill>
                              <a:latin typeface="Cambria Math"/>
                            </a:rPr>
                            <m:t>𝟐𝟎𝟎𝟎</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𝟐𝟎𝟎𝟎</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𝟐𝟎𝟎𝟎</m:t>
                          </m:r>
                          <m:r>
                            <a:rPr lang="en-AU" b="1" i="1" smtClean="0">
                              <a:solidFill>
                                <a:schemeClr val="bg2">
                                  <a:lumMod val="50000"/>
                                </a:schemeClr>
                              </a:solidFill>
                              <a:latin typeface="Cambria Math"/>
                            </a:rPr>
                            <m:t>𝒑</m:t>
                          </m:r>
                        </m:num>
                        <m:den>
                          <m:r>
                            <a:rPr lang="en-AU" b="1" i="1">
                              <a:solidFill>
                                <a:schemeClr val="bg2">
                                  <a:lumMod val="50000"/>
                                </a:schemeClr>
                              </a:solidFill>
                              <a:latin typeface="Cambria Math"/>
                            </a:rPr>
                            <m:t>𝟏</m:t>
                          </m:r>
                          <m:r>
                            <a:rPr lang="en-AU" b="1" i="1">
                              <a:solidFill>
                                <a:schemeClr val="bg2">
                                  <a:lumMod val="50000"/>
                                </a:schemeClr>
                              </a:solidFill>
                              <a:latin typeface="Cambria Math"/>
                            </a:rPr>
                            <m:t>−</m:t>
                          </m:r>
                          <m:r>
                            <a:rPr lang="en-AU" b="1" i="1">
                              <a:solidFill>
                                <a:schemeClr val="bg2">
                                  <a:lumMod val="50000"/>
                                </a:schemeClr>
                              </a:solidFill>
                              <a:latin typeface="Cambria Math"/>
                            </a:rPr>
                            <m:t>𝒑</m:t>
                          </m:r>
                        </m:den>
                      </m:f>
                      <m:r>
                        <a:rPr lang="en-AU" b="1" i="1">
                          <a:solidFill>
                            <a:schemeClr val="bg2">
                              <a:lumMod val="50000"/>
                            </a:schemeClr>
                          </a:solidFill>
                          <a:latin typeface="Cambria Math"/>
                        </a:rPr>
                        <m:t>&gt;</m:t>
                      </m:r>
                      <m:f>
                        <m:fPr>
                          <m:ctrlPr>
                            <a:rPr lang="en-US" b="1" i="1">
                              <a:solidFill>
                                <a:schemeClr val="bg2">
                                  <a:lumMod val="50000"/>
                                </a:schemeClr>
                              </a:solidFill>
                              <a:latin typeface="Cambria Math" panose="02040503050406030204" pitchFamily="18" charset="0"/>
                            </a:rPr>
                          </m:ctrlPr>
                        </m:fPr>
                        <m:num>
                          <m:r>
                            <a:rPr lang="en-AU" b="1" i="1">
                              <a:solidFill>
                                <a:schemeClr val="bg2">
                                  <a:lumMod val="50000"/>
                                </a:schemeClr>
                              </a:solidFill>
                              <a:latin typeface="Cambria Math"/>
                            </a:rPr>
                            <m:t>𝟏𝟎𝟎𝟎</m:t>
                          </m:r>
                        </m:num>
                        <m:den>
                          <m:r>
                            <a:rPr lang="en-AU" b="1" i="1">
                              <a:solidFill>
                                <a:schemeClr val="bg2">
                                  <a:lumMod val="50000"/>
                                </a:schemeClr>
                              </a:solidFill>
                              <a:latin typeface="Cambria Math"/>
                            </a:rPr>
                            <m:t>𝟏</m:t>
                          </m:r>
                          <m:r>
                            <a:rPr lang="en-AU" b="1" i="1">
                              <a:solidFill>
                                <a:schemeClr val="bg2">
                                  <a:lumMod val="50000"/>
                                </a:schemeClr>
                              </a:solidFill>
                              <a:latin typeface="Cambria Math"/>
                            </a:rPr>
                            <m:t>−</m:t>
                          </m:r>
                          <m:r>
                            <a:rPr lang="en-AU" b="1" i="1">
                              <a:solidFill>
                                <a:schemeClr val="bg2">
                                  <a:lumMod val="50000"/>
                                </a:schemeClr>
                              </a:solidFill>
                              <a:latin typeface="Cambria Math"/>
                            </a:rPr>
                            <m:t>𝒑</m:t>
                          </m:r>
                        </m:den>
                      </m:f>
                    </m:oMath>
                  </m:oMathPara>
                </a14:m>
                <a:endParaRPr lang="en-US" b="1" i="1" dirty="0">
                  <a:solidFill>
                    <a:schemeClr val="bg2">
                      <a:lumMod val="50000"/>
                    </a:schemeClr>
                  </a:solidFill>
                </a:endParaRPr>
              </a:p>
              <a:p>
                <a:pPr marL="711200" indent="-352425">
                  <a:spcBef>
                    <a:spcPts val="3000"/>
                  </a:spcBef>
                  <a:buClr>
                    <a:srgbClr val="0070C0"/>
                  </a:buClr>
                  <a:buSzPct val="50000"/>
                  <a:buNone/>
                  <a:tabLst>
                    <a:tab pos="4213225" algn="l"/>
                  </a:tabLst>
                </a:pPr>
                <a:r>
                  <a:rPr lang="en-US" dirty="0"/>
                  <a:t>Or, 	</a:t>
                </a:r>
                <a14:m>
                  <m:oMath xmlns:m="http://schemas.openxmlformats.org/officeDocument/2006/math">
                    <m:r>
                      <a:rPr lang="en-AU" b="1" i="1" smtClean="0">
                        <a:solidFill>
                          <a:schemeClr val="bg2">
                            <a:lumMod val="50000"/>
                          </a:schemeClr>
                        </a:solidFill>
                        <a:latin typeface="Cambria Math"/>
                      </a:rPr>
                      <m:t>𝒑</m:t>
                    </m:r>
                    <m:r>
                      <a:rPr lang="en-AU" b="1" i="1">
                        <a:solidFill>
                          <a:schemeClr val="bg2">
                            <a:lumMod val="50000"/>
                          </a:schemeClr>
                        </a:solidFill>
                        <a:latin typeface="Cambria Math"/>
                      </a:rPr>
                      <m:t>&gt;</m:t>
                    </m:r>
                    <m:r>
                      <a:rPr lang="en-AU" b="1" i="1" smtClean="0">
                        <a:solidFill>
                          <a:schemeClr val="bg2">
                            <a:lumMod val="50000"/>
                          </a:schemeClr>
                        </a:solidFill>
                        <a:latin typeface="Cambria Math"/>
                      </a:rPr>
                      <m:t>𝟎</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𝟓</m:t>
                    </m:r>
                  </m:oMath>
                </a14:m>
                <a:endParaRPr lang="en-US" b="1" i="1" dirty="0">
                  <a:solidFill>
                    <a:schemeClr val="bg2">
                      <a:lumMod val="50000"/>
                    </a:schemeClr>
                  </a:solidFill>
                </a:endParaRPr>
              </a:p>
              <a:p>
                <a:pPr marL="711200" indent="0">
                  <a:buClr>
                    <a:srgbClr val="0070C0"/>
                  </a:buClr>
                  <a:buSzPct val="50000"/>
                  <a:buNone/>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270" y="1520825"/>
                <a:ext cx="10515600" cy="4351338"/>
              </a:xfrm>
              <a:blipFill rotWithShape="1">
                <a:blip r:embed="rId3"/>
                <a:stretch>
                  <a:fillRect l="-116" t="-140" r="-522"/>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spTree>
    <p:extLst>
      <p:ext uri="{BB962C8B-B14F-4D97-AF65-F5344CB8AC3E}">
        <p14:creationId xmlns:p14="http://schemas.microsoft.com/office/powerpoint/2010/main" val="21770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Single Period Setting</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Anna and Bert.</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So if p=3/4 – two equilibria are possible.</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Initial expectations matter</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So what should a firm do …? What expectations might it foster?</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582720563"/>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Tit-for-tat</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$4000</a:t>
                      </a:r>
                      <a:r>
                        <a:rPr lang="en-AU" sz="2400" b="1" dirty="0"/>
                        <a:t>, </a:t>
                      </a:r>
                      <a:r>
                        <a:rPr lang="en-AU" sz="2400" b="1" dirty="0">
                          <a:solidFill>
                            <a:schemeClr val="accent1">
                              <a:lumMod val="75000"/>
                            </a:schemeClr>
                          </a:solidFill>
                        </a:rPr>
                        <a:t>$4000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$6000</a:t>
                      </a:r>
                      <a:r>
                        <a:rPr lang="en-AU" sz="2400" b="1" dirty="0"/>
                        <a:t>, </a:t>
                      </a:r>
                      <a:r>
                        <a:rPr lang="en-AU" sz="2400" b="1" dirty="0">
                          <a:solidFill>
                            <a:schemeClr val="accent1">
                              <a:lumMod val="75000"/>
                            </a:schemeClr>
                          </a:solidFill>
                        </a:rPr>
                        <a:t>$3000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Tit-for-tat</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$3000</a:t>
                      </a:r>
                      <a:r>
                        <a:rPr lang="en-AU" sz="2400" b="1" dirty="0"/>
                        <a:t>,</a:t>
                      </a:r>
                      <a:r>
                        <a:rPr lang="en-AU" sz="2400" b="1" dirty="0">
                          <a:solidFill>
                            <a:schemeClr val="accent1">
                              <a:lumMod val="75000"/>
                            </a:schemeClr>
                          </a:solidFill>
                        </a:rPr>
                        <a:t> $6000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$8000</a:t>
                      </a:r>
                      <a:r>
                        <a:rPr lang="en-AU" sz="2400" b="1" dirty="0"/>
                        <a:t>, </a:t>
                      </a:r>
                      <a:r>
                        <a:rPr lang="en-AU" sz="2400" b="1" dirty="0">
                          <a:solidFill>
                            <a:schemeClr val="accent1">
                              <a:lumMod val="75000"/>
                            </a:schemeClr>
                          </a:solidFill>
                        </a:rPr>
                        <a:t>$8000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07624" y="4752414"/>
            <a:ext cx="1036544"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9354172" y="5363040"/>
            <a:ext cx="986117"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448737" y="5363040"/>
            <a:ext cx="90543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13392" y="4752414"/>
            <a:ext cx="89423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2501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Implicit Contracts and Reputational Concerns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sz="2000" dirty="0"/>
              <a:t>Now lets consider another example. </a:t>
            </a:r>
          </a:p>
          <a:p>
            <a:pPr marL="355600" indent="-355600">
              <a:lnSpc>
                <a:spcPct val="120000"/>
              </a:lnSpc>
              <a:buClr>
                <a:srgbClr val="0070C0"/>
              </a:buClr>
              <a:buSzPct val="50000"/>
              <a:buFont typeface="Wingdings" panose="05000000000000000000" pitchFamily="2" charset="2"/>
              <a:buChar char="q"/>
            </a:pPr>
            <a:r>
              <a:rPr lang="en-AU" sz="2000" b="1" i="1" dirty="0"/>
              <a:t>Implicit contracts</a:t>
            </a:r>
            <a:r>
              <a:rPr lang="en-AU" sz="2000" dirty="0"/>
              <a:t> – </a:t>
            </a:r>
            <a:r>
              <a:rPr lang="en-AU" sz="2000" i="1" dirty="0">
                <a:solidFill>
                  <a:schemeClr val="bg2">
                    <a:lumMod val="50000"/>
                  </a:schemeClr>
                </a:solidFill>
              </a:rPr>
              <a:t>promises and understandings that are not formalised within legal documents.</a:t>
            </a:r>
          </a:p>
          <a:p>
            <a:pPr marL="896938" indent="-538163">
              <a:lnSpc>
                <a:spcPct val="120000"/>
              </a:lnSpc>
              <a:buClr>
                <a:srgbClr val="0070C0"/>
              </a:buClr>
              <a:buSzPct val="50000"/>
              <a:buBlip>
                <a:blip r:embed="rId3"/>
              </a:buBlip>
            </a:pPr>
            <a:r>
              <a:rPr lang="en-AU" sz="2000" dirty="0"/>
              <a:t>Promises of a promotion for a job well done</a:t>
            </a:r>
          </a:p>
          <a:p>
            <a:pPr marL="896938" indent="-538163">
              <a:lnSpc>
                <a:spcPct val="120000"/>
              </a:lnSpc>
              <a:buClr>
                <a:srgbClr val="0070C0"/>
              </a:buClr>
              <a:buSzPct val="50000"/>
              <a:buBlip>
                <a:blip r:embed="rId3"/>
              </a:buBlip>
            </a:pPr>
            <a:r>
              <a:rPr lang="en-AU" sz="2000" dirty="0"/>
              <a:t>Understandings that quality will be maintained.</a:t>
            </a:r>
          </a:p>
          <a:p>
            <a:pPr marL="355600" indent="-355600">
              <a:lnSpc>
                <a:spcPct val="120000"/>
              </a:lnSpc>
              <a:buClr>
                <a:srgbClr val="0070C0"/>
              </a:buClr>
              <a:buSzPct val="50000"/>
              <a:buFont typeface="Wingdings" panose="05000000000000000000" pitchFamily="2" charset="2"/>
              <a:buChar char="q"/>
            </a:pPr>
            <a:r>
              <a:rPr lang="en-AU" sz="2000" b="1" i="1" dirty="0"/>
              <a:t>Implicit contracts</a:t>
            </a:r>
            <a:r>
              <a:rPr lang="en-AU" sz="2000" dirty="0"/>
              <a:t> – </a:t>
            </a:r>
            <a:r>
              <a:rPr lang="en-AU" sz="2000" i="1" dirty="0">
                <a:solidFill>
                  <a:schemeClr val="bg2">
                    <a:lumMod val="50000"/>
                  </a:schemeClr>
                </a:solidFill>
              </a:rPr>
              <a:t>how can they be ‘enforced’?</a:t>
            </a:r>
          </a:p>
          <a:p>
            <a:pPr marL="896938" indent="-538163">
              <a:lnSpc>
                <a:spcPct val="120000"/>
              </a:lnSpc>
              <a:buClr>
                <a:srgbClr val="0070C0"/>
              </a:buClr>
              <a:buSzPct val="50000"/>
              <a:buBlip>
                <a:blip r:embed="rId3"/>
              </a:buBlip>
            </a:pPr>
            <a:r>
              <a:rPr lang="en-AU" sz="2000" dirty="0"/>
              <a:t>Reputational concerns might be very important – each parties reputation must be valuable enough to ensure contracts are adhered to.</a:t>
            </a:r>
          </a:p>
          <a:p>
            <a:pPr marL="896938" indent="-538163">
              <a:lnSpc>
                <a:spcPct val="120000"/>
              </a:lnSpc>
              <a:buClr>
                <a:srgbClr val="0070C0"/>
              </a:buClr>
              <a:buSzPct val="50000"/>
              <a:buBlip>
                <a:blip r:embed="rId3"/>
              </a:buBlip>
            </a:pPr>
            <a:r>
              <a:rPr lang="en-AU" sz="2000" dirty="0"/>
              <a:t>Consider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spTree>
    <p:extLst>
      <p:ext uri="{BB962C8B-B14F-4D97-AF65-F5344CB8AC3E}">
        <p14:creationId xmlns:p14="http://schemas.microsoft.com/office/powerpoint/2010/main" val="247622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The Sweet Life</a:t>
            </a:r>
            <a:r>
              <a:rPr lang="en-US" b="1" dirty="0">
                <a:solidFill>
                  <a:srgbClr val="002060"/>
                </a:solidFill>
              </a:rPr>
              <a:t> - </a:t>
            </a:r>
            <a:r>
              <a:rPr lang="en-US" b="1" i="1" dirty="0">
                <a:solidFill>
                  <a:srgbClr val="002060"/>
                </a:solidFill>
              </a:rPr>
              <a:t>Firms Misbehaving Badly</a:t>
            </a:r>
            <a:r>
              <a:rPr lang="en-US" b="1" dirty="0">
                <a:solidFill>
                  <a:srgbClr val="002060"/>
                </a:solidFill>
              </a:rPr>
              <a:t>…</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RJR-Nabisco management had a ‘sweet life’.</a:t>
            </a:r>
          </a:p>
          <a:p>
            <a:pPr marL="355600" indent="-355600">
              <a:lnSpc>
                <a:spcPct val="120000"/>
              </a:lnSpc>
              <a:buClr>
                <a:srgbClr val="0070C0"/>
              </a:buClr>
              <a:buSzPct val="50000"/>
              <a:buFont typeface="Wingdings" panose="05000000000000000000" pitchFamily="2" charset="2"/>
              <a:buChar char="q"/>
            </a:pPr>
            <a:r>
              <a:rPr lang="en-US" dirty="0"/>
              <a:t>Four questions to consider…</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Managers do not always </a:t>
            </a:r>
            <a:r>
              <a:rPr lang="en-US" i="1" dirty="0" err="1">
                <a:solidFill>
                  <a:schemeClr val="bg2">
                    <a:lumMod val="50000"/>
                  </a:schemeClr>
                </a:solidFill>
              </a:rPr>
              <a:t>maximise</a:t>
            </a:r>
            <a:r>
              <a:rPr lang="en-US" i="1" dirty="0">
                <a:solidFill>
                  <a:schemeClr val="bg2">
                    <a:lumMod val="50000"/>
                  </a:schemeClr>
                </a:solidFill>
              </a:rPr>
              <a:t> profits – why? Think about management problems inside the firm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Besides the conflicts between shareholders and managers, what other conflicts might there be?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How can unproductive activities be curtailed?</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Given unproductive activities can be curtailed, why do they still happen?</a:t>
            </a:r>
          </a:p>
          <a:p>
            <a:pPr marL="358775" indent="-358775">
              <a:lnSpc>
                <a:spcPct val="120000"/>
              </a:lnSpc>
              <a:buClr>
                <a:srgbClr val="0070C0"/>
              </a:buClr>
              <a:buSzPct val="50000"/>
              <a:buFont typeface="Wingdings" panose="05000000000000000000" pitchFamily="2" charset="2"/>
              <a:buChar char="q"/>
            </a:pPr>
            <a:r>
              <a:rPr lang="en-US" dirty="0"/>
              <a:t>Let’s try to answer these questions by reconsidering our model of the firm</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7006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019"/>
            <a:ext cx="10515600" cy="761867"/>
          </a:xfrm>
        </p:spPr>
        <p:txBody>
          <a:bodyPr/>
          <a:lstStyle/>
          <a:p>
            <a:r>
              <a:rPr lang="en-US" b="1" i="1" dirty="0">
                <a:solidFill>
                  <a:srgbClr val="002060"/>
                </a:solidFill>
              </a:rPr>
              <a:t>Implicit Contracts and Reputational Concerns</a:t>
            </a:r>
            <a:endParaRPr lang="en-AU" b="1" i="1" dirty="0">
              <a:solidFill>
                <a:srgbClr val="002060"/>
              </a:solidFill>
            </a:endParaRPr>
          </a:p>
        </p:txBody>
      </p:sp>
      <p:sp>
        <p:nvSpPr>
          <p:cNvPr id="3" name="Content Placeholder 2"/>
          <p:cNvSpPr>
            <a:spLocks noGrp="1"/>
          </p:cNvSpPr>
          <p:nvPr>
            <p:ph idx="1"/>
          </p:nvPr>
        </p:nvSpPr>
        <p:spPr>
          <a:xfrm>
            <a:off x="838200" y="1088572"/>
            <a:ext cx="10515600" cy="5088392"/>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200" dirty="0"/>
              <a:t>Consider a simple ‘trust game’ in which one party decides whether or not to trust the other party when they promise that they will be rewarded if they work hard. Could also be used as a model of a bonus based on subjective performance evaluation.</a:t>
            </a:r>
          </a:p>
          <a:p>
            <a:pPr marL="0" indent="0">
              <a:lnSpc>
                <a:spcPct val="120000"/>
              </a:lnSpc>
              <a:buClr>
                <a:srgbClr val="0070C0"/>
              </a:buClr>
              <a:buSzPct val="50000"/>
              <a:buNone/>
            </a:pPr>
            <a:endParaRPr lang="en-US" sz="2200" dirty="0"/>
          </a:p>
          <a:p>
            <a:pPr marL="355600" indent="-355600">
              <a:lnSpc>
                <a:spcPct val="120000"/>
              </a:lnSpc>
              <a:buClr>
                <a:srgbClr val="0070C0"/>
              </a:buClr>
              <a:buSzPct val="50000"/>
              <a:buFont typeface="Wingdings" panose="05000000000000000000" pitchFamily="2" charset="2"/>
              <a:buChar char="q"/>
            </a:pPr>
            <a:endParaRPr lang="en-US" dirty="0"/>
          </a:p>
          <a:p>
            <a:pPr marL="355600" indent="-355600">
              <a:lnSpc>
                <a:spcPct val="120000"/>
              </a:lnSpc>
              <a:buClr>
                <a:srgbClr val="0070C0"/>
              </a:buClr>
              <a:buSzPct val="50000"/>
              <a:buFont typeface="Wingdings" panose="05000000000000000000" pitchFamily="2" charset="2"/>
              <a:buChar char="q"/>
            </a:pPr>
            <a:endParaRPr lang="en-US" dirty="0"/>
          </a:p>
          <a:p>
            <a:pPr marL="711200" indent="0">
              <a:buClr>
                <a:srgbClr val="0070C0"/>
              </a:buClr>
              <a:buSzPct val="50000"/>
              <a:buFont typeface="Wingdings" panose="05000000000000000000" pitchFamily="2" charset="2"/>
              <a:buChar char="v"/>
            </a:pPr>
            <a:endParaRPr lang="en-US"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40</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806982576"/>
              </p:ext>
            </p:extLst>
          </p:nvPr>
        </p:nvGraphicFramePr>
        <p:xfrm>
          <a:off x="1466850" y="2562224"/>
          <a:ext cx="9468000" cy="33375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Honour</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$1</a:t>
                      </a:r>
                      <a:r>
                        <a:rPr lang="en-AU" sz="1800" b="1" dirty="0"/>
                        <a:t>)</a:t>
                      </a:r>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Trust</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Betray</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a:t>
                      </a:r>
                      <a:r>
                        <a:rPr lang="en-AU" sz="1800" b="1" dirty="0"/>
                        <a:t>, </a:t>
                      </a:r>
                      <a:r>
                        <a:rPr lang="en-AU" sz="1800" b="1" dirty="0">
                          <a:solidFill>
                            <a:srgbClr val="7030A0"/>
                          </a:solidFill>
                        </a:rPr>
                        <a:t>$2</a:t>
                      </a:r>
                      <a:r>
                        <a:rPr lang="en-AU" sz="1800" b="1" dirty="0"/>
                        <a:t>)</a:t>
                      </a:r>
                    </a:p>
                  </a:txBody>
                  <a:tcPr>
                    <a:noFill/>
                  </a:tcPr>
                </a:tc>
                <a:extLst>
                  <a:ext uri="{0D108BD9-81ED-4DB2-BD59-A6C34878D82A}">
                    <a16:rowId xmlns:a16="http://schemas.microsoft.com/office/drawing/2014/main" val="10002"/>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Not trust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$0</a:t>
                      </a:r>
                      <a:r>
                        <a:rPr lang="en-AU" sz="1800" b="1" dirty="0"/>
                        <a:t>, </a:t>
                      </a:r>
                      <a:r>
                        <a:rPr lang="en-AU" sz="1800" b="1" dirty="0">
                          <a:solidFill>
                            <a:srgbClr val="7030A0"/>
                          </a:solidFill>
                        </a:rPr>
                        <a:t>$0</a:t>
                      </a:r>
                      <a:r>
                        <a:rPr lang="en-AU" sz="1800" b="1" dirty="0"/>
                        <a:t>)</a:t>
                      </a:r>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8"/>
                  </a:ext>
                </a:extLst>
              </a:tr>
            </a:tbl>
          </a:graphicData>
        </a:graphic>
      </p:graphicFrame>
      <p:sp>
        <p:nvSpPr>
          <p:cNvPr id="8" name="Rounded Rectangle 7"/>
          <p:cNvSpPr/>
          <p:nvPr/>
        </p:nvSpPr>
        <p:spPr>
          <a:xfrm>
            <a:off x="5229224" y="2907506"/>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2</a:t>
            </a:r>
          </a:p>
        </p:txBody>
      </p:sp>
      <p:sp>
        <p:nvSpPr>
          <p:cNvPr id="13" name="Rounded Rectangle 12"/>
          <p:cNvSpPr/>
          <p:nvPr/>
        </p:nvSpPr>
        <p:spPr>
          <a:xfrm>
            <a:off x="1466850" y="3981449"/>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Player 1</a:t>
            </a:r>
          </a:p>
        </p:txBody>
      </p:sp>
      <p:cxnSp>
        <p:nvCxnSpPr>
          <p:cNvPr id="15" name="Straight Arrow Connector 14"/>
          <p:cNvCxnSpPr>
            <a:stCxn id="13" idx="3"/>
          </p:cNvCxnSpPr>
          <p:nvPr/>
        </p:nvCxnSpPr>
        <p:spPr>
          <a:xfrm flipV="1">
            <a:off x="2914650" y="3114675"/>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4141410"/>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91170" y="2738439"/>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77024" y="3103328"/>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472247" y="5361735"/>
            <a:ext cx="671253"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38600" y="3103328"/>
            <a:ext cx="1104900" cy="1786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146470" y="2743483"/>
            <a:ext cx="921327" cy="952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146472" y="3508559"/>
            <a:ext cx="921325"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489108" y="3294389"/>
            <a:ext cx="523875" cy="335756"/>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5638799" y="5115204"/>
            <a:ext cx="628651" cy="39963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8" name="Straight Arrow Connector 57"/>
          <p:cNvCxnSpPr/>
          <p:nvPr/>
        </p:nvCxnSpPr>
        <p:spPr>
          <a:xfrm flipV="1">
            <a:off x="4347212" y="5349967"/>
            <a:ext cx="921322" cy="9524"/>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914650" y="4138611"/>
            <a:ext cx="466725" cy="11525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85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Implicit Contracts and Reputational Concerns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sz="2000" dirty="0"/>
              <a:t>Now consider what happens if we play the game repeatedly</a:t>
            </a:r>
          </a:p>
          <a:p>
            <a:pPr marL="355600" indent="-355600">
              <a:lnSpc>
                <a:spcPct val="120000"/>
              </a:lnSpc>
              <a:buClr>
                <a:srgbClr val="0070C0"/>
              </a:buClr>
              <a:buSzPct val="50000"/>
              <a:buFont typeface="Wingdings" panose="05000000000000000000" pitchFamily="2" charset="2"/>
              <a:buChar char="q"/>
            </a:pPr>
            <a:r>
              <a:rPr lang="en-AU" sz="2000" dirty="0"/>
              <a:t>Assume that the interest rate for the purpose of discounting equals r.</a:t>
            </a:r>
          </a:p>
          <a:p>
            <a:pPr marL="355600" indent="-355600">
              <a:lnSpc>
                <a:spcPct val="120000"/>
              </a:lnSpc>
              <a:buClr>
                <a:srgbClr val="0070C0"/>
              </a:buClr>
              <a:buSzPct val="50000"/>
              <a:buFont typeface="Wingdings" panose="05000000000000000000" pitchFamily="2" charset="2"/>
              <a:buChar char="q"/>
            </a:pPr>
            <a:r>
              <a:rPr lang="en-AU" sz="2000" dirty="0"/>
              <a:t>Assume players play a ‘trigger strategy’ (similar to Bert and Anna)</a:t>
            </a:r>
          </a:p>
          <a:p>
            <a:pPr marL="896938" indent="-538163">
              <a:lnSpc>
                <a:spcPct val="120000"/>
              </a:lnSpc>
              <a:buClr>
                <a:srgbClr val="0070C0"/>
              </a:buClr>
              <a:buSzPct val="50000"/>
              <a:buBlip>
                <a:blip r:embed="rId3"/>
              </a:buBlip>
            </a:pPr>
            <a:r>
              <a:rPr lang="en-AU" sz="2000" dirty="0"/>
              <a:t>Player 1: play ‘</a:t>
            </a:r>
            <a:r>
              <a:rPr lang="en-AU" sz="2000" i="1" dirty="0">
                <a:solidFill>
                  <a:schemeClr val="bg2">
                    <a:lumMod val="50000"/>
                  </a:schemeClr>
                </a:solidFill>
              </a:rPr>
              <a:t>Trust</a:t>
            </a:r>
            <a:r>
              <a:rPr lang="en-AU" sz="2000" dirty="0"/>
              <a:t>’ in first period. Thereafter if all moves in all previous periods have been ‘</a:t>
            </a:r>
            <a:r>
              <a:rPr lang="en-AU" sz="2000" i="1" dirty="0">
                <a:solidFill>
                  <a:schemeClr val="bg2">
                    <a:lumMod val="50000"/>
                  </a:schemeClr>
                </a:solidFill>
              </a:rPr>
              <a:t>Trust and Honour</a:t>
            </a:r>
            <a:r>
              <a:rPr lang="en-AU" sz="2000" dirty="0"/>
              <a:t>’, play ‘</a:t>
            </a:r>
            <a:r>
              <a:rPr lang="en-AU" sz="2000" i="1" dirty="0">
                <a:solidFill>
                  <a:schemeClr val="bg2">
                    <a:lumMod val="50000"/>
                  </a:schemeClr>
                </a:solidFill>
              </a:rPr>
              <a:t>Trust</a:t>
            </a:r>
            <a:r>
              <a:rPr lang="en-AU" sz="2000" dirty="0"/>
              <a:t>’. Otherwise play  ‘</a:t>
            </a:r>
            <a:r>
              <a:rPr lang="en-AU" sz="2000" i="1" dirty="0">
                <a:solidFill>
                  <a:schemeClr val="bg2">
                    <a:lumMod val="50000"/>
                  </a:schemeClr>
                </a:solidFill>
              </a:rPr>
              <a:t>Not Trust</a:t>
            </a:r>
            <a:r>
              <a:rPr lang="en-AU" sz="2000" dirty="0"/>
              <a:t>’. </a:t>
            </a:r>
          </a:p>
          <a:p>
            <a:pPr marL="896938" indent="-538163">
              <a:lnSpc>
                <a:spcPct val="120000"/>
              </a:lnSpc>
              <a:buClr>
                <a:srgbClr val="0070C0"/>
              </a:buClr>
              <a:buSzPct val="50000"/>
              <a:buBlip>
                <a:blip r:embed="rId3"/>
              </a:buBlip>
            </a:pPr>
            <a:r>
              <a:rPr lang="en-AU" sz="2000" dirty="0"/>
              <a:t>Player 2: If Player 1 plays ‘</a:t>
            </a:r>
            <a:r>
              <a:rPr lang="en-AU" sz="2000" i="1" dirty="0">
                <a:solidFill>
                  <a:schemeClr val="bg2">
                    <a:lumMod val="50000"/>
                  </a:schemeClr>
                </a:solidFill>
              </a:rPr>
              <a:t>Trust</a:t>
            </a:r>
            <a:r>
              <a:rPr lang="en-AU" sz="2000" dirty="0"/>
              <a:t>’ this period, play ‘</a:t>
            </a:r>
            <a:r>
              <a:rPr lang="en-AU" sz="2000" i="1" dirty="0">
                <a:solidFill>
                  <a:schemeClr val="bg2">
                    <a:lumMod val="50000"/>
                  </a:schemeClr>
                </a:solidFill>
              </a:rPr>
              <a:t>Honour</a:t>
            </a:r>
            <a:r>
              <a:rPr lang="en-AU" sz="2000" dirty="0"/>
              <a:t>’ if all moves in all previous periods have been ‘</a:t>
            </a:r>
            <a:r>
              <a:rPr lang="en-AU" sz="2000" i="1" dirty="0">
                <a:solidFill>
                  <a:schemeClr val="bg2">
                    <a:lumMod val="50000"/>
                  </a:schemeClr>
                </a:solidFill>
              </a:rPr>
              <a:t>Trust and Honour</a:t>
            </a:r>
            <a:r>
              <a:rPr lang="en-AU" sz="2000" dirty="0"/>
              <a:t>’, otherwise play ‘</a:t>
            </a:r>
            <a:r>
              <a:rPr lang="en-AU" sz="2000" i="1" dirty="0">
                <a:solidFill>
                  <a:schemeClr val="bg2">
                    <a:lumMod val="50000"/>
                  </a:schemeClr>
                </a:solidFill>
              </a:rPr>
              <a:t>Betray</a:t>
            </a:r>
            <a:r>
              <a:rPr lang="en-AU" sz="2000" dirty="0"/>
              <a:t>’.</a:t>
            </a:r>
          </a:p>
          <a:p>
            <a:pPr marL="896938" indent="-538163">
              <a:lnSpc>
                <a:spcPct val="120000"/>
              </a:lnSpc>
              <a:buClr>
                <a:srgbClr val="0070C0"/>
              </a:buClr>
              <a:buSzPct val="50000"/>
              <a:buBlip>
                <a:blip r:embed="rId3"/>
              </a:buBlip>
            </a:pPr>
            <a:r>
              <a:rPr lang="en-AU" sz="2000" dirty="0"/>
              <a:t>An unforgiving set of strategies</a:t>
            </a:r>
          </a:p>
          <a:p>
            <a:pPr marL="355600" indent="-355600">
              <a:lnSpc>
                <a:spcPct val="120000"/>
              </a:lnSpc>
              <a:buClr>
                <a:srgbClr val="0070C0"/>
              </a:buClr>
              <a:buSzPct val="50000"/>
              <a:buFont typeface="Wingdings" panose="05000000000000000000" pitchFamily="2" charset="2"/>
              <a:buChar char="q"/>
            </a:pPr>
            <a:r>
              <a:rPr lang="en-AU" sz="2000" b="1" i="1" dirty="0"/>
              <a:t>What happens?</a:t>
            </a:r>
            <a:endParaRPr lang="en-AU" sz="2000" i="1" dirty="0">
              <a:solidFill>
                <a:schemeClr val="bg2">
                  <a:lumMod val="50000"/>
                </a:schemeClr>
              </a:solidFill>
            </a:endParaRPr>
          </a:p>
          <a:p>
            <a:pPr marL="896938" indent="-538163">
              <a:lnSpc>
                <a:spcPct val="120000"/>
              </a:lnSpc>
              <a:buClr>
                <a:srgbClr val="0070C0"/>
              </a:buClr>
              <a:buSzPct val="50000"/>
              <a:buBlip>
                <a:blip r:embed="rId3"/>
              </a:buBlip>
            </a:pPr>
            <a:r>
              <a:rPr lang="en-AU" sz="2000" dirty="0"/>
              <a:t>Trigger strategies are a Nash Equilibrium of the infinitely repeated game as long as player 2 is patient enough (or the interest rate is sufficiently small).</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spTree>
    <p:extLst>
      <p:ext uri="{BB962C8B-B14F-4D97-AF65-F5344CB8AC3E}">
        <p14:creationId xmlns:p14="http://schemas.microsoft.com/office/powerpoint/2010/main" val="327734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Implicit Contracts and Reputational Concerns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sz="2000" dirty="0"/>
                  <a:t>Think about the payoffs as follows..</a:t>
                </a:r>
              </a:p>
              <a:p>
                <a:pPr marL="896938" indent="-538163">
                  <a:lnSpc>
                    <a:spcPct val="120000"/>
                  </a:lnSpc>
                  <a:buClr>
                    <a:srgbClr val="0070C0"/>
                  </a:buClr>
                  <a:buSzPct val="50000"/>
                  <a:buBlip>
                    <a:blip r:embed="rId3"/>
                  </a:buBlip>
                </a:pPr>
                <a:r>
                  <a:rPr lang="en-AU" sz="2000" dirty="0"/>
                  <a:t>C – </a:t>
                </a:r>
                <a:r>
                  <a:rPr lang="en-AU" sz="2000" i="1" dirty="0">
                    <a:solidFill>
                      <a:schemeClr val="bg2">
                        <a:lumMod val="50000"/>
                      </a:schemeClr>
                    </a:solidFill>
                  </a:rPr>
                  <a:t>payoff from cooperation. Think of this as honouring</a:t>
                </a:r>
              </a:p>
              <a:p>
                <a:pPr marL="896938" indent="-538163">
                  <a:lnSpc>
                    <a:spcPct val="120000"/>
                  </a:lnSpc>
                  <a:buClr>
                    <a:srgbClr val="0070C0"/>
                  </a:buClr>
                  <a:buSzPct val="50000"/>
                  <a:buBlip>
                    <a:blip r:embed="rId3"/>
                  </a:buBlip>
                </a:pPr>
                <a:r>
                  <a:rPr lang="en-AU" sz="2000" dirty="0"/>
                  <a:t>D – </a:t>
                </a:r>
                <a:r>
                  <a:rPr lang="en-AU" sz="2000" i="1" dirty="0">
                    <a:solidFill>
                      <a:schemeClr val="bg2">
                        <a:lumMod val="50000"/>
                      </a:schemeClr>
                    </a:solidFill>
                  </a:rPr>
                  <a:t>payoff from defection. Think of this as betraying. </a:t>
                </a:r>
              </a:p>
              <a:p>
                <a:pPr marL="896938" indent="-538163">
                  <a:lnSpc>
                    <a:spcPct val="120000"/>
                  </a:lnSpc>
                  <a:buClr>
                    <a:srgbClr val="0070C0"/>
                  </a:buClr>
                  <a:buSzPct val="50000"/>
                  <a:buBlip>
                    <a:blip r:embed="rId3"/>
                  </a:buBlip>
                </a:pPr>
                <a:r>
                  <a:rPr lang="en-AU" sz="2000" dirty="0"/>
                  <a:t>P – </a:t>
                </a:r>
                <a:r>
                  <a:rPr lang="en-AU" sz="2000" i="1" dirty="0">
                    <a:solidFill>
                      <a:schemeClr val="bg2">
                        <a:lumMod val="50000"/>
                      </a:schemeClr>
                    </a:solidFill>
                  </a:rPr>
                  <a:t>payoff from punishment, i.e. an endless stream at lower payoff</a:t>
                </a:r>
              </a:p>
              <a:p>
                <a:pPr marL="365125" indent="-365125">
                  <a:lnSpc>
                    <a:spcPct val="120000"/>
                  </a:lnSpc>
                  <a:buClr>
                    <a:srgbClr val="0070C0"/>
                  </a:buClr>
                  <a:buSzPct val="50000"/>
                  <a:buFont typeface="Wingdings" panose="05000000000000000000" pitchFamily="2" charset="2"/>
                  <a:buChar char="q"/>
                </a:pPr>
                <a:r>
                  <a:rPr lang="en-AU" sz="2000" i="1" dirty="0"/>
                  <a:t>The relevant comparison becomes, is: </a:t>
                </a:r>
              </a:p>
              <a:p>
                <a:pPr marL="0" indent="0" algn="ctr">
                  <a:lnSpc>
                    <a:spcPct val="120000"/>
                  </a:lnSpc>
                  <a:buClr>
                    <a:srgbClr val="0070C0"/>
                  </a:buClr>
                  <a:buSzPct val="50000"/>
                  <a:buNone/>
                </a:pPr>
                <a14:m>
                  <m:oMath xmlns:m="http://schemas.openxmlformats.org/officeDocument/2006/math">
                    <m:d>
                      <m:dPr>
                        <m:begChr m:val="{"/>
                        <m:endChr m:val="}"/>
                        <m:ctrlPr>
                          <a:rPr lang="en-AU" sz="2000" i="1" smtClean="0">
                            <a:solidFill>
                              <a:schemeClr val="bg2">
                                <a:lumMod val="50000"/>
                              </a:schemeClr>
                            </a:solidFill>
                            <a:latin typeface="Cambria Math" panose="02040503050406030204" pitchFamily="18" charset="0"/>
                          </a:rPr>
                        </m:ctrlPr>
                      </m:dPr>
                      <m:e>
                        <m:r>
                          <a:rPr lang="en-AU" sz="2000" b="0" i="1" smtClean="0">
                            <a:solidFill>
                              <a:schemeClr val="bg2">
                                <a:lumMod val="50000"/>
                              </a:schemeClr>
                            </a:solidFill>
                            <a:latin typeface="Cambria Math"/>
                          </a:rPr>
                          <m:t>1+</m:t>
                        </m:r>
                        <m:f>
                          <m:fPr>
                            <m:ctrlPr>
                              <a:rPr lang="en-AU" sz="2000" b="0" i="1" smtClean="0">
                                <a:solidFill>
                                  <a:schemeClr val="bg2">
                                    <a:lumMod val="50000"/>
                                  </a:schemeClr>
                                </a:solidFill>
                                <a:latin typeface="Cambria Math" panose="02040503050406030204" pitchFamily="18" charset="0"/>
                              </a:rPr>
                            </m:ctrlPr>
                          </m:fPr>
                          <m:num>
                            <m:r>
                              <a:rPr lang="en-AU" sz="2000" b="0" i="1" smtClean="0">
                                <a:solidFill>
                                  <a:schemeClr val="bg2">
                                    <a:lumMod val="50000"/>
                                  </a:schemeClr>
                                </a:solidFill>
                                <a:latin typeface="Cambria Math"/>
                              </a:rPr>
                              <m:t>1</m:t>
                            </m:r>
                          </m:num>
                          <m:den>
                            <m:r>
                              <a:rPr lang="en-AU" sz="2000" b="0" i="1" smtClean="0">
                                <a:solidFill>
                                  <a:schemeClr val="bg2">
                                    <a:lumMod val="50000"/>
                                  </a:schemeClr>
                                </a:solidFill>
                                <a:latin typeface="Cambria Math"/>
                              </a:rPr>
                              <m:t>𝑟</m:t>
                            </m:r>
                          </m:den>
                        </m:f>
                      </m:e>
                    </m:d>
                  </m:oMath>
                </a14:m>
                <a:r>
                  <a:rPr lang="en-AU" sz="2000" i="1" dirty="0">
                    <a:solidFill>
                      <a:schemeClr val="bg2">
                        <a:lumMod val="50000"/>
                      </a:schemeClr>
                    </a:solidFill>
                  </a:rPr>
                  <a:t>C&gt;D + </a:t>
                </a:r>
                <a14:m>
                  <m:oMath xmlns:m="http://schemas.openxmlformats.org/officeDocument/2006/math">
                    <m:f>
                      <m:fPr>
                        <m:ctrlPr>
                          <a:rPr lang="en-AU" sz="2000" i="1">
                            <a:solidFill>
                              <a:schemeClr val="bg2">
                                <a:lumMod val="50000"/>
                              </a:schemeClr>
                            </a:solidFill>
                            <a:latin typeface="Cambria Math" panose="02040503050406030204" pitchFamily="18" charset="0"/>
                          </a:rPr>
                        </m:ctrlPr>
                      </m:fPr>
                      <m:num>
                        <m:r>
                          <a:rPr lang="en-AU" sz="2000" i="1">
                            <a:solidFill>
                              <a:schemeClr val="bg2">
                                <a:lumMod val="50000"/>
                              </a:schemeClr>
                            </a:solidFill>
                            <a:latin typeface="Cambria Math"/>
                          </a:rPr>
                          <m:t>1</m:t>
                        </m:r>
                      </m:num>
                      <m:den>
                        <m:r>
                          <a:rPr lang="en-AU" sz="2000" i="1">
                            <a:solidFill>
                              <a:schemeClr val="bg2">
                                <a:lumMod val="50000"/>
                              </a:schemeClr>
                            </a:solidFill>
                            <a:latin typeface="Cambria Math"/>
                          </a:rPr>
                          <m:t>𝑟</m:t>
                        </m:r>
                      </m:den>
                    </m:f>
                  </m:oMath>
                </a14:m>
                <a:r>
                  <a:rPr lang="en-AU" sz="2000" i="1" dirty="0">
                    <a:solidFill>
                      <a:schemeClr val="bg2">
                        <a:lumMod val="50000"/>
                      </a:schemeClr>
                    </a:solidFill>
                  </a:rPr>
                  <a:t>P</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sz="2000" b="0" i="1" smtClean="0">
                          <a:solidFill>
                            <a:schemeClr val="bg2">
                              <a:lumMod val="50000"/>
                            </a:schemeClr>
                          </a:solidFill>
                          <a:latin typeface="Cambria Math"/>
                        </a:rPr>
                        <m:t>𝑟</m:t>
                      </m:r>
                      <m:r>
                        <a:rPr lang="en-AU" sz="2000" b="0" i="1" smtClean="0">
                          <a:solidFill>
                            <a:schemeClr val="bg2">
                              <a:lumMod val="50000"/>
                            </a:schemeClr>
                          </a:solidFill>
                          <a:latin typeface="Cambria Math"/>
                        </a:rPr>
                        <m:t>&lt;</m:t>
                      </m:r>
                      <m:f>
                        <m:fPr>
                          <m:ctrlPr>
                            <a:rPr lang="en-AU" sz="2000" b="0" i="1" smtClean="0">
                              <a:solidFill>
                                <a:schemeClr val="bg2">
                                  <a:lumMod val="50000"/>
                                </a:schemeClr>
                              </a:solidFill>
                              <a:latin typeface="Cambria Math" panose="02040503050406030204" pitchFamily="18" charset="0"/>
                            </a:rPr>
                          </m:ctrlPr>
                        </m:fPr>
                        <m:num>
                          <m:r>
                            <a:rPr lang="en-AU" sz="2000" b="0" i="1" smtClean="0">
                              <a:solidFill>
                                <a:schemeClr val="bg2">
                                  <a:lumMod val="50000"/>
                                </a:schemeClr>
                              </a:solidFill>
                              <a:latin typeface="Cambria Math"/>
                            </a:rPr>
                            <m:t>𝐶</m:t>
                          </m:r>
                          <m:r>
                            <a:rPr lang="en-AU" sz="2000" b="0" i="1" smtClean="0">
                              <a:solidFill>
                                <a:schemeClr val="bg2">
                                  <a:lumMod val="50000"/>
                                </a:schemeClr>
                              </a:solidFill>
                              <a:latin typeface="Cambria Math"/>
                            </a:rPr>
                            <m:t>−</m:t>
                          </m:r>
                          <m:r>
                            <a:rPr lang="en-AU" sz="2000" b="0" i="1" smtClean="0">
                              <a:solidFill>
                                <a:schemeClr val="bg2">
                                  <a:lumMod val="50000"/>
                                </a:schemeClr>
                              </a:solidFill>
                              <a:latin typeface="Cambria Math"/>
                            </a:rPr>
                            <m:t>𝑃</m:t>
                          </m:r>
                        </m:num>
                        <m:den>
                          <m:r>
                            <a:rPr lang="en-AU" sz="2000" b="0" i="1" smtClean="0">
                              <a:solidFill>
                                <a:schemeClr val="bg2">
                                  <a:lumMod val="50000"/>
                                </a:schemeClr>
                              </a:solidFill>
                              <a:latin typeface="Cambria Math"/>
                            </a:rPr>
                            <m:t>𝐷</m:t>
                          </m:r>
                          <m:r>
                            <a:rPr lang="en-AU" sz="2000" b="0" i="1" smtClean="0">
                              <a:solidFill>
                                <a:schemeClr val="bg2">
                                  <a:lumMod val="50000"/>
                                </a:schemeClr>
                              </a:solidFill>
                              <a:latin typeface="Cambria Math"/>
                            </a:rPr>
                            <m:t>−</m:t>
                          </m:r>
                          <m:r>
                            <a:rPr lang="en-AU" sz="2000" b="0" i="1" smtClean="0">
                              <a:solidFill>
                                <a:schemeClr val="bg2">
                                  <a:lumMod val="50000"/>
                                </a:schemeClr>
                              </a:solidFill>
                              <a:latin typeface="Cambria Math"/>
                            </a:rPr>
                            <m:t>𝐶</m:t>
                          </m:r>
                        </m:den>
                      </m:f>
                    </m:oMath>
                  </m:oMathPara>
                </a14:m>
                <a:endParaRPr lang="en-AU" sz="2000" i="1" dirty="0">
                  <a:solidFill>
                    <a:schemeClr val="bg2">
                      <a:lumMod val="50000"/>
                    </a:schemeClr>
                  </a:solidFill>
                </a:endParaRPr>
              </a:p>
              <a:p>
                <a:pPr marL="0" indent="0" algn="ctr">
                  <a:lnSpc>
                    <a:spcPct val="120000"/>
                  </a:lnSpc>
                  <a:buClr>
                    <a:srgbClr val="0070C0"/>
                  </a:buClr>
                  <a:buSzPct val="50000"/>
                  <a:buNone/>
                </a:pPr>
                <a:endParaRPr lang="en-AU" sz="2000" i="1" dirty="0">
                  <a:solidFill>
                    <a:schemeClr val="bg2">
                      <a:lumMod val="50000"/>
                    </a:schemeClr>
                  </a:solidFill>
                </a:endParaRPr>
              </a:p>
              <a:p>
                <a:pPr marL="365125" indent="-365125">
                  <a:lnSpc>
                    <a:spcPct val="120000"/>
                  </a:lnSpc>
                  <a:buClr>
                    <a:srgbClr val="0070C0"/>
                  </a:buClr>
                  <a:buSzPct val="50000"/>
                  <a:buFont typeface="Wingdings" panose="05000000000000000000" pitchFamily="2" charset="2"/>
                  <a:buChar char="q"/>
                </a:pPr>
                <a:endParaRPr lang="en-AU" sz="2000"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spTree>
    <p:extLst>
      <p:ext uri="{BB962C8B-B14F-4D97-AF65-F5344CB8AC3E}">
        <p14:creationId xmlns:p14="http://schemas.microsoft.com/office/powerpoint/2010/main" val="23525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Implicit Contracts and Reputational Concerns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sz="2000" dirty="0"/>
              <a:t>So if r is sufficiently small then it is optimal to cooperate. </a:t>
            </a:r>
          </a:p>
          <a:p>
            <a:pPr marL="355600" indent="-355600">
              <a:lnSpc>
                <a:spcPct val="120000"/>
              </a:lnSpc>
              <a:buClr>
                <a:srgbClr val="0070C0"/>
              </a:buClr>
              <a:buSzPct val="50000"/>
              <a:buFont typeface="Wingdings" panose="05000000000000000000" pitchFamily="2" charset="2"/>
              <a:buChar char="q"/>
            </a:pPr>
            <a:r>
              <a:rPr lang="en-AU" sz="2000" dirty="0"/>
              <a:t>Some lessons…</a:t>
            </a:r>
          </a:p>
          <a:p>
            <a:pPr marL="896938" indent="-538163">
              <a:lnSpc>
                <a:spcPct val="120000"/>
              </a:lnSpc>
              <a:buClr>
                <a:srgbClr val="0070C0"/>
              </a:buClr>
              <a:buSzPct val="50000"/>
              <a:buBlip>
                <a:blip r:embed="rId3"/>
              </a:buBlip>
            </a:pPr>
            <a:r>
              <a:rPr lang="en-AU" sz="2000" dirty="0"/>
              <a:t>‘Grow the value’ of the relationship – </a:t>
            </a:r>
            <a:r>
              <a:rPr lang="en-AU" sz="2000" i="1" dirty="0">
                <a:solidFill>
                  <a:schemeClr val="bg2">
                    <a:lumMod val="50000"/>
                  </a:schemeClr>
                </a:solidFill>
              </a:rPr>
              <a:t>(C-P).</a:t>
            </a:r>
            <a:r>
              <a:rPr lang="en-AU" sz="2000" dirty="0"/>
              <a:t> A cooperative outcome  is more likely if the parties do better together than apart</a:t>
            </a:r>
          </a:p>
          <a:p>
            <a:pPr marL="896938" indent="-538163">
              <a:lnSpc>
                <a:spcPct val="120000"/>
              </a:lnSpc>
              <a:buClr>
                <a:srgbClr val="0070C0"/>
              </a:buClr>
              <a:buSzPct val="50000"/>
              <a:buBlip>
                <a:blip r:embed="rId3"/>
              </a:buBlip>
            </a:pPr>
            <a:r>
              <a:rPr lang="en-AU" sz="2000" dirty="0"/>
              <a:t>Be aware that at some point the calculation might change.  – </a:t>
            </a:r>
            <a:r>
              <a:rPr lang="en-AU" sz="2000" i="1" dirty="0">
                <a:solidFill>
                  <a:schemeClr val="bg2">
                    <a:lumMod val="50000"/>
                  </a:schemeClr>
                </a:solidFill>
              </a:rPr>
              <a:t>no layoffs pledge was unsustainable when PCs reduced the demand for mainframes, the implicit contract between IBM and its employees broke down (see Gibbons note).  </a:t>
            </a:r>
          </a:p>
          <a:p>
            <a:pPr marL="896938" indent="-538163">
              <a:lnSpc>
                <a:spcPct val="120000"/>
              </a:lnSpc>
              <a:buClr>
                <a:srgbClr val="0070C0"/>
              </a:buClr>
              <a:buSzPct val="50000"/>
              <a:buBlip>
                <a:blip r:embed="rId3"/>
              </a:buBlip>
            </a:pPr>
            <a:r>
              <a:rPr lang="en-AU" sz="2000" dirty="0"/>
              <a:t>From the previous point – </a:t>
            </a:r>
            <a:r>
              <a:rPr lang="en-AU" sz="2000" i="1" dirty="0">
                <a:solidFill>
                  <a:schemeClr val="bg2">
                    <a:lumMod val="50000"/>
                  </a:schemeClr>
                </a:solidFill>
              </a:rPr>
              <a:t>know when to quit. </a:t>
            </a:r>
          </a:p>
          <a:p>
            <a:pPr marL="0" indent="0" algn="ctr">
              <a:lnSpc>
                <a:spcPct val="120000"/>
              </a:lnSpc>
              <a:buClr>
                <a:srgbClr val="0070C0"/>
              </a:buClr>
              <a:buSzPct val="50000"/>
              <a:buNone/>
            </a:pPr>
            <a:endParaRPr lang="en-AU" sz="2000" i="1" dirty="0">
              <a:solidFill>
                <a:schemeClr val="bg2">
                  <a:lumMod val="50000"/>
                </a:schemeClr>
              </a:solidFill>
            </a:endParaRPr>
          </a:p>
          <a:p>
            <a:pPr marL="365125" indent="-365125">
              <a:lnSpc>
                <a:spcPct val="120000"/>
              </a:lnSpc>
              <a:buClr>
                <a:srgbClr val="0070C0"/>
              </a:buClr>
              <a:buSzPct val="50000"/>
              <a:buFont typeface="Wingdings" panose="05000000000000000000" pitchFamily="2" charset="2"/>
              <a:buChar char="q"/>
            </a:pPr>
            <a:endParaRPr lang="en-AU" sz="20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43</a:t>
            </a:fld>
            <a:endParaRPr lang="en-AU"/>
          </a:p>
        </p:txBody>
      </p:sp>
    </p:spTree>
    <p:extLst>
      <p:ext uri="{BB962C8B-B14F-4D97-AF65-F5344CB8AC3E}">
        <p14:creationId xmlns:p14="http://schemas.microsoft.com/office/powerpoint/2010/main" val="243543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Where to next?</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Begin to think more about the firms organisational architecture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spTree>
    <p:extLst>
      <p:ext uri="{BB962C8B-B14F-4D97-AF65-F5344CB8AC3E}">
        <p14:creationId xmlns:p14="http://schemas.microsoft.com/office/powerpoint/2010/main" val="30041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Use administrative fiat rather than the price mechanism to allocate resources.</a:t>
            </a:r>
          </a:p>
          <a:p>
            <a:pPr marL="0" indent="0" algn="ctr">
              <a:lnSpc>
                <a:spcPct val="120000"/>
              </a:lnSpc>
              <a:buClr>
                <a:srgbClr val="0070C0"/>
              </a:buClr>
              <a:buSzPct val="50000"/>
              <a:buNone/>
            </a:pPr>
            <a:r>
              <a:rPr lang="en-US" b="1" dirty="0">
                <a:solidFill>
                  <a:srgbClr val="FF0000"/>
                </a:solidFill>
              </a:rPr>
              <a:t>Why?</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Exchange or transactions in markets incur contracting costs which include search and information costs, bargaining and decision costs, drafting and enforcement costs…</a:t>
            </a:r>
          </a:p>
          <a:p>
            <a:pPr marL="358775" indent="-358775">
              <a:lnSpc>
                <a:spcPct val="120000"/>
              </a:lnSpc>
              <a:buClr>
                <a:srgbClr val="0070C0"/>
              </a:buClr>
              <a:buSzPct val="50000"/>
              <a:buFont typeface="Wingdings" panose="05000000000000000000" pitchFamily="2" charset="2"/>
              <a:buChar char="q"/>
            </a:pPr>
            <a:r>
              <a:rPr lang="en-US" dirty="0"/>
              <a:t>Why does the price mechanism or markets work so well?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Uses information and knowledge efficiently – </a:t>
            </a:r>
            <a:r>
              <a:rPr lang="en-US" b="1" i="1" dirty="0">
                <a:solidFill>
                  <a:srgbClr val="FF0000"/>
                </a:solidFill>
              </a:rPr>
              <a:t>how is this captured?</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Provides strong incentives</a:t>
            </a:r>
          </a:p>
          <a:p>
            <a:pPr marL="358775" indent="-358775">
              <a:lnSpc>
                <a:spcPct val="120000"/>
              </a:lnSpc>
              <a:buClr>
                <a:srgbClr val="0070C0"/>
              </a:buClr>
              <a:buSzPct val="50000"/>
              <a:buFont typeface="Wingdings" panose="05000000000000000000" pitchFamily="2" charset="2"/>
              <a:buChar char="q"/>
            </a:pPr>
            <a:r>
              <a:rPr lang="en-US" dirty="0"/>
              <a:t>Which begs the question why do we have firms at all?</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Per Coase, the aforementioned contracting costs are potentially important</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82549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Our model of firms to this point is clearly wrong...</a:t>
            </a:r>
          </a:p>
          <a:p>
            <a:pPr marL="806450" indent="-447675">
              <a:lnSpc>
                <a:spcPct val="120000"/>
              </a:lnSpc>
              <a:buClr>
                <a:srgbClr val="0070C0"/>
              </a:buClr>
              <a:buSzPct val="50000"/>
              <a:buFont typeface="Wingdings" panose="05000000000000000000" pitchFamily="2" charset="2"/>
              <a:buChar char="v"/>
            </a:pPr>
            <a:r>
              <a:rPr lang="en-US" b="1" i="1" dirty="0">
                <a:solidFill>
                  <a:srgbClr val="FF0000"/>
                </a:solidFill>
              </a:rPr>
              <a:t>Single</a:t>
            </a:r>
            <a:r>
              <a:rPr lang="en-US" i="1" dirty="0">
                <a:solidFill>
                  <a:schemeClr val="bg2">
                    <a:lumMod val="50000"/>
                  </a:schemeClr>
                </a:solidFill>
              </a:rPr>
              <a:t> </a:t>
            </a:r>
            <a:r>
              <a:rPr lang="en-US" b="1" i="1" dirty="0">
                <a:solidFill>
                  <a:srgbClr val="FF0000"/>
                </a:solidFill>
              </a:rPr>
              <a:t>actor</a:t>
            </a:r>
            <a:r>
              <a:rPr lang="en-US" i="1" dirty="0">
                <a:solidFill>
                  <a:schemeClr val="bg2">
                    <a:lumMod val="50000"/>
                  </a:schemeClr>
                </a:solidFill>
              </a:rPr>
              <a:t> making </a:t>
            </a:r>
            <a:r>
              <a:rPr lang="en-US" b="1" i="1" dirty="0">
                <a:solidFill>
                  <a:srgbClr val="FF0000"/>
                </a:solidFill>
              </a:rPr>
              <a:t>profit </a:t>
            </a:r>
            <a:r>
              <a:rPr lang="en-US" b="1" i="1" dirty="0" err="1">
                <a:solidFill>
                  <a:srgbClr val="FF0000"/>
                </a:solidFill>
              </a:rPr>
              <a:t>maximising</a:t>
            </a:r>
            <a:r>
              <a:rPr lang="en-US" b="1" i="1" dirty="0">
                <a:solidFill>
                  <a:srgbClr val="FF0000"/>
                </a:solidFill>
              </a:rPr>
              <a:t> </a:t>
            </a:r>
            <a:r>
              <a:rPr lang="en-US" i="1" dirty="0">
                <a:solidFill>
                  <a:schemeClr val="bg2">
                    <a:lumMod val="50000"/>
                  </a:schemeClr>
                </a:solidFill>
              </a:rPr>
              <a:t>decisions.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Also, sometimes firms can use internal pricing systems to allocate resources – transfer pricing.</a:t>
            </a:r>
          </a:p>
          <a:p>
            <a:pPr marL="358775" indent="-358775">
              <a:lnSpc>
                <a:spcPct val="120000"/>
              </a:lnSpc>
              <a:buClr>
                <a:srgbClr val="0070C0"/>
              </a:buClr>
              <a:buSzPct val="50000"/>
              <a:buFont typeface="Wingdings" panose="05000000000000000000" pitchFamily="2" charset="2"/>
              <a:buChar char="q"/>
            </a:pPr>
            <a:r>
              <a:rPr lang="en-US" dirty="0"/>
              <a:t>Lets think about different ways we can view the firm…</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77729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Neoclassical model</a:t>
            </a:r>
            <a:endParaRPr lang="en-AU" b="1" i="1" dirty="0">
              <a:solidFill>
                <a:srgbClr val="002060"/>
              </a:solidFill>
            </a:endParaRPr>
          </a:p>
        </p:txBody>
      </p:sp>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US" dirty="0"/>
              <a:t>Think of the firm as a set of production plans.</a:t>
            </a:r>
          </a:p>
          <a:p>
            <a:pPr marL="358775" indent="0">
              <a:lnSpc>
                <a:spcPct val="120000"/>
              </a:lnSpc>
              <a:buClr>
                <a:srgbClr val="0070C0"/>
              </a:buClr>
              <a:buSzPct val="50000"/>
              <a:buNone/>
            </a:pPr>
            <a:endParaRPr lang="en-US" i="1" dirty="0">
              <a:solidFill>
                <a:schemeClr val="bg2">
                  <a:lumMod val="50000"/>
                </a:schemeClr>
              </a:solidFill>
            </a:endParaRPr>
          </a:p>
          <a:p>
            <a:pPr marL="358775" indent="-358775">
              <a:lnSpc>
                <a:spcPct val="120000"/>
              </a:lnSpc>
              <a:buClr>
                <a:srgbClr val="0070C0"/>
              </a:buClr>
              <a:buSzPct val="50000"/>
              <a:buFont typeface="Wingdings" panose="05000000000000000000" pitchFamily="2" charset="2"/>
              <a:buChar char="q"/>
            </a:pPr>
            <a:endParaRPr lang="en-US" dirty="0"/>
          </a:p>
          <a:p>
            <a:pPr marL="358775" indent="-358775">
              <a:lnSpc>
                <a:spcPct val="120000"/>
              </a:lnSpc>
              <a:buClr>
                <a:srgbClr val="0070C0"/>
              </a:buClr>
              <a:buSzPct val="50000"/>
              <a:buFont typeface="Wingdings" panose="05000000000000000000" pitchFamily="2" charset="2"/>
              <a:buChar char="q"/>
            </a:pPr>
            <a:r>
              <a:rPr lang="en-US" dirty="0"/>
              <a:t>Strengths: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Nice from math perspective, </a:t>
            </a:r>
            <a:r>
              <a:rPr lang="en-AU" i="1" dirty="0" err="1">
                <a:solidFill>
                  <a:schemeClr val="bg2">
                    <a:lumMod val="50000"/>
                  </a:schemeClr>
                </a:solidFill>
              </a:rPr>
              <a:t>rigourous</a:t>
            </a:r>
            <a:r>
              <a:rPr lang="en-AU" i="1" dirty="0">
                <a:solidFill>
                  <a:schemeClr val="bg2">
                    <a:lumMod val="50000"/>
                  </a:schemeClr>
                </a:solidFill>
              </a:rPr>
              <a:t> but rudimentary.</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Tractable – allows modelling how </a:t>
            </a:r>
            <a:r>
              <a:rPr lang="en-AU" i="1" dirty="0" err="1">
                <a:solidFill>
                  <a:schemeClr val="bg2">
                    <a:lumMod val="50000"/>
                  </a:schemeClr>
                </a:solidFill>
              </a:rPr>
              <a:t>exo</a:t>
            </a:r>
            <a:r>
              <a:rPr lang="en-AU" i="1" dirty="0">
                <a:solidFill>
                  <a:schemeClr val="bg2">
                    <a:lumMod val="50000"/>
                  </a:schemeClr>
                </a:solidFill>
              </a:rPr>
              <a:t>. changes affect firm behaviour</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Useful for thinking about strategic behaviours under imperfect comp</a:t>
            </a: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
        <p:nvSpPr>
          <p:cNvPr id="6" name="Rounded Rectangle 5"/>
          <p:cNvSpPr/>
          <p:nvPr/>
        </p:nvSpPr>
        <p:spPr>
          <a:xfrm>
            <a:off x="1784474" y="2707621"/>
            <a:ext cx="1143000" cy="584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Inputs</a:t>
            </a:r>
            <a:endParaRPr lang="en-AU" b="1" i="1" dirty="0"/>
          </a:p>
        </p:txBody>
      </p:sp>
      <p:sp>
        <p:nvSpPr>
          <p:cNvPr id="7" name="Right Arrow 6"/>
          <p:cNvSpPr/>
          <p:nvPr/>
        </p:nvSpPr>
        <p:spPr>
          <a:xfrm>
            <a:off x="2950882" y="2840349"/>
            <a:ext cx="1845732" cy="32273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ounded Rectangle 7"/>
          <p:cNvSpPr/>
          <p:nvPr/>
        </p:nvSpPr>
        <p:spPr>
          <a:xfrm>
            <a:off x="8222626" y="2713131"/>
            <a:ext cx="1143000" cy="584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Outputs</a:t>
            </a:r>
            <a:endParaRPr lang="en-AU" b="1" i="1" dirty="0"/>
          </a:p>
        </p:txBody>
      </p:sp>
      <p:sp>
        <p:nvSpPr>
          <p:cNvPr id="9" name="Rounded Rectangle 8"/>
          <p:cNvSpPr/>
          <p:nvPr/>
        </p:nvSpPr>
        <p:spPr>
          <a:xfrm>
            <a:off x="4765736" y="2614488"/>
            <a:ext cx="1583267" cy="77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firm or technology</a:t>
            </a:r>
            <a:endParaRPr lang="en-AU" b="1" i="1" dirty="0"/>
          </a:p>
        </p:txBody>
      </p:sp>
      <p:sp>
        <p:nvSpPr>
          <p:cNvPr id="10" name="Right Arrow 9"/>
          <p:cNvSpPr/>
          <p:nvPr/>
        </p:nvSpPr>
        <p:spPr>
          <a:xfrm>
            <a:off x="6341533" y="2838356"/>
            <a:ext cx="1845732" cy="32273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554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Neoclassical model</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Think of the firm as a set of production plans.</a:t>
            </a:r>
          </a:p>
          <a:p>
            <a:pPr marL="358775" indent="0">
              <a:lnSpc>
                <a:spcPct val="120000"/>
              </a:lnSpc>
              <a:buClr>
                <a:srgbClr val="0070C0"/>
              </a:buClr>
              <a:buSzPct val="50000"/>
              <a:buNone/>
            </a:pPr>
            <a:endParaRPr lang="en-US" i="1" dirty="0">
              <a:solidFill>
                <a:schemeClr val="bg2">
                  <a:lumMod val="50000"/>
                </a:schemeClr>
              </a:solidFill>
            </a:endParaRPr>
          </a:p>
          <a:p>
            <a:pPr marL="358775" indent="-358775">
              <a:lnSpc>
                <a:spcPct val="120000"/>
              </a:lnSpc>
              <a:buClr>
                <a:srgbClr val="0070C0"/>
              </a:buClr>
              <a:buSzPct val="50000"/>
              <a:buFont typeface="Wingdings" panose="05000000000000000000" pitchFamily="2" charset="2"/>
              <a:buChar char="q"/>
            </a:pPr>
            <a:endParaRPr lang="en-US" dirty="0"/>
          </a:p>
          <a:p>
            <a:pPr marL="358775" indent="-358775">
              <a:lnSpc>
                <a:spcPct val="120000"/>
              </a:lnSpc>
              <a:buClr>
                <a:srgbClr val="0070C0"/>
              </a:buClr>
              <a:buSzPct val="50000"/>
              <a:buFont typeface="Wingdings" panose="05000000000000000000" pitchFamily="2" charset="2"/>
              <a:buChar char="q"/>
            </a:pPr>
            <a:r>
              <a:rPr lang="en-US" dirty="0"/>
              <a:t>Weaknesses: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Says little or nothing about internal workings of firm – how decisions made </a:t>
            </a:r>
            <a:r>
              <a:rPr lang="en-AU" i="1" dirty="0" err="1">
                <a:solidFill>
                  <a:schemeClr val="bg2">
                    <a:lumMod val="50000"/>
                  </a:schemeClr>
                </a:solidFill>
              </a:rPr>
              <a:t>etc</a:t>
            </a:r>
            <a:endParaRPr lang="en-AU" i="1" dirty="0">
              <a:solidFill>
                <a:schemeClr val="bg2">
                  <a:lumMod val="50000"/>
                </a:schemeClr>
              </a:solidFill>
            </a:endParaRPr>
          </a:p>
          <a:p>
            <a:pPr marL="514350" indent="-514350">
              <a:lnSpc>
                <a:spcPct val="120000"/>
              </a:lnSpc>
              <a:buClr>
                <a:srgbClr val="0070C0"/>
              </a:buClr>
              <a:buSzPct val="50000"/>
              <a:buFont typeface="+mj-lt"/>
              <a:buAutoNum type="alphaLcParenR"/>
            </a:pPr>
            <a:r>
              <a:rPr lang="en-AU" i="1" dirty="0">
                <a:solidFill>
                  <a:schemeClr val="bg2">
                    <a:lumMod val="50000"/>
                  </a:schemeClr>
                </a:solidFill>
              </a:rPr>
              <a:t>Ignores conflicts within the firm</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No insight into what are the boundaries of the firm – no insight into mergers, splitting of firms into smaller firms, structure. Discussion of economies of scale does not really suffice.</a:t>
            </a: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
        <p:nvSpPr>
          <p:cNvPr id="6" name="Rounded Rectangle 5"/>
          <p:cNvSpPr/>
          <p:nvPr/>
        </p:nvSpPr>
        <p:spPr>
          <a:xfrm>
            <a:off x="1784474" y="2707621"/>
            <a:ext cx="1143000" cy="584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Inputs</a:t>
            </a:r>
            <a:endParaRPr lang="en-AU" b="1" i="1" dirty="0"/>
          </a:p>
        </p:txBody>
      </p:sp>
      <p:sp>
        <p:nvSpPr>
          <p:cNvPr id="7" name="Right Arrow 6"/>
          <p:cNvSpPr/>
          <p:nvPr/>
        </p:nvSpPr>
        <p:spPr>
          <a:xfrm>
            <a:off x="2950882" y="2840349"/>
            <a:ext cx="1845732" cy="32273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ounded Rectangle 7"/>
          <p:cNvSpPr/>
          <p:nvPr/>
        </p:nvSpPr>
        <p:spPr>
          <a:xfrm>
            <a:off x="8222626" y="2713131"/>
            <a:ext cx="1143000" cy="584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Outputs</a:t>
            </a:r>
            <a:endParaRPr lang="en-AU" b="1" i="1" dirty="0"/>
          </a:p>
        </p:txBody>
      </p:sp>
      <p:sp>
        <p:nvSpPr>
          <p:cNvPr id="9" name="Rounded Rectangle 8"/>
          <p:cNvSpPr/>
          <p:nvPr/>
        </p:nvSpPr>
        <p:spPr>
          <a:xfrm>
            <a:off x="4765736" y="2614488"/>
            <a:ext cx="1583267" cy="77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firm or technology</a:t>
            </a:r>
            <a:endParaRPr lang="en-AU" b="1" i="1" dirty="0"/>
          </a:p>
        </p:txBody>
      </p:sp>
      <p:sp>
        <p:nvSpPr>
          <p:cNvPr id="10" name="Right Arrow 9"/>
          <p:cNvSpPr/>
          <p:nvPr/>
        </p:nvSpPr>
        <p:spPr>
          <a:xfrm>
            <a:off x="6341533" y="2838356"/>
            <a:ext cx="1845732" cy="32273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861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Firm: </a:t>
            </a:r>
            <a:r>
              <a:rPr lang="en-US" b="1" i="1" dirty="0">
                <a:solidFill>
                  <a:srgbClr val="002060"/>
                </a:solidFill>
              </a:rPr>
              <a:t>Principal-agent theory</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Builds on Neo-C model and emphasizes the role of incentive mechanisms. </a:t>
            </a:r>
          </a:p>
          <a:p>
            <a:pPr marL="358775" indent="-358775">
              <a:lnSpc>
                <a:spcPct val="120000"/>
              </a:lnSpc>
              <a:buClr>
                <a:srgbClr val="0070C0"/>
              </a:buClr>
              <a:buSzPct val="50000"/>
              <a:buFont typeface="Wingdings" panose="05000000000000000000" pitchFamily="2" charset="2"/>
              <a:buChar char="q"/>
            </a:pPr>
            <a:r>
              <a:rPr lang="en-AU" dirty="0"/>
              <a:t>Highlights conflicts defined by asymmetric information and limited observation. Manager makes choices that owners do not observe and may be in his/ her interests rather than that of the owners.</a:t>
            </a:r>
          </a:p>
          <a:p>
            <a:pPr marL="358775" indent="-358775">
              <a:lnSpc>
                <a:spcPct val="120000"/>
              </a:lnSpc>
              <a:buClr>
                <a:srgbClr val="0070C0"/>
              </a:buClr>
              <a:buSzPct val="50000"/>
              <a:buFont typeface="Wingdings" panose="05000000000000000000" pitchFamily="2" charset="2"/>
              <a:buChar char="q"/>
            </a:pPr>
            <a:r>
              <a:rPr lang="en-AU" dirty="0"/>
              <a:t>Owners cannot contract manager to maximise profit, but must use incentive schemes to align interests.</a:t>
            </a:r>
            <a:endParaRPr lang="en-US" dirty="0"/>
          </a:p>
          <a:p>
            <a:pPr marL="358775" indent="-358775">
              <a:lnSpc>
                <a:spcPct val="120000"/>
              </a:lnSpc>
              <a:buClr>
                <a:srgbClr val="0070C0"/>
              </a:buClr>
              <a:buSzPct val="50000"/>
              <a:buFont typeface="Wingdings" panose="05000000000000000000" pitchFamily="2" charset="2"/>
              <a:buChar char="q"/>
            </a:pPr>
            <a:r>
              <a:rPr lang="en-US" dirty="0"/>
              <a:t>Strengths:</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Enriches Neo-C model by recognising relationships in firm</a:t>
            </a:r>
          </a:p>
          <a:p>
            <a:pPr marL="514350" indent="-514350">
              <a:lnSpc>
                <a:spcPct val="120000"/>
              </a:lnSpc>
              <a:buClr>
                <a:srgbClr val="0070C0"/>
              </a:buClr>
              <a:buSzPct val="50000"/>
              <a:buFont typeface="+mj-lt"/>
              <a:buAutoNum type="alphaLcParenR"/>
            </a:pPr>
            <a:r>
              <a:rPr lang="en-AU" i="1" dirty="0">
                <a:solidFill>
                  <a:schemeClr val="bg2">
                    <a:lumMod val="50000"/>
                  </a:schemeClr>
                </a:solidFill>
              </a:rPr>
              <a:t>Acknowledges challenges of resolving conflicts within firm</a:t>
            </a:r>
          </a:p>
          <a:p>
            <a:pPr marL="514350" indent="-514350">
              <a:lnSpc>
                <a:spcPct val="120000"/>
              </a:lnSpc>
              <a:buClr>
                <a:srgbClr val="0070C0"/>
              </a:buClr>
              <a:buSzPct val="50000"/>
              <a:buFont typeface="+mj-lt"/>
              <a:buAutoNum type="alphaLcParenR"/>
            </a:pPr>
            <a:endParaRPr lang="en-AU" i="1" dirty="0">
              <a:solidFill>
                <a:schemeClr val="bg2">
                  <a:lumMod val="50000"/>
                </a:schemeClr>
              </a:solidFill>
            </a:endParaRPr>
          </a:p>
          <a:p>
            <a:pPr marL="514350" indent="-514350">
              <a:lnSpc>
                <a:spcPct val="120000"/>
              </a:lnSpc>
              <a:buClr>
                <a:srgbClr val="0070C0"/>
              </a:buClr>
              <a:buSzPct val="50000"/>
              <a:buFont typeface="+mj-lt"/>
              <a:buAutoNum type="alphaLcParenR"/>
            </a:pP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169595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6What is a firm?Incentive Conflicts &amp; Contract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7220</TotalTime>
  <Words>3859</Words>
  <Application>Microsoft Office PowerPoint</Application>
  <PresentationFormat>Widescreen</PresentationFormat>
  <Paragraphs>504</Paragraphs>
  <Slides>44</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Wingdings</vt:lpstr>
      <vt:lpstr>Office Theme</vt:lpstr>
      <vt:lpstr>Lecture 6 What is a firm? Incentive Conflicts &amp; Contracts</vt:lpstr>
      <vt:lpstr>Outline</vt:lpstr>
      <vt:lpstr>Outline</vt:lpstr>
      <vt:lpstr>The Sweet Life - Firms Misbehaving Badly…</vt:lpstr>
      <vt:lpstr>The Firm..</vt:lpstr>
      <vt:lpstr>The Firm</vt:lpstr>
      <vt:lpstr>The Firm: Neoclassical model</vt:lpstr>
      <vt:lpstr>The Firm: Neoclassical model</vt:lpstr>
      <vt:lpstr>The Firm: Principal-agent theory</vt:lpstr>
      <vt:lpstr>The Firm: Principal-agent theory</vt:lpstr>
      <vt:lpstr>The Firm: Principal-agent theory</vt:lpstr>
      <vt:lpstr>The Firm: Transaction Cost Economics</vt:lpstr>
      <vt:lpstr>The Firm – Transaction Cost Economics</vt:lpstr>
      <vt:lpstr>The Firm: Nexus of Contracts</vt:lpstr>
      <vt:lpstr>The Firm: Nexus of Contracts</vt:lpstr>
      <vt:lpstr>The Firm: Property Rights Approach</vt:lpstr>
      <vt:lpstr>The Firm: Property Rights Approach</vt:lpstr>
      <vt:lpstr>Incentive Conflicts</vt:lpstr>
      <vt:lpstr>Incentive Problems and Contracts</vt:lpstr>
      <vt:lpstr>Incentive Problems and Contracts</vt:lpstr>
      <vt:lpstr>Incentive Problems and Contracts</vt:lpstr>
      <vt:lpstr>PowerPoint Presentation</vt:lpstr>
      <vt:lpstr>Incentive Problems and Contracts</vt:lpstr>
      <vt:lpstr>Post-contractual information problems</vt:lpstr>
      <vt:lpstr>Post-contractual information problems</vt:lpstr>
      <vt:lpstr>PowerPoint Presentation</vt:lpstr>
      <vt:lpstr>Post-contractual information problems</vt:lpstr>
      <vt:lpstr>Post-contractual information problems</vt:lpstr>
      <vt:lpstr>PowerPoint Presentation</vt:lpstr>
      <vt:lpstr>Post-contractual information problems</vt:lpstr>
      <vt:lpstr>Precontractual Information Problems</vt:lpstr>
      <vt:lpstr>Precontractual Information Problems</vt:lpstr>
      <vt:lpstr>Implicit Contracts and Reputational Concerns</vt:lpstr>
      <vt:lpstr>Single Period Setting</vt:lpstr>
      <vt:lpstr>Repeated Interaction</vt:lpstr>
      <vt:lpstr>Repeated Interaction</vt:lpstr>
      <vt:lpstr>Repeated Interaction</vt:lpstr>
      <vt:lpstr>Single Period Setting</vt:lpstr>
      <vt:lpstr>Implicit Contracts and Reputational Concerns</vt:lpstr>
      <vt:lpstr>Implicit Contracts and Reputational Concerns</vt:lpstr>
      <vt:lpstr>Implicit Contracts and Reputational Concerns</vt:lpstr>
      <vt:lpstr>Implicit Contracts and Reputational Concerns</vt:lpstr>
      <vt:lpstr>Implicit Contracts and Reputational Concerns</vt:lpstr>
      <vt:lpstr>Where to next?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451</cp:revision>
  <dcterms:created xsi:type="dcterms:W3CDTF">2015-02-25T21:48:00Z</dcterms:created>
  <dcterms:modified xsi:type="dcterms:W3CDTF">2020-02-10T22:45:03Z</dcterms:modified>
</cp:coreProperties>
</file>