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597" r:id="rId4"/>
    <p:sldId id="295" r:id="rId5"/>
    <p:sldId id="612" r:id="rId6"/>
    <p:sldId id="613" r:id="rId7"/>
    <p:sldId id="614" r:id="rId8"/>
    <p:sldId id="636" r:id="rId9"/>
    <p:sldId id="637" r:id="rId10"/>
    <p:sldId id="639" r:id="rId11"/>
    <p:sldId id="615" r:id="rId12"/>
    <p:sldId id="638" r:id="rId13"/>
    <p:sldId id="611" r:id="rId14"/>
    <p:sldId id="599" r:id="rId15"/>
    <p:sldId id="600" r:id="rId16"/>
    <p:sldId id="601" r:id="rId17"/>
    <p:sldId id="602" r:id="rId18"/>
    <p:sldId id="603" r:id="rId19"/>
    <p:sldId id="604" r:id="rId20"/>
    <p:sldId id="640" r:id="rId21"/>
    <p:sldId id="605" r:id="rId22"/>
    <p:sldId id="606" r:id="rId23"/>
    <p:sldId id="608" r:id="rId24"/>
    <p:sldId id="609" r:id="rId25"/>
    <p:sldId id="610" r:id="rId26"/>
    <p:sldId id="616" r:id="rId27"/>
    <p:sldId id="641" r:id="rId28"/>
    <p:sldId id="617" r:id="rId29"/>
    <p:sldId id="619" r:id="rId30"/>
    <p:sldId id="620" r:id="rId31"/>
    <p:sldId id="621" r:id="rId32"/>
    <p:sldId id="622" r:id="rId33"/>
    <p:sldId id="623" r:id="rId34"/>
    <p:sldId id="624" r:id="rId35"/>
    <p:sldId id="625" r:id="rId36"/>
    <p:sldId id="626" r:id="rId37"/>
    <p:sldId id="627" r:id="rId38"/>
    <p:sldId id="629" r:id="rId39"/>
    <p:sldId id="630" r:id="rId40"/>
    <p:sldId id="632" r:id="rId41"/>
    <p:sldId id="631" r:id="rId42"/>
    <p:sldId id="633" r:id="rId43"/>
    <p:sldId id="634" r:id="rId44"/>
    <p:sldId id="635" r:id="rId45"/>
    <p:sldId id="598" r:id="rId46"/>
    <p:sldId id="587" r:id="rId47"/>
    <p:sldId id="588" r:id="rId48"/>
    <p:sldId id="594" r:id="rId49"/>
    <p:sldId id="589" r:id="rId50"/>
    <p:sldId id="595" r:id="rId51"/>
    <p:sldId id="590" r:id="rId52"/>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705" autoAdjust="0"/>
  </p:normalViewPr>
  <p:slideViewPr>
    <p:cSldViewPr snapToGrid="0">
      <p:cViewPr varScale="1">
        <p:scale>
          <a:sx n="61" d="100"/>
          <a:sy n="61" d="100"/>
        </p:scale>
        <p:origin x="8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421343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520360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400641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78910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4095580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83494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37181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91891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9373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2092509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3110868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27908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4206584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843597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4101450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562700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fontScale="90000"/>
          </a:bodyPr>
          <a:lstStyle/>
          <a:p>
            <a:pPr>
              <a:lnSpc>
                <a:spcPct val="150000"/>
              </a:lnSpc>
            </a:pPr>
            <a:r>
              <a:rPr lang="en-US" b="1" dirty="0">
                <a:solidFill>
                  <a:srgbClr val="002060"/>
                </a:solidFill>
                <a:effectLst>
                  <a:outerShdw blurRad="38100" dist="38100" dir="2700000" algn="tl">
                    <a:srgbClr val="000000">
                      <a:alpha val="43137"/>
                    </a:srgbClr>
                  </a:outerShdw>
                </a:effectLst>
              </a:rPr>
              <a:t>Lecture 7</a:t>
            </a:r>
            <a:br>
              <a:rPr lang="en-US" b="1" dirty="0">
                <a:solidFill>
                  <a:srgbClr val="002060"/>
                </a:solidFill>
                <a:effectLst>
                  <a:outerShdw blurRad="38100" dist="38100" dir="2700000" algn="tl">
                    <a:srgbClr val="000000">
                      <a:alpha val="43137"/>
                    </a:srgbClr>
                  </a:outerShdw>
                </a:effectLst>
              </a:rPr>
            </a:br>
            <a:r>
              <a:rPr lang="en-AU" b="1" dirty="0">
                <a:solidFill>
                  <a:srgbClr val="002060"/>
                </a:solidFill>
                <a:effectLst>
                  <a:outerShdw blurRad="38100" dist="38100" dir="2700000" algn="tl">
                    <a:srgbClr val="000000">
                      <a:alpha val="43137"/>
                    </a:srgbClr>
                  </a:outerShdw>
                </a:effectLst>
              </a:rPr>
              <a:t>Organisational</a:t>
            </a:r>
            <a:r>
              <a:rPr lang="en-US" b="1" dirty="0">
                <a:solidFill>
                  <a:srgbClr val="002060"/>
                </a:solidFill>
                <a:effectLst>
                  <a:outerShdw blurRad="38100" dist="38100" dir="2700000" algn="tl">
                    <a:srgbClr val="000000">
                      <a:alpha val="43137"/>
                    </a:srgbClr>
                  </a:outerShdw>
                </a:effectLst>
              </a:rPr>
              <a:t> Architecture &amp; Decision Making </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How might pricing decisions in each market be allocated?</a:t>
            </a:r>
          </a:p>
          <a:p>
            <a:pPr marL="714375" indent="-352425">
              <a:lnSpc>
                <a:spcPct val="120000"/>
              </a:lnSpc>
              <a:buClr>
                <a:srgbClr val="0070C0"/>
              </a:buClr>
              <a:buSzPct val="50000"/>
              <a:buBlip>
                <a:blip r:embed="rId3"/>
              </a:buBlip>
            </a:pPr>
            <a:r>
              <a:rPr lang="en-AU" i="1" dirty="0">
                <a:solidFill>
                  <a:schemeClr val="bg2">
                    <a:lumMod val="25000"/>
                  </a:schemeClr>
                </a:solidFill>
              </a:rPr>
              <a:t>The CEO could specify prices in both markets (centralisation).</a:t>
            </a:r>
          </a:p>
          <a:p>
            <a:pPr marL="714375" indent="-352425">
              <a:lnSpc>
                <a:spcPct val="120000"/>
              </a:lnSpc>
              <a:buClr>
                <a:srgbClr val="0070C0"/>
              </a:buClr>
              <a:buSzPct val="50000"/>
              <a:buBlip>
                <a:blip r:embed="rId3"/>
              </a:buBlip>
            </a:pPr>
            <a:r>
              <a:rPr lang="en-AU" i="1" dirty="0">
                <a:solidFill>
                  <a:schemeClr val="bg2">
                    <a:lumMod val="25000"/>
                  </a:schemeClr>
                </a:solidFill>
              </a:rPr>
              <a:t>The decision could b decentralised to each local manager.</a:t>
            </a:r>
          </a:p>
          <a:p>
            <a:pPr marL="714375" indent="-352425">
              <a:lnSpc>
                <a:spcPct val="120000"/>
              </a:lnSpc>
              <a:buClr>
                <a:srgbClr val="0070C0"/>
              </a:buClr>
              <a:buSzPct val="50000"/>
              <a:buBlip>
                <a:blip r:embed="rId3"/>
              </a:buBlip>
            </a:pPr>
            <a:r>
              <a:rPr lang="en-AU" i="1" dirty="0">
                <a:solidFill>
                  <a:schemeClr val="bg2">
                    <a:lumMod val="25000"/>
                  </a:schemeClr>
                </a:solidFill>
              </a:rPr>
              <a:t>The decision for both markets could be decentralised to a single local manager.</a:t>
            </a:r>
          </a:p>
          <a:p>
            <a:pPr marL="714375" indent="-352425">
              <a:lnSpc>
                <a:spcPct val="120000"/>
              </a:lnSpc>
              <a:buClr>
                <a:srgbClr val="0070C0"/>
              </a:buClr>
              <a:buSzPct val="50000"/>
              <a:buBlip>
                <a:blip r:embed="rId3"/>
              </a:buBlip>
            </a:pPr>
            <a:r>
              <a:rPr lang="en-AU" i="1" dirty="0">
                <a:solidFill>
                  <a:schemeClr val="bg2">
                    <a:lumMod val="25000"/>
                  </a:schemeClr>
                </a:solidFill>
              </a:rPr>
              <a:t>Any decentralisation could have limits impose on them…. </a:t>
            </a:r>
          </a:p>
          <a:p>
            <a:pPr marL="361950" indent="-361950">
              <a:lnSpc>
                <a:spcPct val="120000"/>
              </a:lnSpc>
              <a:buClr>
                <a:srgbClr val="0070C0"/>
              </a:buClr>
              <a:buSzPct val="50000"/>
              <a:buFont typeface="Wingdings" panose="05000000000000000000" pitchFamily="2" charset="2"/>
              <a:buChar char="q"/>
            </a:pPr>
            <a:r>
              <a:rPr lang="en-AU" dirty="0"/>
              <a:t>So what are the costs and benefits of such approaches and decentralised versus centralised decision-making more generally?</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122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Centralisation and Decentralisation</a:t>
            </a:r>
            <a:endParaRPr lang="en-AU" b="1" i="1" dirty="0">
              <a:solidFill>
                <a:srgbClr val="002060"/>
              </a:solidFill>
            </a:endParaRPr>
          </a:p>
        </p:txBody>
      </p:sp>
      <p:sp>
        <p:nvSpPr>
          <p:cNvPr id="3" name="Content Placeholder 2"/>
          <p:cNvSpPr>
            <a:spLocks noGrp="1"/>
          </p:cNvSpPr>
          <p:nvPr>
            <p:ph idx="1"/>
          </p:nvPr>
        </p:nvSpPr>
        <p:spPr>
          <a:xfrm>
            <a:off x="838200" y="1466849"/>
            <a:ext cx="10515600" cy="4924425"/>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sz="3600" dirty="0"/>
              <a:t>Benefits of </a:t>
            </a:r>
            <a:r>
              <a:rPr lang="en-AU" sz="3600" b="1" i="1" dirty="0">
                <a:solidFill>
                  <a:srgbClr val="FF0000"/>
                </a:solidFill>
              </a:rPr>
              <a:t>centralisation</a:t>
            </a:r>
            <a:r>
              <a:rPr lang="en-AU" sz="3600" dirty="0"/>
              <a:t> or centralised decision making:</a:t>
            </a:r>
          </a:p>
          <a:p>
            <a:pPr marL="714375" indent="-352425">
              <a:lnSpc>
                <a:spcPct val="120000"/>
              </a:lnSpc>
              <a:buClr>
                <a:srgbClr val="0070C0"/>
              </a:buClr>
              <a:buSzPct val="50000"/>
              <a:buBlip>
                <a:blip r:embed="rId3"/>
              </a:buBlip>
            </a:pPr>
            <a:r>
              <a:rPr lang="en-AU" sz="3600" dirty="0"/>
              <a:t>Economies of scale or public goods – </a:t>
            </a:r>
            <a:r>
              <a:rPr lang="en-AU" sz="3600" i="1" dirty="0">
                <a:solidFill>
                  <a:schemeClr val="bg2">
                    <a:lumMod val="50000"/>
                  </a:schemeClr>
                </a:solidFill>
              </a:rPr>
              <a:t>there may be ignored at ‘local’ level, e.g. advertising or purchasing decisions.</a:t>
            </a:r>
          </a:p>
          <a:p>
            <a:pPr marL="714375" indent="-352425">
              <a:lnSpc>
                <a:spcPct val="120000"/>
              </a:lnSpc>
              <a:buClr>
                <a:srgbClr val="0070C0"/>
              </a:buClr>
              <a:buSzPct val="50000"/>
              <a:buBlip>
                <a:blip r:embed="rId3"/>
              </a:buBlip>
            </a:pPr>
            <a:r>
              <a:rPr lang="en-AU" sz="3600" dirty="0"/>
              <a:t>Avoids some difficult incentive issues – </a:t>
            </a:r>
            <a:r>
              <a:rPr lang="en-AU" sz="3600" i="1" dirty="0">
                <a:solidFill>
                  <a:schemeClr val="bg2">
                    <a:lumMod val="50000"/>
                  </a:schemeClr>
                </a:solidFill>
              </a:rPr>
              <a:t>you need to incentivise local decision makers</a:t>
            </a:r>
          </a:p>
          <a:p>
            <a:pPr marL="714375" indent="-352425">
              <a:lnSpc>
                <a:spcPct val="120000"/>
              </a:lnSpc>
              <a:buClr>
                <a:srgbClr val="0070C0"/>
              </a:buClr>
              <a:buSzPct val="50000"/>
              <a:buBlip>
                <a:blip r:embed="rId3"/>
              </a:buBlip>
            </a:pPr>
            <a:r>
              <a:rPr lang="en-AU" sz="3600" dirty="0"/>
              <a:t>Better use of ‘central knowledge’</a:t>
            </a:r>
          </a:p>
          <a:p>
            <a:pPr marL="714375" indent="-352425">
              <a:lnSpc>
                <a:spcPct val="120000"/>
              </a:lnSpc>
              <a:buClr>
                <a:srgbClr val="0070C0"/>
              </a:buClr>
              <a:buSzPct val="50000"/>
              <a:buBlip>
                <a:blip r:embed="rId3"/>
              </a:buBlip>
            </a:pPr>
            <a:r>
              <a:rPr lang="en-AU" sz="3600" dirty="0"/>
              <a:t>Coordination – </a:t>
            </a:r>
            <a:r>
              <a:rPr lang="en-AU" sz="3600" i="1" dirty="0">
                <a:solidFill>
                  <a:schemeClr val="bg2">
                    <a:lumMod val="50000"/>
                  </a:schemeClr>
                </a:solidFill>
              </a:rPr>
              <a:t>allows complementarities and interdependencies to be factored into the decisions in the case of centralisation</a:t>
            </a:r>
          </a:p>
          <a:p>
            <a:pPr marL="806450" indent="-447675">
              <a:lnSpc>
                <a:spcPct val="120000"/>
              </a:lnSpc>
              <a:buClr>
                <a:srgbClr val="0070C0"/>
              </a:buClr>
              <a:buSzPct val="50000"/>
              <a:buFont typeface="Wingdings" panose="05000000000000000000" pitchFamily="2" charset="2"/>
              <a:buChar char="v"/>
            </a:pPr>
            <a:endParaRPr lang="en-AU" i="1" dirty="0">
              <a:solidFill>
                <a:srgbClr val="FF0000"/>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420377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Centralisation and Decentralisation</a:t>
            </a:r>
            <a:endParaRPr lang="en-AU" b="1" i="1" dirty="0">
              <a:solidFill>
                <a:srgbClr val="002060"/>
              </a:solidFill>
            </a:endParaRPr>
          </a:p>
        </p:txBody>
      </p:sp>
      <p:sp>
        <p:nvSpPr>
          <p:cNvPr id="3" name="Content Placeholder 2"/>
          <p:cNvSpPr>
            <a:spLocks noGrp="1"/>
          </p:cNvSpPr>
          <p:nvPr>
            <p:ph idx="1"/>
          </p:nvPr>
        </p:nvSpPr>
        <p:spPr>
          <a:xfrm>
            <a:off x="838200" y="1466849"/>
            <a:ext cx="10515600" cy="4924425"/>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sz="3600" dirty="0"/>
              <a:t>Benefits of </a:t>
            </a:r>
            <a:r>
              <a:rPr lang="en-AU" sz="3600" b="1" i="1" dirty="0">
                <a:solidFill>
                  <a:srgbClr val="FF0000"/>
                </a:solidFill>
              </a:rPr>
              <a:t>decentralisation</a:t>
            </a:r>
            <a:r>
              <a:rPr lang="en-AU" sz="3600" dirty="0"/>
              <a:t> or decentralised decision making:</a:t>
            </a:r>
          </a:p>
          <a:p>
            <a:pPr marL="714375" indent="-352425">
              <a:lnSpc>
                <a:spcPct val="120000"/>
              </a:lnSpc>
              <a:buClr>
                <a:srgbClr val="0070C0"/>
              </a:buClr>
              <a:buSzPct val="50000"/>
              <a:buBlip>
                <a:blip r:embed="rId3"/>
              </a:buBlip>
            </a:pPr>
            <a:r>
              <a:rPr lang="en-AU" sz="3600" dirty="0"/>
              <a:t>Save management time for really important (strategic) decisions.</a:t>
            </a:r>
          </a:p>
          <a:p>
            <a:pPr marL="714375" indent="-352425">
              <a:lnSpc>
                <a:spcPct val="120000"/>
              </a:lnSpc>
              <a:buClr>
                <a:srgbClr val="0070C0"/>
              </a:buClr>
              <a:buSzPct val="50000"/>
              <a:buBlip>
                <a:blip r:embed="rId3"/>
              </a:buBlip>
            </a:pPr>
            <a:r>
              <a:rPr lang="en-AU" sz="3600" dirty="0"/>
              <a:t>Develop management skills.</a:t>
            </a:r>
          </a:p>
          <a:p>
            <a:pPr marL="714375" indent="-352425">
              <a:lnSpc>
                <a:spcPct val="120000"/>
              </a:lnSpc>
              <a:buClr>
                <a:srgbClr val="0070C0"/>
              </a:buClr>
              <a:buSzPct val="50000"/>
              <a:buBlip>
                <a:blip r:embed="rId3"/>
              </a:buBlip>
            </a:pPr>
            <a:r>
              <a:rPr lang="en-AU" sz="3600" dirty="0"/>
              <a:t>Creates a more enriched job environment and potentially an important training and motivation incentive tool.</a:t>
            </a:r>
          </a:p>
          <a:p>
            <a:pPr marL="714375" indent="-352425">
              <a:lnSpc>
                <a:spcPct val="120000"/>
              </a:lnSpc>
              <a:buClr>
                <a:srgbClr val="0070C0"/>
              </a:buClr>
              <a:buSzPct val="50000"/>
              <a:buBlip>
                <a:blip r:embed="rId3"/>
              </a:buBlip>
            </a:pPr>
            <a:r>
              <a:rPr lang="en-AU" sz="3600" dirty="0"/>
              <a:t>Avoids need to transmit information  - this may be costly in time and money terms</a:t>
            </a:r>
          </a:p>
          <a:p>
            <a:pPr marL="714375" indent="-352425">
              <a:lnSpc>
                <a:spcPct val="120000"/>
              </a:lnSpc>
              <a:buClr>
                <a:srgbClr val="0070C0"/>
              </a:buClr>
              <a:buSzPct val="50000"/>
              <a:buBlip>
                <a:blip r:embed="rId3"/>
              </a:buBlip>
            </a:pPr>
            <a:r>
              <a:rPr lang="en-AU" sz="3600" i="1" dirty="0">
                <a:solidFill>
                  <a:srgbClr val="FF0000"/>
                </a:solidFill>
              </a:rPr>
              <a:t>Exploits specific knowledge – allowing more rapid responses to changes in market conditions.</a:t>
            </a:r>
          </a:p>
          <a:p>
            <a:pPr marL="806450" indent="-447675">
              <a:lnSpc>
                <a:spcPct val="120000"/>
              </a:lnSpc>
              <a:buClr>
                <a:srgbClr val="0070C0"/>
              </a:buClr>
              <a:buSzPct val="50000"/>
              <a:buFont typeface="Wingdings" panose="05000000000000000000" pitchFamily="2" charset="2"/>
              <a:buChar char="v"/>
            </a:pPr>
            <a:endParaRPr lang="en-AU" i="1" dirty="0">
              <a:solidFill>
                <a:srgbClr val="FF0000"/>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127369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Knowledge</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Consider the distinction between:</a:t>
            </a:r>
          </a:p>
          <a:p>
            <a:pPr marL="355600" indent="-355600">
              <a:lnSpc>
                <a:spcPct val="120000"/>
              </a:lnSpc>
              <a:buClr>
                <a:srgbClr val="0070C0"/>
              </a:buClr>
              <a:buSzPct val="50000"/>
              <a:buFont typeface="Wingdings" panose="05000000000000000000" pitchFamily="2" charset="2"/>
              <a:buChar char="q"/>
            </a:pPr>
            <a:r>
              <a:rPr lang="en-AU" dirty="0"/>
              <a:t>General knowledge - </a:t>
            </a:r>
            <a:r>
              <a:rPr lang="en-AU" i="1" dirty="0">
                <a:solidFill>
                  <a:schemeClr val="bg2">
                    <a:lumMod val="50000"/>
                  </a:schemeClr>
                </a:solidFill>
              </a:rPr>
              <a:t>knowledge that is inexpensive to transmit</a:t>
            </a:r>
          </a:p>
          <a:p>
            <a:pPr marL="355600" indent="-355600">
              <a:lnSpc>
                <a:spcPct val="120000"/>
              </a:lnSpc>
              <a:buClr>
                <a:srgbClr val="0070C0"/>
              </a:buClr>
              <a:buSzPct val="50000"/>
              <a:buFont typeface="Wingdings" panose="05000000000000000000" pitchFamily="2" charset="2"/>
              <a:buChar char="q"/>
            </a:pPr>
            <a:r>
              <a:rPr lang="en-AU" dirty="0"/>
              <a:t>Specific knowledge - </a:t>
            </a:r>
            <a:r>
              <a:rPr lang="en-AU" i="1" dirty="0">
                <a:solidFill>
                  <a:schemeClr val="bg2">
                    <a:lumMod val="50000"/>
                  </a:schemeClr>
                </a:solidFill>
              </a:rPr>
              <a:t>knowledge that is costly to transmit among agents</a:t>
            </a:r>
            <a:r>
              <a:rPr lang="en-AU" dirty="0">
                <a:solidFill>
                  <a:schemeClr val="bg2">
                    <a:lumMod val="50000"/>
                  </a:schemeClr>
                </a:solidFill>
              </a:rPr>
              <a:t>. </a:t>
            </a:r>
          </a:p>
          <a:p>
            <a:pPr marL="355600" indent="-355600">
              <a:lnSpc>
                <a:spcPct val="120000"/>
              </a:lnSpc>
              <a:buClr>
                <a:srgbClr val="0070C0"/>
              </a:buClr>
              <a:buSzPct val="50000"/>
              <a:buFont typeface="Wingdings" panose="05000000000000000000" pitchFamily="2" charset="2"/>
              <a:buChar char="q"/>
            </a:pPr>
            <a:r>
              <a:rPr lang="en-AU" dirty="0"/>
              <a:t>Because of the cost of transmitting it, specific knowledge creates two challenges:</a:t>
            </a:r>
          </a:p>
          <a:p>
            <a:pPr marL="873125" indent="-514350">
              <a:lnSpc>
                <a:spcPct val="120000"/>
              </a:lnSpc>
              <a:buClr>
                <a:srgbClr val="0070C0"/>
              </a:buClr>
              <a:buSzPct val="50000"/>
              <a:buFont typeface="+mj-lt"/>
              <a:buAutoNum type="alphaLcParenR"/>
            </a:pPr>
            <a:r>
              <a:rPr lang="en-AU" dirty="0"/>
              <a:t>The rights assignment problem – </a:t>
            </a:r>
            <a:r>
              <a:rPr lang="en-AU" i="1" dirty="0">
                <a:solidFill>
                  <a:schemeClr val="bg2">
                    <a:lumMod val="50000"/>
                  </a:schemeClr>
                </a:solidFill>
              </a:rPr>
              <a:t>who should exercise a decision right</a:t>
            </a:r>
            <a:r>
              <a:rPr lang="en-AU" dirty="0">
                <a:solidFill>
                  <a:schemeClr val="bg2">
                    <a:lumMod val="50000"/>
                  </a:schemeClr>
                </a:solidFill>
              </a:rPr>
              <a:t>?</a:t>
            </a:r>
          </a:p>
          <a:p>
            <a:pPr marL="873125" indent="-514350">
              <a:lnSpc>
                <a:spcPct val="120000"/>
              </a:lnSpc>
              <a:buClr>
                <a:srgbClr val="0070C0"/>
              </a:buClr>
              <a:buSzPct val="50000"/>
              <a:buFont typeface="+mj-lt"/>
              <a:buAutoNum type="alphaLcParenR"/>
            </a:pPr>
            <a:r>
              <a:rPr lang="en-AU" dirty="0"/>
              <a:t>Control or agency problems – </a:t>
            </a:r>
            <a:r>
              <a:rPr lang="en-AU" i="1" dirty="0">
                <a:solidFill>
                  <a:schemeClr val="bg2">
                    <a:lumMod val="50000"/>
                  </a:schemeClr>
                </a:solidFill>
              </a:rPr>
              <a:t>how to ensure the agent acts in a manner consistent with the interests of the agent. </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376195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Alienability</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In a capitalist economy (markets) the problem posed by knowledge is solved via alienability. Decision rights are alienable:</a:t>
            </a:r>
          </a:p>
          <a:p>
            <a:pPr marL="0" indent="520700" algn="ctr">
              <a:lnSpc>
                <a:spcPct val="120000"/>
              </a:lnSpc>
              <a:buClr>
                <a:srgbClr val="0070C0"/>
              </a:buClr>
              <a:buSzPct val="50000"/>
              <a:buNone/>
            </a:pPr>
            <a:r>
              <a:rPr lang="en-AU" i="1" dirty="0">
                <a:solidFill>
                  <a:schemeClr val="bg2">
                    <a:lumMod val="50000"/>
                  </a:schemeClr>
                </a:solidFill>
              </a:rPr>
              <a:t>They can be sold and the proceeds of sale captured by the owner. </a:t>
            </a:r>
          </a:p>
          <a:p>
            <a:pPr marL="0" indent="520700" algn="ctr">
              <a:lnSpc>
                <a:spcPct val="120000"/>
              </a:lnSpc>
              <a:buClr>
                <a:srgbClr val="0070C0"/>
              </a:buClr>
              <a:buSzPct val="50000"/>
              <a:buNone/>
            </a:pPr>
            <a:r>
              <a:rPr lang="en-AU" i="1" dirty="0">
                <a:solidFill>
                  <a:schemeClr val="bg2">
                    <a:lumMod val="50000"/>
                  </a:schemeClr>
                </a:solidFill>
              </a:rPr>
              <a:t>This is what is  really meant by term property right</a:t>
            </a:r>
            <a:r>
              <a:rPr lang="en-AU" dirty="0">
                <a:solidFill>
                  <a:schemeClr val="bg2">
                    <a:lumMod val="50000"/>
                  </a:schemeClr>
                </a:solidFill>
              </a:rPr>
              <a:t>.  </a:t>
            </a:r>
          </a:p>
          <a:p>
            <a:pPr marL="355600" indent="-355600">
              <a:lnSpc>
                <a:spcPct val="120000"/>
              </a:lnSpc>
              <a:buClr>
                <a:srgbClr val="0070C0"/>
              </a:buClr>
              <a:buSzPct val="50000"/>
              <a:buFont typeface="Wingdings" panose="05000000000000000000" pitchFamily="2" charset="2"/>
              <a:buChar char="q"/>
            </a:pPr>
            <a:r>
              <a:rPr lang="en-AU" dirty="0"/>
              <a:t>This of course is not what happens in organisations where decision rights and their alienability are generally not delegated.</a:t>
            </a:r>
          </a:p>
          <a:p>
            <a:pPr marL="355600" indent="-355600">
              <a:lnSpc>
                <a:spcPct val="120000"/>
              </a:lnSpc>
              <a:buClr>
                <a:srgbClr val="0070C0"/>
              </a:buClr>
              <a:buSzPct val="50000"/>
              <a:buFont typeface="Wingdings" panose="05000000000000000000" pitchFamily="2" charset="2"/>
              <a:buChar char="q"/>
            </a:pPr>
            <a:r>
              <a:rPr lang="en-AU" dirty="0"/>
              <a:t>So how do organisations solve the rights assignment and control problem? Through some alternative systems and procedures.</a:t>
            </a:r>
          </a:p>
          <a:p>
            <a:pPr marL="355600" indent="-355600">
              <a:lnSpc>
                <a:spcPct val="120000"/>
              </a:lnSpc>
              <a:buClr>
                <a:srgbClr val="0070C0"/>
              </a:buClr>
              <a:buSzPct val="50000"/>
              <a:buFont typeface="Wingdings" panose="05000000000000000000" pitchFamily="2" charset="2"/>
              <a:buChar char="q"/>
            </a:pPr>
            <a:r>
              <a:rPr lang="en-AU" dirty="0"/>
              <a:t>Ultimately, </a:t>
            </a:r>
            <a:r>
              <a:rPr lang="en-AU" i="1" dirty="0">
                <a:solidFill>
                  <a:schemeClr val="bg2">
                    <a:lumMod val="50000"/>
                  </a:schemeClr>
                </a:solidFill>
              </a:rPr>
              <a:t>distribution of knowledge and  decision rights is central to understanding organisations and organisational structure</a:t>
            </a:r>
            <a:endParaRPr lang="en-AU" dirty="0"/>
          </a:p>
          <a:p>
            <a:pPr marL="0" indent="0" algn="ctr">
              <a:lnSpc>
                <a:spcPct val="120000"/>
              </a:lnSpc>
              <a:buClr>
                <a:srgbClr val="0070C0"/>
              </a:buClr>
              <a:buSzPct val="5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224015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Knowledge – the fundamental problem</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There is a given fixed amount of knowledge that is available at any one point in time. Given the capacities of humans - storing, processing, transmitting and receiving knowledge is costly.</a:t>
            </a:r>
          </a:p>
          <a:p>
            <a:pPr marL="355600" indent="-355600">
              <a:lnSpc>
                <a:spcPct val="120000"/>
              </a:lnSpc>
              <a:buClr>
                <a:srgbClr val="0070C0"/>
              </a:buClr>
              <a:buSzPct val="50000"/>
              <a:buFont typeface="Wingdings" panose="05000000000000000000" pitchFamily="2" charset="2"/>
              <a:buChar char="q"/>
            </a:pPr>
            <a:r>
              <a:rPr lang="en-AU" dirty="0"/>
              <a:t>In some cases we want to </a:t>
            </a:r>
            <a:r>
              <a:rPr lang="en-AU" dirty="0" err="1"/>
              <a:t>colocate</a:t>
            </a:r>
            <a:r>
              <a:rPr lang="en-AU" dirty="0"/>
              <a:t> the knowledge with the decision authority to make decisions. How to do this? </a:t>
            </a:r>
            <a:r>
              <a:rPr lang="en-AU" i="1" dirty="0">
                <a:solidFill>
                  <a:schemeClr val="bg2">
                    <a:lumMod val="50000"/>
                  </a:schemeClr>
                </a:solidFill>
              </a:rPr>
              <a:t>We could move the knowledge to the decision maker, or the assign the decision making authority to the knowledge holder.</a:t>
            </a:r>
          </a:p>
          <a:p>
            <a:pPr marL="355600" indent="-355600">
              <a:lnSpc>
                <a:spcPct val="120000"/>
              </a:lnSpc>
              <a:buClr>
                <a:srgbClr val="0070C0"/>
              </a:buClr>
              <a:buSzPct val="50000"/>
              <a:buFont typeface="Wingdings" panose="05000000000000000000" pitchFamily="2" charset="2"/>
              <a:buChar char="q"/>
            </a:pPr>
            <a:r>
              <a:rPr lang="en-AU" dirty="0"/>
              <a:t>In a market economy – the ‘best’ outcome is achieved by optimising decisions on the part of individuals whereby decision rights are acquired </a:t>
            </a:r>
            <a:r>
              <a:rPr lang="en-AU" b="1" i="1" dirty="0">
                <a:solidFill>
                  <a:srgbClr val="FF0000"/>
                </a:solidFill>
              </a:rPr>
              <a:t>or</a:t>
            </a:r>
            <a:r>
              <a:rPr lang="en-AU" dirty="0"/>
              <a:t> knowledge is acquired by those with decision rights</a:t>
            </a: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19522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Knowledge – the cost of transfer</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The more costly knowledge is to transfer, the more specific it is. The less costly it is to transfer knowledge the more general it is.</a:t>
            </a:r>
          </a:p>
          <a:p>
            <a:pPr marL="355600" indent="-355600">
              <a:lnSpc>
                <a:spcPct val="120000"/>
              </a:lnSpc>
              <a:buClr>
                <a:srgbClr val="0070C0"/>
              </a:buClr>
              <a:buSzPct val="50000"/>
              <a:buFont typeface="Wingdings" panose="05000000000000000000" pitchFamily="2" charset="2"/>
              <a:buChar char="q"/>
            </a:pPr>
            <a:r>
              <a:rPr lang="en-AU" dirty="0"/>
              <a:t>Note here that transfer is more than ‘buying a book’ – it requires understanding the knowledge and how to use it.</a:t>
            </a:r>
          </a:p>
          <a:p>
            <a:pPr marL="355600" indent="-355600">
              <a:lnSpc>
                <a:spcPct val="120000"/>
              </a:lnSpc>
              <a:buClr>
                <a:srgbClr val="0070C0"/>
              </a:buClr>
              <a:buSzPct val="50000"/>
              <a:buFont typeface="Wingdings" panose="05000000000000000000" pitchFamily="2" charset="2"/>
              <a:buChar char="q"/>
            </a:pPr>
            <a:r>
              <a:rPr lang="en-AU" dirty="0"/>
              <a:t>In many cases specific or idiosyncratic knowledge is accumulated as a by-product of engaging in everyday activities. Think about it as all the nitty gritty detail. But is costly to transmit in part because time is money – you need to take advantage of it immediately to profit from any arbitrage opportunities.</a:t>
            </a:r>
          </a:p>
          <a:p>
            <a:pPr marL="355600" indent="-355600">
              <a:lnSpc>
                <a:spcPct val="120000"/>
              </a:lnSpc>
              <a:buClr>
                <a:srgbClr val="0070C0"/>
              </a:buClr>
              <a:buSzPct val="50000"/>
              <a:buFont typeface="Wingdings" panose="05000000000000000000" pitchFamily="2" charset="2"/>
              <a:buChar char="q"/>
            </a:pPr>
            <a:r>
              <a:rPr lang="en-AU" dirty="0"/>
              <a:t>Ultimately knowledge can be transferred -  </a:t>
            </a:r>
            <a:r>
              <a:rPr lang="en-AU" i="1" dirty="0">
                <a:solidFill>
                  <a:srgbClr val="FF0000"/>
                </a:solidFill>
              </a:rPr>
              <a:t>the question is whether the gains from doing so outweigh the costs of doing so.</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60856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Knowledge – the cost of transfer</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General knowledge can be transmitted quickly through summary stats – </a:t>
            </a:r>
            <a:r>
              <a:rPr lang="en-AU" i="1" dirty="0">
                <a:solidFill>
                  <a:schemeClr val="bg2">
                    <a:lumMod val="25000"/>
                  </a:schemeClr>
                </a:solidFill>
              </a:rPr>
              <a:t>prices and quantities are good examples</a:t>
            </a:r>
            <a:r>
              <a:rPr lang="en-AU" dirty="0"/>
              <a:t>.</a:t>
            </a:r>
          </a:p>
          <a:p>
            <a:pPr marL="355600" indent="-355600">
              <a:lnSpc>
                <a:spcPct val="120000"/>
              </a:lnSpc>
              <a:buClr>
                <a:srgbClr val="0070C0"/>
              </a:buClr>
              <a:buSzPct val="50000"/>
              <a:buFont typeface="Wingdings" panose="05000000000000000000" pitchFamily="2" charset="2"/>
              <a:buChar char="q"/>
            </a:pPr>
            <a:r>
              <a:rPr lang="en-AU" dirty="0"/>
              <a:t>But note the very different types of knowledge required depending on what you want to achieve – </a:t>
            </a:r>
            <a:r>
              <a:rPr lang="en-AU" i="1" dirty="0">
                <a:solidFill>
                  <a:schemeClr val="bg2">
                    <a:lumMod val="50000"/>
                  </a:schemeClr>
                </a:solidFill>
              </a:rPr>
              <a:t>it you want to fill a half-empty tanker than what you need to do have knowledge about times and locations, space that is available and perhaps who wants to use it. But if you are thinking of a business of doing this the knowledge requirements are very different to those of the entrepreneurs wanting to make some cash in a particular case.</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252609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Decision right </a:t>
            </a:r>
            <a:r>
              <a:rPr lang="en-AU" dirty="0">
                <a:solidFill>
                  <a:schemeClr val="bg2">
                    <a:lumMod val="50000"/>
                  </a:schemeClr>
                </a:solidFill>
              </a:rPr>
              <a:t>– </a:t>
            </a:r>
            <a:r>
              <a:rPr lang="en-AU" i="1" dirty="0">
                <a:solidFill>
                  <a:schemeClr val="bg2">
                    <a:lumMod val="50000"/>
                  </a:schemeClr>
                </a:solidFill>
              </a:rPr>
              <a:t>the right to decide on and take an action</a:t>
            </a:r>
            <a:r>
              <a:rPr lang="en-AU" dirty="0"/>
              <a:t>.</a:t>
            </a:r>
          </a:p>
          <a:p>
            <a:pPr marL="355600" indent="-355600">
              <a:lnSpc>
                <a:spcPct val="120000"/>
              </a:lnSpc>
              <a:buClr>
                <a:srgbClr val="0070C0"/>
              </a:buClr>
              <a:buSzPct val="50000"/>
              <a:buFont typeface="Wingdings" panose="05000000000000000000" pitchFamily="2" charset="2"/>
              <a:buChar char="q"/>
            </a:pPr>
            <a:r>
              <a:rPr lang="en-AU" dirty="0"/>
              <a:t>What does ‘ownership’ over the decision right actually mean? It means you have the right to dispose of something and retain the proceeds. What is sold is actually a bundle of decision rights around that article rather than the article per se.</a:t>
            </a:r>
          </a:p>
          <a:p>
            <a:pPr marL="355600" indent="-355600">
              <a:lnSpc>
                <a:spcPct val="120000"/>
              </a:lnSpc>
              <a:buClr>
                <a:srgbClr val="0070C0"/>
              </a:buClr>
              <a:buSzPct val="50000"/>
              <a:buFont typeface="Wingdings" panose="05000000000000000000" pitchFamily="2" charset="2"/>
              <a:buChar char="q"/>
            </a:pPr>
            <a:r>
              <a:rPr lang="en-AU" dirty="0"/>
              <a:t>Jensen and </a:t>
            </a:r>
            <a:r>
              <a:rPr lang="en-AU" dirty="0" err="1"/>
              <a:t>Meckling</a:t>
            </a:r>
            <a:r>
              <a:rPr lang="en-AU" dirty="0"/>
              <a:t> refer to these as </a:t>
            </a:r>
            <a:r>
              <a:rPr lang="en-AU" i="1" dirty="0"/>
              <a:t>alienable rights. </a:t>
            </a:r>
            <a:r>
              <a:rPr lang="en-AU" dirty="0"/>
              <a:t>We can also think about them as property rights.</a:t>
            </a:r>
          </a:p>
          <a:p>
            <a:pPr marL="355600" indent="-355600">
              <a:lnSpc>
                <a:spcPct val="120000"/>
              </a:lnSpc>
              <a:buClr>
                <a:srgbClr val="0070C0"/>
              </a:buClr>
              <a:buSzPct val="50000"/>
              <a:buFont typeface="Wingdings" panose="05000000000000000000" pitchFamily="2" charset="2"/>
              <a:buChar char="q"/>
            </a:pPr>
            <a:r>
              <a:rPr lang="en-AU" dirty="0"/>
              <a:t>The key thing is that a market system provides incentives to ensure that these rights end up in the hands of those who value them most highly. </a:t>
            </a: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265521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Alienability Does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Alienability is a combination of the right to transfer/ sell, and the right to capture the proceeds of exchange. It is the foundation of markets and the means by which knowledge and decision rights are collocated. </a:t>
            </a:r>
            <a:r>
              <a:rPr lang="en-AU" b="1" i="1" dirty="0"/>
              <a:t>It, alienability, solves the rights assignment problem and the control problem.</a:t>
            </a:r>
          </a:p>
          <a:p>
            <a:pPr marL="355600" indent="-355600">
              <a:lnSpc>
                <a:spcPct val="120000"/>
              </a:lnSpc>
              <a:buClr>
                <a:srgbClr val="0070C0"/>
              </a:buClr>
              <a:buSzPct val="50000"/>
              <a:buFont typeface="Wingdings" panose="05000000000000000000" pitchFamily="2" charset="2"/>
              <a:buChar char="q"/>
            </a:pPr>
            <a:r>
              <a:rPr lang="en-AU" dirty="0"/>
              <a:t>That is, alienability  ensures that markets result in:</a:t>
            </a:r>
          </a:p>
          <a:p>
            <a:pPr marL="914400" indent="-573088">
              <a:lnSpc>
                <a:spcPct val="120000"/>
              </a:lnSpc>
              <a:buClr>
                <a:srgbClr val="0070C0"/>
              </a:buClr>
              <a:buSzPct val="50000"/>
              <a:buFont typeface="+mj-lt"/>
              <a:buAutoNum type="alphaLcParenR"/>
            </a:pPr>
            <a:r>
              <a:rPr lang="en-AU" i="1" dirty="0">
                <a:solidFill>
                  <a:schemeClr val="bg2">
                    <a:lumMod val="50000"/>
                  </a:schemeClr>
                </a:solidFill>
              </a:rPr>
              <a:t>Knowledge is </a:t>
            </a:r>
            <a:r>
              <a:rPr lang="en-AU" i="1" dirty="0" err="1">
                <a:solidFill>
                  <a:schemeClr val="bg2">
                    <a:lumMod val="50000"/>
                  </a:schemeClr>
                </a:solidFill>
              </a:rPr>
              <a:t>colocated</a:t>
            </a:r>
            <a:r>
              <a:rPr lang="en-AU" i="1" dirty="0">
                <a:solidFill>
                  <a:schemeClr val="bg2">
                    <a:lumMod val="50000"/>
                  </a:schemeClr>
                </a:solidFill>
              </a:rPr>
              <a:t> with decision rights</a:t>
            </a:r>
          </a:p>
          <a:p>
            <a:pPr marL="914400" indent="-573088">
              <a:lnSpc>
                <a:spcPct val="120000"/>
              </a:lnSpc>
              <a:buClr>
                <a:srgbClr val="0070C0"/>
              </a:buClr>
              <a:buSzPct val="50000"/>
              <a:buFont typeface="+mj-lt"/>
              <a:buAutoNum type="alphaLcParenR"/>
            </a:pPr>
            <a:r>
              <a:rPr lang="en-AU" i="1" dirty="0">
                <a:solidFill>
                  <a:schemeClr val="bg2">
                    <a:lumMod val="50000"/>
                  </a:schemeClr>
                </a:solidFill>
              </a:rPr>
              <a:t>Effectively controls decision makers by determining what they can and cannot do</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209968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Reading</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You should read Jensen and </a:t>
            </a:r>
            <a:r>
              <a:rPr lang="en-AU" i="1" dirty="0" err="1">
                <a:solidFill>
                  <a:schemeClr val="bg2">
                    <a:lumMod val="25000"/>
                  </a:schemeClr>
                </a:solidFill>
              </a:rPr>
              <a:t>Meckling</a:t>
            </a:r>
            <a:r>
              <a:rPr lang="en-AU" i="1" dirty="0">
                <a:solidFill>
                  <a:schemeClr val="bg2">
                    <a:lumMod val="25000"/>
                  </a:schemeClr>
                </a:solidFill>
              </a:rPr>
              <a:t> (1995) ‘Specific and General Knowledge and Organisational Structure’, Journal of Applied Corporate Finance 8(2), pp. 4-18</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 5, </a:t>
            </a:r>
            <a:r>
              <a:rPr lang="en-AU" i="1" dirty="0" err="1">
                <a:solidFill>
                  <a:schemeClr val="bg2">
                    <a:lumMod val="25000"/>
                  </a:schemeClr>
                </a:solidFill>
              </a:rPr>
              <a:t>Lazear</a:t>
            </a:r>
            <a:r>
              <a:rPr lang="en-AU" i="1" dirty="0">
                <a:solidFill>
                  <a:schemeClr val="bg2">
                    <a:lumMod val="25000"/>
                  </a:schemeClr>
                </a:solidFill>
              </a:rPr>
              <a:t>, E. and M. Gibbs (2007) ‘Personnel Economics in Practice’, Wiley. (available on Canvas)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Chapters 11-13 of </a:t>
            </a:r>
            <a:r>
              <a:rPr lang="en-AU" i="1" dirty="0" err="1">
                <a:solidFill>
                  <a:schemeClr val="bg2">
                    <a:lumMod val="25000"/>
                  </a:schemeClr>
                </a:solidFill>
              </a:rPr>
              <a:t>Brickley</a:t>
            </a:r>
            <a:r>
              <a:rPr lang="en-AU" i="1" dirty="0">
                <a:solidFill>
                  <a:schemeClr val="bg2">
                    <a:lumMod val="25000"/>
                  </a:schemeClr>
                </a:solidFill>
              </a:rPr>
              <a:t>, Smith Zimmerman, Managerial Economics and Organizational Architecture. (Optional)</a:t>
            </a: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Alienability Does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The key thing is that alienability and the process of voluntary exchange ensures that knowledge and decision rights are allocated in an optimal way. </a:t>
            </a:r>
          </a:p>
          <a:p>
            <a:pPr marL="355600" indent="-355600">
              <a:lnSpc>
                <a:spcPct val="120000"/>
              </a:lnSpc>
              <a:buClr>
                <a:srgbClr val="0070C0"/>
              </a:buClr>
              <a:buSzPct val="50000"/>
              <a:buFont typeface="Wingdings" panose="05000000000000000000" pitchFamily="2" charset="2"/>
              <a:buChar char="q"/>
            </a:pPr>
            <a:r>
              <a:rPr lang="en-AU" dirty="0"/>
              <a:t>What’s more, market prices reflect the capital value  of those rights and ensure they are allocated efficiently because they:</a:t>
            </a:r>
          </a:p>
          <a:p>
            <a:pPr marL="914400" indent="-573088">
              <a:lnSpc>
                <a:spcPct val="120000"/>
              </a:lnSpc>
              <a:buClr>
                <a:srgbClr val="0070C0"/>
              </a:buClr>
              <a:buSzPct val="50000"/>
              <a:buFont typeface="+mj-lt"/>
              <a:buAutoNum type="alphaLcParenR"/>
            </a:pPr>
            <a:r>
              <a:rPr lang="en-AU" i="1" dirty="0">
                <a:solidFill>
                  <a:schemeClr val="bg2">
                    <a:lumMod val="50000"/>
                  </a:schemeClr>
                </a:solidFill>
              </a:rPr>
              <a:t>Measure performance of those who have the decision rights to how assets are used.</a:t>
            </a:r>
          </a:p>
          <a:p>
            <a:pPr marL="914400" indent="-573088">
              <a:lnSpc>
                <a:spcPct val="120000"/>
              </a:lnSpc>
              <a:buClr>
                <a:srgbClr val="0070C0"/>
              </a:buClr>
              <a:buSzPct val="50000"/>
              <a:buFont typeface="+mj-lt"/>
              <a:buAutoNum type="alphaLcParenR"/>
            </a:pPr>
            <a:r>
              <a:rPr lang="en-AU" i="1" dirty="0">
                <a:solidFill>
                  <a:schemeClr val="bg2">
                    <a:lumMod val="50000"/>
                  </a:schemeClr>
                </a:solidFill>
              </a:rPr>
              <a:t>Effectively reward or punish holders of the decision rights</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135088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Alienability Does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lgn="ctr">
              <a:buNone/>
            </a:pPr>
            <a:r>
              <a:rPr lang="en-AU" b="1" i="1" dirty="0"/>
              <a:t>But, think about a firm where this alienability of decision rights is suspended!</a:t>
            </a:r>
            <a:endParaRPr lang="en-US" dirty="0"/>
          </a:p>
          <a:p>
            <a:pPr marL="0" indent="0" algn="ctr">
              <a:buNone/>
            </a:pPr>
            <a:r>
              <a:rPr lang="en-AU" b="1" i="1" dirty="0"/>
              <a:t>Why? What is the benefit of such an arrangement?</a:t>
            </a:r>
            <a:endParaRPr lang="en-US" dirty="0"/>
          </a:p>
          <a:p>
            <a:pPr marL="355600" indent="-355600">
              <a:lnSpc>
                <a:spcPct val="120000"/>
              </a:lnSpc>
              <a:buClr>
                <a:srgbClr val="0070C0"/>
              </a:buClr>
              <a:buSzPct val="50000"/>
              <a:buFont typeface="Wingdings" panose="05000000000000000000" pitchFamily="2" charset="2"/>
              <a:buChar char="q"/>
            </a:pPr>
            <a:r>
              <a:rPr lang="en-AU" dirty="0"/>
              <a:t>Perhaps there are benefits from economies of scale or scope, or the reduction in TCs. That is, firms must gain a net benefit from the suppression of the alienability of decision rights.</a:t>
            </a:r>
          </a:p>
          <a:p>
            <a:pPr marL="355600" indent="-355600">
              <a:lnSpc>
                <a:spcPct val="120000"/>
              </a:lnSpc>
              <a:buClr>
                <a:srgbClr val="0070C0"/>
              </a:buClr>
              <a:buSzPct val="50000"/>
              <a:buFont typeface="Wingdings" panose="05000000000000000000" pitchFamily="2" charset="2"/>
              <a:buChar char="q"/>
            </a:pPr>
            <a:r>
              <a:rPr lang="en-AU" dirty="0"/>
              <a:t>Perhaps more importantly, the organisation or firm allows the knowledge to be collated under one ‘hat’.</a:t>
            </a:r>
          </a:p>
          <a:p>
            <a:pPr marL="355600" indent="-355600">
              <a:lnSpc>
                <a:spcPct val="120000"/>
              </a:lnSpc>
              <a:buClr>
                <a:srgbClr val="0070C0"/>
              </a:buClr>
              <a:buSzPct val="50000"/>
              <a:buFont typeface="Wingdings" panose="05000000000000000000" pitchFamily="2" charset="2"/>
              <a:buChar char="q"/>
            </a:pPr>
            <a:r>
              <a:rPr lang="en-AU" dirty="0"/>
              <a:t>Nonetheless the problem remains:  </a:t>
            </a:r>
            <a:r>
              <a:rPr lang="en-AU" i="1" dirty="0">
                <a:solidFill>
                  <a:schemeClr val="bg2">
                    <a:lumMod val="50000"/>
                  </a:schemeClr>
                </a:solidFill>
              </a:rPr>
              <a:t>how to ensure that the benefits associated with alienability are not lost in the firm. In particular, the incentives to make good decisions by virtue of the capitalised value of the</a:t>
            </a:r>
            <a:r>
              <a:rPr lang="en-AU" dirty="0">
                <a:solidFill>
                  <a:schemeClr val="bg2">
                    <a:lumMod val="50000"/>
                  </a:schemeClr>
                </a:solidFill>
              </a:rPr>
              <a:t> decision right</a:t>
            </a:r>
            <a:r>
              <a:rPr lang="en-AU" i="1" dirty="0">
                <a:solidFill>
                  <a:schemeClr val="bg2">
                    <a:lumMod val="50000"/>
                  </a:schemeClr>
                </a:solidFill>
              </a:rPr>
              <a:t> being incurred by the holder of the decision right</a:t>
            </a:r>
            <a:r>
              <a:rPr lang="en-AU" dirty="0">
                <a:solidFill>
                  <a:schemeClr val="bg2">
                    <a:lumMod val="50000"/>
                  </a:schemeClr>
                </a:solidFill>
              </a:rPr>
              <a:t>.</a:t>
            </a:r>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822527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Must Firms do?</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What must firms do?</a:t>
            </a:r>
          </a:p>
          <a:p>
            <a:pPr marL="355600" indent="-355600">
              <a:lnSpc>
                <a:spcPct val="120000"/>
              </a:lnSpc>
              <a:buClr>
                <a:srgbClr val="0070C0"/>
              </a:buClr>
              <a:buSzPct val="50000"/>
              <a:buFont typeface="Wingdings" panose="05000000000000000000" pitchFamily="2" charset="2"/>
              <a:buChar char="q"/>
            </a:pPr>
            <a:r>
              <a:rPr lang="en-AU" dirty="0"/>
              <a:t>They must </a:t>
            </a:r>
            <a:r>
              <a:rPr lang="en-AU" dirty="0" err="1"/>
              <a:t>tradeoff</a:t>
            </a:r>
            <a:r>
              <a:rPr lang="en-AU" dirty="0"/>
              <a:t> or balance:</a:t>
            </a:r>
          </a:p>
          <a:p>
            <a:pPr marL="514350" indent="-514350">
              <a:lnSpc>
                <a:spcPct val="120000"/>
              </a:lnSpc>
              <a:buClr>
                <a:srgbClr val="0070C0"/>
              </a:buClr>
              <a:buSzPct val="50000"/>
              <a:buFont typeface="+mj-lt"/>
              <a:buAutoNum type="alphaLcParenR"/>
            </a:pPr>
            <a:r>
              <a:rPr lang="en-AU" dirty="0"/>
              <a:t>Information Costs </a:t>
            </a:r>
            <a:r>
              <a:rPr lang="en-AU" i="1" dirty="0">
                <a:solidFill>
                  <a:schemeClr val="bg2">
                    <a:lumMod val="50000"/>
                  </a:schemeClr>
                </a:solidFill>
              </a:rPr>
              <a:t>– information cannot be centralised other than at very high costs. There must be decentralisation so that the decision rights are assigned to those with the information needed to make good decisions. Information costs will fall as decision rights are assigned to those who have the specific knowledge required to support good decisions.</a:t>
            </a:r>
          </a:p>
          <a:p>
            <a:pPr marL="514350" indent="-514350">
              <a:lnSpc>
                <a:spcPct val="120000"/>
              </a:lnSpc>
              <a:buClr>
                <a:srgbClr val="0070C0"/>
              </a:buClr>
              <a:buSzPct val="50000"/>
              <a:buFont typeface="+mj-lt"/>
              <a:buAutoNum type="alphaLcParenR"/>
            </a:pPr>
            <a:r>
              <a:rPr lang="en-AU" dirty="0"/>
              <a:t>Agency costs – </a:t>
            </a:r>
            <a:r>
              <a:rPr lang="en-AU" i="1" dirty="0">
                <a:solidFill>
                  <a:schemeClr val="bg2">
                    <a:lumMod val="50000"/>
                  </a:schemeClr>
                </a:solidFill>
              </a:rPr>
              <a:t>the sum of the costs of designing, implementing and maintaining an appropriate incentive control system plus any residual loss</a:t>
            </a:r>
            <a:r>
              <a:rPr lang="en-AU" dirty="0">
                <a:solidFill>
                  <a:schemeClr val="bg2">
                    <a:lumMod val="50000"/>
                  </a:schemeClr>
                </a:solidFill>
              </a:rPr>
              <a:t>.</a:t>
            </a:r>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241719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Must Firms Do?</a:t>
            </a:r>
            <a:endParaRPr lang="en-AU" b="1" i="1" dirty="0">
              <a:solidFill>
                <a:srgbClr val="002060"/>
              </a:solidFill>
            </a:endParaRPr>
          </a:p>
        </p:txBody>
      </p:sp>
      <p:sp>
        <p:nvSpPr>
          <p:cNvPr id="3" name="Content Placeholder 2"/>
          <p:cNvSpPr>
            <a:spLocks noGrp="1"/>
          </p:cNvSpPr>
          <p:nvPr>
            <p:ph idx="1"/>
          </p:nvPr>
        </p:nvSpPr>
        <p:spPr>
          <a:xfrm>
            <a:off x="838200" y="1447800"/>
            <a:ext cx="10515600" cy="4729163"/>
          </a:xfrm>
        </p:spPr>
        <p:txBody>
          <a:bodyPr>
            <a:normAutofit/>
          </a:bodyPr>
          <a:lstStyle/>
          <a:p>
            <a:pPr>
              <a:lnSpc>
                <a:spcPct val="100000"/>
              </a:lnSpc>
              <a:buClr>
                <a:srgbClr val="0070C0"/>
              </a:buClr>
              <a:buSzPct val="50000"/>
              <a:buFont typeface="Wingdings" panose="05000000000000000000" pitchFamily="2" charset="2"/>
              <a:buChar char="q"/>
            </a:pPr>
            <a:r>
              <a:rPr lang="en-AU" sz="2400" dirty="0"/>
              <a:t>The firm will want to minimise total organisational costs – </a:t>
            </a:r>
            <a:r>
              <a:rPr lang="en-AU" sz="2400" i="1" dirty="0">
                <a:solidFill>
                  <a:schemeClr val="bg2">
                    <a:lumMod val="50000"/>
                  </a:schemeClr>
                </a:solidFill>
              </a:rPr>
              <a:t>those associated with poor information and inconsistent incentives or agency costs. This is demonstrated in figure 1 in Jensen &amp; </a:t>
            </a:r>
            <a:r>
              <a:rPr lang="en-AU" sz="2400" i="1" dirty="0" err="1">
                <a:solidFill>
                  <a:schemeClr val="bg2">
                    <a:lumMod val="50000"/>
                  </a:schemeClr>
                </a:solidFill>
              </a:rPr>
              <a:t>Meckling</a:t>
            </a:r>
            <a:r>
              <a:rPr lang="en-AU" sz="2400" i="1" dirty="0">
                <a:solidFill>
                  <a:schemeClr val="bg2">
                    <a:lumMod val="50000"/>
                  </a:schemeClr>
                </a:solidFill>
              </a:rPr>
              <a:t>.</a:t>
            </a:r>
          </a:p>
          <a:p>
            <a:pPr marL="0" indent="0">
              <a:lnSpc>
                <a:spcPct val="120000"/>
              </a:lnSpc>
              <a:buClr>
                <a:srgbClr val="0070C0"/>
              </a:buClr>
              <a:buSzPct val="50000"/>
              <a:buNone/>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4" y="2840567"/>
            <a:ext cx="5553076" cy="3393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36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Must Firms Do?</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r>
              <a:rPr lang="en-AU" dirty="0"/>
              <a:t>How?</a:t>
            </a:r>
          </a:p>
          <a:p>
            <a:pPr marL="520700" indent="-520700">
              <a:lnSpc>
                <a:spcPct val="120000"/>
              </a:lnSpc>
              <a:buClr>
                <a:srgbClr val="0070C0"/>
              </a:buClr>
              <a:buSzPct val="50000"/>
              <a:buFont typeface="Wingdings" panose="05000000000000000000" pitchFamily="2" charset="2"/>
              <a:buChar char="q"/>
            </a:pPr>
            <a:r>
              <a:rPr lang="en-AU" dirty="0"/>
              <a:t>They can achieve this trade-off by designing an appropriate incentive and control system. That is a set of </a:t>
            </a:r>
            <a:r>
              <a:rPr lang="en-AU" b="1" i="1" dirty="0">
                <a:solidFill>
                  <a:srgbClr val="FF0000"/>
                </a:solidFill>
              </a:rPr>
              <a:t>rules</a:t>
            </a:r>
            <a:r>
              <a:rPr lang="en-AU" dirty="0"/>
              <a:t>. </a:t>
            </a:r>
          </a:p>
          <a:p>
            <a:pPr marL="520700" indent="-520700">
              <a:lnSpc>
                <a:spcPct val="120000"/>
              </a:lnSpc>
              <a:buClr>
                <a:srgbClr val="0070C0"/>
              </a:buClr>
              <a:buSzPct val="50000"/>
              <a:buFont typeface="Wingdings" panose="05000000000000000000" pitchFamily="2" charset="2"/>
              <a:buChar char="q"/>
            </a:pPr>
            <a:r>
              <a:rPr lang="en-AU" dirty="0"/>
              <a:t>This will involve ensuring that the ‘right’ hierarchy is in place and that the appropriate rules and incentives that government decision rights are in place alongside this. There will of course, be some ‘optimal amount of decentralisation’.</a:t>
            </a:r>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152424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So What Does the Firm Do?</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520700" indent="-520700">
              <a:lnSpc>
                <a:spcPct val="120000"/>
              </a:lnSpc>
              <a:buClr>
                <a:srgbClr val="0070C0"/>
              </a:buClr>
              <a:buSzPct val="50000"/>
              <a:buFont typeface="+mj-lt"/>
              <a:buAutoNum type="alphaLcParenR"/>
            </a:pPr>
            <a:r>
              <a:rPr lang="en-AU" dirty="0"/>
              <a:t>Partition decision rights.</a:t>
            </a:r>
          </a:p>
          <a:p>
            <a:pPr marL="520700" indent="-520700">
              <a:lnSpc>
                <a:spcPct val="120000"/>
              </a:lnSpc>
              <a:buClr>
                <a:srgbClr val="0070C0"/>
              </a:buClr>
              <a:buSzPct val="50000"/>
              <a:buFont typeface="+mj-lt"/>
              <a:buAutoNum type="alphaLcParenR"/>
            </a:pPr>
            <a:r>
              <a:rPr lang="en-AU" dirty="0"/>
              <a:t>Create a control system that measures performance and provides incentives.</a:t>
            </a:r>
          </a:p>
          <a:p>
            <a:pPr marL="520700" indent="-520700">
              <a:lnSpc>
                <a:spcPct val="120000"/>
              </a:lnSpc>
              <a:buClr>
                <a:srgbClr val="0070C0"/>
              </a:buClr>
              <a:buSzPct val="50000"/>
              <a:buFont typeface="Wingdings" panose="05000000000000000000" pitchFamily="2" charset="2"/>
              <a:buChar char="q"/>
            </a:pPr>
            <a:r>
              <a:rPr lang="en-AU" dirty="0"/>
              <a:t>How to partition </a:t>
            </a:r>
            <a:r>
              <a:rPr lang="en-AU" b="1" i="1" dirty="0"/>
              <a:t>decision rights</a:t>
            </a:r>
            <a:r>
              <a:rPr lang="en-AU" dirty="0"/>
              <a:t>? There is a discussion of means by which this might be achieved including job descriptions and ‘internal common law’, budgeting, rules and regulations within the organisation etc.</a:t>
            </a:r>
          </a:p>
          <a:p>
            <a:pPr marL="520700" indent="-520700">
              <a:lnSpc>
                <a:spcPct val="120000"/>
              </a:lnSpc>
              <a:buClr>
                <a:srgbClr val="0070C0"/>
              </a:buClr>
              <a:buSzPct val="50000"/>
              <a:buFont typeface="Wingdings" panose="05000000000000000000" pitchFamily="2" charset="2"/>
              <a:buChar char="q"/>
            </a:pPr>
            <a:r>
              <a:rPr lang="en-AU" dirty="0"/>
              <a:t>How to create </a:t>
            </a:r>
            <a:r>
              <a:rPr lang="en-AU" b="1" i="1" dirty="0"/>
              <a:t>control systems and incentives</a:t>
            </a:r>
            <a:r>
              <a:rPr lang="en-AU" dirty="0"/>
              <a:t>? Specify appropriate performance measures and a reward/ punishment system. Of course, different ways of doing this creates different sometimes undesirable incentives. If we think about a ‘cost centre’ in an organisation for example, </a:t>
            </a:r>
            <a:r>
              <a:rPr lang="en-AU" i="1" dirty="0">
                <a:solidFill>
                  <a:srgbClr val="FF0000"/>
                </a:solidFill>
              </a:rPr>
              <a:t>what might be the problem with measuring performance by simply focussing on cost?</a:t>
            </a:r>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
        <p:nvSpPr>
          <p:cNvPr id="6" name="Oval 5"/>
          <p:cNvSpPr/>
          <p:nvPr/>
        </p:nvSpPr>
        <p:spPr>
          <a:xfrm>
            <a:off x="4914900" y="2181224"/>
            <a:ext cx="2924175" cy="6953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8286750" y="2181223"/>
            <a:ext cx="2924175" cy="6953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7287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Who makes decisions?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542925" indent="-542925">
              <a:lnSpc>
                <a:spcPct val="120000"/>
              </a:lnSpc>
              <a:buClr>
                <a:srgbClr val="0070C0"/>
              </a:buClr>
              <a:buSzPct val="50000"/>
              <a:buFont typeface="Wingdings" panose="05000000000000000000" pitchFamily="2" charset="2"/>
              <a:buChar char="q"/>
            </a:pPr>
            <a:r>
              <a:rPr lang="en-AU" dirty="0"/>
              <a:t>Suppose a plant manager is told to cut costs by 10 percent.</a:t>
            </a:r>
          </a:p>
          <a:p>
            <a:pPr marL="542925" indent="-542925">
              <a:lnSpc>
                <a:spcPct val="120000"/>
              </a:lnSpc>
              <a:buClr>
                <a:srgbClr val="0070C0"/>
              </a:buClr>
              <a:buSzPct val="50000"/>
              <a:buFont typeface="Wingdings" panose="05000000000000000000" pitchFamily="2" charset="2"/>
              <a:buChar char="q"/>
            </a:pPr>
            <a:r>
              <a:rPr lang="en-AU" dirty="0"/>
              <a:t>Decisions can be characterised in four stages:</a:t>
            </a:r>
          </a:p>
          <a:p>
            <a:pPr marL="895350" indent="-352425">
              <a:lnSpc>
                <a:spcPct val="120000"/>
              </a:lnSpc>
              <a:buClr>
                <a:srgbClr val="0070C0"/>
              </a:buClr>
              <a:buSzPct val="50000"/>
              <a:buFont typeface="+mj-lt"/>
              <a:buAutoNum type="alphaLcParenR"/>
            </a:pPr>
            <a:r>
              <a:rPr lang="en-AU" dirty="0"/>
              <a:t>Initiatives – </a:t>
            </a:r>
            <a:r>
              <a:rPr lang="en-AU" i="1" dirty="0">
                <a:solidFill>
                  <a:schemeClr val="bg2">
                    <a:lumMod val="50000"/>
                  </a:schemeClr>
                </a:solidFill>
              </a:rPr>
              <a:t>identification of options (cutting staff, better terms from suppliers </a:t>
            </a:r>
            <a:r>
              <a:rPr lang="en-AU" i="1" dirty="0" err="1">
                <a:solidFill>
                  <a:schemeClr val="bg2">
                    <a:lumMod val="50000"/>
                  </a:schemeClr>
                </a:solidFill>
              </a:rPr>
              <a:t>etc</a:t>
            </a:r>
            <a:r>
              <a:rPr lang="en-AU" i="1" dirty="0">
                <a:solidFill>
                  <a:schemeClr val="bg2">
                    <a:lumMod val="50000"/>
                  </a:schemeClr>
                </a:solidFill>
              </a:rPr>
              <a:t>).</a:t>
            </a:r>
          </a:p>
          <a:p>
            <a:pPr marL="895350" indent="-352425">
              <a:lnSpc>
                <a:spcPct val="120000"/>
              </a:lnSpc>
              <a:buClr>
                <a:srgbClr val="0070C0"/>
              </a:buClr>
              <a:buSzPct val="50000"/>
              <a:buFont typeface="+mj-lt"/>
              <a:buAutoNum type="alphaLcParenR"/>
            </a:pPr>
            <a:r>
              <a:rPr lang="en-AU" dirty="0"/>
              <a:t>Ratification – </a:t>
            </a:r>
            <a:r>
              <a:rPr lang="en-AU" i="1" dirty="0">
                <a:solidFill>
                  <a:schemeClr val="bg2">
                    <a:lumMod val="50000"/>
                  </a:schemeClr>
                </a:solidFill>
              </a:rPr>
              <a:t>choose among different options</a:t>
            </a:r>
            <a:r>
              <a:rPr lang="en-AU" dirty="0"/>
              <a:t>.</a:t>
            </a:r>
          </a:p>
          <a:p>
            <a:pPr marL="895350" indent="-352425">
              <a:lnSpc>
                <a:spcPct val="120000"/>
              </a:lnSpc>
              <a:buClr>
                <a:srgbClr val="0070C0"/>
              </a:buClr>
              <a:buSzPct val="50000"/>
              <a:buFont typeface="+mj-lt"/>
              <a:buAutoNum type="alphaLcParenR"/>
            </a:pPr>
            <a:r>
              <a:rPr lang="en-AU" dirty="0"/>
              <a:t>Implementation – </a:t>
            </a:r>
            <a:r>
              <a:rPr lang="en-AU" i="1" dirty="0">
                <a:solidFill>
                  <a:schemeClr val="bg2">
                    <a:lumMod val="50000"/>
                  </a:schemeClr>
                </a:solidFill>
              </a:rPr>
              <a:t>ask what tactics to use, i.e. how to achieve desired outcome</a:t>
            </a:r>
            <a:r>
              <a:rPr lang="en-AU" dirty="0"/>
              <a:t>.</a:t>
            </a:r>
          </a:p>
          <a:p>
            <a:pPr marL="895350" indent="-352425">
              <a:lnSpc>
                <a:spcPct val="120000"/>
              </a:lnSpc>
              <a:buClr>
                <a:srgbClr val="0070C0"/>
              </a:buClr>
              <a:buSzPct val="50000"/>
              <a:buFont typeface="+mj-lt"/>
              <a:buAutoNum type="alphaLcParenR"/>
            </a:pPr>
            <a:r>
              <a:rPr lang="en-AU" dirty="0"/>
              <a:t>Monitoring</a:t>
            </a:r>
          </a:p>
          <a:p>
            <a:pPr marL="520700" indent="-520700">
              <a:lnSpc>
                <a:spcPct val="120000"/>
              </a:lnSpc>
              <a:buClr>
                <a:srgbClr val="0070C0"/>
              </a:buClr>
              <a:buSzPct val="50000"/>
              <a:buFont typeface="Wingdings" panose="05000000000000000000" pitchFamily="2" charset="2"/>
              <a:buChar char="q"/>
            </a:pPr>
            <a:r>
              <a:rPr lang="en-AU" dirty="0"/>
              <a:t>You may wish to:</a:t>
            </a:r>
          </a:p>
          <a:p>
            <a:pPr marL="895350" indent="-352425">
              <a:lnSpc>
                <a:spcPct val="120000"/>
              </a:lnSpc>
              <a:buClr>
                <a:srgbClr val="0070C0"/>
              </a:buClr>
              <a:buSzPct val="50000"/>
              <a:buFont typeface="+mj-lt"/>
              <a:buAutoNum type="alphaLcParenR"/>
            </a:pPr>
            <a:r>
              <a:rPr lang="en-AU" dirty="0"/>
              <a:t>Decentralise (i) and (iii) – </a:t>
            </a:r>
            <a:r>
              <a:rPr lang="en-AU" i="1" dirty="0">
                <a:solidFill>
                  <a:srgbClr val="FF0000"/>
                </a:solidFill>
              </a:rPr>
              <a:t>sometimes referred to as decision management.</a:t>
            </a:r>
          </a:p>
          <a:p>
            <a:pPr marL="895350" indent="-352425">
              <a:lnSpc>
                <a:spcPct val="120000"/>
              </a:lnSpc>
              <a:buClr>
                <a:srgbClr val="0070C0"/>
              </a:buClr>
              <a:buSzPct val="50000"/>
              <a:buFont typeface="+mj-lt"/>
              <a:buAutoNum type="alphaLcParenR"/>
            </a:pPr>
            <a:r>
              <a:rPr lang="en-AU" dirty="0"/>
              <a:t>Centralise (ii) and (iv) – for (ii), want to ensure consistency with other actions - </a:t>
            </a:r>
            <a:r>
              <a:rPr lang="en-AU" i="1" dirty="0">
                <a:solidFill>
                  <a:srgbClr val="FF0000"/>
                </a:solidFill>
              </a:rPr>
              <a:t>sometimes referred to as decision control</a:t>
            </a:r>
            <a:r>
              <a:rPr lang="en-AU" dirty="0"/>
              <a:t>.</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115003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Who makes decisions?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542925" indent="-542925">
              <a:lnSpc>
                <a:spcPct val="120000"/>
              </a:lnSpc>
              <a:buClr>
                <a:srgbClr val="0070C0"/>
              </a:buClr>
              <a:buSzPct val="50000"/>
              <a:buFont typeface="Wingdings" panose="05000000000000000000" pitchFamily="2" charset="2"/>
              <a:buChar char="q"/>
            </a:pPr>
            <a:r>
              <a:rPr lang="en-AU" dirty="0"/>
              <a:t>Balances use of specific and general knowledge and recognise incentives.</a:t>
            </a:r>
          </a:p>
          <a:p>
            <a:pPr marL="542925" indent="-542925">
              <a:lnSpc>
                <a:spcPct val="120000"/>
              </a:lnSpc>
              <a:buClr>
                <a:srgbClr val="0070C0"/>
              </a:buClr>
              <a:buSzPct val="50000"/>
              <a:buFont typeface="Wingdings" panose="05000000000000000000" pitchFamily="2" charset="2"/>
              <a:buChar char="q"/>
            </a:pPr>
            <a:r>
              <a:rPr lang="en-AU" dirty="0" err="1"/>
              <a:t>Brickley</a:t>
            </a:r>
            <a:r>
              <a:rPr lang="en-AU" dirty="0"/>
              <a:t> et al. refer to the presence of a board of directors in some organisations. </a:t>
            </a:r>
          </a:p>
          <a:p>
            <a:pPr marL="542925" indent="-542925">
              <a:lnSpc>
                <a:spcPct val="120000"/>
              </a:lnSpc>
              <a:buClr>
                <a:srgbClr val="0070C0"/>
              </a:buClr>
              <a:buSzPct val="50000"/>
              <a:buFont typeface="Wingdings" panose="05000000000000000000" pitchFamily="2" charset="2"/>
              <a:buChar char="q"/>
            </a:pPr>
            <a:r>
              <a:rPr lang="en-AU" dirty="0"/>
              <a:t>While the CEO has responsibility for decision management (the initiation and implementation of major projects for example), the board exercises decision control by ratifying and monitoring decisions. </a:t>
            </a:r>
          </a:p>
          <a:p>
            <a:pPr marL="542925" indent="-542925">
              <a:lnSpc>
                <a:spcPct val="120000"/>
              </a:lnSpc>
              <a:buClr>
                <a:srgbClr val="0070C0"/>
              </a:buClr>
              <a:buSzPct val="50000"/>
              <a:buFont typeface="Wingdings" panose="05000000000000000000" pitchFamily="2" charset="2"/>
              <a:buChar char="q"/>
            </a:pPr>
            <a:r>
              <a:rPr lang="en-AU" dirty="0"/>
              <a:t>Such an arrangement has the potential to mitigate potential incentive problems. </a:t>
            </a:r>
          </a:p>
          <a:p>
            <a:pPr marL="542925" indent="-542925">
              <a:lnSpc>
                <a:spcPct val="120000"/>
              </a:lnSpc>
              <a:buClr>
                <a:srgbClr val="0070C0"/>
              </a:buClr>
              <a:buSzPct val="50000"/>
              <a:buFont typeface="Wingdings" panose="05000000000000000000" pitchFamily="2" charset="2"/>
              <a:buChar char="q"/>
            </a:pPr>
            <a:r>
              <a:rPr lang="en-AU" dirty="0"/>
              <a:t>Of course, this may not be an option in smaller organisations but in those cases, the incentive problem </a:t>
            </a:r>
            <a:r>
              <a:rPr lang="en-AU"/>
              <a:t>is often much </a:t>
            </a:r>
            <a:r>
              <a:rPr lang="en-AU" dirty="0"/>
              <a:t>more muted.</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3333628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Flat versus Hierarchical Structures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42925" indent="-542925">
              <a:lnSpc>
                <a:spcPct val="120000"/>
              </a:lnSpc>
              <a:buClr>
                <a:srgbClr val="0070C0"/>
              </a:buClr>
              <a:buSzPct val="50000"/>
              <a:buFont typeface="Wingdings" panose="05000000000000000000" pitchFamily="2" charset="2"/>
              <a:buChar char="q"/>
            </a:pPr>
            <a:r>
              <a:rPr lang="en-AU" dirty="0"/>
              <a:t>So what type of decision making structure should a firm adopt?</a:t>
            </a:r>
          </a:p>
          <a:p>
            <a:pPr marL="542925" indent="-542925">
              <a:lnSpc>
                <a:spcPct val="120000"/>
              </a:lnSpc>
              <a:buClr>
                <a:srgbClr val="0070C0"/>
              </a:buClr>
              <a:buSzPct val="50000"/>
              <a:buFont typeface="Wingdings" panose="05000000000000000000" pitchFamily="2" charset="2"/>
              <a:buChar char="q"/>
            </a:pPr>
            <a:r>
              <a:rPr lang="en-AU" dirty="0"/>
              <a:t>Flat structures give individuals control over decision making.</a:t>
            </a:r>
          </a:p>
          <a:p>
            <a:pPr marL="542925" indent="-542925">
              <a:lnSpc>
                <a:spcPct val="120000"/>
              </a:lnSpc>
              <a:buClr>
                <a:srgbClr val="0070C0"/>
              </a:buClr>
              <a:buSzPct val="50000"/>
              <a:buFont typeface="Wingdings" panose="05000000000000000000" pitchFamily="2" charset="2"/>
              <a:buChar char="q"/>
            </a:pPr>
            <a:r>
              <a:rPr lang="en-AU" dirty="0"/>
              <a:t>Hierarchical structures allow ‘higher levels’ to veto lower level decisions</a:t>
            </a:r>
          </a:p>
          <a:p>
            <a:pPr marL="542925" indent="-542925">
              <a:lnSpc>
                <a:spcPct val="120000"/>
              </a:lnSpc>
              <a:buClr>
                <a:srgbClr val="0070C0"/>
              </a:buClr>
              <a:buSzPct val="50000"/>
              <a:buFont typeface="Wingdings" panose="05000000000000000000" pitchFamily="2" charset="2"/>
              <a:buChar char="q"/>
            </a:pPr>
            <a:r>
              <a:rPr lang="en-AU" dirty="0"/>
              <a:t>Consider what each offers…</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012446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Error Trade-off</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542925" indent="-542925">
              <a:lnSpc>
                <a:spcPct val="120000"/>
              </a:lnSpc>
              <a:buClr>
                <a:srgbClr val="0070C0"/>
              </a:buClr>
              <a:buSzPct val="50000"/>
              <a:buFont typeface="Wingdings" panose="05000000000000000000" pitchFamily="2" charset="2"/>
              <a:buChar char="q"/>
            </a:pPr>
            <a:r>
              <a:rPr lang="en-AU" dirty="0"/>
              <a:t>Consider a firm that is weighing up whether to branch out into a new line of clothing.</a:t>
            </a:r>
          </a:p>
          <a:p>
            <a:pPr marL="542925" indent="-542925">
              <a:lnSpc>
                <a:spcPct val="120000"/>
              </a:lnSpc>
              <a:buClr>
                <a:srgbClr val="0070C0"/>
              </a:buClr>
              <a:buSzPct val="50000"/>
              <a:buFont typeface="Wingdings" panose="05000000000000000000" pitchFamily="2" charset="2"/>
              <a:buChar char="q"/>
            </a:pPr>
            <a:r>
              <a:rPr lang="en-AU" dirty="0"/>
              <a:t>Two types of errors could be made:</a:t>
            </a:r>
          </a:p>
          <a:p>
            <a:pPr marL="990600" indent="-447675">
              <a:lnSpc>
                <a:spcPct val="120000"/>
              </a:lnSpc>
              <a:buClr>
                <a:srgbClr val="0070C0"/>
              </a:buClr>
              <a:buSzPct val="50000"/>
              <a:buFont typeface="+mj-lt"/>
              <a:buAutoNum type="alphaLcParenR"/>
            </a:pPr>
            <a:r>
              <a:rPr lang="en-AU" dirty="0"/>
              <a:t>False positive – </a:t>
            </a:r>
            <a:r>
              <a:rPr lang="en-AU" i="1" dirty="0">
                <a:solidFill>
                  <a:schemeClr val="bg2">
                    <a:lumMod val="50000"/>
                  </a:schemeClr>
                </a:solidFill>
              </a:rPr>
              <a:t>accept an unprofitable option</a:t>
            </a:r>
            <a:r>
              <a:rPr lang="en-AU" dirty="0"/>
              <a:t>.</a:t>
            </a:r>
          </a:p>
          <a:p>
            <a:pPr marL="990600" indent="-447675">
              <a:lnSpc>
                <a:spcPct val="120000"/>
              </a:lnSpc>
              <a:buClr>
                <a:srgbClr val="0070C0"/>
              </a:buClr>
              <a:buSzPct val="50000"/>
              <a:buFont typeface="+mj-lt"/>
              <a:buAutoNum type="alphaLcParenR"/>
            </a:pPr>
            <a:r>
              <a:rPr lang="en-AU" dirty="0"/>
              <a:t>False negative – </a:t>
            </a:r>
            <a:r>
              <a:rPr lang="en-AU" i="1" dirty="0">
                <a:solidFill>
                  <a:schemeClr val="bg2">
                    <a:lumMod val="50000"/>
                  </a:schemeClr>
                </a:solidFill>
              </a:rPr>
              <a:t>reject a profitable option</a:t>
            </a:r>
            <a:r>
              <a:rPr lang="en-AU" dirty="0"/>
              <a:t>.</a:t>
            </a:r>
          </a:p>
          <a:p>
            <a:pPr marL="542925" indent="-542925">
              <a:lnSpc>
                <a:spcPct val="120000"/>
              </a:lnSpc>
              <a:buClr>
                <a:srgbClr val="0070C0"/>
              </a:buClr>
              <a:buSzPct val="50000"/>
              <a:buFont typeface="Wingdings" panose="05000000000000000000" pitchFamily="2" charset="2"/>
              <a:buChar char="q"/>
            </a:pPr>
            <a:r>
              <a:rPr lang="en-AU" dirty="0"/>
              <a:t>Trade-off is possible because it is always possible to avoid one type of errors. </a:t>
            </a:r>
          </a:p>
          <a:p>
            <a:pPr marL="542925" indent="-542925">
              <a:lnSpc>
                <a:spcPct val="120000"/>
              </a:lnSpc>
              <a:buClr>
                <a:srgbClr val="0070C0"/>
              </a:buClr>
              <a:buSzPct val="50000"/>
              <a:buFont typeface="Wingdings" panose="05000000000000000000" pitchFamily="2" charset="2"/>
              <a:buChar char="q"/>
            </a:pPr>
            <a:r>
              <a:rPr lang="en-AU" dirty="0"/>
              <a:t>‘Always reject’ means there is no false positives; ‘always accept’ means there is no false negatives.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303971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Why firms?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Identify distinction between general and specific knowledge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Consider implications for organisational structure and decision making</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Appendix: alternative architectural structure of a firm. </a:t>
            </a:r>
            <a:r>
              <a:rPr lang="en-AU" b="1" i="1" dirty="0">
                <a:solidFill>
                  <a:srgbClr val="FF0000"/>
                </a:solidFill>
              </a:rPr>
              <a:t>Non examinable</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Appendix: Describe the costs and benefits with different firm or organisational structures.</a:t>
            </a:r>
            <a:r>
              <a:rPr lang="en-AU" b="1" i="1" dirty="0">
                <a:solidFill>
                  <a:srgbClr val="FF0000"/>
                </a:solidFill>
              </a:rPr>
              <a:t> Non examinable</a:t>
            </a:r>
            <a:endParaRPr lang="en-AU"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769423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Error Trade-off</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cxnSp>
        <p:nvCxnSpPr>
          <p:cNvPr id="7" name="Straight Arrow Connector 6"/>
          <p:cNvCxnSpPr/>
          <p:nvPr/>
        </p:nvCxnSpPr>
        <p:spPr>
          <a:xfrm flipV="1">
            <a:off x="2562225" y="1866901"/>
            <a:ext cx="0" cy="393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62225" y="5800725"/>
            <a:ext cx="54864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1290903">
            <a:off x="2543072" y="659247"/>
            <a:ext cx="8603603" cy="5174734"/>
          </a:xfrm>
          <a:prstGeom prst="arc">
            <a:avLst>
              <a:gd name="adj1" fmla="val 16200000"/>
              <a:gd name="adj2" fmla="val 21341029"/>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1228725" y="1962149"/>
            <a:ext cx="677108" cy="3171825"/>
          </a:xfrm>
          <a:prstGeom prst="rect">
            <a:avLst/>
          </a:prstGeom>
          <a:noFill/>
        </p:spPr>
        <p:txBody>
          <a:bodyPr vert="vert270" wrap="square" rtlCol="0">
            <a:spAutoFit/>
          </a:bodyPr>
          <a:lstStyle/>
          <a:p>
            <a:r>
              <a:rPr lang="en-AU" sz="1600" dirty="0"/>
              <a:t>False negative error: reject a good project given that it is good</a:t>
            </a:r>
          </a:p>
        </p:txBody>
      </p:sp>
      <p:sp>
        <p:nvSpPr>
          <p:cNvPr id="12" name="TextBox 11"/>
          <p:cNvSpPr txBox="1"/>
          <p:nvPr/>
        </p:nvSpPr>
        <p:spPr>
          <a:xfrm>
            <a:off x="2218640" y="2836247"/>
            <a:ext cx="257860" cy="307777"/>
          </a:xfrm>
          <a:prstGeom prst="rect">
            <a:avLst/>
          </a:prstGeom>
          <a:noFill/>
        </p:spPr>
        <p:txBody>
          <a:bodyPr wrap="square" rtlCol="0">
            <a:spAutoFit/>
          </a:bodyPr>
          <a:lstStyle/>
          <a:p>
            <a:r>
              <a:rPr lang="en-AU" sz="1400" dirty="0"/>
              <a:t>1</a:t>
            </a:r>
          </a:p>
        </p:txBody>
      </p:sp>
      <p:sp>
        <p:nvSpPr>
          <p:cNvPr id="13" name="TextBox 12"/>
          <p:cNvSpPr txBox="1"/>
          <p:nvPr/>
        </p:nvSpPr>
        <p:spPr>
          <a:xfrm>
            <a:off x="6333440" y="5922347"/>
            <a:ext cx="257860" cy="307777"/>
          </a:xfrm>
          <a:prstGeom prst="rect">
            <a:avLst/>
          </a:prstGeom>
          <a:noFill/>
        </p:spPr>
        <p:txBody>
          <a:bodyPr wrap="square" rtlCol="0">
            <a:spAutoFit/>
          </a:bodyPr>
          <a:lstStyle/>
          <a:p>
            <a:r>
              <a:rPr lang="en-AU" sz="1400" dirty="0"/>
              <a:t>1</a:t>
            </a:r>
          </a:p>
        </p:txBody>
      </p:sp>
      <p:sp>
        <p:nvSpPr>
          <p:cNvPr id="14" name="TextBox 13"/>
          <p:cNvSpPr txBox="1"/>
          <p:nvPr/>
        </p:nvSpPr>
        <p:spPr>
          <a:xfrm>
            <a:off x="8048624" y="5385226"/>
            <a:ext cx="2543175" cy="830997"/>
          </a:xfrm>
          <a:prstGeom prst="rect">
            <a:avLst/>
          </a:prstGeom>
          <a:noFill/>
        </p:spPr>
        <p:txBody>
          <a:bodyPr vert="horz" wrap="square" rtlCol="0">
            <a:spAutoFit/>
          </a:bodyPr>
          <a:lstStyle/>
          <a:p>
            <a:r>
              <a:rPr lang="en-AU" sz="1600" dirty="0"/>
              <a:t>False positive error: accept a bad project given that it is bad</a:t>
            </a:r>
          </a:p>
        </p:txBody>
      </p:sp>
      <p:sp>
        <p:nvSpPr>
          <p:cNvPr id="15" name="Arc 14"/>
          <p:cNvSpPr/>
          <p:nvPr/>
        </p:nvSpPr>
        <p:spPr>
          <a:xfrm rot="11290903">
            <a:off x="2469894" y="696734"/>
            <a:ext cx="6891082" cy="5099759"/>
          </a:xfrm>
          <a:prstGeom prst="arc">
            <a:avLst>
              <a:gd name="adj1" fmla="val 16200000"/>
              <a:gd name="adj2" fmla="val 20742666"/>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TextBox 5"/>
          <p:cNvSpPr txBox="1"/>
          <p:nvPr/>
        </p:nvSpPr>
        <p:spPr>
          <a:xfrm>
            <a:off x="6019800" y="4171950"/>
            <a:ext cx="2028825" cy="369332"/>
          </a:xfrm>
          <a:prstGeom prst="rect">
            <a:avLst/>
          </a:prstGeom>
          <a:noFill/>
        </p:spPr>
        <p:txBody>
          <a:bodyPr wrap="square" rtlCol="0">
            <a:spAutoFit/>
          </a:bodyPr>
          <a:lstStyle/>
          <a:p>
            <a:r>
              <a:rPr lang="en-AU" dirty="0"/>
              <a:t>Accept all projects</a:t>
            </a:r>
          </a:p>
        </p:txBody>
      </p:sp>
      <p:cxnSp>
        <p:nvCxnSpPr>
          <p:cNvPr id="16" name="Straight Arrow Connector 15"/>
          <p:cNvCxnSpPr>
            <a:stCxn id="6" idx="2"/>
          </p:cNvCxnSpPr>
          <p:nvPr/>
        </p:nvCxnSpPr>
        <p:spPr>
          <a:xfrm flipH="1">
            <a:off x="6462370" y="4541282"/>
            <a:ext cx="571843" cy="1164193"/>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676525" y="2724150"/>
            <a:ext cx="1409700" cy="265985"/>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00524" y="2539484"/>
            <a:ext cx="2028825" cy="369332"/>
          </a:xfrm>
          <a:prstGeom prst="rect">
            <a:avLst/>
          </a:prstGeom>
          <a:noFill/>
        </p:spPr>
        <p:txBody>
          <a:bodyPr wrap="square" rtlCol="0">
            <a:spAutoFit/>
          </a:bodyPr>
          <a:lstStyle/>
          <a:p>
            <a:r>
              <a:rPr lang="en-AU" dirty="0"/>
              <a:t>Reject all projects</a:t>
            </a:r>
          </a:p>
        </p:txBody>
      </p:sp>
    </p:spTree>
    <p:extLst>
      <p:ext uri="{BB962C8B-B14F-4D97-AF65-F5344CB8AC3E}">
        <p14:creationId xmlns:p14="http://schemas.microsoft.com/office/powerpoint/2010/main" val="37749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6"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 Authority Structure to Use?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None/>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
        <p:nvSpPr>
          <p:cNvPr id="6" name="TextBox 5"/>
          <p:cNvSpPr txBox="1"/>
          <p:nvPr/>
        </p:nvSpPr>
        <p:spPr>
          <a:xfrm>
            <a:off x="2181225" y="2152650"/>
            <a:ext cx="1933575" cy="584775"/>
          </a:xfrm>
          <a:prstGeom prst="rect">
            <a:avLst/>
          </a:prstGeom>
          <a:noFill/>
        </p:spPr>
        <p:txBody>
          <a:bodyPr wrap="square" rtlCol="0">
            <a:spAutoFit/>
          </a:bodyPr>
          <a:lstStyle/>
          <a:p>
            <a:pPr algn="ctr"/>
            <a:r>
              <a:rPr lang="en-AU" sz="3200" b="1" dirty="0"/>
              <a:t>Hierarchy</a:t>
            </a:r>
          </a:p>
        </p:txBody>
      </p:sp>
      <p:sp>
        <p:nvSpPr>
          <p:cNvPr id="7" name="TextBox 6"/>
          <p:cNvSpPr txBox="1"/>
          <p:nvPr/>
        </p:nvSpPr>
        <p:spPr>
          <a:xfrm>
            <a:off x="7077075" y="2085975"/>
            <a:ext cx="1933575" cy="584775"/>
          </a:xfrm>
          <a:prstGeom prst="rect">
            <a:avLst/>
          </a:prstGeom>
          <a:noFill/>
        </p:spPr>
        <p:txBody>
          <a:bodyPr wrap="square" rtlCol="0">
            <a:spAutoFit/>
          </a:bodyPr>
          <a:lstStyle/>
          <a:p>
            <a:pPr algn="ctr"/>
            <a:r>
              <a:rPr lang="en-AU" sz="3200" b="1" dirty="0"/>
              <a:t>Flat</a:t>
            </a:r>
          </a:p>
        </p:txBody>
      </p:sp>
      <p:sp>
        <p:nvSpPr>
          <p:cNvPr id="8" name="TextBox 7"/>
          <p:cNvSpPr txBox="1"/>
          <p:nvPr/>
        </p:nvSpPr>
        <p:spPr>
          <a:xfrm>
            <a:off x="2333625" y="4733925"/>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Willie</a:t>
            </a:r>
          </a:p>
        </p:txBody>
      </p:sp>
      <p:sp>
        <p:nvSpPr>
          <p:cNvPr id="9" name="TextBox 8"/>
          <p:cNvSpPr txBox="1"/>
          <p:nvPr/>
        </p:nvSpPr>
        <p:spPr>
          <a:xfrm>
            <a:off x="2333624" y="3238500"/>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Gladys</a:t>
            </a:r>
          </a:p>
        </p:txBody>
      </p:sp>
      <p:cxnSp>
        <p:nvCxnSpPr>
          <p:cNvPr id="11" name="Straight Arrow Connector 10"/>
          <p:cNvCxnSpPr>
            <a:stCxn id="8" idx="0"/>
            <a:endCxn id="9" idx="2"/>
          </p:cNvCxnSpPr>
          <p:nvPr/>
        </p:nvCxnSpPr>
        <p:spPr>
          <a:xfrm flipH="1" flipV="1">
            <a:off x="3300412" y="3607832"/>
            <a:ext cx="1" cy="1126093"/>
          </a:xfrm>
          <a:prstGeom prst="straightConnector1">
            <a:avLst/>
          </a:prstGeom>
          <a:ln w="635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53099" y="3986212"/>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Gladys</a:t>
            </a:r>
          </a:p>
        </p:txBody>
      </p:sp>
      <p:sp>
        <p:nvSpPr>
          <p:cNvPr id="13" name="TextBox 12"/>
          <p:cNvSpPr txBox="1"/>
          <p:nvPr/>
        </p:nvSpPr>
        <p:spPr>
          <a:xfrm>
            <a:off x="8915400" y="3986212"/>
            <a:ext cx="193357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002060"/>
            </a:solidFill>
          </a:ln>
        </p:spPr>
        <p:txBody>
          <a:bodyPr wrap="square" rtlCol="0">
            <a:spAutoFit/>
          </a:bodyPr>
          <a:lstStyle/>
          <a:p>
            <a:pPr algn="ctr"/>
            <a:r>
              <a:rPr lang="en-AU" b="1" dirty="0">
                <a:solidFill>
                  <a:srgbClr val="002060"/>
                </a:solidFill>
              </a:rPr>
              <a:t>Willie</a:t>
            </a:r>
          </a:p>
        </p:txBody>
      </p:sp>
      <p:cxnSp>
        <p:nvCxnSpPr>
          <p:cNvPr id="15" name="Straight Connector 14"/>
          <p:cNvCxnSpPr>
            <a:stCxn id="12" idx="3"/>
            <a:endCxn id="13" idx="1"/>
          </p:cNvCxnSpPr>
          <p:nvPr/>
        </p:nvCxnSpPr>
        <p:spPr>
          <a:xfrm>
            <a:off x="7686674" y="4170878"/>
            <a:ext cx="1228726" cy="0"/>
          </a:xfrm>
          <a:prstGeom prst="line">
            <a:avLst/>
          </a:prstGeom>
          <a:ln w="635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5350" y="5295900"/>
            <a:ext cx="4857749" cy="830997"/>
          </a:xfrm>
          <a:prstGeom prst="rect">
            <a:avLst/>
          </a:prstGeom>
          <a:noFill/>
        </p:spPr>
        <p:txBody>
          <a:bodyPr wrap="square" rtlCol="0">
            <a:spAutoFit/>
          </a:bodyPr>
          <a:lstStyle/>
          <a:p>
            <a:pPr algn="ctr"/>
            <a:r>
              <a:rPr lang="en-AU" sz="1600" i="1" dirty="0">
                <a:solidFill>
                  <a:schemeClr val="bg2">
                    <a:lumMod val="50000"/>
                  </a:schemeClr>
                </a:solidFill>
              </a:rPr>
              <a:t>Under a hierarchical structure, the lower level employee makes recommendations that are accepted or not. That authority lies ‘further up’ the hierarchy with Gladys.</a:t>
            </a:r>
          </a:p>
        </p:txBody>
      </p:sp>
      <p:sp>
        <p:nvSpPr>
          <p:cNvPr id="16" name="TextBox 15"/>
          <p:cNvSpPr txBox="1"/>
          <p:nvPr/>
        </p:nvSpPr>
        <p:spPr>
          <a:xfrm>
            <a:off x="6019800" y="4880401"/>
            <a:ext cx="4857749" cy="830997"/>
          </a:xfrm>
          <a:prstGeom prst="rect">
            <a:avLst/>
          </a:prstGeom>
          <a:noFill/>
        </p:spPr>
        <p:txBody>
          <a:bodyPr wrap="square" rtlCol="0">
            <a:spAutoFit/>
          </a:bodyPr>
          <a:lstStyle/>
          <a:p>
            <a:pPr algn="ctr"/>
            <a:r>
              <a:rPr lang="en-AU" sz="1600" i="1" dirty="0">
                <a:solidFill>
                  <a:schemeClr val="bg2">
                    <a:lumMod val="50000"/>
                  </a:schemeClr>
                </a:solidFill>
              </a:rPr>
              <a:t>Under a flat structure, either the lower level employee or other employee (Gladys)  can make a decision to accept or not. </a:t>
            </a:r>
          </a:p>
        </p:txBody>
      </p:sp>
    </p:spTree>
    <p:extLst>
      <p:ext uri="{BB962C8B-B14F-4D97-AF65-F5344CB8AC3E}">
        <p14:creationId xmlns:p14="http://schemas.microsoft.com/office/powerpoint/2010/main" val="30556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2" grpId="0" animBg="1"/>
      <p:bldP spid="13" grpId="0" animBg="1"/>
      <p:bldP spid="10"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Authority Structures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542925" indent="-542925">
              <a:lnSpc>
                <a:spcPct val="120000"/>
              </a:lnSpc>
              <a:buClr>
                <a:srgbClr val="0070C0"/>
              </a:buClr>
              <a:buSzPct val="50000"/>
              <a:buFont typeface="Wingdings" panose="05000000000000000000" pitchFamily="2" charset="2"/>
              <a:buChar char="q"/>
            </a:pPr>
            <a:r>
              <a:rPr lang="en-AU" dirty="0"/>
              <a:t>Hierarchical – </a:t>
            </a:r>
            <a:r>
              <a:rPr lang="en-AU" i="1" dirty="0">
                <a:solidFill>
                  <a:schemeClr val="bg2">
                    <a:lumMod val="50000"/>
                  </a:schemeClr>
                </a:solidFill>
              </a:rPr>
              <a:t>reduces false positives (accept a bad project) and increases false negatives (reject good proposals) </a:t>
            </a:r>
            <a:r>
              <a:rPr lang="en-AU" dirty="0"/>
              <a:t>.</a:t>
            </a:r>
          </a:p>
          <a:p>
            <a:pPr marL="542925" indent="-542925">
              <a:lnSpc>
                <a:spcPct val="120000"/>
              </a:lnSpc>
              <a:buClr>
                <a:srgbClr val="0070C0"/>
              </a:buClr>
              <a:buSzPct val="50000"/>
              <a:buFont typeface="Wingdings" panose="05000000000000000000" pitchFamily="2" charset="2"/>
              <a:buChar char="q"/>
            </a:pPr>
            <a:r>
              <a:rPr lang="en-AU" dirty="0"/>
              <a:t>Flat– </a:t>
            </a:r>
            <a:r>
              <a:rPr lang="en-AU" i="1" dirty="0">
                <a:solidFill>
                  <a:schemeClr val="bg2">
                    <a:lumMod val="50000"/>
                  </a:schemeClr>
                </a:solidFill>
              </a:rPr>
              <a:t>reduces false negatives and increases false positives</a:t>
            </a:r>
          </a:p>
          <a:p>
            <a:pPr marL="542925" indent="-542925">
              <a:lnSpc>
                <a:spcPct val="120000"/>
              </a:lnSpc>
              <a:buClr>
                <a:srgbClr val="0070C0"/>
              </a:buClr>
              <a:buSzPct val="50000"/>
              <a:buFont typeface="Wingdings" panose="05000000000000000000" pitchFamily="2" charset="2"/>
              <a:buChar char="q"/>
            </a:pPr>
            <a:r>
              <a:rPr lang="en-AU" dirty="0">
                <a:solidFill>
                  <a:srgbClr val="FF0000"/>
                </a:solidFill>
              </a:rPr>
              <a:t>Why?</a:t>
            </a:r>
          </a:p>
          <a:p>
            <a:pPr marL="990600" indent="-447675">
              <a:lnSpc>
                <a:spcPct val="120000"/>
              </a:lnSpc>
              <a:buClr>
                <a:srgbClr val="0070C0"/>
              </a:buClr>
              <a:buSzPct val="50000"/>
              <a:buFont typeface="+mj-lt"/>
              <a:buAutoNum type="alphaLcParenR"/>
            </a:pPr>
            <a:r>
              <a:rPr lang="en-AU" dirty="0"/>
              <a:t>With a hierarchical structure two sets of eyes go over a project so test is more stringent.</a:t>
            </a:r>
          </a:p>
          <a:p>
            <a:pPr marL="990600" indent="-447675">
              <a:lnSpc>
                <a:spcPct val="120000"/>
              </a:lnSpc>
              <a:buClr>
                <a:srgbClr val="0070C0"/>
              </a:buClr>
              <a:buSzPct val="50000"/>
              <a:buFont typeface="+mj-lt"/>
              <a:buAutoNum type="alphaLcParenR"/>
            </a:pPr>
            <a:r>
              <a:rPr lang="en-AU" dirty="0"/>
              <a:t>Fewer decisions will be made – </a:t>
            </a:r>
            <a:r>
              <a:rPr lang="en-AU" i="1" dirty="0">
                <a:solidFill>
                  <a:schemeClr val="bg2">
                    <a:lumMod val="50000"/>
                  </a:schemeClr>
                </a:solidFill>
              </a:rPr>
              <a:t>hence less opportunity to accept unprofitable projects and fewer good projects assessed and accepted.</a:t>
            </a:r>
          </a:p>
          <a:p>
            <a:pPr marL="542925" indent="-542925">
              <a:lnSpc>
                <a:spcPct val="120000"/>
              </a:lnSpc>
              <a:buClr>
                <a:srgbClr val="0070C0"/>
              </a:buClr>
              <a:buSzPct val="50000"/>
              <a:buFont typeface="Wingdings" panose="05000000000000000000" pitchFamily="2" charset="2"/>
              <a:buChar char="q"/>
            </a:pPr>
            <a:r>
              <a:rPr lang="en-AU" dirty="0"/>
              <a:t>An alternative might be a ‘second opinion’ – both review all projects and then:</a:t>
            </a:r>
          </a:p>
          <a:p>
            <a:pPr marL="990600" indent="-447675">
              <a:lnSpc>
                <a:spcPct val="120000"/>
              </a:lnSpc>
              <a:buClr>
                <a:srgbClr val="0070C0"/>
              </a:buClr>
              <a:buSzPct val="50000"/>
              <a:buBlip>
                <a:blip r:embed="rId3"/>
              </a:buBlip>
            </a:pPr>
            <a:r>
              <a:rPr lang="en-AU" i="1" dirty="0">
                <a:solidFill>
                  <a:schemeClr val="bg2">
                    <a:lumMod val="50000"/>
                  </a:schemeClr>
                </a:solidFill>
              </a:rPr>
              <a:t>Agreement means decision is made.</a:t>
            </a:r>
          </a:p>
          <a:p>
            <a:pPr marL="990600" indent="-447675">
              <a:lnSpc>
                <a:spcPct val="120000"/>
              </a:lnSpc>
              <a:buClr>
                <a:srgbClr val="0070C0"/>
              </a:buClr>
              <a:buSzPct val="50000"/>
              <a:buBlip>
                <a:blip r:embed="rId3"/>
              </a:buBlip>
            </a:pPr>
            <a:r>
              <a:rPr lang="en-AU" i="1" dirty="0">
                <a:solidFill>
                  <a:schemeClr val="bg2">
                    <a:lumMod val="50000"/>
                  </a:schemeClr>
                </a:solidFill>
              </a:rPr>
              <a:t>Disagreements resolved by some other rule.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2188540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Authority Structures and Errors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cxnSp>
        <p:nvCxnSpPr>
          <p:cNvPr id="7" name="Straight Arrow Connector 6"/>
          <p:cNvCxnSpPr/>
          <p:nvPr/>
        </p:nvCxnSpPr>
        <p:spPr>
          <a:xfrm flipV="1">
            <a:off x="2562225" y="1866901"/>
            <a:ext cx="0" cy="39338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62225" y="5800725"/>
            <a:ext cx="54864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1290903">
            <a:off x="2543072" y="659247"/>
            <a:ext cx="8603603" cy="5174734"/>
          </a:xfrm>
          <a:prstGeom prst="arc">
            <a:avLst>
              <a:gd name="adj1" fmla="val 16200000"/>
              <a:gd name="adj2" fmla="val 21341029"/>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1228725" y="1962149"/>
            <a:ext cx="677108" cy="3171825"/>
          </a:xfrm>
          <a:prstGeom prst="rect">
            <a:avLst/>
          </a:prstGeom>
          <a:noFill/>
        </p:spPr>
        <p:txBody>
          <a:bodyPr vert="vert270" wrap="square" rtlCol="0">
            <a:spAutoFit/>
          </a:bodyPr>
          <a:lstStyle/>
          <a:p>
            <a:r>
              <a:rPr lang="en-AU" sz="1600" dirty="0"/>
              <a:t>False negative error: reject a good project given that it is good</a:t>
            </a:r>
          </a:p>
        </p:txBody>
      </p:sp>
      <p:sp>
        <p:nvSpPr>
          <p:cNvPr id="12" name="TextBox 11"/>
          <p:cNvSpPr txBox="1"/>
          <p:nvPr/>
        </p:nvSpPr>
        <p:spPr>
          <a:xfrm>
            <a:off x="2218640" y="2836247"/>
            <a:ext cx="257860" cy="307777"/>
          </a:xfrm>
          <a:prstGeom prst="rect">
            <a:avLst/>
          </a:prstGeom>
          <a:noFill/>
        </p:spPr>
        <p:txBody>
          <a:bodyPr wrap="square" rtlCol="0">
            <a:spAutoFit/>
          </a:bodyPr>
          <a:lstStyle/>
          <a:p>
            <a:r>
              <a:rPr lang="en-AU" sz="1400" dirty="0"/>
              <a:t>1</a:t>
            </a:r>
          </a:p>
        </p:txBody>
      </p:sp>
      <p:sp>
        <p:nvSpPr>
          <p:cNvPr id="13" name="TextBox 12"/>
          <p:cNvSpPr txBox="1"/>
          <p:nvPr/>
        </p:nvSpPr>
        <p:spPr>
          <a:xfrm>
            <a:off x="6333440" y="5922347"/>
            <a:ext cx="257860" cy="307777"/>
          </a:xfrm>
          <a:prstGeom prst="rect">
            <a:avLst/>
          </a:prstGeom>
          <a:noFill/>
        </p:spPr>
        <p:txBody>
          <a:bodyPr wrap="square" rtlCol="0">
            <a:spAutoFit/>
          </a:bodyPr>
          <a:lstStyle/>
          <a:p>
            <a:r>
              <a:rPr lang="en-AU" sz="1400" dirty="0"/>
              <a:t>1</a:t>
            </a:r>
          </a:p>
        </p:txBody>
      </p:sp>
      <p:sp>
        <p:nvSpPr>
          <p:cNvPr id="14" name="TextBox 13"/>
          <p:cNvSpPr txBox="1"/>
          <p:nvPr/>
        </p:nvSpPr>
        <p:spPr>
          <a:xfrm>
            <a:off x="8048624" y="5385226"/>
            <a:ext cx="2543175" cy="830997"/>
          </a:xfrm>
          <a:prstGeom prst="rect">
            <a:avLst/>
          </a:prstGeom>
          <a:noFill/>
        </p:spPr>
        <p:txBody>
          <a:bodyPr vert="horz" wrap="square" rtlCol="0">
            <a:spAutoFit/>
          </a:bodyPr>
          <a:lstStyle/>
          <a:p>
            <a:r>
              <a:rPr lang="en-AU" sz="1600" dirty="0"/>
              <a:t>False positive error: accept a bad project given that it is bad</a:t>
            </a:r>
          </a:p>
        </p:txBody>
      </p:sp>
      <p:sp>
        <p:nvSpPr>
          <p:cNvPr id="6" name="TextBox 5"/>
          <p:cNvSpPr txBox="1"/>
          <p:nvPr/>
        </p:nvSpPr>
        <p:spPr>
          <a:xfrm>
            <a:off x="3048000" y="3394172"/>
            <a:ext cx="3033370" cy="307777"/>
          </a:xfrm>
          <a:prstGeom prst="rect">
            <a:avLst/>
          </a:prstGeom>
          <a:noFill/>
        </p:spPr>
        <p:txBody>
          <a:bodyPr wrap="square" rtlCol="0">
            <a:spAutoFit/>
          </a:bodyPr>
          <a:lstStyle/>
          <a:p>
            <a:r>
              <a:rPr lang="en-AU" sz="1400" b="1" dirty="0"/>
              <a:t>Hierarchical structure</a:t>
            </a:r>
          </a:p>
        </p:txBody>
      </p:sp>
      <p:sp>
        <p:nvSpPr>
          <p:cNvPr id="9" name="Oval 8"/>
          <p:cNvSpPr/>
          <p:nvPr/>
        </p:nvSpPr>
        <p:spPr>
          <a:xfrm>
            <a:off x="2676525" y="3548061"/>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3381375" y="4491036"/>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5305425" y="5493448"/>
            <a:ext cx="133350" cy="8244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3638550" y="4265708"/>
            <a:ext cx="3033370" cy="307777"/>
          </a:xfrm>
          <a:prstGeom prst="rect">
            <a:avLst/>
          </a:prstGeom>
          <a:noFill/>
        </p:spPr>
        <p:txBody>
          <a:bodyPr wrap="square" rtlCol="0">
            <a:spAutoFit/>
          </a:bodyPr>
          <a:lstStyle/>
          <a:p>
            <a:r>
              <a:rPr lang="en-AU" sz="1400" b="1" dirty="0"/>
              <a:t>Second opinion structure</a:t>
            </a:r>
          </a:p>
        </p:txBody>
      </p:sp>
      <p:sp>
        <p:nvSpPr>
          <p:cNvPr id="19" name="TextBox 18"/>
          <p:cNvSpPr txBox="1"/>
          <p:nvPr/>
        </p:nvSpPr>
        <p:spPr>
          <a:xfrm>
            <a:off x="5448300" y="5074173"/>
            <a:ext cx="1838325" cy="307777"/>
          </a:xfrm>
          <a:prstGeom prst="rect">
            <a:avLst/>
          </a:prstGeom>
          <a:noFill/>
        </p:spPr>
        <p:txBody>
          <a:bodyPr wrap="square" rtlCol="0">
            <a:spAutoFit/>
          </a:bodyPr>
          <a:lstStyle/>
          <a:p>
            <a:r>
              <a:rPr lang="en-AU" sz="1400" b="1" dirty="0"/>
              <a:t>Flat structure</a:t>
            </a:r>
          </a:p>
        </p:txBody>
      </p:sp>
      <p:sp>
        <p:nvSpPr>
          <p:cNvPr id="15" name="TextBox 14"/>
          <p:cNvSpPr txBox="1"/>
          <p:nvPr/>
        </p:nvSpPr>
        <p:spPr>
          <a:xfrm>
            <a:off x="6462369" y="1866901"/>
            <a:ext cx="4729505" cy="2031325"/>
          </a:xfrm>
          <a:prstGeom prst="rect">
            <a:avLst/>
          </a:prstGeom>
          <a:noFill/>
        </p:spPr>
        <p:txBody>
          <a:bodyPr wrap="square" rtlCol="0">
            <a:spAutoFit/>
          </a:bodyPr>
          <a:lstStyle/>
          <a:p>
            <a:pPr algn="ctr"/>
            <a:r>
              <a:rPr lang="en-AU" i="1" dirty="0">
                <a:solidFill>
                  <a:schemeClr val="bg2">
                    <a:lumMod val="50000"/>
                  </a:schemeClr>
                </a:solidFill>
              </a:rPr>
              <a:t>Under a second opinion structure, even if Willie rejects a proposal Gladys still reviews it. So, if half the time the good projects end up being accepted, then there will be fewer false negative. But there may also be more false positives because a project rejected by Willie gets a second look and might be accepted.</a:t>
            </a:r>
          </a:p>
        </p:txBody>
      </p:sp>
    </p:spTree>
    <p:extLst>
      <p:ext uri="{BB962C8B-B14F-4D97-AF65-F5344CB8AC3E}">
        <p14:creationId xmlns:p14="http://schemas.microsoft.com/office/powerpoint/2010/main" val="38910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6" grpId="0" animBg="1"/>
      <p:bldP spid="17" grpId="0" animBg="1"/>
      <p:bldP spid="18" grpId="0"/>
      <p:bldP spid="19"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Payoffs</a:t>
            </a:r>
            <a:endParaRPr lang="en-AU" b="1" i="1" dirty="0">
              <a:solidFill>
                <a:srgbClr val="002060"/>
              </a:solidFill>
            </a:endParaRPr>
          </a:p>
        </p:txBody>
      </p:sp>
      <p:sp>
        <p:nvSpPr>
          <p:cNvPr id="3" name="Content Placeholder 2"/>
          <p:cNvSpPr>
            <a:spLocks noGrp="1"/>
          </p:cNvSpPr>
          <p:nvPr>
            <p:ph idx="1"/>
          </p:nvPr>
        </p:nvSpPr>
        <p:spPr>
          <a:xfrm>
            <a:off x="838200" y="1447800"/>
            <a:ext cx="10515600" cy="4729163"/>
          </a:xfrm>
        </p:spPr>
        <p:txBody>
          <a:bodyPr>
            <a:normAutofit/>
          </a:bodyPr>
          <a:lstStyle/>
          <a:p>
            <a:pPr marL="542925" indent="-542925">
              <a:lnSpc>
                <a:spcPct val="120000"/>
              </a:lnSpc>
              <a:buClr>
                <a:srgbClr val="0070C0"/>
              </a:buClr>
              <a:buSzPct val="50000"/>
              <a:buFont typeface="Wingdings" panose="05000000000000000000" pitchFamily="2" charset="2"/>
              <a:buChar char="q"/>
            </a:pPr>
            <a:r>
              <a:rPr lang="en-AU" dirty="0"/>
              <a:t>One question is what type of structure to use.</a:t>
            </a:r>
          </a:p>
          <a:p>
            <a:pPr marL="542925" indent="-542925">
              <a:lnSpc>
                <a:spcPct val="120000"/>
              </a:lnSpc>
              <a:buClr>
                <a:srgbClr val="0070C0"/>
              </a:buClr>
              <a:buSzPct val="50000"/>
              <a:buFont typeface="Wingdings" panose="05000000000000000000" pitchFamily="2" charset="2"/>
              <a:buChar char="q"/>
            </a:pPr>
            <a:r>
              <a:rPr lang="en-AU" dirty="0"/>
              <a:t>Consider a firm facing a small upside risk and a large downside risk.</a:t>
            </a:r>
          </a:p>
          <a:p>
            <a:pPr marL="0" indent="0">
              <a:lnSpc>
                <a:spcPct val="120000"/>
              </a:lnSpc>
              <a:buClr>
                <a:srgbClr val="0070C0"/>
              </a:buClr>
              <a:buSzPct val="50000"/>
              <a:buNone/>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cxnSp>
        <p:nvCxnSpPr>
          <p:cNvPr id="6" name="Straight Arrow Connector 5"/>
          <p:cNvCxnSpPr/>
          <p:nvPr/>
        </p:nvCxnSpPr>
        <p:spPr>
          <a:xfrm flipV="1">
            <a:off x="7000875" y="2828923"/>
            <a:ext cx="0" cy="32670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90900" y="6038850"/>
            <a:ext cx="5581650" cy="666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743325" y="2901949"/>
            <a:ext cx="4552950" cy="3194051"/>
          </a:xfrm>
          <a:custGeom>
            <a:avLst/>
            <a:gdLst>
              <a:gd name="connsiteX0" fmla="*/ 0 w 4552950"/>
              <a:gd name="connsiteY0" fmla="*/ 3194051 h 3194051"/>
              <a:gd name="connsiteX1" fmla="*/ 2924175 w 4552950"/>
              <a:gd name="connsiteY1" fmla="*/ 1031876 h 3194051"/>
              <a:gd name="connsiteX2" fmla="*/ 3457575 w 4552950"/>
              <a:gd name="connsiteY2" fmla="*/ 317501 h 3194051"/>
              <a:gd name="connsiteX3" fmla="*/ 4048125 w 4552950"/>
              <a:gd name="connsiteY3" fmla="*/ 212726 h 3194051"/>
              <a:gd name="connsiteX4" fmla="*/ 4552950 w 4552950"/>
              <a:gd name="connsiteY4" fmla="*/ 3146426 h 319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194051">
                <a:moveTo>
                  <a:pt x="0" y="3194051"/>
                </a:moveTo>
                <a:cubicBezTo>
                  <a:pt x="1173956" y="2352676"/>
                  <a:pt x="2347913" y="1511301"/>
                  <a:pt x="2924175" y="1031876"/>
                </a:cubicBezTo>
                <a:cubicBezTo>
                  <a:pt x="3500437" y="552451"/>
                  <a:pt x="3270250" y="454026"/>
                  <a:pt x="3457575" y="317501"/>
                </a:cubicBezTo>
                <a:cubicBezTo>
                  <a:pt x="3644900" y="180976"/>
                  <a:pt x="3865562" y="-258762"/>
                  <a:pt x="4048125" y="212726"/>
                </a:cubicBezTo>
                <a:cubicBezTo>
                  <a:pt x="4230688" y="684214"/>
                  <a:pt x="4391819" y="1915320"/>
                  <a:pt x="4552950" y="3146426"/>
                </a:cubicBezTo>
              </a:path>
            </a:pathLst>
          </a:cu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972550" y="5779354"/>
            <a:ext cx="962025" cy="338554"/>
          </a:xfrm>
          <a:prstGeom prst="rect">
            <a:avLst/>
          </a:prstGeom>
          <a:noFill/>
        </p:spPr>
        <p:txBody>
          <a:bodyPr vert="horz" wrap="square" rtlCol="0">
            <a:spAutoFit/>
          </a:bodyPr>
          <a:lstStyle/>
          <a:p>
            <a:r>
              <a:rPr lang="en-AU" sz="1600" dirty="0"/>
              <a:t>Payoff</a:t>
            </a:r>
          </a:p>
        </p:txBody>
      </p:sp>
      <p:sp>
        <p:nvSpPr>
          <p:cNvPr id="15" name="TextBox 14"/>
          <p:cNvSpPr txBox="1"/>
          <p:nvPr/>
        </p:nvSpPr>
        <p:spPr>
          <a:xfrm>
            <a:off x="5915025" y="2828923"/>
            <a:ext cx="1085850" cy="338554"/>
          </a:xfrm>
          <a:prstGeom prst="rect">
            <a:avLst/>
          </a:prstGeom>
          <a:noFill/>
        </p:spPr>
        <p:txBody>
          <a:bodyPr vert="horz" wrap="square" rtlCol="0">
            <a:spAutoFit/>
          </a:bodyPr>
          <a:lstStyle/>
          <a:p>
            <a:r>
              <a:rPr lang="en-AU" sz="1600" dirty="0"/>
              <a:t>Frequency</a:t>
            </a:r>
          </a:p>
        </p:txBody>
      </p:sp>
    </p:spTree>
    <p:extLst>
      <p:ext uri="{BB962C8B-B14F-4D97-AF65-F5344CB8AC3E}">
        <p14:creationId xmlns:p14="http://schemas.microsoft.com/office/powerpoint/2010/main" val="368328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Payoffs</a:t>
            </a:r>
            <a:endParaRPr lang="en-AU" b="1" i="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pPr marL="542925" indent="-542925">
              <a:lnSpc>
                <a:spcPct val="120000"/>
              </a:lnSpc>
              <a:buClr>
                <a:srgbClr val="0070C0"/>
              </a:buClr>
              <a:buSzPct val="50000"/>
              <a:buFont typeface="Wingdings" panose="05000000000000000000" pitchFamily="2" charset="2"/>
              <a:buChar char="q"/>
            </a:pPr>
            <a:r>
              <a:rPr lang="en-AU" dirty="0"/>
              <a:t>Doing job well gives a small payoff.</a:t>
            </a:r>
          </a:p>
          <a:p>
            <a:pPr marL="542925" indent="-542925">
              <a:lnSpc>
                <a:spcPct val="120000"/>
              </a:lnSpc>
              <a:buClr>
                <a:srgbClr val="0070C0"/>
              </a:buClr>
              <a:buSzPct val="50000"/>
              <a:buFont typeface="Wingdings" panose="05000000000000000000" pitchFamily="2" charset="2"/>
              <a:buChar char="q"/>
            </a:pPr>
            <a:r>
              <a:rPr lang="en-AU" dirty="0"/>
              <a:t>Doing a bad job is catastrophic, i.e. $</a:t>
            </a:r>
            <a:r>
              <a:rPr lang="en-AU" dirty="0" err="1"/>
              <a:t>bn</a:t>
            </a:r>
            <a:r>
              <a:rPr lang="en-AU" dirty="0"/>
              <a:t> loss in the case of Exxon Valdez where alcohol was a consideration. The ‘project’ here is deciding to proceed before being sober.</a:t>
            </a:r>
          </a:p>
          <a:p>
            <a:pPr marL="542925" indent="-542925">
              <a:lnSpc>
                <a:spcPct val="120000"/>
              </a:lnSpc>
              <a:buClr>
                <a:srgbClr val="0070C0"/>
              </a:buClr>
              <a:buSzPct val="50000"/>
              <a:buFont typeface="Wingdings" panose="05000000000000000000" pitchFamily="2" charset="2"/>
              <a:buChar char="q"/>
            </a:pPr>
            <a:r>
              <a:rPr lang="en-AU" dirty="0"/>
              <a:t>Want to minimise false positives (accepting an unprofitable ‘project’) and willing to accept higher levels of false negatives (rejecting profitable options).</a:t>
            </a:r>
          </a:p>
          <a:p>
            <a:pPr marL="542925" indent="-542925">
              <a:lnSpc>
                <a:spcPct val="120000"/>
              </a:lnSpc>
              <a:buClr>
                <a:srgbClr val="0070C0"/>
              </a:buClr>
              <a:buSzPct val="50000"/>
              <a:buFont typeface="Wingdings" panose="05000000000000000000" pitchFamily="2" charset="2"/>
              <a:buChar char="q"/>
            </a:pPr>
            <a:r>
              <a:rPr lang="en-AU" dirty="0"/>
              <a:t>Proceeding while intoxicated and having an accident is a false positive (</a:t>
            </a:r>
            <a:r>
              <a:rPr lang="en-AU" i="1" dirty="0">
                <a:solidFill>
                  <a:schemeClr val="bg2">
                    <a:lumMod val="50000"/>
                  </a:schemeClr>
                </a:solidFill>
              </a:rPr>
              <a:t>i.e. accept the ‘challenge’ of going through straits even though it leads to an accident</a:t>
            </a:r>
            <a:r>
              <a:rPr lang="en-AU" dirty="0"/>
              <a:t>)</a:t>
            </a:r>
          </a:p>
          <a:p>
            <a:pPr marL="542925" indent="-542925">
              <a:lnSpc>
                <a:spcPct val="120000"/>
              </a:lnSpc>
              <a:buClr>
                <a:srgbClr val="0070C0"/>
              </a:buClr>
              <a:buSzPct val="50000"/>
              <a:buFont typeface="Wingdings" panose="05000000000000000000" pitchFamily="2" charset="2"/>
              <a:buChar char="q"/>
            </a:pPr>
            <a:r>
              <a:rPr lang="en-AU" dirty="0"/>
              <a:t>Sobering up before proceeding when proceeding would not have led to an accident is a false negative (</a:t>
            </a:r>
            <a:r>
              <a:rPr lang="en-AU" i="1" dirty="0">
                <a:solidFill>
                  <a:schemeClr val="bg2">
                    <a:lumMod val="50000"/>
                  </a:schemeClr>
                </a:solidFill>
              </a:rPr>
              <a:t>reject proceeding even though you may make it through the strait without an accident</a:t>
            </a:r>
            <a:r>
              <a:rPr lang="en-AU" dirty="0"/>
              <a:t>)</a:t>
            </a:r>
          </a:p>
          <a:p>
            <a:pPr marL="542925" indent="-542925">
              <a:lnSpc>
                <a:spcPct val="120000"/>
              </a:lnSpc>
              <a:buClr>
                <a:srgbClr val="0070C0"/>
              </a:buClr>
              <a:buSzPct val="50000"/>
              <a:buFont typeface="Wingdings" panose="05000000000000000000" pitchFamily="2" charset="2"/>
              <a:buChar char="q"/>
            </a:pPr>
            <a:r>
              <a:rPr lang="en-AU" dirty="0"/>
              <a:t>In this situation wat to reject false positives because they are so costly, therefore a hierarchical structure is better.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2789364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Payoffs</a:t>
            </a:r>
            <a:endParaRPr lang="en-AU" b="1" i="1" dirty="0">
              <a:solidFill>
                <a:srgbClr val="002060"/>
              </a:solidFill>
            </a:endParaRPr>
          </a:p>
        </p:txBody>
      </p:sp>
      <p:sp>
        <p:nvSpPr>
          <p:cNvPr id="3" name="Content Placeholder 2"/>
          <p:cNvSpPr>
            <a:spLocks noGrp="1"/>
          </p:cNvSpPr>
          <p:nvPr>
            <p:ph idx="1"/>
          </p:nvPr>
        </p:nvSpPr>
        <p:spPr>
          <a:xfrm>
            <a:off x="838200" y="1447800"/>
            <a:ext cx="10515600" cy="4729163"/>
          </a:xfrm>
        </p:spPr>
        <p:txBody>
          <a:bodyPr>
            <a:normAutofit/>
          </a:bodyPr>
          <a:lstStyle/>
          <a:p>
            <a:pPr marL="542925" indent="-542925">
              <a:lnSpc>
                <a:spcPct val="120000"/>
              </a:lnSpc>
              <a:buClr>
                <a:srgbClr val="0070C0"/>
              </a:buClr>
              <a:buSzPct val="50000"/>
              <a:buFont typeface="Wingdings" panose="05000000000000000000" pitchFamily="2" charset="2"/>
              <a:buChar char="q"/>
            </a:pPr>
            <a:r>
              <a:rPr lang="en-AU" dirty="0"/>
              <a:t>Consider a firm facing a small downside risk and a large upside risk.</a:t>
            </a:r>
          </a:p>
          <a:p>
            <a:pPr marL="0" indent="0">
              <a:lnSpc>
                <a:spcPct val="120000"/>
              </a:lnSpc>
              <a:buClr>
                <a:srgbClr val="0070C0"/>
              </a:buClr>
              <a:buSzPct val="50000"/>
              <a:buNone/>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cxnSp>
        <p:nvCxnSpPr>
          <p:cNvPr id="6" name="Straight Arrow Connector 5"/>
          <p:cNvCxnSpPr/>
          <p:nvPr/>
        </p:nvCxnSpPr>
        <p:spPr>
          <a:xfrm flipV="1">
            <a:off x="4810125" y="2850831"/>
            <a:ext cx="0" cy="32670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6105528"/>
            <a:ext cx="5581650" cy="123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flipH="1">
            <a:off x="3587665" y="2864702"/>
            <a:ext cx="5188119" cy="3273067"/>
          </a:xfrm>
          <a:custGeom>
            <a:avLst/>
            <a:gdLst>
              <a:gd name="connsiteX0" fmla="*/ 0 w 4552950"/>
              <a:gd name="connsiteY0" fmla="*/ 3194051 h 3194051"/>
              <a:gd name="connsiteX1" fmla="*/ 2924175 w 4552950"/>
              <a:gd name="connsiteY1" fmla="*/ 1031876 h 3194051"/>
              <a:gd name="connsiteX2" fmla="*/ 3457575 w 4552950"/>
              <a:gd name="connsiteY2" fmla="*/ 317501 h 3194051"/>
              <a:gd name="connsiteX3" fmla="*/ 4048125 w 4552950"/>
              <a:gd name="connsiteY3" fmla="*/ 212726 h 3194051"/>
              <a:gd name="connsiteX4" fmla="*/ 4552950 w 4552950"/>
              <a:gd name="connsiteY4" fmla="*/ 3146426 h 319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2950" h="3194051">
                <a:moveTo>
                  <a:pt x="0" y="3194051"/>
                </a:moveTo>
                <a:cubicBezTo>
                  <a:pt x="1173956" y="2352676"/>
                  <a:pt x="2347913" y="1511301"/>
                  <a:pt x="2924175" y="1031876"/>
                </a:cubicBezTo>
                <a:cubicBezTo>
                  <a:pt x="3500437" y="552451"/>
                  <a:pt x="3270250" y="454026"/>
                  <a:pt x="3457575" y="317501"/>
                </a:cubicBezTo>
                <a:cubicBezTo>
                  <a:pt x="3644900" y="180976"/>
                  <a:pt x="3865562" y="-258762"/>
                  <a:pt x="4048125" y="212726"/>
                </a:cubicBezTo>
                <a:cubicBezTo>
                  <a:pt x="4230688" y="684214"/>
                  <a:pt x="4391819" y="1915320"/>
                  <a:pt x="4552950" y="3146426"/>
                </a:cubicBezTo>
              </a:path>
            </a:pathLst>
          </a:cu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972550" y="5779354"/>
            <a:ext cx="962025" cy="338554"/>
          </a:xfrm>
          <a:prstGeom prst="rect">
            <a:avLst/>
          </a:prstGeom>
          <a:noFill/>
        </p:spPr>
        <p:txBody>
          <a:bodyPr vert="horz" wrap="square" rtlCol="0">
            <a:spAutoFit/>
          </a:bodyPr>
          <a:lstStyle/>
          <a:p>
            <a:r>
              <a:rPr lang="en-AU" sz="1600" dirty="0"/>
              <a:t>Payoff</a:t>
            </a:r>
          </a:p>
        </p:txBody>
      </p:sp>
      <p:sp>
        <p:nvSpPr>
          <p:cNvPr id="15" name="TextBox 14"/>
          <p:cNvSpPr txBox="1"/>
          <p:nvPr/>
        </p:nvSpPr>
        <p:spPr>
          <a:xfrm>
            <a:off x="5095875" y="2924173"/>
            <a:ext cx="1085850" cy="338554"/>
          </a:xfrm>
          <a:prstGeom prst="rect">
            <a:avLst/>
          </a:prstGeom>
          <a:noFill/>
        </p:spPr>
        <p:txBody>
          <a:bodyPr vert="horz" wrap="square" rtlCol="0">
            <a:spAutoFit/>
          </a:bodyPr>
          <a:lstStyle/>
          <a:p>
            <a:r>
              <a:rPr lang="en-AU" sz="1600" dirty="0"/>
              <a:t>Frequency</a:t>
            </a:r>
          </a:p>
        </p:txBody>
      </p:sp>
    </p:spTree>
    <p:extLst>
      <p:ext uri="{BB962C8B-B14F-4D97-AF65-F5344CB8AC3E}">
        <p14:creationId xmlns:p14="http://schemas.microsoft.com/office/powerpoint/2010/main" val="3438409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Payoffs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542925" indent="-542925">
              <a:lnSpc>
                <a:spcPct val="120000"/>
              </a:lnSpc>
              <a:buClr>
                <a:srgbClr val="0070C0"/>
              </a:buClr>
              <a:buSzPct val="50000"/>
              <a:buFont typeface="Wingdings" panose="05000000000000000000" pitchFamily="2" charset="2"/>
              <a:buChar char="q"/>
            </a:pPr>
            <a:r>
              <a:rPr lang="en-AU" dirty="0"/>
              <a:t>Doing ‘job well’ gives a large payoff.</a:t>
            </a:r>
          </a:p>
          <a:p>
            <a:pPr marL="542925" indent="-542925">
              <a:lnSpc>
                <a:spcPct val="120000"/>
              </a:lnSpc>
              <a:buClr>
                <a:srgbClr val="0070C0"/>
              </a:buClr>
              <a:buSzPct val="50000"/>
              <a:buFont typeface="Wingdings" panose="05000000000000000000" pitchFamily="2" charset="2"/>
              <a:buChar char="q"/>
            </a:pPr>
            <a:r>
              <a:rPr lang="en-AU" dirty="0"/>
              <a:t>Doing a bad job means there is only a small loss – </a:t>
            </a:r>
            <a:r>
              <a:rPr lang="en-AU" i="1" dirty="0">
                <a:solidFill>
                  <a:schemeClr val="bg2">
                    <a:lumMod val="50000"/>
                  </a:schemeClr>
                </a:solidFill>
              </a:rPr>
              <a:t>the investment in the project is limited.</a:t>
            </a:r>
          </a:p>
          <a:p>
            <a:pPr marL="542925" indent="-542925">
              <a:lnSpc>
                <a:spcPct val="120000"/>
              </a:lnSpc>
              <a:buClr>
                <a:srgbClr val="0070C0"/>
              </a:buClr>
              <a:buSzPct val="50000"/>
              <a:buFont typeface="Wingdings" panose="05000000000000000000" pitchFamily="2" charset="2"/>
              <a:buChar char="q"/>
            </a:pPr>
            <a:r>
              <a:rPr lang="en-AU" dirty="0"/>
              <a:t>Flat structure that give individuals the opportunity to make decisions and little supervision reduces the likelihood of a false negative – i.e. rejecting a profitable project</a:t>
            </a:r>
          </a:p>
          <a:p>
            <a:pPr marL="542925" indent="-542925">
              <a:lnSpc>
                <a:spcPct val="120000"/>
              </a:lnSpc>
              <a:buClr>
                <a:srgbClr val="0070C0"/>
              </a:buClr>
              <a:buSzPct val="50000"/>
              <a:buFont typeface="Wingdings" panose="05000000000000000000" pitchFamily="2" charset="2"/>
              <a:buChar char="q"/>
            </a:pPr>
            <a:r>
              <a:rPr lang="en-AU" dirty="0"/>
              <a:t>Think about start up firms where there are opportunities that can potentially lead to large payoffs. </a:t>
            </a:r>
          </a:p>
          <a:p>
            <a:pPr marL="542925" indent="-542925">
              <a:lnSpc>
                <a:spcPct val="120000"/>
              </a:lnSpc>
              <a:buClr>
                <a:srgbClr val="0070C0"/>
              </a:buClr>
              <a:buSzPct val="50000"/>
              <a:buFont typeface="Wingdings" panose="05000000000000000000" pitchFamily="2" charset="2"/>
              <a:buChar char="q"/>
            </a:pPr>
            <a:r>
              <a:rPr lang="en-AU" dirty="0"/>
              <a:t>Encourages creativity.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2746587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cxnSp>
        <p:nvCxnSpPr>
          <p:cNvPr id="7" name="Straight Arrow Connector 6"/>
          <p:cNvCxnSpPr/>
          <p:nvPr/>
        </p:nvCxnSpPr>
        <p:spPr>
          <a:xfrm flipV="1">
            <a:off x="2562225" y="2581275"/>
            <a:ext cx="0" cy="32194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62225" y="5800725"/>
            <a:ext cx="54864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1290903">
            <a:off x="2543072" y="659247"/>
            <a:ext cx="8603603" cy="5174734"/>
          </a:xfrm>
          <a:prstGeom prst="arc">
            <a:avLst>
              <a:gd name="adj1" fmla="val 16200000"/>
              <a:gd name="adj2" fmla="val 21341029"/>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1371600" y="2629705"/>
            <a:ext cx="677108" cy="3171825"/>
          </a:xfrm>
          <a:prstGeom prst="rect">
            <a:avLst/>
          </a:prstGeom>
          <a:noFill/>
        </p:spPr>
        <p:txBody>
          <a:bodyPr vert="vert270" wrap="square" rtlCol="0">
            <a:spAutoFit/>
          </a:bodyPr>
          <a:lstStyle/>
          <a:p>
            <a:r>
              <a:rPr lang="en-AU" sz="1600" dirty="0"/>
              <a:t>False negative error: reject a good project given that it is good</a:t>
            </a:r>
          </a:p>
        </p:txBody>
      </p:sp>
      <p:sp>
        <p:nvSpPr>
          <p:cNvPr id="12" name="TextBox 11"/>
          <p:cNvSpPr txBox="1"/>
          <p:nvPr/>
        </p:nvSpPr>
        <p:spPr>
          <a:xfrm>
            <a:off x="2218640" y="2836247"/>
            <a:ext cx="257860" cy="307777"/>
          </a:xfrm>
          <a:prstGeom prst="rect">
            <a:avLst/>
          </a:prstGeom>
          <a:noFill/>
        </p:spPr>
        <p:txBody>
          <a:bodyPr wrap="square" rtlCol="0">
            <a:spAutoFit/>
          </a:bodyPr>
          <a:lstStyle/>
          <a:p>
            <a:r>
              <a:rPr lang="en-AU" sz="1400" dirty="0"/>
              <a:t>1</a:t>
            </a:r>
          </a:p>
        </p:txBody>
      </p:sp>
      <p:sp>
        <p:nvSpPr>
          <p:cNvPr id="13" name="TextBox 12"/>
          <p:cNvSpPr txBox="1"/>
          <p:nvPr/>
        </p:nvSpPr>
        <p:spPr>
          <a:xfrm>
            <a:off x="6333440" y="5922347"/>
            <a:ext cx="257860" cy="307777"/>
          </a:xfrm>
          <a:prstGeom prst="rect">
            <a:avLst/>
          </a:prstGeom>
          <a:noFill/>
        </p:spPr>
        <p:txBody>
          <a:bodyPr wrap="square" rtlCol="0">
            <a:spAutoFit/>
          </a:bodyPr>
          <a:lstStyle/>
          <a:p>
            <a:r>
              <a:rPr lang="en-AU" sz="1400" dirty="0"/>
              <a:t>1</a:t>
            </a:r>
          </a:p>
        </p:txBody>
      </p:sp>
      <p:sp>
        <p:nvSpPr>
          <p:cNvPr id="14" name="TextBox 13"/>
          <p:cNvSpPr txBox="1"/>
          <p:nvPr/>
        </p:nvSpPr>
        <p:spPr>
          <a:xfrm>
            <a:off x="8048624" y="5385226"/>
            <a:ext cx="2543175" cy="830997"/>
          </a:xfrm>
          <a:prstGeom prst="rect">
            <a:avLst/>
          </a:prstGeom>
          <a:noFill/>
        </p:spPr>
        <p:txBody>
          <a:bodyPr vert="horz" wrap="square" rtlCol="0">
            <a:spAutoFit/>
          </a:bodyPr>
          <a:lstStyle/>
          <a:p>
            <a:r>
              <a:rPr lang="en-AU" sz="1600" dirty="0"/>
              <a:t>False positive error: accept a bad project given that it is bad</a:t>
            </a:r>
          </a:p>
        </p:txBody>
      </p:sp>
      <p:sp>
        <p:nvSpPr>
          <p:cNvPr id="15" name="Arc 14"/>
          <p:cNvSpPr/>
          <p:nvPr/>
        </p:nvSpPr>
        <p:spPr>
          <a:xfrm rot="11290903">
            <a:off x="2469894" y="696734"/>
            <a:ext cx="6891082" cy="5099759"/>
          </a:xfrm>
          <a:prstGeom prst="arc">
            <a:avLst>
              <a:gd name="adj1" fmla="val 16200000"/>
              <a:gd name="adj2" fmla="val 20742666"/>
            </a:avLst>
          </a:prstGeom>
          <a:ln w="254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p:cNvSpPr txBox="1"/>
          <p:nvPr/>
        </p:nvSpPr>
        <p:spPr>
          <a:xfrm>
            <a:off x="952500" y="1466850"/>
            <a:ext cx="8296275" cy="954107"/>
          </a:xfrm>
          <a:prstGeom prst="rect">
            <a:avLst/>
          </a:prstGeom>
          <a:noFill/>
        </p:spPr>
        <p:txBody>
          <a:bodyPr wrap="square" rtlCol="0">
            <a:spAutoFit/>
          </a:bodyPr>
          <a:lstStyle/>
          <a:p>
            <a:pPr marL="457200" indent="-457200">
              <a:buClr>
                <a:srgbClr val="0070C0"/>
              </a:buClr>
              <a:buSzPct val="50000"/>
              <a:buFont typeface="Wingdings" panose="05000000000000000000" pitchFamily="2" charset="2"/>
              <a:buChar char="q"/>
            </a:pPr>
            <a:r>
              <a:rPr lang="en-AU" sz="2800" dirty="0"/>
              <a:t>Recall our earlier characterisation – how do we get to the dotted line?</a:t>
            </a:r>
          </a:p>
        </p:txBody>
      </p:sp>
    </p:spTree>
    <p:extLst>
      <p:ext uri="{BB962C8B-B14F-4D97-AF65-F5344CB8AC3E}">
        <p14:creationId xmlns:p14="http://schemas.microsoft.com/office/powerpoint/2010/main" val="437219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542925" indent="-542925">
              <a:lnSpc>
                <a:spcPct val="120000"/>
              </a:lnSpc>
              <a:buClr>
                <a:srgbClr val="0070C0"/>
              </a:buClr>
              <a:buSzPct val="50000"/>
              <a:buFont typeface="Wingdings" panose="05000000000000000000" pitchFamily="2" charset="2"/>
              <a:buChar char="q"/>
            </a:pPr>
            <a:r>
              <a:rPr lang="en-AU" dirty="0"/>
              <a:t>Doing so is costly and requires investing in some ‘technology’ such as better evaluators.</a:t>
            </a:r>
          </a:p>
          <a:p>
            <a:pPr marL="542925" indent="-542925">
              <a:lnSpc>
                <a:spcPct val="120000"/>
              </a:lnSpc>
              <a:buClr>
                <a:srgbClr val="0070C0"/>
              </a:buClr>
              <a:buSzPct val="50000"/>
              <a:buFont typeface="Wingdings" panose="05000000000000000000" pitchFamily="2" charset="2"/>
              <a:buChar char="q"/>
            </a:pPr>
            <a:r>
              <a:rPr lang="en-AU" dirty="0"/>
              <a:t>Consider the example discussed in </a:t>
            </a:r>
            <a:r>
              <a:rPr lang="en-AU" dirty="0" err="1"/>
              <a:t>Lazear</a:t>
            </a:r>
            <a:r>
              <a:rPr lang="en-AU" dirty="0"/>
              <a:t> (pp. 134-36)</a:t>
            </a:r>
          </a:p>
          <a:p>
            <a:pPr marL="542925" indent="-542925">
              <a:lnSpc>
                <a:spcPct val="120000"/>
              </a:lnSpc>
              <a:buClr>
                <a:srgbClr val="0070C0"/>
              </a:buClr>
              <a:buSzPct val="50000"/>
              <a:buFont typeface="Wingdings" panose="05000000000000000000" pitchFamily="2" charset="2"/>
              <a:buChar char="q"/>
            </a:pPr>
            <a:r>
              <a:rPr lang="en-AU" dirty="0"/>
              <a:t>Planes can take the ‘quick route’ through a storm but at the risk of an accident.</a:t>
            </a:r>
          </a:p>
          <a:p>
            <a:pPr marL="542925" indent="-542925">
              <a:lnSpc>
                <a:spcPct val="120000"/>
              </a:lnSpc>
              <a:buClr>
                <a:srgbClr val="0070C0"/>
              </a:buClr>
              <a:buSzPct val="50000"/>
              <a:buFont typeface="Wingdings" panose="05000000000000000000" pitchFamily="2" charset="2"/>
              <a:buChar char="q"/>
            </a:pPr>
            <a:r>
              <a:rPr lang="en-AU" dirty="0"/>
              <a:t>Alternatively, they can take the long way around the storm.</a:t>
            </a:r>
          </a:p>
          <a:p>
            <a:pPr marL="542925" indent="-542925">
              <a:lnSpc>
                <a:spcPct val="120000"/>
              </a:lnSpc>
              <a:buClr>
                <a:srgbClr val="0070C0"/>
              </a:buClr>
              <a:buSzPct val="50000"/>
              <a:buFont typeface="Wingdings" panose="05000000000000000000" pitchFamily="2" charset="2"/>
              <a:buChar char="q"/>
            </a:pPr>
            <a:r>
              <a:rPr lang="en-AU" dirty="0"/>
              <a:t>Assume that a crash is associated with a large loss of $1bn.</a:t>
            </a:r>
          </a:p>
          <a:p>
            <a:pPr marL="542925" indent="-542925">
              <a:lnSpc>
                <a:spcPct val="120000"/>
              </a:lnSpc>
              <a:buClr>
                <a:srgbClr val="0070C0"/>
              </a:buClr>
              <a:buSzPct val="50000"/>
              <a:buFont typeface="Wingdings" panose="05000000000000000000" pitchFamily="2" charset="2"/>
              <a:buChar char="q"/>
            </a:pPr>
            <a:r>
              <a:rPr lang="en-AU" dirty="0"/>
              <a:t>Discuss previously suggests that a hierarchical structure works best here because of the large downside risk. But here the situation is a little different.</a:t>
            </a:r>
          </a:p>
          <a:p>
            <a:pPr marL="0" indent="0" algn="ctr">
              <a:lnSpc>
                <a:spcPct val="120000"/>
              </a:lnSpc>
              <a:buClr>
                <a:srgbClr val="0070C0"/>
              </a:buClr>
              <a:buSzPct val="50000"/>
              <a:buNone/>
            </a:pPr>
            <a:r>
              <a:rPr lang="en-AU" dirty="0"/>
              <a:t>WHY?</a:t>
            </a:r>
          </a:p>
          <a:p>
            <a:pPr marL="542925" indent="-542925">
              <a:lnSpc>
                <a:spcPct val="120000"/>
              </a:lnSpc>
              <a:buClr>
                <a:srgbClr val="0070C0"/>
              </a:buClr>
              <a:buSzPct val="50000"/>
              <a:buFont typeface="Wingdings" panose="05000000000000000000" pitchFamily="2" charset="2"/>
              <a:buChar char="q"/>
            </a:pPr>
            <a:r>
              <a:rPr lang="en-AU" dirty="0"/>
              <a:t>Hint: </a:t>
            </a:r>
            <a:r>
              <a:rPr lang="en-AU" i="1" dirty="0">
                <a:solidFill>
                  <a:schemeClr val="bg2">
                    <a:lumMod val="50000"/>
                  </a:schemeClr>
                </a:solidFill>
              </a:rPr>
              <a:t>think about the pilots our interests and how they align with that of the airline</a:t>
            </a:r>
            <a:r>
              <a:rPr lang="en-AU" dirty="0"/>
              <a:t>. </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spTree>
    <p:extLst>
      <p:ext uri="{BB962C8B-B14F-4D97-AF65-F5344CB8AC3E}">
        <p14:creationId xmlns:p14="http://schemas.microsoft.com/office/powerpoint/2010/main" val="135740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Consider the fundamental problem for ‘markets’ or the firm:</a:t>
            </a:r>
          </a:p>
          <a:p>
            <a:pPr marL="0" indent="0" algn="ctr">
              <a:lnSpc>
                <a:spcPct val="120000"/>
              </a:lnSpc>
              <a:buClr>
                <a:srgbClr val="0070C0"/>
              </a:buClr>
              <a:buSzPct val="50000"/>
              <a:buNone/>
            </a:pPr>
            <a:r>
              <a:rPr lang="en-AU" b="1" i="1" dirty="0">
                <a:solidFill>
                  <a:schemeClr val="bg2">
                    <a:lumMod val="50000"/>
                  </a:schemeClr>
                </a:solidFill>
              </a:rPr>
              <a:t>Produce output customers want at the lowest possible cost.</a:t>
            </a:r>
          </a:p>
          <a:p>
            <a:pPr marL="355600" indent="-355600">
              <a:lnSpc>
                <a:spcPct val="120000"/>
              </a:lnSpc>
              <a:buClr>
                <a:srgbClr val="0070C0"/>
              </a:buClr>
              <a:buSzPct val="50000"/>
              <a:buFont typeface="Wingdings" panose="05000000000000000000" pitchFamily="2" charset="2"/>
              <a:buChar char="q"/>
            </a:pPr>
            <a:r>
              <a:rPr lang="en-AU" dirty="0"/>
              <a:t>Adam Smith referred to the ‘Invisible Hand’</a:t>
            </a:r>
          </a:p>
          <a:p>
            <a:pPr marL="714375" indent="-352425">
              <a:lnSpc>
                <a:spcPct val="120000"/>
              </a:lnSpc>
              <a:buClr>
                <a:srgbClr val="0070C0"/>
              </a:buClr>
              <a:buSzPct val="50000"/>
              <a:buBlip>
                <a:blip r:embed="rId3"/>
              </a:buBlip>
            </a:pPr>
            <a:r>
              <a:rPr lang="en-AU" dirty="0"/>
              <a:t>The key thing was that a decentralised economy could be very efficient.</a:t>
            </a:r>
          </a:p>
          <a:p>
            <a:pPr marL="714375" indent="-352425">
              <a:lnSpc>
                <a:spcPct val="120000"/>
              </a:lnSpc>
              <a:buClr>
                <a:srgbClr val="0070C0"/>
              </a:buClr>
              <a:buSzPct val="50000"/>
              <a:buBlip>
                <a:blip r:embed="rId3"/>
              </a:buBlip>
            </a:pPr>
            <a:r>
              <a:rPr lang="en-AU" dirty="0"/>
              <a:t>Much more so than a ‘centrally planned’ one ala the Soviet Union.</a:t>
            </a:r>
          </a:p>
          <a:p>
            <a:pPr marL="0" indent="0" algn="ctr">
              <a:lnSpc>
                <a:spcPct val="120000"/>
              </a:lnSpc>
              <a:buClr>
                <a:srgbClr val="0070C0"/>
              </a:buClr>
              <a:buSzPct val="50000"/>
              <a:buNone/>
            </a:pPr>
            <a:r>
              <a:rPr lang="en-AU" b="1" i="1" dirty="0">
                <a:solidFill>
                  <a:schemeClr val="bg2">
                    <a:lumMod val="50000"/>
                  </a:schemeClr>
                </a:solidFill>
              </a:rPr>
              <a:t>Why?</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542925" indent="-542925">
              <a:lnSpc>
                <a:spcPct val="120000"/>
              </a:lnSpc>
              <a:buClr>
                <a:srgbClr val="0070C0"/>
              </a:buClr>
              <a:buSzPct val="50000"/>
              <a:buFont typeface="Wingdings" panose="05000000000000000000" pitchFamily="2" charset="2"/>
              <a:buChar char="q"/>
            </a:pPr>
            <a:r>
              <a:rPr lang="en-AU" dirty="0"/>
              <a:t>Consider the expected cost of going through the storm:</a:t>
            </a:r>
          </a:p>
          <a:p>
            <a:pPr marL="0" indent="0" algn="ctr">
              <a:lnSpc>
                <a:spcPct val="120000"/>
              </a:lnSpc>
              <a:buClr>
                <a:srgbClr val="0070C0"/>
              </a:buClr>
              <a:buSzPct val="50000"/>
              <a:buNone/>
            </a:pPr>
            <a:r>
              <a:rPr lang="en-AU" i="1" dirty="0"/>
              <a:t>Expected cost = (10</a:t>
            </a:r>
            <a:r>
              <a:rPr lang="en-AU" i="1" baseline="30000" dirty="0"/>
              <a:t>-5</a:t>
            </a:r>
            <a:r>
              <a:rPr lang="en-AU" i="1" dirty="0"/>
              <a:t>)(-$1bn) + $17,000 = $27,000</a:t>
            </a:r>
            <a:r>
              <a:rPr lang="en-AU" dirty="0"/>
              <a:t>.</a:t>
            </a:r>
          </a:p>
          <a:p>
            <a:pPr marL="542925" indent="-542925">
              <a:lnSpc>
                <a:spcPct val="120000"/>
              </a:lnSpc>
              <a:buClr>
                <a:srgbClr val="0070C0"/>
              </a:buClr>
              <a:buSzPct val="50000"/>
              <a:buFont typeface="Wingdings" panose="05000000000000000000" pitchFamily="2" charset="2"/>
              <a:buChar char="q"/>
            </a:pPr>
            <a:r>
              <a:rPr lang="en-AU" dirty="0"/>
              <a:t>Note that the costs here are the cost of the crash (probability weighted) and the fuel</a:t>
            </a:r>
          </a:p>
          <a:p>
            <a:pPr marL="542925" indent="-542925">
              <a:lnSpc>
                <a:spcPct val="120000"/>
              </a:lnSpc>
              <a:buClr>
                <a:srgbClr val="0070C0"/>
              </a:buClr>
              <a:buSzPct val="50000"/>
              <a:buFont typeface="Wingdings" panose="05000000000000000000" pitchFamily="2" charset="2"/>
              <a:buChar char="q"/>
            </a:pPr>
            <a:r>
              <a:rPr lang="en-AU" i="1" dirty="0"/>
              <a:t>Expected cost = (10</a:t>
            </a:r>
            <a:r>
              <a:rPr lang="en-AU" i="1" baseline="30000" dirty="0"/>
              <a:t>-5</a:t>
            </a:r>
            <a:r>
              <a:rPr lang="en-AU" i="1" dirty="0"/>
              <a:t>)(-$1bn) + $17,000 = $27,000</a:t>
            </a:r>
            <a:r>
              <a:rPr lang="en-AU" dirty="0"/>
              <a:t>.</a:t>
            </a:r>
          </a:p>
          <a:p>
            <a:pPr marL="0" indent="0" algn="ctr">
              <a:lnSpc>
                <a:spcPct val="120000"/>
              </a:lnSpc>
              <a:buClr>
                <a:srgbClr val="0070C0"/>
              </a:buClr>
              <a:buSzPct val="50000"/>
              <a:buNone/>
            </a:pPr>
            <a:r>
              <a:rPr lang="en-AU" i="1" dirty="0"/>
              <a:t>Expected cost = $10,000 + $17,000 = $27,000</a:t>
            </a:r>
            <a:r>
              <a:rPr lang="en-AU" dirty="0"/>
              <a:t>.</a:t>
            </a:r>
          </a:p>
          <a:p>
            <a:pPr marL="542925" indent="-542925">
              <a:lnSpc>
                <a:spcPct val="120000"/>
              </a:lnSpc>
              <a:buClr>
                <a:srgbClr val="0070C0"/>
              </a:buClr>
              <a:buSzPct val="50000"/>
              <a:buFont typeface="Wingdings" panose="05000000000000000000" pitchFamily="2" charset="2"/>
              <a:buChar char="q"/>
            </a:pPr>
            <a:r>
              <a:rPr lang="en-AU" dirty="0"/>
              <a:t>Consider the expected cost of going around the storm:</a:t>
            </a:r>
          </a:p>
          <a:p>
            <a:pPr marL="0" indent="0" algn="ctr">
              <a:lnSpc>
                <a:spcPct val="120000"/>
              </a:lnSpc>
              <a:buClr>
                <a:srgbClr val="0070C0"/>
              </a:buClr>
              <a:buSzPct val="50000"/>
              <a:buNone/>
            </a:pPr>
            <a:r>
              <a:rPr lang="en-AU" i="1" dirty="0"/>
              <a:t>Expected cost = (10</a:t>
            </a:r>
            <a:r>
              <a:rPr lang="en-AU" i="1" baseline="30000" dirty="0"/>
              <a:t>-9</a:t>
            </a:r>
            <a:r>
              <a:rPr lang="en-AU" i="1" dirty="0"/>
              <a:t>)(-$1bn) + $20,000 = $20,001</a:t>
            </a:r>
            <a:endParaRPr lang="en-AU" dirty="0"/>
          </a:p>
          <a:p>
            <a:pPr marL="542925" indent="-542925">
              <a:lnSpc>
                <a:spcPct val="120000"/>
              </a:lnSpc>
              <a:buClr>
                <a:srgbClr val="0070C0"/>
              </a:buClr>
              <a:buSzPct val="50000"/>
              <a:buFont typeface="Wingdings" panose="05000000000000000000" pitchFamily="2" charset="2"/>
              <a:buChar char="q"/>
            </a:pPr>
            <a:r>
              <a:rPr lang="en-AU" dirty="0"/>
              <a:t>Here it is all good and a hierarchical arrangement (where the pilot radios in for instructions) is not needed. A flat structure works fine.</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3913447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a:xfrm>
            <a:off x="838200" y="1524000"/>
            <a:ext cx="10496550" cy="2819400"/>
          </a:xfrm>
        </p:spPr>
        <p:txBody>
          <a:bodyPr>
            <a:normAutofit fontScale="62500" lnSpcReduction="20000"/>
          </a:bodyPr>
          <a:lstStyle/>
          <a:p>
            <a:pPr marL="542925" indent="-542925">
              <a:lnSpc>
                <a:spcPct val="120000"/>
              </a:lnSpc>
              <a:buClr>
                <a:srgbClr val="0070C0"/>
              </a:buClr>
              <a:buSzPct val="50000"/>
              <a:buFont typeface="Wingdings" panose="05000000000000000000" pitchFamily="2" charset="2"/>
              <a:buChar char="q"/>
            </a:pPr>
            <a:r>
              <a:rPr lang="en-AU" dirty="0"/>
              <a:t>Here the probability of a false positive error is zero - an unprofitable choice is not taken when it would have resulted in a crash.</a:t>
            </a:r>
          </a:p>
          <a:p>
            <a:pPr marL="542925" indent="-542925">
              <a:lnSpc>
                <a:spcPct val="120000"/>
              </a:lnSpc>
              <a:buClr>
                <a:srgbClr val="0070C0"/>
              </a:buClr>
              <a:buSzPct val="50000"/>
              <a:buFont typeface="Wingdings" panose="05000000000000000000" pitchFamily="2" charset="2"/>
              <a:buChar char="q"/>
            </a:pPr>
            <a:r>
              <a:rPr lang="en-AU" dirty="0"/>
              <a:t>But, a false negative error occurs with probability 1. </a:t>
            </a:r>
            <a:r>
              <a:rPr lang="en-AU" i="1" dirty="0">
                <a:solidFill>
                  <a:schemeClr val="bg2">
                    <a:lumMod val="50000"/>
                  </a:schemeClr>
                </a:solidFill>
              </a:rPr>
              <a:t>The shorter route is always rejected even when it would not have led a crash.</a:t>
            </a:r>
          </a:p>
          <a:p>
            <a:pPr marL="542925" indent="-542925">
              <a:lnSpc>
                <a:spcPct val="120000"/>
              </a:lnSpc>
              <a:buClr>
                <a:srgbClr val="0070C0"/>
              </a:buClr>
              <a:buSzPct val="50000"/>
              <a:buFont typeface="Wingdings" panose="05000000000000000000" pitchFamily="2" charset="2"/>
              <a:buChar char="q"/>
            </a:pPr>
            <a:r>
              <a:rPr lang="en-AU" dirty="0"/>
              <a:t>Now suppose that the firm can buy some technology that helps determine if it is safe to avoid a storm. Assume that the technology forecasts that the route through the storm be taken 9999/10000.</a:t>
            </a:r>
          </a:p>
          <a:p>
            <a:pPr marL="542925" indent="-542925">
              <a:lnSpc>
                <a:spcPct val="120000"/>
              </a:lnSpc>
              <a:buClr>
                <a:srgbClr val="0070C0"/>
              </a:buClr>
              <a:buSzPct val="50000"/>
              <a:buFont typeface="Wingdings" panose="05000000000000000000" pitchFamily="2" charset="2"/>
              <a:buChar char="q"/>
            </a:pPr>
            <a:r>
              <a:rPr lang="en-AU" dirty="0"/>
              <a:t>Hence the probability of crash when the a ‘fly through the storm recommendation’ is equal to 1 in 100 million. But if the advice to avoid the storm is rejected, then the probability of a crash is 1 in 10.</a:t>
            </a:r>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42925" indent="-542925">
              <a:lnSpc>
                <a:spcPct val="120000"/>
              </a:lnSpc>
              <a:buClr>
                <a:srgbClr val="0070C0"/>
              </a:buClr>
              <a:buSzPct val="50000"/>
              <a:buFont typeface="Wingdings" panose="05000000000000000000" pitchFamily="2" charset="2"/>
              <a:buChar char="q"/>
            </a:pPr>
            <a:endParaRPr lang="en-AU" dirty="0"/>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153008478"/>
              </p:ext>
            </p:extLst>
          </p:nvPr>
        </p:nvGraphicFramePr>
        <p:xfrm>
          <a:off x="1851024" y="4352925"/>
          <a:ext cx="9064625" cy="1746885"/>
        </p:xfrm>
        <a:graphic>
          <a:graphicData uri="http://schemas.openxmlformats.org/drawingml/2006/table">
            <a:tbl>
              <a:tblPr firstRow="1" bandRow="1">
                <a:tableStyleId>{5C22544A-7EE6-4342-B048-85BDC9FD1C3A}</a:tableStyleId>
              </a:tblPr>
              <a:tblGrid>
                <a:gridCol w="2528758">
                  <a:extLst>
                    <a:ext uri="{9D8B030D-6E8A-4147-A177-3AD203B41FA5}">
                      <a16:colId xmlns:a16="http://schemas.microsoft.com/office/drawing/2014/main" val="20000"/>
                    </a:ext>
                  </a:extLst>
                </a:gridCol>
                <a:gridCol w="1516193">
                  <a:extLst>
                    <a:ext uri="{9D8B030D-6E8A-4147-A177-3AD203B41FA5}">
                      <a16:colId xmlns:a16="http://schemas.microsoft.com/office/drawing/2014/main" val="20001"/>
                    </a:ext>
                  </a:extLst>
                </a:gridCol>
                <a:gridCol w="1393824">
                  <a:extLst>
                    <a:ext uri="{9D8B030D-6E8A-4147-A177-3AD203B41FA5}">
                      <a16:colId xmlns:a16="http://schemas.microsoft.com/office/drawing/2014/main" val="20002"/>
                    </a:ext>
                  </a:extLst>
                </a:gridCol>
                <a:gridCol w="1812925">
                  <a:extLst>
                    <a:ext uri="{9D8B030D-6E8A-4147-A177-3AD203B41FA5}">
                      <a16:colId xmlns:a16="http://schemas.microsoft.com/office/drawing/2014/main" val="20003"/>
                    </a:ext>
                  </a:extLst>
                </a:gridCol>
                <a:gridCol w="1812925">
                  <a:extLst>
                    <a:ext uri="{9D8B030D-6E8A-4147-A177-3AD203B41FA5}">
                      <a16:colId xmlns:a16="http://schemas.microsoft.com/office/drawing/2014/main" val="20004"/>
                    </a:ext>
                  </a:extLst>
                </a:gridCol>
              </a:tblGrid>
              <a:tr h="589407">
                <a:tc>
                  <a:txBody>
                    <a:bodyPr/>
                    <a:lstStyle/>
                    <a:p>
                      <a:endParaRPr lang="en-AU" dirty="0"/>
                    </a:p>
                  </a:txBody>
                  <a:tcPr/>
                </a:tc>
                <a:tc>
                  <a:txBody>
                    <a:bodyPr/>
                    <a:lstStyle/>
                    <a:p>
                      <a:endParaRPr lang="en-AU" dirty="0"/>
                    </a:p>
                  </a:txBody>
                  <a:tcPr/>
                </a:tc>
                <a:tc>
                  <a:txBody>
                    <a:bodyPr/>
                    <a:lstStyle/>
                    <a:p>
                      <a:endParaRPr lang="en-AU" dirty="0"/>
                    </a:p>
                  </a:txBody>
                  <a:tcPr/>
                </a:tc>
                <a:tc gridSpan="2">
                  <a:txBody>
                    <a:bodyPr/>
                    <a:lstStyle/>
                    <a:p>
                      <a:pPr algn="ctr">
                        <a:spcBef>
                          <a:spcPts val="1200"/>
                        </a:spcBef>
                      </a:pPr>
                      <a:r>
                        <a:rPr lang="en-AU" dirty="0"/>
                        <a:t>Probability crashing when going</a:t>
                      </a:r>
                    </a:p>
                  </a:txBody>
                  <a:tcPr anchor="ctr"/>
                </a:tc>
                <a:tc hMerge="1">
                  <a:txBody>
                    <a:bodyPr/>
                    <a:lstStyle/>
                    <a:p>
                      <a:endParaRPr lang="en-AU" dirty="0"/>
                    </a:p>
                  </a:txBody>
                  <a:tcPr/>
                </a:tc>
                <a:extLst>
                  <a:ext uri="{0D108BD9-81ED-4DB2-BD59-A6C34878D82A}">
                    <a16:rowId xmlns:a16="http://schemas.microsoft.com/office/drawing/2014/main" val="10000"/>
                  </a:ext>
                </a:extLst>
              </a:tr>
              <a:tr h="336804">
                <a:tc>
                  <a:txBody>
                    <a:bodyPr/>
                    <a:lstStyle/>
                    <a:p>
                      <a:endParaRPr lang="en-AU"/>
                    </a:p>
                  </a:txBody>
                  <a:tcPr/>
                </a:tc>
                <a:tc>
                  <a:txBody>
                    <a:bodyPr/>
                    <a:lstStyle/>
                    <a:p>
                      <a:endParaRPr lang="en-AU"/>
                    </a:p>
                  </a:txBody>
                  <a:tcPr/>
                </a:tc>
                <a:tc>
                  <a:txBody>
                    <a:bodyPr/>
                    <a:lstStyle/>
                    <a:p>
                      <a:endParaRPr lang="en-AU"/>
                    </a:p>
                  </a:txBody>
                  <a:tcPr/>
                </a:tc>
                <a:tc>
                  <a:txBody>
                    <a:bodyPr/>
                    <a:lstStyle/>
                    <a:p>
                      <a:pPr algn="ctr"/>
                      <a:r>
                        <a:rPr lang="en-AU" dirty="0"/>
                        <a:t>Through</a:t>
                      </a:r>
                    </a:p>
                  </a:txBody>
                  <a:tcPr anchor="ctr"/>
                </a:tc>
                <a:tc>
                  <a:txBody>
                    <a:bodyPr/>
                    <a:lstStyle/>
                    <a:p>
                      <a:pPr algn="ctr"/>
                      <a:r>
                        <a:rPr lang="en-AU" dirty="0"/>
                        <a:t>Around</a:t>
                      </a:r>
                    </a:p>
                  </a:txBody>
                  <a:tcPr anchor="ctr"/>
                </a:tc>
                <a:extLst>
                  <a:ext uri="{0D108BD9-81ED-4DB2-BD59-A6C34878D82A}">
                    <a16:rowId xmlns:a16="http://schemas.microsoft.com/office/drawing/2014/main" val="10001"/>
                  </a:ext>
                </a:extLst>
              </a:tr>
              <a:tr h="425958">
                <a:tc rowSpan="2">
                  <a:txBody>
                    <a:bodyPr/>
                    <a:lstStyle/>
                    <a:p>
                      <a:r>
                        <a:rPr lang="en-AU" dirty="0"/>
                        <a:t>Probability recommendation</a:t>
                      </a:r>
                    </a:p>
                  </a:txBody>
                  <a:tcPr anchor="ctr"/>
                </a:tc>
                <a:tc>
                  <a:txBody>
                    <a:bodyPr/>
                    <a:lstStyle/>
                    <a:p>
                      <a:r>
                        <a:rPr lang="en-AU" dirty="0"/>
                        <a:t>Go through</a:t>
                      </a:r>
                    </a:p>
                  </a:txBody>
                  <a:tcPr/>
                </a:tc>
                <a:tc>
                  <a:txBody>
                    <a:bodyPr/>
                    <a:lstStyle/>
                    <a:p>
                      <a:pPr algn="ctr"/>
                      <a:r>
                        <a:rPr lang="en-AU" i="1" dirty="0"/>
                        <a:t>0.9999</a:t>
                      </a:r>
                    </a:p>
                  </a:txBody>
                  <a:tcPr/>
                </a:tc>
                <a:tc>
                  <a:txBody>
                    <a:bodyPr/>
                    <a:lstStyle/>
                    <a:p>
                      <a:pPr algn="ctr"/>
                      <a:r>
                        <a:rPr lang="en-AU" dirty="0"/>
                        <a:t>10</a:t>
                      </a:r>
                      <a:r>
                        <a:rPr lang="en-AU" baseline="30000" dirty="0"/>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a:t>10</a:t>
                      </a:r>
                      <a:r>
                        <a:rPr lang="en-AU" baseline="30000"/>
                        <a:t>-9</a:t>
                      </a:r>
                    </a:p>
                  </a:txBody>
                  <a:tcPr/>
                </a:tc>
                <a:extLst>
                  <a:ext uri="{0D108BD9-81ED-4DB2-BD59-A6C34878D82A}">
                    <a16:rowId xmlns:a16="http://schemas.microsoft.com/office/drawing/2014/main" val="10002"/>
                  </a:ext>
                </a:extLst>
              </a:tr>
              <a:tr h="336804">
                <a:tc vMerge="1">
                  <a:txBody>
                    <a:bodyPr/>
                    <a:lstStyle/>
                    <a:p>
                      <a:endParaRPr lang="en-AU" dirty="0"/>
                    </a:p>
                  </a:txBody>
                  <a:tcPr/>
                </a:tc>
                <a:tc>
                  <a:txBody>
                    <a:bodyPr/>
                    <a:lstStyle/>
                    <a:p>
                      <a:r>
                        <a:rPr lang="en-AU" dirty="0"/>
                        <a:t>Avoid</a:t>
                      </a:r>
                    </a:p>
                  </a:txBody>
                  <a:tcPr/>
                </a:tc>
                <a:tc>
                  <a:txBody>
                    <a:bodyPr/>
                    <a:lstStyle/>
                    <a:p>
                      <a:pPr algn="ctr"/>
                      <a:r>
                        <a:rPr lang="en-AU" i="1" dirty="0"/>
                        <a:t>10</a:t>
                      </a:r>
                      <a:r>
                        <a:rPr lang="en-AU" i="1" baseline="30000" dirty="0"/>
                        <a:t>-4</a:t>
                      </a:r>
                    </a:p>
                  </a:txBody>
                  <a:tcPr/>
                </a:tc>
                <a:tc>
                  <a:txBody>
                    <a:bodyPr/>
                    <a:lstStyle/>
                    <a:p>
                      <a:pPr algn="ctr"/>
                      <a:r>
                        <a:rPr lang="en-AU" dirty="0"/>
                        <a:t>10</a:t>
                      </a:r>
                      <a:r>
                        <a:rPr lang="en-AU" baseline="30000" dirty="0"/>
                        <a:t>-1</a:t>
                      </a:r>
                    </a:p>
                  </a:txBody>
                  <a:tcPr/>
                </a:tc>
                <a:tc>
                  <a:txBody>
                    <a:bodyPr/>
                    <a:lstStyle/>
                    <a:p>
                      <a:pPr algn="ctr"/>
                      <a:r>
                        <a:rPr lang="en-AU" dirty="0"/>
                        <a:t>10</a:t>
                      </a:r>
                      <a:r>
                        <a:rPr lang="en-AU" baseline="30000" dirty="0"/>
                        <a:t>-9</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587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42925" indent="-542925">
              <a:lnSpc>
                <a:spcPct val="120000"/>
              </a:lnSpc>
              <a:buClr>
                <a:srgbClr val="0070C0"/>
              </a:buClr>
              <a:buSzPct val="50000"/>
              <a:buFont typeface="Wingdings" panose="05000000000000000000" pitchFamily="2" charset="2"/>
              <a:buChar char="q"/>
            </a:pPr>
            <a:r>
              <a:rPr lang="en-AU" dirty="0"/>
              <a:t>The technology allows better decisions to be made.</a:t>
            </a:r>
          </a:p>
          <a:p>
            <a:pPr marL="542925" indent="-542925">
              <a:lnSpc>
                <a:spcPct val="120000"/>
              </a:lnSpc>
              <a:buClr>
                <a:srgbClr val="0070C0"/>
              </a:buClr>
              <a:buSzPct val="50000"/>
              <a:buFont typeface="Wingdings" panose="05000000000000000000" pitchFamily="2" charset="2"/>
              <a:buChar char="q"/>
            </a:pPr>
            <a:r>
              <a:rPr lang="en-AU" dirty="0"/>
              <a:t>With a positive recommendation (fly through the storm) the expected cost of the trip through the storm  is:</a:t>
            </a:r>
          </a:p>
          <a:p>
            <a:pPr marL="0" indent="0" algn="ctr">
              <a:lnSpc>
                <a:spcPct val="120000"/>
              </a:lnSpc>
              <a:buClr>
                <a:srgbClr val="0070C0"/>
              </a:buClr>
              <a:buSzPct val="50000"/>
              <a:buNone/>
            </a:pPr>
            <a:r>
              <a:rPr lang="en-AU" i="1" dirty="0"/>
              <a:t>Expected cost = (10</a:t>
            </a:r>
            <a:r>
              <a:rPr lang="en-AU" i="1" baseline="30000" dirty="0"/>
              <a:t>-8</a:t>
            </a:r>
            <a:r>
              <a:rPr lang="en-AU" i="1" dirty="0"/>
              <a:t>)(-$1bn) + $17,000 = $17,010</a:t>
            </a:r>
            <a:r>
              <a:rPr lang="en-AU" dirty="0"/>
              <a:t>.</a:t>
            </a:r>
          </a:p>
          <a:p>
            <a:pPr marL="542925" indent="-542925">
              <a:lnSpc>
                <a:spcPct val="120000"/>
              </a:lnSpc>
              <a:buClr>
                <a:srgbClr val="0070C0"/>
              </a:buClr>
              <a:buSzPct val="50000"/>
              <a:buFont typeface="Wingdings" panose="05000000000000000000" pitchFamily="2" charset="2"/>
              <a:buChar char="q"/>
            </a:pPr>
            <a:r>
              <a:rPr lang="en-AU" dirty="0"/>
              <a:t>It is still the case that the expected cost of going around the storm:</a:t>
            </a:r>
          </a:p>
          <a:p>
            <a:pPr marL="0" indent="0" algn="ctr">
              <a:lnSpc>
                <a:spcPct val="120000"/>
              </a:lnSpc>
              <a:buClr>
                <a:srgbClr val="0070C0"/>
              </a:buClr>
              <a:buSzPct val="50000"/>
              <a:buNone/>
            </a:pPr>
            <a:r>
              <a:rPr lang="en-AU" i="1" dirty="0"/>
              <a:t>Expected cost = (10</a:t>
            </a:r>
            <a:r>
              <a:rPr lang="en-AU" i="1" baseline="30000" dirty="0"/>
              <a:t>-9</a:t>
            </a:r>
            <a:r>
              <a:rPr lang="en-AU" i="1" dirty="0"/>
              <a:t>)(-$1bn) + $20,000 = $20,001</a:t>
            </a: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3519371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542925" indent="-542925">
              <a:lnSpc>
                <a:spcPct val="120000"/>
              </a:lnSpc>
              <a:buClr>
                <a:srgbClr val="0070C0"/>
              </a:buClr>
              <a:buSzPct val="50000"/>
              <a:buFont typeface="Wingdings" panose="05000000000000000000" pitchFamily="2" charset="2"/>
              <a:buChar char="q"/>
            </a:pPr>
            <a:r>
              <a:rPr lang="en-AU" dirty="0"/>
              <a:t>Two questions to consider:</a:t>
            </a:r>
          </a:p>
          <a:p>
            <a:pPr marL="990600" indent="-447675">
              <a:lnSpc>
                <a:spcPct val="120000"/>
              </a:lnSpc>
              <a:buClr>
                <a:srgbClr val="0070C0"/>
              </a:buClr>
              <a:buSzPct val="50000"/>
              <a:buFont typeface="+mj-lt"/>
              <a:buAutoNum type="alphaLcParenR"/>
            </a:pPr>
            <a:r>
              <a:rPr lang="en-AU" dirty="0"/>
              <a:t>Should the technology be purchased</a:t>
            </a:r>
          </a:p>
          <a:p>
            <a:pPr marL="542925" indent="447675">
              <a:lnSpc>
                <a:spcPct val="120000"/>
              </a:lnSpc>
              <a:buClr>
                <a:srgbClr val="0070C0"/>
              </a:buClr>
              <a:buSzPct val="50000"/>
              <a:buNone/>
            </a:pPr>
            <a:r>
              <a:rPr lang="en-AU" dirty="0"/>
              <a:t>This will depend on its cost.</a:t>
            </a:r>
          </a:p>
          <a:p>
            <a:pPr marL="1057275" indent="-514350">
              <a:lnSpc>
                <a:spcPct val="120000"/>
              </a:lnSpc>
              <a:buClr>
                <a:srgbClr val="0070C0"/>
              </a:buClr>
              <a:buSzPct val="50000"/>
              <a:buFont typeface="+mj-lt"/>
              <a:buAutoNum type="alphaLcParenR" startAt="2"/>
            </a:pPr>
            <a:r>
              <a:rPr lang="en-AU" dirty="0"/>
              <a:t>If purchased what type of authority structure should be put in place?</a:t>
            </a:r>
          </a:p>
          <a:p>
            <a:pPr marL="990600" indent="0">
              <a:lnSpc>
                <a:spcPct val="120000"/>
              </a:lnSpc>
              <a:buClr>
                <a:srgbClr val="0070C0"/>
              </a:buClr>
              <a:buSzPct val="50000"/>
              <a:buNone/>
            </a:pPr>
            <a:r>
              <a:rPr lang="en-AU" dirty="0"/>
              <a:t>No longer necessarily the case that the a flat structure is ideal. The pilot may not make the same assessment as the technology.</a:t>
            </a:r>
          </a:p>
          <a:p>
            <a:pPr marL="542925" indent="447675">
              <a:lnSpc>
                <a:spcPct val="120000"/>
              </a:lnSpc>
              <a:buClr>
                <a:srgbClr val="0070C0"/>
              </a:buClr>
              <a:buSzPct val="50000"/>
              <a:buNone/>
            </a:pPr>
            <a:endParaRPr lang="en-AU" dirty="0"/>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36559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Making Better Decisions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542925" indent="-542925">
              <a:lnSpc>
                <a:spcPct val="120000"/>
              </a:lnSpc>
              <a:buClr>
                <a:srgbClr val="0070C0"/>
              </a:buClr>
              <a:buSzPct val="50000"/>
              <a:buFont typeface="Wingdings" panose="05000000000000000000" pitchFamily="2" charset="2"/>
              <a:buChar char="q"/>
            </a:pPr>
            <a:r>
              <a:rPr lang="en-AU" dirty="0"/>
              <a:t>The lesson:</a:t>
            </a:r>
          </a:p>
          <a:p>
            <a:pPr marL="1000125" indent="-457200">
              <a:lnSpc>
                <a:spcPct val="120000"/>
              </a:lnSpc>
              <a:buClr>
                <a:srgbClr val="0070C0"/>
              </a:buClr>
              <a:buSzPct val="50000"/>
              <a:buBlip>
                <a:blip r:embed="rId3"/>
              </a:buBlip>
            </a:pPr>
            <a:r>
              <a:rPr lang="en-AU" i="1" dirty="0">
                <a:solidFill>
                  <a:schemeClr val="bg2">
                    <a:lumMod val="50000"/>
                  </a:schemeClr>
                </a:solidFill>
              </a:rPr>
              <a:t>The interplay between information, decision making structures and incentives is critical. </a:t>
            </a:r>
          </a:p>
          <a:p>
            <a:pPr marL="1000125" indent="-457200">
              <a:lnSpc>
                <a:spcPct val="120000"/>
              </a:lnSpc>
              <a:buClr>
                <a:srgbClr val="0070C0"/>
              </a:buClr>
              <a:buSzPct val="50000"/>
              <a:buBlip>
                <a:blip r:embed="rId3"/>
              </a:buBlip>
            </a:pPr>
            <a:r>
              <a:rPr lang="en-AU" i="1" dirty="0">
                <a:solidFill>
                  <a:schemeClr val="bg2">
                    <a:lumMod val="50000"/>
                  </a:schemeClr>
                </a:solidFill>
              </a:rPr>
              <a:t>With central information available, a hierarchical structure is more likely to make sense. </a:t>
            </a:r>
          </a:p>
          <a:p>
            <a:pPr marL="1000125" indent="-457200">
              <a:lnSpc>
                <a:spcPct val="120000"/>
              </a:lnSpc>
              <a:buClr>
                <a:srgbClr val="0070C0"/>
              </a:buClr>
              <a:buSzPct val="50000"/>
              <a:buBlip>
                <a:blip r:embed="rId3"/>
              </a:buBlip>
            </a:pPr>
            <a:r>
              <a:rPr lang="en-AU" i="1" dirty="0">
                <a:solidFill>
                  <a:schemeClr val="bg2">
                    <a:lumMod val="50000"/>
                  </a:schemeClr>
                </a:solidFill>
              </a:rPr>
              <a:t>When not decentralisation is better.</a:t>
            </a:r>
          </a:p>
          <a:p>
            <a:pPr marL="1000125" indent="-457200">
              <a:lnSpc>
                <a:spcPct val="120000"/>
              </a:lnSpc>
              <a:buClr>
                <a:srgbClr val="0070C0"/>
              </a:buClr>
              <a:buSzPct val="50000"/>
              <a:buBlip>
                <a:blip r:embed="rId3"/>
              </a:buBlip>
            </a:pPr>
            <a:r>
              <a:rPr lang="en-AU" i="1" dirty="0">
                <a:solidFill>
                  <a:schemeClr val="bg2">
                    <a:lumMod val="50000"/>
                  </a:schemeClr>
                </a:solidFill>
              </a:rPr>
              <a:t>But decentralisation works when the interests of the decision maker (the agent) and the principal are aligned.</a:t>
            </a:r>
          </a:p>
          <a:p>
            <a:pPr marL="542925" indent="447675">
              <a:lnSpc>
                <a:spcPct val="120000"/>
              </a:lnSpc>
              <a:buClr>
                <a:srgbClr val="0070C0"/>
              </a:buClr>
              <a:buSzPct val="50000"/>
              <a:buNone/>
            </a:pPr>
            <a:endParaRPr lang="en-AU" dirty="0"/>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1657547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What’s next?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We still need to consider:</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reward mechanisms </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Performance evaluation systems</a:t>
            </a:r>
          </a:p>
          <a:p>
            <a:pPr marL="358775" indent="-358775">
              <a:lnSpc>
                <a:spcPct val="120000"/>
              </a:lnSpc>
              <a:buClr>
                <a:srgbClr val="0070C0"/>
              </a:buClr>
              <a:buSzPct val="50000"/>
              <a:buFont typeface="Wingdings" panose="05000000000000000000" pitchFamily="2" charset="2"/>
              <a:buChar char="q"/>
            </a:pPr>
            <a:r>
              <a:rPr lang="en-AU" dirty="0"/>
              <a:t>Over the remainder of the semester we will consider each of these features of the organisational architecture of the firm.</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spTree>
    <p:extLst>
      <p:ext uri="{BB962C8B-B14F-4D97-AF65-F5344CB8AC3E}">
        <p14:creationId xmlns:p14="http://schemas.microsoft.com/office/powerpoint/2010/main" val="3763477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Incentive issues – </a:t>
            </a:r>
            <a:r>
              <a:rPr lang="en-US" i="1" dirty="0"/>
              <a:t>assignment of tasks and definition of bundles of tasks may be important for incentives.</a:t>
            </a:r>
          </a:p>
          <a:p>
            <a:pPr marL="355600" indent="-355600">
              <a:lnSpc>
                <a:spcPct val="120000"/>
              </a:lnSpc>
              <a:buClr>
                <a:srgbClr val="0070C0"/>
              </a:buClr>
              <a:buSzPct val="50000"/>
              <a:buFont typeface="Wingdings" panose="05000000000000000000" pitchFamily="2" charset="2"/>
              <a:buChar char="q"/>
            </a:pPr>
            <a:r>
              <a:rPr lang="en-US" dirty="0"/>
              <a:t>What might be the challenges here? </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Too much effort on specific tasks that are easily measured and rewarded</a:t>
            </a:r>
            <a:endParaRPr lang="en-US" i="1" dirty="0">
              <a:solidFill>
                <a:schemeClr val="bg2">
                  <a:lumMod val="25000"/>
                </a:schemeClr>
              </a:solidFill>
            </a:endParaRPr>
          </a:p>
          <a:p>
            <a:pPr marL="806450" indent="-447675">
              <a:lnSpc>
                <a:spcPct val="120000"/>
              </a:lnSpc>
              <a:buClr>
                <a:srgbClr val="0070C0"/>
              </a:buClr>
              <a:buSzPct val="50000"/>
              <a:buBlip>
                <a:blip r:embed="rId3"/>
              </a:buBlip>
            </a:pPr>
            <a:r>
              <a:rPr lang="en-US" i="1" dirty="0">
                <a:solidFill>
                  <a:schemeClr val="bg2">
                    <a:lumMod val="25000"/>
                  </a:schemeClr>
                </a:solidFill>
              </a:rPr>
              <a:t>Consider the problems which might occur in the context of a sales and service situation. </a:t>
            </a:r>
          </a:p>
          <a:p>
            <a:pPr marL="806450" indent="-447675">
              <a:lnSpc>
                <a:spcPct val="120000"/>
              </a:lnSpc>
              <a:buClr>
                <a:srgbClr val="0070C0"/>
              </a:buClr>
              <a:buSzPct val="50000"/>
              <a:buBlip>
                <a:blip r:embed="rId3"/>
              </a:buBlip>
            </a:pPr>
            <a:r>
              <a:rPr lang="en-US" i="1" dirty="0">
                <a:solidFill>
                  <a:schemeClr val="bg2">
                    <a:lumMod val="25000"/>
                  </a:schemeClr>
                </a:solidFill>
              </a:rPr>
              <a:t>Accountability – how can it be enhanced?</a:t>
            </a:r>
          </a:p>
          <a:p>
            <a:pPr marL="355600" indent="-355600">
              <a:lnSpc>
                <a:spcPct val="120000"/>
              </a:lnSpc>
              <a:buClr>
                <a:srgbClr val="0070C0"/>
              </a:buClr>
              <a:buSzPct val="50000"/>
              <a:buFont typeface="Wingdings" panose="05000000000000000000" pitchFamily="2" charset="2"/>
              <a:buChar char="q"/>
            </a:pPr>
            <a:r>
              <a:rPr lang="en-US" dirty="0"/>
              <a:t>What then is the answer? </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US" i="1" dirty="0">
                <a:solidFill>
                  <a:schemeClr val="bg2">
                    <a:lumMod val="25000"/>
                  </a:schemeClr>
                </a:solidFill>
              </a:rPr>
              <a:t>Complementarities are likely to be important – does it make sense to bundle sales/ services tasks across customer groups?</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spTree>
    <p:extLst>
      <p:ext uri="{BB962C8B-B14F-4D97-AF65-F5344CB8AC3E}">
        <p14:creationId xmlns:p14="http://schemas.microsoft.com/office/powerpoint/2010/main" val="337003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a:xfrm>
            <a:off x="838200" y="1719264"/>
            <a:ext cx="10515600" cy="1962829"/>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The discussion at this low level really leads to the broader question of how firms are structured.</a:t>
            </a:r>
          </a:p>
          <a:p>
            <a:pPr marL="355600" indent="-355600">
              <a:lnSpc>
                <a:spcPct val="120000"/>
              </a:lnSpc>
              <a:buClr>
                <a:srgbClr val="0070C0"/>
              </a:buClr>
              <a:buSzPct val="50000"/>
              <a:buFont typeface="Wingdings" panose="05000000000000000000" pitchFamily="2" charset="2"/>
              <a:buChar char="q"/>
            </a:pPr>
            <a:r>
              <a:rPr lang="en-US" dirty="0"/>
              <a:t>There are alternatives, consider ….</a:t>
            </a:r>
          </a:p>
          <a:p>
            <a:pPr marL="355600" indent="-355600">
              <a:lnSpc>
                <a:spcPct val="120000"/>
              </a:lnSpc>
              <a:buClr>
                <a:srgbClr val="0070C0"/>
              </a:buClr>
              <a:buSzPct val="50000"/>
              <a:buFont typeface="Wingdings" panose="05000000000000000000" pitchFamily="2" charset="2"/>
              <a:buChar char="q"/>
            </a:pPr>
            <a:r>
              <a:rPr lang="en-US" dirty="0"/>
              <a:t>Functional grouping of activities such as manufacturing, sales </a:t>
            </a:r>
            <a:r>
              <a:rPr lang="en-US" dirty="0" err="1"/>
              <a:t>etc</a:t>
            </a:r>
            <a:r>
              <a:rPr lang="en-US" dirty="0"/>
              <a:t> </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Gives rise to the U-form organisation – </a:t>
            </a: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47</a:t>
            </a:fld>
            <a:endParaRPr lang="en-AU"/>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773498"/>
            <a:ext cx="6256564" cy="292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28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The discussion at this low level really leads to the broader question of how firms are structured.</a:t>
            </a:r>
          </a:p>
          <a:p>
            <a:pPr marL="355600" indent="-355600">
              <a:lnSpc>
                <a:spcPct val="120000"/>
              </a:lnSpc>
              <a:buClr>
                <a:srgbClr val="0070C0"/>
              </a:buClr>
              <a:buSzPct val="50000"/>
              <a:buFont typeface="Wingdings" panose="05000000000000000000" pitchFamily="2" charset="2"/>
              <a:buChar char="q"/>
            </a:pPr>
            <a:r>
              <a:rPr lang="en-US" dirty="0"/>
              <a:t>There are alternatives, consider ….</a:t>
            </a:r>
          </a:p>
          <a:p>
            <a:pPr marL="355600" indent="-355600">
              <a:lnSpc>
                <a:spcPct val="120000"/>
              </a:lnSpc>
              <a:buClr>
                <a:srgbClr val="0070C0"/>
              </a:buClr>
              <a:buSzPct val="50000"/>
              <a:buFont typeface="Wingdings" panose="05000000000000000000" pitchFamily="2" charset="2"/>
              <a:buChar char="q"/>
            </a:pPr>
            <a:r>
              <a:rPr lang="en-US" dirty="0"/>
              <a:t>Functional grouping </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Benefits - Coordination within functional units, functional expertise and a career path exists. Also take advantage of economies of scale.</a:t>
            </a:r>
          </a:p>
          <a:p>
            <a:pPr marL="806450" indent="-447675">
              <a:lnSpc>
                <a:spcPct val="120000"/>
              </a:lnSpc>
              <a:buClr>
                <a:srgbClr val="0070C0"/>
              </a:buClr>
              <a:buSzPct val="50000"/>
              <a:buBlip>
                <a:blip r:embed="rId3"/>
              </a:buBlip>
            </a:pPr>
            <a:r>
              <a:rPr lang="en-AU" i="1" dirty="0">
                <a:solidFill>
                  <a:schemeClr val="bg2">
                    <a:lumMod val="25000"/>
                  </a:schemeClr>
                </a:solidFill>
              </a:rPr>
              <a:t>Costs – coordination across units including re activities. Employees focussing on their patch of territory.</a:t>
            </a: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253028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a:xfrm>
            <a:off x="838200" y="1825625"/>
            <a:ext cx="10515600" cy="1652361"/>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Grouping jobs by product or geography?</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Gives rise to the M-form or multi-division organisation. </a:t>
            </a: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3228" y="3252789"/>
            <a:ext cx="7146472" cy="314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213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Markets are a form of collective intelligence, i.e. a powerful information system that is not easily replicated.</a:t>
            </a:r>
          </a:p>
          <a:p>
            <a:pPr marL="355600" indent="-355600">
              <a:lnSpc>
                <a:spcPct val="120000"/>
              </a:lnSpc>
              <a:buClr>
                <a:srgbClr val="0070C0"/>
              </a:buClr>
              <a:buSzPct val="50000"/>
              <a:buFont typeface="Wingdings" panose="05000000000000000000" pitchFamily="2" charset="2"/>
              <a:buChar char="q"/>
            </a:pPr>
            <a:r>
              <a:rPr lang="en-AU" dirty="0"/>
              <a:t>Markets:</a:t>
            </a:r>
          </a:p>
          <a:p>
            <a:pPr marL="714375" indent="-352425">
              <a:lnSpc>
                <a:spcPct val="120000"/>
              </a:lnSpc>
              <a:buClr>
                <a:srgbClr val="0070C0"/>
              </a:buClr>
              <a:buSzPct val="50000"/>
              <a:buBlip>
                <a:blip r:embed="rId3"/>
              </a:buBlip>
            </a:pPr>
            <a:r>
              <a:rPr lang="en-AU" i="1" dirty="0">
                <a:solidFill>
                  <a:schemeClr val="bg2">
                    <a:lumMod val="25000"/>
                  </a:schemeClr>
                </a:solidFill>
              </a:rPr>
              <a:t>Effectively use dispersed knowledge.</a:t>
            </a:r>
          </a:p>
          <a:p>
            <a:pPr marL="714375" indent="-352425">
              <a:lnSpc>
                <a:spcPct val="120000"/>
              </a:lnSpc>
              <a:buClr>
                <a:srgbClr val="0070C0"/>
              </a:buClr>
              <a:buSzPct val="50000"/>
              <a:buBlip>
                <a:blip r:embed="rId3"/>
              </a:buBlip>
            </a:pPr>
            <a:r>
              <a:rPr lang="en-AU" i="1" dirty="0">
                <a:solidFill>
                  <a:schemeClr val="bg2">
                    <a:lumMod val="25000"/>
                  </a:schemeClr>
                </a:solidFill>
              </a:rPr>
              <a:t>Provide powerful incentives</a:t>
            </a:r>
          </a:p>
          <a:p>
            <a:pPr marL="714375" indent="-352425">
              <a:lnSpc>
                <a:spcPct val="120000"/>
              </a:lnSpc>
              <a:buClr>
                <a:srgbClr val="0070C0"/>
              </a:buClr>
              <a:buSzPct val="50000"/>
              <a:buBlip>
                <a:blip r:embed="rId3"/>
              </a:buBlip>
            </a:pPr>
            <a:r>
              <a:rPr lang="en-AU" i="1" dirty="0">
                <a:solidFill>
                  <a:schemeClr val="bg2">
                    <a:lumMod val="25000"/>
                  </a:schemeClr>
                </a:solidFill>
              </a:rPr>
              <a:t>Great sources of innovation and adaptation.</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363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Grouping products by product or geography?</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Gives rise to the M-form or multi-division organisation. Need to weigh up…</a:t>
            </a:r>
          </a:p>
          <a:p>
            <a:pPr marL="806450" indent="-447675">
              <a:lnSpc>
                <a:spcPct val="120000"/>
              </a:lnSpc>
              <a:buClr>
                <a:srgbClr val="0070C0"/>
              </a:buClr>
              <a:buSzPct val="50000"/>
              <a:buBlip>
                <a:blip r:embed="rId3"/>
              </a:buBlip>
            </a:pPr>
            <a:r>
              <a:rPr lang="en-AU" i="1" dirty="0">
                <a:solidFill>
                  <a:schemeClr val="bg2">
                    <a:lumMod val="25000"/>
                  </a:schemeClr>
                </a:solidFill>
              </a:rPr>
              <a:t>Benefits – decision rights located where specific knowledge is. Rewards may be based on functional or geographical unit performance, creating better incentives.</a:t>
            </a:r>
          </a:p>
          <a:p>
            <a:pPr marL="806450" indent="-447675">
              <a:lnSpc>
                <a:spcPct val="120000"/>
              </a:lnSpc>
              <a:buClr>
                <a:srgbClr val="0070C0"/>
              </a:buClr>
              <a:buSzPct val="50000"/>
              <a:buBlip>
                <a:blip r:embed="rId3"/>
              </a:buBlip>
            </a:pPr>
            <a:r>
              <a:rPr lang="en-AU" i="1" dirty="0">
                <a:solidFill>
                  <a:schemeClr val="bg2">
                    <a:lumMod val="25000"/>
                  </a:schemeClr>
                </a:solidFill>
              </a:rPr>
              <a:t>Costs – Territory disputes and interdependencies might be ignored.</a:t>
            </a:r>
            <a:endParaRPr lang="en-US" i="1" dirty="0">
              <a:solidFill>
                <a:schemeClr val="bg2">
                  <a:lumMod val="25000"/>
                </a:schemeClr>
              </a:solidFill>
            </a:endParaRPr>
          </a:p>
          <a:p>
            <a:pPr marL="806450" indent="-447675">
              <a:lnSpc>
                <a:spcPct val="120000"/>
              </a:lnSpc>
              <a:buClr>
                <a:srgbClr val="0070C0"/>
              </a:buClr>
              <a:buSzPct val="50000"/>
              <a:buBlip>
                <a:blip r:embed="rId3"/>
              </a:buBlip>
            </a:pP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50</a:t>
            </a:fld>
            <a:endParaRPr lang="en-AU"/>
          </a:p>
        </p:txBody>
      </p:sp>
    </p:spTree>
    <p:extLst>
      <p:ext uri="{BB962C8B-B14F-4D97-AF65-F5344CB8AC3E}">
        <p14:creationId xmlns:p14="http://schemas.microsoft.com/office/powerpoint/2010/main" val="334353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Appendix: Decision Rights - Bundling Tasks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There are other alternatives</a:t>
            </a:r>
            <a:endParaRPr lang="en-US" dirty="0">
              <a:solidFill>
                <a:schemeClr val="bg2">
                  <a:lumMod val="25000"/>
                </a:schemeClr>
              </a:solidFill>
            </a:endParaRPr>
          </a:p>
          <a:p>
            <a:pPr marL="806450" indent="-447675">
              <a:lnSpc>
                <a:spcPct val="120000"/>
              </a:lnSpc>
              <a:buClr>
                <a:srgbClr val="0070C0"/>
              </a:buClr>
              <a:buSzPct val="50000"/>
              <a:buBlip>
                <a:blip r:embed="rId3"/>
              </a:buBlip>
            </a:pPr>
            <a:r>
              <a:rPr lang="en-AU" i="1" dirty="0">
                <a:solidFill>
                  <a:schemeClr val="bg2">
                    <a:lumMod val="25000"/>
                  </a:schemeClr>
                </a:solidFill>
              </a:rPr>
              <a:t>Network organisations …</a:t>
            </a:r>
          </a:p>
          <a:p>
            <a:pPr marL="806450" indent="-447675">
              <a:lnSpc>
                <a:spcPct val="120000"/>
              </a:lnSpc>
              <a:buClr>
                <a:srgbClr val="0070C0"/>
              </a:buClr>
              <a:buSzPct val="50000"/>
              <a:buBlip>
                <a:blip r:embed="rId3"/>
              </a:buBlip>
            </a:pPr>
            <a:r>
              <a:rPr lang="en-AU" i="1" dirty="0">
                <a:solidFill>
                  <a:schemeClr val="bg2">
                    <a:lumMod val="25000"/>
                  </a:schemeClr>
                </a:solidFill>
              </a:rPr>
              <a:t>Matrix organisations.</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These are discussed in the textbook where there are descriptions around the benefits and costs of alternative structures.</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Have we come across what we might think of a network organisation earlier this semester, i.e. one based on work groups that are assigned specific task that once completed, lead to the formation of new work groups….</a:t>
            </a: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Zappos perhaps?</a:t>
            </a:r>
          </a:p>
          <a:p>
            <a:pPr marL="806450" indent="-447675">
              <a:lnSpc>
                <a:spcPct val="120000"/>
              </a:lnSpc>
              <a:buClr>
                <a:srgbClr val="0070C0"/>
              </a:buClr>
              <a:buSzPct val="50000"/>
              <a:buBlip>
                <a:blip r:embed="rId3"/>
              </a:buBlip>
            </a:pP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51</a:t>
            </a:fld>
            <a:endParaRPr lang="en-AU"/>
          </a:p>
        </p:txBody>
      </p:sp>
    </p:spTree>
    <p:extLst>
      <p:ext uri="{BB962C8B-B14F-4D97-AF65-F5344CB8AC3E}">
        <p14:creationId xmlns:p14="http://schemas.microsoft.com/office/powerpoint/2010/main" val="411018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Does this mean central planning is useless?</a:t>
            </a:r>
          </a:p>
          <a:p>
            <a:pPr marL="355600" indent="-355600">
              <a:lnSpc>
                <a:spcPct val="120000"/>
              </a:lnSpc>
              <a:buClr>
                <a:srgbClr val="0070C0"/>
              </a:buClr>
              <a:buSzPct val="50000"/>
              <a:buFont typeface="Wingdings" panose="05000000000000000000" pitchFamily="2" charset="2"/>
              <a:buChar char="q"/>
            </a:pPr>
            <a:r>
              <a:rPr lang="en-AU" dirty="0"/>
              <a:t>Maybe, maybe not.</a:t>
            </a:r>
          </a:p>
          <a:p>
            <a:pPr marL="355600" indent="-355600">
              <a:lnSpc>
                <a:spcPct val="120000"/>
              </a:lnSpc>
              <a:buClr>
                <a:srgbClr val="0070C0"/>
              </a:buClr>
              <a:buSzPct val="50000"/>
              <a:buFont typeface="Wingdings" panose="05000000000000000000" pitchFamily="2" charset="2"/>
              <a:buChar char="q"/>
            </a:pPr>
            <a:r>
              <a:rPr lang="en-AU" dirty="0"/>
              <a:t>Easy to think of situations where markets don’t allocate resources very  well:</a:t>
            </a:r>
          </a:p>
          <a:p>
            <a:pPr marL="714375" indent="-352425">
              <a:lnSpc>
                <a:spcPct val="120000"/>
              </a:lnSpc>
              <a:buClr>
                <a:srgbClr val="0070C0"/>
              </a:buClr>
              <a:buSzPct val="50000"/>
              <a:buBlip>
                <a:blip r:embed="rId3"/>
              </a:buBlip>
            </a:pPr>
            <a:r>
              <a:rPr lang="en-AU" i="1" dirty="0">
                <a:solidFill>
                  <a:schemeClr val="bg2">
                    <a:lumMod val="50000"/>
                  </a:schemeClr>
                </a:solidFill>
              </a:rPr>
              <a:t>Economies of scale and natural monopoly.</a:t>
            </a:r>
          </a:p>
          <a:p>
            <a:pPr marL="714375" indent="-352425">
              <a:lnSpc>
                <a:spcPct val="120000"/>
              </a:lnSpc>
              <a:buClr>
                <a:srgbClr val="0070C0"/>
              </a:buClr>
              <a:buSzPct val="50000"/>
              <a:buBlip>
                <a:blip r:embed="rId3"/>
              </a:buBlip>
            </a:pPr>
            <a:r>
              <a:rPr lang="en-AU" i="1" dirty="0">
                <a:solidFill>
                  <a:schemeClr val="bg2">
                    <a:lumMod val="50000"/>
                  </a:schemeClr>
                </a:solidFill>
              </a:rPr>
              <a:t>Public good problems.</a:t>
            </a:r>
          </a:p>
          <a:p>
            <a:pPr marL="714375" indent="-352425">
              <a:lnSpc>
                <a:spcPct val="120000"/>
              </a:lnSpc>
              <a:buClr>
                <a:srgbClr val="0070C0"/>
              </a:buClr>
              <a:buSzPct val="50000"/>
              <a:buBlip>
                <a:blip r:embed="rId3"/>
              </a:buBlip>
            </a:pPr>
            <a:r>
              <a:rPr lang="en-AU" i="1" dirty="0">
                <a:solidFill>
                  <a:schemeClr val="bg2">
                    <a:lumMod val="50000"/>
                  </a:schemeClr>
                </a:solidFill>
              </a:rPr>
              <a:t>Externalities, both positive and negative. For example positive network externalities or technology </a:t>
            </a:r>
            <a:r>
              <a:rPr lang="en-AU" i="1" dirty="0" err="1">
                <a:solidFill>
                  <a:schemeClr val="bg2">
                    <a:lumMod val="50000"/>
                  </a:schemeClr>
                </a:solidFill>
              </a:rPr>
              <a:t>spillovers</a:t>
            </a:r>
            <a:r>
              <a:rPr lang="en-AU" dirty="0"/>
              <a:t>. </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22683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So how does this relate to the firm?</a:t>
            </a:r>
          </a:p>
          <a:p>
            <a:pPr marL="355600" indent="-355600">
              <a:lnSpc>
                <a:spcPct val="120000"/>
              </a:lnSpc>
              <a:buClr>
                <a:srgbClr val="0070C0"/>
              </a:buClr>
              <a:buSzPct val="50000"/>
              <a:buFont typeface="Wingdings" panose="05000000000000000000" pitchFamily="2" charset="2"/>
              <a:buChar char="q"/>
            </a:pPr>
            <a:r>
              <a:rPr lang="en-AU" dirty="0"/>
              <a:t>Focus on knowledge or information and how it is used.</a:t>
            </a:r>
          </a:p>
          <a:p>
            <a:pPr marL="355600" indent="-355600">
              <a:lnSpc>
                <a:spcPct val="120000"/>
              </a:lnSpc>
              <a:buClr>
                <a:srgbClr val="0070C0"/>
              </a:buClr>
              <a:buSzPct val="50000"/>
              <a:buFont typeface="Wingdings" panose="05000000000000000000" pitchFamily="2" charset="2"/>
              <a:buChar char="q"/>
            </a:pPr>
            <a:r>
              <a:rPr lang="en-AU" dirty="0"/>
              <a:t>Markets help resolve information and incentive problems via the price mechanism – but this is ‘suspended in firms’. </a:t>
            </a:r>
          </a:p>
          <a:p>
            <a:pPr marL="355600" indent="-355600">
              <a:lnSpc>
                <a:spcPct val="120000"/>
              </a:lnSpc>
              <a:buClr>
                <a:srgbClr val="0070C0"/>
              </a:buClr>
              <a:buSzPct val="50000"/>
              <a:buFont typeface="Wingdings" panose="05000000000000000000" pitchFamily="2" charset="2"/>
              <a:buChar char="q"/>
            </a:pPr>
            <a:r>
              <a:rPr lang="en-AU" dirty="0"/>
              <a:t>Ideally a firm will structure itself and have systems and processes in place so that:</a:t>
            </a:r>
          </a:p>
          <a:p>
            <a:pPr marL="714375" indent="-352425">
              <a:lnSpc>
                <a:spcPct val="120000"/>
              </a:lnSpc>
              <a:buClr>
                <a:srgbClr val="0070C0"/>
              </a:buClr>
              <a:buSzPct val="50000"/>
              <a:buBlip>
                <a:blip r:embed="rId3"/>
              </a:buBlip>
            </a:pPr>
            <a:r>
              <a:rPr lang="en-AU" i="1" dirty="0">
                <a:solidFill>
                  <a:schemeClr val="bg2">
                    <a:lumMod val="25000"/>
                  </a:schemeClr>
                </a:solidFill>
              </a:rPr>
              <a:t>Uses both central and local knowledge effectively.</a:t>
            </a:r>
          </a:p>
          <a:p>
            <a:pPr marL="714375" indent="-352425">
              <a:lnSpc>
                <a:spcPct val="120000"/>
              </a:lnSpc>
              <a:buClr>
                <a:srgbClr val="0070C0"/>
              </a:buClr>
              <a:buSzPct val="50000"/>
              <a:buBlip>
                <a:blip r:embed="rId3"/>
              </a:buBlip>
            </a:pPr>
            <a:r>
              <a:rPr lang="en-AU" i="1" dirty="0">
                <a:solidFill>
                  <a:schemeClr val="bg2">
                    <a:lumMod val="25000"/>
                  </a:schemeClr>
                </a:solidFill>
              </a:rPr>
              <a:t>Decisions are coordinated as needed.</a:t>
            </a:r>
          </a:p>
          <a:p>
            <a:pPr marL="714375" indent="-352425">
              <a:lnSpc>
                <a:spcPct val="120000"/>
              </a:lnSpc>
              <a:buClr>
                <a:srgbClr val="0070C0"/>
              </a:buClr>
              <a:buSzPct val="50000"/>
              <a:buBlip>
                <a:blip r:embed="rId3"/>
              </a:buBlip>
            </a:pPr>
            <a:r>
              <a:rPr lang="en-AU" i="1" dirty="0">
                <a:solidFill>
                  <a:schemeClr val="bg2">
                    <a:lumMod val="25000"/>
                  </a:schemeClr>
                </a:solidFill>
              </a:rPr>
              <a:t>Provide strong incentives to make well coordinated decisions.</a:t>
            </a:r>
          </a:p>
          <a:p>
            <a:pPr marL="714375" indent="-352425">
              <a:lnSpc>
                <a:spcPct val="120000"/>
              </a:lnSpc>
              <a:buClr>
                <a:srgbClr val="0070C0"/>
              </a:buClr>
              <a:buSzPct val="50000"/>
              <a:buBlip>
                <a:blip r:embed="rId3"/>
              </a:buBlip>
            </a:pPr>
            <a:r>
              <a:rPr lang="en-AU" i="1" dirty="0">
                <a:solidFill>
                  <a:schemeClr val="bg2">
                    <a:lumMod val="25000"/>
                  </a:schemeClr>
                </a:solidFill>
              </a:rPr>
              <a:t>Individuals in the organisation innovate and adapt.</a:t>
            </a:r>
          </a:p>
          <a:p>
            <a:pPr marL="361950" indent="-361950">
              <a:lnSpc>
                <a:spcPct val="120000"/>
              </a:lnSpc>
              <a:buClr>
                <a:srgbClr val="0070C0"/>
              </a:buClr>
              <a:buSzPct val="50000"/>
              <a:buFont typeface="Wingdings" panose="05000000000000000000" pitchFamily="2" charset="2"/>
              <a:buChar char="q"/>
            </a:pPr>
            <a:r>
              <a:rPr lang="en-AU" dirty="0"/>
              <a:t>That is it will achieve a balance of centralised and decentralised decision making. </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270937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Markets and Firms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So what happens in firms?</a:t>
            </a:r>
          </a:p>
          <a:p>
            <a:pPr marL="355600" indent="-355600">
              <a:lnSpc>
                <a:spcPct val="120000"/>
              </a:lnSpc>
              <a:buClr>
                <a:srgbClr val="0070C0"/>
              </a:buClr>
              <a:buSzPct val="50000"/>
              <a:buFont typeface="Wingdings" panose="05000000000000000000" pitchFamily="2" charset="2"/>
              <a:buChar char="q"/>
            </a:pPr>
            <a:r>
              <a:rPr lang="en-AU" dirty="0"/>
              <a:t>An organisational architecture/ structure defined by the set of implicit and explicit contracts that define the firm will:</a:t>
            </a:r>
          </a:p>
          <a:p>
            <a:pPr marL="714375" indent="-352425">
              <a:lnSpc>
                <a:spcPct val="120000"/>
              </a:lnSpc>
              <a:buClr>
                <a:srgbClr val="0070C0"/>
              </a:buClr>
              <a:buSzPct val="50000"/>
              <a:buBlip>
                <a:blip r:embed="rId3"/>
              </a:buBlip>
            </a:pPr>
            <a:r>
              <a:rPr lang="en-AU" i="1" dirty="0">
                <a:solidFill>
                  <a:schemeClr val="bg2">
                    <a:lumMod val="25000"/>
                  </a:schemeClr>
                </a:solidFill>
              </a:rPr>
              <a:t>Specify decision rights vis-a-vis job descriptions.</a:t>
            </a:r>
          </a:p>
          <a:p>
            <a:pPr marL="714375" indent="-352425">
              <a:lnSpc>
                <a:spcPct val="120000"/>
              </a:lnSpc>
              <a:buClr>
                <a:srgbClr val="0070C0"/>
              </a:buClr>
              <a:buSzPct val="50000"/>
              <a:buBlip>
                <a:blip r:embed="rId3"/>
              </a:buBlip>
            </a:pPr>
            <a:r>
              <a:rPr lang="en-AU" i="1" dirty="0">
                <a:solidFill>
                  <a:schemeClr val="bg2">
                    <a:lumMod val="25000"/>
                  </a:schemeClr>
                </a:solidFill>
              </a:rPr>
              <a:t>Performance evaluations will identify who is doing a ‘good’ job.</a:t>
            </a:r>
          </a:p>
          <a:p>
            <a:pPr marL="714375" indent="-352425">
              <a:lnSpc>
                <a:spcPct val="120000"/>
              </a:lnSpc>
              <a:buClr>
                <a:srgbClr val="0070C0"/>
              </a:buClr>
              <a:buSzPct val="50000"/>
              <a:buBlip>
                <a:blip r:embed="rId3"/>
              </a:buBlip>
            </a:pPr>
            <a:r>
              <a:rPr lang="en-AU" i="1" dirty="0">
                <a:solidFill>
                  <a:schemeClr val="bg2">
                    <a:lumMod val="25000"/>
                  </a:schemeClr>
                </a:solidFill>
              </a:rPr>
              <a:t>Compensation schemes will reward (and punish) decision makers. </a:t>
            </a:r>
          </a:p>
          <a:p>
            <a:pPr marL="361950" indent="-361950">
              <a:lnSpc>
                <a:spcPct val="120000"/>
              </a:lnSpc>
              <a:buClr>
                <a:srgbClr val="0070C0"/>
              </a:buClr>
              <a:buSzPct val="50000"/>
              <a:buFont typeface="Wingdings" panose="05000000000000000000" pitchFamily="2" charset="2"/>
              <a:buChar char="q"/>
            </a:pPr>
            <a:r>
              <a:rPr lang="en-AU" dirty="0"/>
              <a:t>Over the next few weeks we will discuss each of these components of organisational structure/ architecture. </a:t>
            </a:r>
          </a:p>
          <a:p>
            <a:pPr marL="361950" indent="-361950">
              <a:lnSpc>
                <a:spcPct val="120000"/>
              </a:lnSpc>
              <a:buClr>
                <a:srgbClr val="0070C0"/>
              </a:buClr>
              <a:buSzPct val="50000"/>
              <a:buFont typeface="Wingdings" panose="05000000000000000000" pitchFamily="2" charset="2"/>
              <a:buChar char="q"/>
            </a:pPr>
            <a:r>
              <a:rPr lang="en-AU" dirty="0"/>
              <a:t>So what are the costs and benefits of more decentralised decision making in firms?</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332595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Centralisation and Decentralisation</a:t>
            </a:r>
            <a:endParaRPr lang="en-AU" b="1" i="1" dirty="0">
              <a:solidFill>
                <a:srgbClr val="002060"/>
              </a:solidFill>
            </a:endParaRPr>
          </a:p>
        </p:txBody>
      </p:sp>
      <p:sp>
        <p:nvSpPr>
          <p:cNvPr id="3" name="Content Placeholder 2"/>
          <p:cNvSpPr>
            <a:spLocks noGrp="1"/>
          </p:cNvSpPr>
          <p:nvPr>
            <p:ph idx="1"/>
          </p:nvPr>
        </p:nvSpPr>
        <p:spPr>
          <a:xfrm>
            <a:off x="838200" y="1562100"/>
            <a:ext cx="10515600" cy="4614863"/>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sz="3300" dirty="0"/>
              <a:t>Consider a very simple example of a firm that operates across two markets – Perth and Sydney.</a:t>
            </a:r>
          </a:p>
          <a:p>
            <a:pPr marL="355600" indent="-355600">
              <a:lnSpc>
                <a:spcPct val="120000"/>
              </a:lnSpc>
              <a:buClr>
                <a:srgbClr val="0070C0"/>
              </a:buClr>
              <a:buSzPct val="50000"/>
              <a:buFont typeface="Wingdings" panose="05000000000000000000" pitchFamily="2" charset="2"/>
              <a:buChar char="q"/>
            </a:pPr>
            <a:r>
              <a:rPr lang="en-AU" sz="3300" dirty="0"/>
              <a:t>Suppose that there is a CEO (In Sydney) and local managers in Perth and Sydney. </a:t>
            </a:r>
            <a:r>
              <a:rPr lang="en-AU" sz="3300" dirty="0" err="1"/>
              <a:t>Brickley</a:t>
            </a:r>
            <a:r>
              <a:rPr lang="en-AU" sz="3300" dirty="0"/>
              <a:t> et al use an example of ‘</a:t>
            </a:r>
            <a:r>
              <a:rPr lang="en-AU" sz="3300" dirty="0" err="1"/>
              <a:t>Automart</a:t>
            </a:r>
            <a:r>
              <a:rPr lang="en-AU" sz="3300" dirty="0"/>
              <a:t>’ – which sells automobiles across two markets.</a:t>
            </a:r>
          </a:p>
          <a:p>
            <a:pPr marL="355600" indent="-355600">
              <a:lnSpc>
                <a:spcPct val="120000"/>
              </a:lnSpc>
              <a:buClr>
                <a:srgbClr val="0070C0"/>
              </a:buClr>
              <a:buSzPct val="50000"/>
              <a:buFont typeface="Wingdings" panose="05000000000000000000" pitchFamily="2" charset="2"/>
              <a:buChar char="q"/>
            </a:pPr>
            <a:r>
              <a:rPr lang="en-AU" sz="3300" dirty="0"/>
              <a:t>Who should have power over pricing decisions?</a:t>
            </a:r>
          </a:p>
          <a:p>
            <a:pPr marL="355600" indent="-355600">
              <a:lnSpc>
                <a:spcPct val="120000"/>
              </a:lnSpc>
              <a:buClr>
                <a:srgbClr val="0070C0"/>
              </a:buClr>
              <a:buSzPct val="50000"/>
              <a:buFont typeface="Wingdings" panose="05000000000000000000" pitchFamily="2" charset="2"/>
              <a:buChar char="q"/>
            </a:pPr>
            <a:r>
              <a:rPr lang="en-AU" sz="3300" dirty="0"/>
              <a:t>Should it be the CEO? That is should it be centralised? Why?</a:t>
            </a:r>
          </a:p>
          <a:p>
            <a:pPr marL="355600" indent="-355600">
              <a:lnSpc>
                <a:spcPct val="120000"/>
              </a:lnSpc>
              <a:buClr>
                <a:srgbClr val="0070C0"/>
              </a:buClr>
              <a:buSzPct val="50000"/>
              <a:buFont typeface="Wingdings" panose="05000000000000000000" pitchFamily="2" charset="2"/>
              <a:buChar char="q"/>
            </a:pPr>
            <a:r>
              <a:rPr lang="en-AU" sz="3300" dirty="0"/>
              <a:t>What might be the benefits of decentralising the decision to the local manager?</a:t>
            </a:r>
          </a:p>
          <a:p>
            <a:pPr marL="806450" indent="-447675">
              <a:lnSpc>
                <a:spcPct val="120000"/>
              </a:lnSpc>
              <a:buClr>
                <a:srgbClr val="0070C0"/>
              </a:buClr>
              <a:buSzPct val="50000"/>
              <a:buFont typeface="Wingdings" panose="05000000000000000000" pitchFamily="2" charset="2"/>
              <a:buChar char="v"/>
            </a:pPr>
            <a:endParaRPr lang="en-AU" i="1" dirty="0">
              <a:solidFill>
                <a:srgbClr val="FF0000"/>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41133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7Organisational Architecture &amp; Decision Making "/>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13459</TotalTime>
  <Words>4510</Words>
  <Application>Microsoft Office PowerPoint</Application>
  <PresentationFormat>Widescreen</PresentationFormat>
  <Paragraphs>606</Paragraphs>
  <Slides>51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Lecture 7 Organisational Architecture &amp; Decision Making </vt:lpstr>
      <vt:lpstr>Reading</vt:lpstr>
      <vt:lpstr>Outline</vt:lpstr>
      <vt:lpstr>Markets and Firms</vt:lpstr>
      <vt:lpstr>Markets and Firms</vt:lpstr>
      <vt:lpstr>Markets and Firms</vt:lpstr>
      <vt:lpstr>Markets and Firms</vt:lpstr>
      <vt:lpstr>Markets and Firms</vt:lpstr>
      <vt:lpstr>Centralisation and Decentralisation</vt:lpstr>
      <vt:lpstr>Markets and Firms</vt:lpstr>
      <vt:lpstr>Centralisation and Decentralisation</vt:lpstr>
      <vt:lpstr>Centralisation and Decentralisation</vt:lpstr>
      <vt:lpstr>Knowledge</vt:lpstr>
      <vt:lpstr>Alienability</vt:lpstr>
      <vt:lpstr>Knowledge – the fundamental problem</vt:lpstr>
      <vt:lpstr>Knowledge – the cost of transfer</vt:lpstr>
      <vt:lpstr>Knowledge – the cost of transfer</vt:lpstr>
      <vt:lpstr>Decision Rights</vt:lpstr>
      <vt:lpstr>What Alienability Does</vt:lpstr>
      <vt:lpstr>What Alienability Does</vt:lpstr>
      <vt:lpstr>What Alienability Does</vt:lpstr>
      <vt:lpstr>What Must Firms do?</vt:lpstr>
      <vt:lpstr>What Must Firms Do?</vt:lpstr>
      <vt:lpstr>What Must Firms Do?</vt:lpstr>
      <vt:lpstr>So What Does the Firm Do?</vt:lpstr>
      <vt:lpstr>Who makes decisions?</vt:lpstr>
      <vt:lpstr>Who makes decisions?</vt:lpstr>
      <vt:lpstr>Flat versus Hierarchical Structures</vt:lpstr>
      <vt:lpstr>The Error Trade-off</vt:lpstr>
      <vt:lpstr>The Error Trade-off</vt:lpstr>
      <vt:lpstr>What Authority Structure to Use?</vt:lpstr>
      <vt:lpstr>Authority Structures</vt:lpstr>
      <vt:lpstr>Authority Structures and Errors</vt:lpstr>
      <vt:lpstr>Payoffs</vt:lpstr>
      <vt:lpstr>Payoffs</vt:lpstr>
      <vt:lpstr>Payoffs</vt:lpstr>
      <vt:lpstr>Payoffs</vt:lpstr>
      <vt:lpstr>Making Better Decisions</vt:lpstr>
      <vt:lpstr>Making Better Decisions</vt:lpstr>
      <vt:lpstr>Making Better Decisions</vt:lpstr>
      <vt:lpstr>Making Better Decisions</vt:lpstr>
      <vt:lpstr>Making Better Decisions</vt:lpstr>
      <vt:lpstr>Making Better Decisions</vt:lpstr>
      <vt:lpstr>Making Better Decisions</vt:lpstr>
      <vt:lpstr>What’s next?</vt:lpstr>
      <vt:lpstr>Appendix: Decision Rights - Bundling Tasks</vt:lpstr>
      <vt:lpstr>Appendix: Decision Rights - Bundling Tasks</vt:lpstr>
      <vt:lpstr>Appendix: Decision Rights - Bundling Tasks</vt:lpstr>
      <vt:lpstr>Appendix: Decision Rights - Bundling Tasks</vt:lpstr>
      <vt:lpstr>Appendix: Decision Rights - Bundling Tasks</vt:lpstr>
      <vt:lpstr>Appendix: Decision Rights - Bundling Tasks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500</cp:revision>
  <dcterms:created xsi:type="dcterms:W3CDTF">2015-02-25T21:48:00Z</dcterms:created>
  <dcterms:modified xsi:type="dcterms:W3CDTF">2020-02-10T22:48:12Z</dcterms:modified>
</cp:coreProperties>
</file>