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sldIdLst>
    <p:sldId id="256" r:id="rId2"/>
    <p:sldId id="257" r:id="rId3"/>
    <p:sldId id="630" r:id="rId4"/>
    <p:sldId id="295" r:id="rId5"/>
    <p:sldId id="571" r:id="rId6"/>
    <p:sldId id="620" r:id="rId7"/>
    <p:sldId id="621" r:id="rId8"/>
    <p:sldId id="622" r:id="rId9"/>
    <p:sldId id="634" r:id="rId10"/>
    <p:sldId id="623" r:id="rId11"/>
    <p:sldId id="624" r:id="rId12"/>
    <p:sldId id="625" r:id="rId13"/>
    <p:sldId id="635" r:id="rId14"/>
    <p:sldId id="626" r:id="rId15"/>
    <p:sldId id="627" r:id="rId16"/>
    <p:sldId id="628" r:id="rId17"/>
    <p:sldId id="629" r:id="rId18"/>
    <p:sldId id="619" r:id="rId19"/>
    <p:sldId id="572" r:id="rId20"/>
    <p:sldId id="544" r:id="rId21"/>
    <p:sldId id="597" r:id="rId22"/>
    <p:sldId id="598" r:id="rId23"/>
    <p:sldId id="599" r:id="rId24"/>
    <p:sldId id="600" r:id="rId25"/>
    <p:sldId id="601" r:id="rId26"/>
    <p:sldId id="602" r:id="rId27"/>
    <p:sldId id="603" r:id="rId28"/>
    <p:sldId id="604" r:id="rId29"/>
    <p:sldId id="605" r:id="rId30"/>
    <p:sldId id="606" r:id="rId31"/>
    <p:sldId id="607" r:id="rId32"/>
    <p:sldId id="608" r:id="rId33"/>
    <p:sldId id="631" r:id="rId34"/>
    <p:sldId id="609" r:id="rId35"/>
    <p:sldId id="610" r:id="rId36"/>
    <p:sldId id="611" r:id="rId37"/>
    <p:sldId id="612" r:id="rId38"/>
    <p:sldId id="613" r:id="rId39"/>
    <p:sldId id="615" r:id="rId40"/>
    <p:sldId id="616" r:id="rId41"/>
    <p:sldId id="614" r:id="rId42"/>
    <p:sldId id="573" r:id="rId43"/>
    <p:sldId id="618" r:id="rId44"/>
    <p:sldId id="632" r:id="rId45"/>
    <p:sldId id="633" r:id="rId46"/>
    <p:sldId id="596" r:id="rId47"/>
  </p:sldIdLst>
  <p:sldSz cx="12192000" cy="6858000"/>
  <p:notesSz cx="6858000" cy="9144000"/>
  <p:custDataLst>
    <p:tags r:id="rId4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D1F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755" autoAdjust="0"/>
    <p:restoredTop sz="94705" autoAdjust="0"/>
  </p:normalViewPr>
  <p:slideViewPr>
    <p:cSldViewPr snapToGrid="0">
      <p:cViewPr varScale="1">
        <p:scale>
          <a:sx n="61" d="100"/>
          <a:sy n="61" d="100"/>
        </p:scale>
        <p:origin x="80" y="120"/>
      </p:cViewPr>
      <p:guideLst>
        <p:guide orient="horz" pos="2160"/>
        <p:guide pos="3840"/>
      </p:guideLst>
    </p:cSldViewPr>
  </p:slideViewPr>
  <p:notesTextViewPr>
    <p:cViewPr>
      <p:scale>
        <a:sx n="1" d="1"/>
        <a:sy n="1" d="1"/>
      </p:scale>
      <p:origin x="0" y="0"/>
    </p:cViewPr>
  </p:notesTextViewPr>
  <p:sorterViewPr>
    <p:cViewPr>
      <p:scale>
        <a:sx n="100" d="100"/>
        <a:sy n="100" d="100"/>
      </p:scale>
      <p:origin x="0" y="638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B3379F-937F-4919-83C5-972AB0B9385E}" type="datetimeFigureOut">
              <a:rPr lang="en-AU" smtClean="0"/>
              <a:t>11/02/2020</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434B9F-80A5-4BFE-AF17-36279E57021D}" type="slidenum">
              <a:rPr lang="en-AU" smtClean="0"/>
              <a:t>‹#›</a:t>
            </a:fld>
            <a:endParaRPr lang="en-AU"/>
          </a:p>
        </p:txBody>
      </p:sp>
    </p:spTree>
    <p:extLst>
      <p:ext uri="{BB962C8B-B14F-4D97-AF65-F5344CB8AC3E}">
        <p14:creationId xmlns:p14="http://schemas.microsoft.com/office/powerpoint/2010/main" val="36327665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2</a:t>
            </a:fld>
            <a:endParaRPr lang="en-AU"/>
          </a:p>
        </p:txBody>
      </p:sp>
    </p:spTree>
    <p:extLst>
      <p:ext uri="{BB962C8B-B14F-4D97-AF65-F5344CB8AC3E}">
        <p14:creationId xmlns:p14="http://schemas.microsoft.com/office/powerpoint/2010/main" val="2349514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11</a:t>
            </a:fld>
            <a:endParaRPr lang="en-AU"/>
          </a:p>
        </p:txBody>
      </p:sp>
    </p:spTree>
    <p:extLst>
      <p:ext uri="{BB962C8B-B14F-4D97-AF65-F5344CB8AC3E}">
        <p14:creationId xmlns:p14="http://schemas.microsoft.com/office/powerpoint/2010/main" val="11550237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12</a:t>
            </a:fld>
            <a:endParaRPr lang="en-AU"/>
          </a:p>
        </p:txBody>
      </p:sp>
    </p:spTree>
    <p:extLst>
      <p:ext uri="{BB962C8B-B14F-4D97-AF65-F5344CB8AC3E}">
        <p14:creationId xmlns:p14="http://schemas.microsoft.com/office/powerpoint/2010/main" val="11550237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13</a:t>
            </a:fld>
            <a:endParaRPr lang="en-AU"/>
          </a:p>
        </p:txBody>
      </p:sp>
    </p:spTree>
    <p:extLst>
      <p:ext uri="{BB962C8B-B14F-4D97-AF65-F5344CB8AC3E}">
        <p14:creationId xmlns:p14="http://schemas.microsoft.com/office/powerpoint/2010/main" val="11550237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14</a:t>
            </a:fld>
            <a:endParaRPr lang="en-AU"/>
          </a:p>
        </p:txBody>
      </p:sp>
    </p:spTree>
    <p:extLst>
      <p:ext uri="{BB962C8B-B14F-4D97-AF65-F5344CB8AC3E}">
        <p14:creationId xmlns:p14="http://schemas.microsoft.com/office/powerpoint/2010/main" val="11550237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15</a:t>
            </a:fld>
            <a:endParaRPr lang="en-AU"/>
          </a:p>
        </p:txBody>
      </p:sp>
    </p:spTree>
    <p:extLst>
      <p:ext uri="{BB962C8B-B14F-4D97-AF65-F5344CB8AC3E}">
        <p14:creationId xmlns:p14="http://schemas.microsoft.com/office/powerpoint/2010/main" val="11550237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16</a:t>
            </a:fld>
            <a:endParaRPr lang="en-AU"/>
          </a:p>
        </p:txBody>
      </p:sp>
    </p:spTree>
    <p:extLst>
      <p:ext uri="{BB962C8B-B14F-4D97-AF65-F5344CB8AC3E}">
        <p14:creationId xmlns:p14="http://schemas.microsoft.com/office/powerpoint/2010/main" val="11550237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17</a:t>
            </a:fld>
            <a:endParaRPr lang="en-AU"/>
          </a:p>
        </p:txBody>
      </p:sp>
    </p:spTree>
    <p:extLst>
      <p:ext uri="{BB962C8B-B14F-4D97-AF65-F5344CB8AC3E}">
        <p14:creationId xmlns:p14="http://schemas.microsoft.com/office/powerpoint/2010/main" val="11550237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18</a:t>
            </a:fld>
            <a:endParaRPr lang="en-AU"/>
          </a:p>
        </p:txBody>
      </p:sp>
    </p:spTree>
    <p:extLst>
      <p:ext uri="{BB962C8B-B14F-4D97-AF65-F5344CB8AC3E}">
        <p14:creationId xmlns:p14="http://schemas.microsoft.com/office/powerpoint/2010/main" val="11550237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19</a:t>
            </a:fld>
            <a:endParaRPr lang="en-AU"/>
          </a:p>
        </p:txBody>
      </p:sp>
    </p:spTree>
    <p:extLst>
      <p:ext uri="{BB962C8B-B14F-4D97-AF65-F5344CB8AC3E}">
        <p14:creationId xmlns:p14="http://schemas.microsoft.com/office/powerpoint/2010/main" val="11550237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21</a:t>
            </a:fld>
            <a:endParaRPr lang="en-AU"/>
          </a:p>
        </p:txBody>
      </p:sp>
    </p:spTree>
    <p:extLst>
      <p:ext uri="{BB962C8B-B14F-4D97-AF65-F5344CB8AC3E}">
        <p14:creationId xmlns:p14="http://schemas.microsoft.com/office/powerpoint/2010/main" val="21149600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3</a:t>
            </a:fld>
            <a:endParaRPr lang="en-AU"/>
          </a:p>
        </p:txBody>
      </p:sp>
    </p:spTree>
    <p:extLst>
      <p:ext uri="{BB962C8B-B14F-4D97-AF65-F5344CB8AC3E}">
        <p14:creationId xmlns:p14="http://schemas.microsoft.com/office/powerpoint/2010/main" val="30835635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22</a:t>
            </a:fld>
            <a:endParaRPr lang="en-AU"/>
          </a:p>
        </p:txBody>
      </p:sp>
    </p:spTree>
    <p:extLst>
      <p:ext uri="{BB962C8B-B14F-4D97-AF65-F5344CB8AC3E}">
        <p14:creationId xmlns:p14="http://schemas.microsoft.com/office/powerpoint/2010/main" val="36069898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23</a:t>
            </a:fld>
            <a:endParaRPr lang="en-AU"/>
          </a:p>
        </p:txBody>
      </p:sp>
    </p:spTree>
    <p:extLst>
      <p:ext uri="{BB962C8B-B14F-4D97-AF65-F5344CB8AC3E}">
        <p14:creationId xmlns:p14="http://schemas.microsoft.com/office/powerpoint/2010/main" val="15957359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24</a:t>
            </a:fld>
            <a:endParaRPr lang="en-AU"/>
          </a:p>
        </p:txBody>
      </p:sp>
    </p:spTree>
    <p:extLst>
      <p:ext uri="{BB962C8B-B14F-4D97-AF65-F5344CB8AC3E}">
        <p14:creationId xmlns:p14="http://schemas.microsoft.com/office/powerpoint/2010/main" val="13545692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25</a:t>
            </a:fld>
            <a:endParaRPr lang="en-AU"/>
          </a:p>
        </p:txBody>
      </p:sp>
    </p:spTree>
    <p:extLst>
      <p:ext uri="{BB962C8B-B14F-4D97-AF65-F5344CB8AC3E}">
        <p14:creationId xmlns:p14="http://schemas.microsoft.com/office/powerpoint/2010/main" val="19265856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26</a:t>
            </a:fld>
            <a:endParaRPr lang="en-AU"/>
          </a:p>
        </p:txBody>
      </p:sp>
    </p:spTree>
    <p:extLst>
      <p:ext uri="{BB962C8B-B14F-4D97-AF65-F5344CB8AC3E}">
        <p14:creationId xmlns:p14="http://schemas.microsoft.com/office/powerpoint/2010/main" val="2122567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27</a:t>
            </a:fld>
            <a:endParaRPr lang="en-AU"/>
          </a:p>
        </p:txBody>
      </p:sp>
    </p:spTree>
    <p:extLst>
      <p:ext uri="{BB962C8B-B14F-4D97-AF65-F5344CB8AC3E}">
        <p14:creationId xmlns:p14="http://schemas.microsoft.com/office/powerpoint/2010/main" val="7257643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28</a:t>
            </a:fld>
            <a:endParaRPr lang="en-AU"/>
          </a:p>
        </p:txBody>
      </p:sp>
    </p:spTree>
    <p:extLst>
      <p:ext uri="{BB962C8B-B14F-4D97-AF65-F5344CB8AC3E}">
        <p14:creationId xmlns:p14="http://schemas.microsoft.com/office/powerpoint/2010/main" val="11680377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29</a:t>
            </a:fld>
            <a:endParaRPr lang="en-AU"/>
          </a:p>
        </p:txBody>
      </p:sp>
    </p:spTree>
    <p:extLst>
      <p:ext uri="{BB962C8B-B14F-4D97-AF65-F5344CB8AC3E}">
        <p14:creationId xmlns:p14="http://schemas.microsoft.com/office/powerpoint/2010/main" val="11754519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30</a:t>
            </a:fld>
            <a:endParaRPr lang="en-AU"/>
          </a:p>
        </p:txBody>
      </p:sp>
    </p:spTree>
    <p:extLst>
      <p:ext uri="{BB962C8B-B14F-4D97-AF65-F5344CB8AC3E}">
        <p14:creationId xmlns:p14="http://schemas.microsoft.com/office/powerpoint/2010/main" val="261592760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31</a:t>
            </a:fld>
            <a:endParaRPr lang="en-AU"/>
          </a:p>
        </p:txBody>
      </p:sp>
    </p:spTree>
    <p:extLst>
      <p:ext uri="{BB962C8B-B14F-4D97-AF65-F5344CB8AC3E}">
        <p14:creationId xmlns:p14="http://schemas.microsoft.com/office/powerpoint/2010/main" val="29847008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4</a:t>
            </a:fld>
            <a:endParaRPr lang="en-AU"/>
          </a:p>
        </p:txBody>
      </p:sp>
    </p:spTree>
    <p:extLst>
      <p:ext uri="{BB962C8B-B14F-4D97-AF65-F5344CB8AC3E}">
        <p14:creationId xmlns:p14="http://schemas.microsoft.com/office/powerpoint/2010/main" val="11550237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32</a:t>
            </a:fld>
            <a:endParaRPr lang="en-AU"/>
          </a:p>
        </p:txBody>
      </p:sp>
    </p:spTree>
    <p:extLst>
      <p:ext uri="{BB962C8B-B14F-4D97-AF65-F5344CB8AC3E}">
        <p14:creationId xmlns:p14="http://schemas.microsoft.com/office/powerpoint/2010/main" val="329127157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33</a:t>
            </a:fld>
            <a:endParaRPr lang="en-AU"/>
          </a:p>
        </p:txBody>
      </p:sp>
    </p:spTree>
    <p:extLst>
      <p:ext uri="{BB962C8B-B14F-4D97-AF65-F5344CB8AC3E}">
        <p14:creationId xmlns:p14="http://schemas.microsoft.com/office/powerpoint/2010/main" val="163862192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34</a:t>
            </a:fld>
            <a:endParaRPr lang="en-AU"/>
          </a:p>
        </p:txBody>
      </p:sp>
    </p:spTree>
    <p:extLst>
      <p:ext uri="{BB962C8B-B14F-4D97-AF65-F5344CB8AC3E}">
        <p14:creationId xmlns:p14="http://schemas.microsoft.com/office/powerpoint/2010/main" val="279172779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36</a:t>
            </a:fld>
            <a:endParaRPr lang="en-AU"/>
          </a:p>
        </p:txBody>
      </p:sp>
    </p:spTree>
    <p:extLst>
      <p:ext uri="{BB962C8B-B14F-4D97-AF65-F5344CB8AC3E}">
        <p14:creationId xmlns:p14="http://schemas.microsoft.com/office/powerpoint/2010/main" val="279172779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37</a:t>
            </a:fld>
            <a:endParaRPr lang="en-AU"/>
          </a:p>
        </p:txBody>
      </p:sp>
    </p:spTree>
    <p:extLst>
      <p:ext uri="{BB962C8B-B14F-4D97-AF65-F5344CB8AC3E}">
        <p14:creationId xmlns:p14="http://schemas.microsoft.com/office/powerpoint/2010/main" val="279172779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38</a:t>
            </a:fld>
            <a:endParaRPr lang="en-AU"/>
          </a:p>
        </p:txBody>
      </p:sp>
    </p:spTree>
    <p:extLst>
      <p:ext uri="{BB962C8B-B14F-4D97-AF65-F5344CB8AC3E}">
        <p14:creationId xmlns:p14="http://schemas.microsoft.com/office/powerpoint/2010/main" val="279172779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solidFill>
                  <a:prstClr val="black"/>
                </a:solidFill>
              </a:rPr>
              <a:pPr/>
              <a:t>39</a:t>
            </a:fld>
            <a:endParaRPr lang="en-AU">
              <a:solidFill>
                <a:prstClr val="black"/>
              </a:solidFill>
            </a:endParaRPr>
          </a:p>
        </p:txBody>
      </p:sp>
    </p:spTree>
    <p:extLst>
      <p:ext uri="{BB962C8B-B14F-4D97-AF65-F5344CB8AC3E}">
        <p14:creationId xmlns:p14="http://schemas.microsoft.com/office/powerpoint/2010/main" val="261592760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solidFill>
                  <a:prstClr val="black"/>
                </a:solidFill>
              </a:rPr>
              <a:pPr/>
              <a:t>40</a:t>
            </a:fld>
            <a:endParaRPr lang="en-AU">
              <a:solidFill>
                <a:prstClr val="black"/>
              </a:solidFill>
            </a:endParaRPr>
          </a:p>
        </p:txBody>
      </p:sp>
    </p:spTree>
    <p:extLst>
      <p:ext uri="{BB962C8B-B14F-4D97-AF65-F5344CB8AC3E}">
        <p14:creationId xmlns:p14="http://schemas.microsoft.com/office/powerpoint/2010/main" val="261592760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41</a:t>
            </a:fld>
            <a:endParaRPr lang="en-AU"/>
          </a:p>
        </p:txBody>
      </p:sp>
    </p:spTree>
    <p:extLst>
      <p:ext uri="{BB962C8B-B14F-4D97-AF65-F5344CB8AC3E}">
        <p14:creationId xmlns:p14="http://schemas.microsoft.com/office/powerpoint/2010/main" val="279172779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42</a:t>
            </a:fld>
            <a:endParaRPr lang="en-AU"/>
          </a:p>
        </p:txBody>
      </p:sp>
    </p:spTree>
    <p:extLst>
      <p:ext uri="{BB962C8B-B14F-4D97-AF65-F5344CB8AC3E}">
        <p14:creationId xmlns:p14="http://schemas.microsoft.com/office/powerpoint/2010/main" val="11550237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5</a:t>
            </a:fld>
            <a:endParaRPr lang="en-AU"/>
          </a:p>
        </p:txBody>
      </p:sp>
    </p:spTree>
    <p:extLst>
      <p:ext uri="{BB962C8B-B14F-4D97-AF65-F5344CB8AC3E}">
        <p14:creationId xmlns:p14="http://schemas.microsoft.com/office/powerpoint/2010/main" val="115502370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44</a:t>
            </a:fld>
            <a:endParaRPr lang="en-AU"/>
          </a:p>
        </p:txBody>
      </p:sp>
    </p:spTree>
    <p:extLst>
      <p:ext uri="{BB962C8B-B14F-4D97-AF65-F5344CB8AC3E}">
        <p14:creationId xmlns:p14="http://schemas.microsoft.com/office/powerpoint/2010/main" val="255608150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46</a:t>
            </a:fld>
            <a:endParaRPr lang="en-AU"/>
          </a:p>
        </p:txBody>
      </p:sp>
    </p:spTree>
    <p:extLst>
      <p:ext uri="{BB962C8B-B14F-4D97-AF65-F5344CB8AC3E}">
        <p14:creationId xmlns:p14="http://schemas.microsoft.com/office/powerpoint/2010/main" val="11550237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6</a:t>
            </a:fld>
            <a:endParaRPr lang="en-AU"/>
          </a:p>
        </p:txBody>
      </p:sp>
    </p:spTree>
    <p:extLst>
      <p:ext uri="{BB962C8B-B14F-4D97-AF65-F5344CB8AC3E}">
        <p14:creationId xmlns:p14="http://schemas.microsoft.com/office/powerpoint/2010/main" val="11550237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7</a:t>
            </a:fld>
            <a:endParaRPr lang="en-AU"/>
          </a:p>
        </p:txBody>
      </p:sp>
    </p:spTree>
    <p:extLst>
      <p:ext uri="{BB962C8B-B14F-4D97-AF65-F5344CB8AC3E}">
        <p14:creationId xmlns:p14="http://schemas.microsoft.com/office/powerpoint/2010/main" val="29410190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8</a:t>
            </a:fld>
            <a:endParaRPr lang="en-AU"/>
          </a:p>
        </p:txBody>
      </p:sp>
    </p:spTree>
    <p:extLst>
      <p:ext uri="{BB962C8B-B14F-4D97-AF65-F5344CB8AC3E}">
        <p14:creationId xmlns:p14="http://schemas.microsoft.com/office/powerpoint/2010/main" val="11550237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9</a:t>
            </a:fld>
            <a:endParaRPr lang="en-AU"/>
          </a:p>
        </p:txBody>
      </p:sp>
    </p:spTree>
    <p:extLst>
      <p:ext uri="{BB962C8B-B14F-4D97-AF65-F5344CB8AC3E}">
        <p14:creationId xmlns:p14="http://schemas.microsoft.com/office/powerpoint/2010/main" val="11550237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10</a:t>
            </a:fld>
            <a:endParaRPr lang="en-AU"/>
          </a:p>
        </p:txBody>
      </p:sp>
    </p:spTree>
    <p:extLst>
      <p:ext uri="{BB962C8B-B14F-4D97-AF65-F5344CB8AC3E}">
        <p14:creationId xmlns:p14="http://schemas.microsoft.com/office/powerpoint/2010/main" val="11550237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p:cNvSpPr>
            <a:spLocks noGrp="1"/>
          </p:cNvSpPr>
          <p:nvPr>
            <p:ph type="dt" sz="half" idx="10"/>
          </p:nvPr>
        </p:nvSpPr>
        <p:spPr/>
        <p:txBody>
          <a:bodyPr/>
          <a:lstStyle/>
          <a:p>
            <a:fld id="{42B299CD-62D9-4299-BA5B-90FF26755AB5}" type="datetime1">
              <a:rPr lang="en-AU" smtClean="0"/>
              <a:t>11/02/2020</a:t>
            </a:fld>
            <a:endParaRPr lang="en-AU"/>
          </a:p>
        </p:txBody>
      </p:sp>
      <p:sp>
        <p:nvSpPr>
          <p:cNvPr id="5" name="Footer Placeholder 4"/>
          <p:cNvSpPr>
            <a:spLocks noGrp="1"/>
          </p:cNvSpPr>
          <p:nvPr>
            <p:ph type="ftr" sz="quarter" idx="11"/>
          </p:nvPr>
        </p:nvSpPr>
        <p:spPr/>
        <p:txBody>
          <a:bodyPr/>
          <a:lstStyle/>
          <a:p>
            <a:r>
              <a:rPr lang="en-AU"/>
              <a:t>Econ1040 Principles of Economics, S115</a:t>
            </a:r>
          </a:p>
        </p:txBody>
      </p:sp>
      <p:sp>
        <p:nvSpPr>
          <p:cNvPr id="6" name="Slide Number Placeholder 5"/>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19548010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32592B64-6304-4E9F-B867-C95182D0F3BE}" type="datetime1">
              <a:rPr lang="en-AU" smtClean="0"/>
              <a:t>11/02/2020</a:t>
            </a:fld>
            <a:endParaRPr lang="en-AU"/>
          </a:p>
        </p:txBody>
      </p:sp>
      <p:sp>
        <p:nvSpPr>
          <p:cNvPr id="5" name="Footer Placeholder 4"/>
          <p:cNvSpPr>
            <a:spLocks noGrp="1"/>
          </p:cNvSpPr>
          <p:nvPr>
            <p:ph type="ftr" sz="quarter" idx="11"/>
          </p:nvPr>
        </p:nvSpPr>
        <p:spPr/>
        <p:txBody>
          <a:bodyPr/>
          <a:lstStyle/>
          <a:p>
            <a:r>
              <a:rPr lang="en-AU"/>
              <a:t>Econ1040 Principles of Economics, S115</a:t>
            </a:r>
          </a:p>
        </p:txBody>
      </p:sp>
      <p:sp>
        <p:nvSpPr>
          <p:cNvPr id="6" name="Slide Number Placeholder 5"/>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29466305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A8B57931-9989-4D8F-B100-B86B390A530F}" type="datetime1">
              <a:rPr lang="en-AU" smtClean="0"/>
              <a:t>11/02/2020</a:t>
            </a:fld>
            <a:endParaRPr lang="en-AU"/>
          </a:p>
        </p:txBody>
      </p:sp>
      <p:sp>
        <p:nvSpPr>
          <p:cNvPr id="5" name="Footer Placeholder 4"/>
          <p:cNvSpPr>
            <a:spLocks noGrp="1"/>
          </p:cNvSpPr>
          <p:nvPr>
            <p:ph type="ftr" sz="quarter" idx="11"/>
          </p:nvPr>
        </p:nvSpPr>
        <p:spPr/>
        <p:txBody>
          <a:bodyPr/>
          <a:lstStyle/>
          <a:p>
            <a:r>
              <a:rPr lang="en-AU"/>
              <a:t>Econ1040 Principles of Economics, S115</a:t>
            </a:r>
          </a:p>
        </p:txBody>
      </p:sp>
      <p:sp>
        <p:nvSpPr>
          <p:cNvPr id="6" name="Slide Number Placeholder 5"/>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666739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2E139088-8FE6-4FCD-ABD3-BCB189F00056}" type="datetime1">
              <a:rPr lang="en-AU" smtClean="0"/>
              <a:t>11/02/2020</a:t>
            </a:fld>
            <a:endParaRPr lang="en-AU"/>
          </a:p>
        </p:txBody>
      </p:sp>
      <p:sp>
        <p:nvSpPr>
          <p:cNvPr id="5" name="Footer Placeholder 4"/>
          <p:cNvSpPr>
            <a:spLocks noGrp="1"/>
          </p:cNvSpPr>
          <p:nvPr>
            <p:ph type="ftr" sz="quarter" idx="11"/>
          </p:nvPr>
        </p:nvSpPr>
        <p:spPr/>
        <p:txBody>
          <a:bodyPr/>
          <a:lstStyle/>
          <a:p>
            <a:r>
              <a:rPr lang="en-AU"/>
              <a:t>Econ1040 Principles of Economics, S115</a:t>
            </a:r>
          </a:p>
        </p:txBody>
      </p:sp>
      <p:sp>
        <p:nvSpPr>
          <p:cNvPr id="6" name="Slide Number Placeholder 5"/>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1202404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A84E0C-B099-4996-9F62-0EED3015E6DB}" type="datetime1">
              <a:rPr lang="en-AU" smtClean="0"/>
              <a:t>11/02/2020</a:t>
            </a:fld>
            <a:endParaRPr lang="en-AU"/>
          </a:p>
        </p:txBody>
      </p:sp>
      <p:sp>
        <p:nvSpPr>
          <p:cNvPr id="5" name="Footer Placeholder 4"/>
          <p:cNvSpPr>
            <a:spLocks noGrp="1"/>
          </p:cNvSpPr>
          <p:nvPr>
            <p:ph type="ftr" sz="quarter" idx="11"/>
          </p:nvPr>
        </p:nvSpPr>
        <p:spPr/>
        <p:txBody>
          <a:bodyPr/>
          <a:lstStyle/>
          <a:p>
            <a:r>
              <a:rPr lang="en-AU"/>
              <a:t>Econ1040 Principles of Economics, S115</a:t>
            </a:r>
          </a:p>
        </p:txBody>
      </p:sp>
      <p:sp>
        <p:nvSpPr>
          <p:cNvPr id="6" name="Slide Number Placeholder 5"/>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3609643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p:cNvSpPr>
            <a:spLocks noGrp="1"/>
          </p:cNvSpPr>
          <p:nvPr>
            <p:ph type="dt" sz="half" idx="10"/>
          </p:nvPr>
        </p:nvSpPr>
        <p:spPr/>
        <p:txBody>
          <a:bodyPr/>
          <a:lstStyle/>
          <a:p>
            <a:fld id="{6F7F6BEA-41F2-4407-ABCB-C6D8601B677E}" type="datetime1">
              <a:rPr lang="en-AU" smtClean="0"/>
              <a:t>11/02/2020</a:t>
            </a:fld>
            <a:endParaRPr lang="en-AU"/>
          </a:p>
        </p:txBody>
      </p:sp>
      <p:sp>
        <p:nvSpPr>
          <p:cNvPr id="6" name="Footer Placeholder 5"/>
          <p:cNvSpPr>
            <a:spLocks noGrp="1"/>
          </p:cNvSpPr>
          <p:nvPr>
            <p:ph type="ftr" sz="quarter" idx="11"/>
          </p:nvPr>
        </p:nvSpPr>
        <p:spPr/>
        <p:txBody>
          <a:bodyPr/>
          <a:lstStyle/>
          <a:p>
            <a:r>
              <a:rPr lang="en-AU"/>
              <a:t>Econ1040 Principles of Economics, S115</a:t>
            </a:r>
          </a:p>
        </p:txBody>
      </p:sp>
      <p:sp>
        <p:nvSpPr>
          <p:cNvPr id="7" name="Slide Number Placeholder 6"/>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11785911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p:cNvSpPr>
            <a:spLocks noGrp="1"/>
          </p:cNvSpPr>
          <p:nvPr>
            <p:ph type="dt" sz="half" idx="10"/>
          </p:nvPr>
        </p:nvSpPr>
        <p:spPr/>
        <p:txBody>
          <a:bodyPr/>
          <a:lstStyle/>
          <a:p>
            <a:fld id="{6BD4E304-FBAB-4896-82CA-0B76C032048B}" type="datetime1">
              <a:rPr lang="en-AU" smtClean="0"/>
              <a:t>11/02/2020</a:t>
            </a:fld>
            <a:endParaRPr lang="en-AU"/>
          </a:p>
        </p:txBody>
      </p:sp>
      <p:sp>
        <p:nvSpPr>
          <p:cNvPr id="8" name="Footer Placeholder 7"/>
          <p:cNvSpPr>
            <a:spLocks noGrp="1"/>
          </p:cNvSpPr>
          <p:nvPr>
            <p:ph type="ftr" sz="quarter" idx="11"/>
          </p:nvPr>
        </p:nvSpPr>
        <p:spPr/>
        <p:txBody>
          <a:bodyPr/>
          <a:lstStyle/>
          <a:p>
            <a:r>
              <a:rPr lang="en-AU"/>
              <a:t>Econ1040 Principles of Economics, S115</a:t>
            </a:r>
          </a:p>
        </p:txBody>
      </p:sp>
      <p:sp>
        <p:nvSpPr>
          <p:cNvPr id="9" name="Slide Number Placeholder 8"/>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36222102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2"/>
          <p:cNvSpPr>
            <a:spLocks noGrp="1"/>
          </p:cNvSpPr>
          <p:nvPr>
            <p:ph type="dt" sz="half" idx="10"/>
          </p:nvPr>
        </p:nvSpPr>
        <p:spPr/>
        <p:txBody>
          <a:bodyPr/>
          <a:lstStyle/>
          <a:p>
            <a:fld id="{60565075-399A-4AAE-A449-ADE93D42FC61}" type="datetime1">
              <a:rPr lang="en-AU" smtClean="0"/>
              <a:t>11/02/2020</a:t>
            </a:fld>
            <a:endParaRPr lang="en-AU"/>
          </a:p>
        </p:txBody>
      </p:sp>
      <p:sp>
        <p:nvSpPr>
          <p:cNvPr id="4" name="Footer Placeholder 3"/>
          <p:cNvSpPr>
            <a:spLocks noGrp="1"/>
          </p:cNvSpPr>
          <p:nvPr>
            <p:ph type="ftr" sz="quarter" idx="11"/>
          </p:nvPr>
        </p:nvSpPr>
        <p:spPr/>
        <p:txBody>
          <a:bodyPr/>
          <a:lstStyle/>
          <a:p>
            <a:r>
              <a:rPr lang="en-AU"/>
              <a:t>Econ1040 Principles of Economics, S115</a:t>
            </a:r>
          </a:p>
        </p:txBody>
      </p:sp>
      <p:sp>
        <p:nvSpPr>
          <p:cNvPr id="5" name="Slide Number Placeholder 4"/>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3756682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371173-4CC9-492D-BCC1-34FD37CC3187}" type="datetime1">
              <a:rPr lang="en-AU" smtClean="0"/>
              <a:t>11/02/2020</a:t>
            </a:fld>
            <a:endParaRPr lang="en-AU"/>
          </a:p>
        </p:txBody>
      </p:sp>
      <p:sp>
        <p:nvSpPr>
          <p:cNvPr id="3" name="Footer Placeholder 2"/>
          <p:cNvSpPr>
            <a:spLocks noGrp="1"/>
          </p:cNvSpPr>
          <p:nvPr>
            <p:ph type="ftr" sz="quarter" idx="11"/>
          </p:nvPr>
        </p:nvSpPr>
        <p:spPr/>
        <p:txBody>
          <a:bodyPr/>
          <a:lstStyle/>
          <a:p>
            <a:r>
              <a:rPr lang="en-AU"/>
              <a:t>Econ1040 Principles of Economics, S115</a:t>
            </a:r>
          </a:p>
        </p:txBody>
      </p:sp>
      <p:sp>
        <p:nvSpPr>
          <p:cNvPr id="4" name="Slide Number Placeholder 3"/>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16193528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F974D49-6728-4D71-A025-7676F50638D0}" type="datetime1">
              <a:rPr lang="en-AU" smtClean="0"/>
              <a:t>11/02/2020</a:t>
            </a:fld>
            <a:endParaRPr lang="en-AU"/>
          </a:p>
        </p:txBody>
      </p:sp>
      <p:sp>
        <p:nvSpPr>
          <p:cNvPr id="6" name="Footer Placeholder 5"/>
          <p:cNvSpPr>
            <a:spLocks noGrp="1"/>
          </p:cNvSpPr>
          <p:nvPr>
            <p:ph type="ftr" sz="quarter" idx="11"/>
          </p:nvPr>
        </p:nvSpPr>
        <p:spPr/>
        <p:txBody>
          <a:bodyPr/>
          <a:lstStyle/>
          <a:p>
            <a:r>
              <a:rPr lang="en-AU"/>
              <a:t>Econ1040 Principles of Economics, S115</a:t>
            </a:r>
          </a:p>
        </p:txBody>
      </p:sp>
      <p:sp>
        <p:nvSpPr>
          <p:cNvPr id="7" name="Slide Number Placeholder 6"/>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19064533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71E48CF-858C-4A31-A9F6-43C4AD660B6D}" type="datetime1">
              <a:rPr lang="en-AU" smtClean="0"/>
              <a:t>11/02/2020</a:t>
            </a:fld>
            <a:endParaRPr lang="en-AU"/>
          </a:p>
        </p:txBody>
      </p:sp>
      <p:sp>
        <p:nvSpPr>
          <p:cNvPr id="6" name="Footer Placeholder 5"/>
          <p:cNvSpPr>
            <a:spLocks noGrp="1"/>
          </p:cNvSpPr>
          <p:nvPr>
            <p:ph type="ftr" sz="quarter" idx="11"/>
          </p:nvPr>
        </p:nvSpPr>
        <p:spPr/>
        <p:txBody>
          <a:bodyPr/>
          <a:lstStyle/>
          <a:p>
            <a:r>
              <a:rPr lang="en-AU"/>
              <a:t>Econ1040 Principles of Economics, S115</a:t>
            </a:r>
          </a:p>
        </p:txBody>
      </p:sp>
      <p:sp>
        <p:nvSpPr>
          <p:cNvPr id="7" name="Slide Number Placeholder 6"/>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28145293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4947F3-E127-4B82-80E1-E71FAF778F53}" type="datetime1">
              <a:rPr lang="en-AU" smtClean="0"/>
              <a:t>11/02/2020</a:t>
            </a:fld>
            <a:endParaRPr lang="en-A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AU" dirty="0"/>
              <a:t>Econ1040 Principles of Economics, S115</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D345F4-C147-47F7-8B61-3EFBC2119803}" type="slidenum">
              <a:rPr lang="en-AU" smtClean="0"/>
              <a:t>‹#›</a:t>
            </a:fld>
            <a:endParaRPr lang="en-AU"/>
          </a:p>
        </p:txBody>
      </p:sp>
    </p:spTree>
    <p:extLst>
      <p:ext uri="{BB962C8B-B14F-4D97-AF65-F5344CB8AC3E}">
        <p14:creationId xmlns:p14="http://schemas.microsoft.com/office/powerpoint/2010/main" val="4469697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88141" y="638269"/>
            <a:ext cx="9144000" cy="3618970"/>
          </a:xfrm>
        </p:spPr>
        <p:txBody>
          <a:bodyPr>
            <a:normAutofit fontScale="90000"/>
          </a:bodyPr>
          <a:lstStyle/>
          <a:p>
            <a:pPr>
              <a:lnSpc>
                <a:spcPct val="150000"/>
              </a:lnSpc>
            </a:pPr>
            <a:r>
              <a:rPr lang="en-US" b="1" dirty="0">
                <a:solidFill>
                  <a:srgbClr val="002060"/>
                </a:solidFill>
                <a:effectLst>
                  <a:outerShdw blurRad="38100" dist="38100" dir="2700000" algn="tl">
                    <a:srgbClr val="000000">
                      <a:alpha val="43137"/>
                    </a:srgbClr>
                  </a:outerShdw>
                </a:effectLst>
              </a:rPr>
              <a:t>Lecture 8</a:t>
            </a:r>
            <a:br>
              <a:rPr lang="en-US" b="1" dirty="0">
                <a:solidFill>
                  <a:srgbClr val="002060"/>
                </a:solidFill>
                <a:effectLst>
                  <a:outerShdw blurRad="38100" dist="38100" dir="2700000" algn="tl">
                    <a:srgbClr val="000000">
                      <a:alpha val="43137"/>
                    </a:srgbClr>
                  </a:outerShdw>
                </a:effectLst>
              </a:rPr>
            </a:br>
            <a:r>
              <a:rPr lang="en-US" b="1" dirty="0">
                <a:solidFill>
                  <a:srgbClr val="002060"/>
                </a:solidFill>
                <a:effectLst>
                  <a:outerShdw blurRad="38100" dist="38100" dir="2700000" algn="tl">
                    <a:srgbClr val="000000">
                      <a:alpha val="43137"/>
                    </a:srgbClr>
                  </a:outerShdw>
                </a:effectLst>
              </a:rPr>
              <a:t>Getting and Keeping the Right People</a:t>
            </a:r>
            <a:endParaRPr lang="en-AU" b="1" dirty="0">
              <a:solidFill>
                <a:srgbClr val="002060"/>
              </a:solidFill>
              <a:effectLst>
                <a:outerShdw blurRad="38100" dist="38100" dir="2700000" algn="tl">
                  <a:srgbClr val="000000">
                    <a:alpha val="43137"/>
                  </a:srgbClr>
                </a:outerShdw>
              </a:effectLst>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1</a:t>
            </a:fld>
            <a:endParaRPr lang="en-AU"/>
          </a:p>
        </p:txBody>
      </p:sp>
      <p:cxnSp>
        <p:nvCxnSpPr>
          <p:cNvPr id="6" name="Straight Connector 5"/>
          <p:cNvCxnSpPr/>
          <p:nvPr/>
        </p:nvCxnSpPr>
        <p:spPr>
          <a:xfrm flipV="1">
            <a:off x="3395133" y="5836920"/>
            <a:ext cx="8080587" cy="13547"/>
          </a:xfrm>
          <a:prstGeom prst="line">
            <a:avLst/>
          </a:prstGeom>
          <a:ln w="38100">
            <a:solidFill>
              <a:srgbClr val="AD1F4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5008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solidFill>
                  <a:srgbClr val="002060"/>
                </a:solidFill>
              </a:rPr>
              <a:t>First Question – </a:t>
            </a:r>
            <a:r>
              <a:rPr lang="en-AU" b="1" i="1" dirty="0">
                <a:solidFill>
                  <a:srgbClr val="002060"/>
                </a:solidFill>
              </a:rPr>
              <a:t>who to hire</a:t>
            </a:r>
            <a:r>
              <a:rPr lang="en-AU" b="1" dirty="0">
                <a:solidFill>
                  <a:srgbClr val="002060"/>
                </a:solidFill>
              </a:rPr>
              <a:t>.</a:t>
            </a:r>
            <a:endParaRPr lang="en-AU" b="1" i="1" dirty="0">
              <a:solidFill>
                <a:srgbClr val="002060"/>
              </a:solidFill>
            </a:endParaRPr>
          </a:p>
        </p:txBody>
      </p:sp>
      <p:sp>
        <p:nvSpPr>
          <p:cNvPr id="3" name="Content Placeholder 2"/>
          <p:cNvSpPr>
            <a:spLocks noGrp="1"/>
          </p:cNvSpPr>
          <p:nvPr>
            <p:ph idx="1"/>
          </p:nvPr>
        </p:nvSpPr>
        <p:spPr>
          <a:xfrm>
            <a:off x="838200" y="1733550"/>
            <a:ext cx="10515600" cy="4524375"/>
          </a:xfrm>
        </p:spPr>
        <p:txBody>
          <a:bodyPr>
            <a:normAutofit fontScale="92500" lnSpcReduction="10000"/>
          </a:bodyPr>
          <a:lstStyle/>
          <a:p>
            <a:pPr marL="355600" indent="-355600">
              <a:lnSpc>
                <a:spcPct val="120000"/>
              </a:lnSpc>
              <a:buClr>
                <a:srgbClr val="0070C0"/>
              </a:buClr>
              <a:buSzPct val="50000"/>
              <a:buFont typeface="Wingdings" panose="05000000000000000000" pitchFamily="2" charset="2"/>
              <a:buChar char="q"/>
            </a:pPr>
            <a:r>
              <a:rPr lang="en-AU" dirty="0"/>
              <a:t>This model is perhaps a little too simple – what else haven’t we considered?</a:t>
            </a:r>
          </a:p>
          <a:p>
            <a:pPr marL="355600" indent="-355600">
              <a:lnSpc>
                <a:spcPct val="120000"/>
              </a:lnSpc>
              <a:buClr>
                <a:srgbClr val="0070C0"/>
              </a:buClr>
              <a:buSzPct val="50000"/>
              <a:buFont typeface="Wingdings" panose="05000000000000000000" pitchFamily="2" charset="2"/>
              <a:buChar char="q"/>
            </a:pPr>
            <a:r>
              <a:rPr lang="en-AU" dirty="0"/>
              <a:t>Consider: </a:t>
            </a:r>
          </a:p>
          <a:p>
            <a:pPr marL="714375" indent="-352425">
              <a:lnSpc>
                <a:spcPct val="120000"/>
              </a:lnSpc>
              <a:buClr>
                <a:srgbClr val="0070C0"/>
              </a:buClr>
              <a:buSzPct val="50000"/>
              <a:buFont typeface="Wingdings" panose="05000000000000000000" pitchFamily="2" charset="2"/>
              <a:buChar char="v"/>
            </a:pPr>
            <a:r>
              <a:rPr lang="en-AU" i="1" dirty="0"/>
              <a:t>If Bjork is a star, what is likely to happen? In the long run what might this mean for the firm which hires her?</a:t>
            </a:r>
            <a:endParaRPr lang="en-AU" i="1" dirty="0">
              <a:solidFill>
                <a:schemeClr val="bg2">
                  <a:lumMod val="25000"/>
                </a:schemeClr>
              </a:solidFill>
            </a:endParaRPr>
          </a:p>
          <a:p>
            <a:pPr marL="714375" indent="-352425">
              <a:lnSpc>
                <a:spcPct val="120000"/>
              </a:lnSpc>
              <a:buClr>
                <a:srgbClr val="0070C0"/>
              </a:buClr>
              <a:buSzPct val="50000"/>
              <a:buFont typeface="Wingdings" panose="05000000000000000000" pitchFamily="2" charset="2"/>
              <a:buChar char="v"/>
            </a:pPr>
            <a:r>
              <a:rPr lang="en-AU" i="1" dirty="0"/>
              <a:t>Of course it is not so simplistic – there may be asymmetric information that you can benefit from and retain a star</a:t>
            </a:r>
            <a:r>
              <a:rPr lang="en-AU" i="1" dirty="0">
                <a:solidFill>
                  <a:schemeClr val="bg2">
                    <a:lumMod val="25000"/>
                  </a:schemeClr>
                </a:solidFill>
              </a:rPr>
              <a:t>.</a:t>
            </a:r>
          </a:p>
          <a:p>
            <a:pPr marL="714375" indent="-352425">
              <a:lnSpc>
                <a:spcPct val="120000"/>
              </a:lnSpc>
              <a:buClr>
                <a:srgbClr val="0070C0"/>
              </a:buClr>
              <a:buSzPct val="50000"/>
              <a:buFont typeface="Wingdings" panose="05000000000000000000" pitchFamily="2" charset="2"/>
              <a:buChar char="v"/>
            </a:pPr>
            <a:r>
              <a:rPr lang="en-AU" i="1" dirty="0"/>
              <a:t>Even if Bjork is a star and you cannot hide that fact, it may be the case she is not a star elsewhere – firm specific productivity.</a:t>
            </a:r>
            <a:endParaRPr lang="en-AU" i="1" dirty="0">
              <a:solidFill>
                <a:schemeClr val="bg2">
                  <a:lumMod val="25000"/>
                </a:schemeClr>
              </a:solidFill>
            </a:endParaRPr>
          </a:p>
          <a:p>
            <a:pPr marL="714375" indent="-352425">
              <a:lnSpc>
                <a:spcPct val="120000"/>
              </a:lnSpc>
              <a:buClr>
                <a:srgbClr val="0070C0"/>
              </a:buClr>
              <a:buSzPct val="50000"/>
              <a:buFont typeface="Wingdings" panose="05000000000000000000" pitchFamily="2" charset="2"/>
              <a:buChar char="v"/>
            </a:pPr>
            <a:endParaRPr lang="en-AU" i="1" dirty="0">
              <a:solidFill>
                <a:schemeClr val="bg2">
                  <a:lumMod val="25000"/>
                </a:schemeClr>
              </a:solidFill>
            </a:endParaRPr>
          </a:p>
          <a:p>
            <a:pPr marL="714375" indent="-352425">
              <a:lnSpc>
                <a:spcPct val="120000"/>
              </a:lnSpc>
              <a:buClr>
                <a:srgbClr val="0070C0"/>
              </a:buClr>
              <a:buSzPct val="50000"/>
              <a:buFont typeface="Wingdings" panose="05000000000000000000" pitchFamily="2" charset="2"/>
              <a:buChar char="v"/>
            </a:pPr>
            <a:endParaRPr lang="en-AU" i="1" dirty="0">
              <a:solidFill>
                <a:schemeClr val="bg2">
                  <a:lumMod val="25000"/>
                </a:schemeClr>
              </a:solidFill>
            </a:endParaRPr>
          </a:p>
          <a:p>
            <a:pPr marL="714375" indent="-352425">
              <a:lnSpc>
                <a:spcPct val="120000"/>
              </a:lnSpc>
              <a:buClr>
                <a:srgbClr val="0070C0"/>
              </a:buClr>
              <a:buSzPct val="50000"/>
              <a:buFont typeface="Wingdings" panose="05000000000000000000" pitchFamily="2" charset="2"/>
              <a:buChar char="v"/>
            </a:pPr>
            <a:endParaRPr lang="en-AU" i="1" dirty="0">
              <a:solidFill>
                <a:schemeClr val="bg2">
                  <a:lumMod val="25000"/>
                </a:schemeClr>
              </a:solidFill>
            </a:endParaRPr>
          </a:p>
          <a:p>
            <a:pPr marL="0" indent="0">
              <a:buClr>
                <a:srgbClr val="0070C0"/>
              </a:buClr>
              <a:buSzPct val="50000"/>
              <a:buNone/>
            </a:pPr>
            <a:endParaRPr lang="en-AU"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10</a:t>
            </a:fld>
            <a:endParaRPr lang="en-AU"/>
          </a:p>
        </p:txBody>
      </p:sp>
    </p:spTree>
    <p:extLst>
      <p:ext uri="{BB962C8B-B14F-4D97-AF65-F5344CB8AC3E}">
        <p14:creationId xmlns:p14="http://schemas.microsoft.com/office/powerpoint/2010/main" val="1832146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solidFill>
                  <a:srgbClr val="002060"/>
                </a:solidFill>
              </a:rPr>
              <a:t>Next Question – </a:t>
            </a:r>
            <a:r>
              <a:rPr lang="en-AU" b="1" i="1" dirty="0">
                <a:solidFill>
                  <a:srgbClr val="002060"/>
                </a:solidFill>
              </a:rPr>
              <a:t>what standards to apply?</a:t>
            </a:r>
          </a:p>
        </p:txBody>
      </p:sp>
      <p:sp>
        <p:nvSpPr>
          <p:cNvPr id="3" name="Content Placeholder 2"/>
          <p:cNvSpPr>
            <a:spLocks noGrp="1"/>
          </p:cNvSpPr>
          <p:nvPr>
            <p:ph idx="1"/>
          </p:nvPr>
        </p:nvSpPr>
        <p:spPr>
          <a:xfrm>
            <a:off x="838200" y="1733550"/>
            <a:ext cx="10515600" cy="4524375"/>
          </a:xfrm>
        </p:spPr>
        <p:txBody>
          <a:bodyPr>
            <a:normAutofit/>
          </a:bodyPr>
          <a:lstStyle/>
          <a:p>
            <a:pPr marL="355600" indent="-355600">
              <a:lnSpc>
                <a:spcPct val="120000"/>
              </a:lnSpc>
              <a:buClr>
                <a:srgbClr val="0070C0"/>
              </a:buClr>
              <a:buSzPct val="50000"/>
              <a:buFont typeface="Wingdings" panose="05000000000000000000" pitchFamily="2" charset="2"/>
              <a:buChar char="q"/>
            </a:pPr>
            <a:r>
              <a:rPr lang="en-AU" dirty="0"/>
              <a:t>Should you always hire the best workers?</a:t>
            </a:r>
          </a:p>
          <a:p>
            <a:pPr marL="0" indent="0" algn="ctr">
              <a:lnSpc>
                <a:spcPct val="120000"/>
              </a:lnSpc>
              <a:buClr>
                <a:srgbClr val="0070C0"/>
              </a:buClr>
              <a:buSzPct val="50000"/>
              <a:buNone/>
            </a:pPr>
            <a:r>
              <a:rPr lang="en-AU" b="1" i="1" dirty="0">
                <a:solidFill>
                  <a:srgbClr val="FF0000"/>
                </a:solidFill>
              </a:rPr>
              <a:t>Why?</a:t>
            </a:r>
          </a:p>
          <a:p>
            <a:pPr marL="355600" indent="-355600">
              <a:lnSpc>
                <a:spcPct val="120000"/>
              </a:lnSpc>
              <a:buClr>
                <a:srgbClr val="0070C0"/>
              </a:buClr>
              <a:buSzPct val="50000"/>
              <a:buFont typeface="Wingdings" panose="05000000000000000000" pitchFamily="2" charset="2"/>
              <a:buChar char="q"/>
            </a:pPr>
            <a:r>
              <a:rPr lang="en-AU" dirty="0"/>
              <a:t>Consider: </a:t>
            </a:r>
          </a:p>
          <a:p>
            <a:pPr marL="714375" indent="-352425">
              <a:lnSpc>
                <a:spcPct val="120000"/>
              </a:lnSpc>
              <a:buClr>
                <a:srgbClr val="0070C0"/>
              </a:buClr>
              <a:buSzPct val="50000"/>
              <a:buFont typeface="Wingdings" panose="05000000000000000000" pitchFamily="2" charset="2"/>
              <a:buChar char="v"/>
            </a:pPr>
            <a:r>
              <a:rPr lang="en-AU" i="1" dirty="0">
                <a:solidFill>
                  <a:schemeClr val="bg2">
                    <a:lumMod val="25000"/>
                  </a:schemeClr>
                </a:solidFill>
              </a:rPr>
              <a:t>If University graduates are about 28% more productive than HS graduates we should also consider..</a:t>
            </a:r>
          </a:p>
          <a:p>
            <a:pPr marL="714375" indent="-352425">
              <a:lnSpc>
                <a:spcPct val="120000"/>
              </a:lnSpc>
              <a:buClr>
                <a:srgbClr val="0070C0"/>
              </a:buClr>
              <a:buSzPct val="50000"/>
              <a:buFont typeface="Wingdings" panose="05000000000000000000" pitchFamily="2" charset="2"/>
              <a:buChar char="v"/>
            </a:pPr>
            <a:r>
              <a:rPr lang="en-AU" i="1" dirty="0">
                <a:solidFill>
                  <a:schemeClr val="bg2">
                    <a:lumMod val="25000"/>
                  </a:schemeClr>
                </a:solidFill>
              </a:rPr>
              <a:t>…the wage that must be paid.</a:t>
            </a:r>
          </a:p>
          <a:p>
            <a:pPr marL="714375" indent="-352425">
              <a:lnSpc>
                <a:spcPct val="120000"/>
              </a:lnSpc>
              <a:buClr>
                <a:srgbClr val="0070C0"/>
              </a:buClr>
              <a:buSzPct val="50000"/>
              <a:buFont typeface="Wingdings" panose="05000000000000000000" pitchFamily="2" charset="2"/>
              <a:buChar char="v"/>
            </a:pPr>
            <a:endParaRPr lang="en-AU" i="1" dirty="0">
              <a:solidFill>
                <a:schemeClr val="bg2">
                  <a:lumMod val="25000"/>
                </a:schemeClr>
              </a:solidFill>
            </a:endParaRPr>
          </a:p>
          <a:p>
            <a:pPr marL="714375" indent="-352425">
              <a:lnSpc>
                <a:spcPct val="120000"/>
              </a:lnSpc>
              <a:buClr>
                <a:srgbClr val="0070C0"/>
              </a:buClr>
              <a:buSzPct val="50000"/>
              <a:buFont typeface="Wingdings" panose="05000000000000000000" pitchFamily="2" charset="2"/>
              <a:buChar char="v"/>
            </a:pPr>
            <a:endParaRPr lang="en-AU" i="1" dirty="0">
              <a:solidFill>
                <a:schemeClr val="bg2">
                  <a:lumMod val="25000"/>
                </a:schemeClr>
              </a:solidFill>
            </a:endParaRPr>
          </a:p>
          <a:p>
            <a:pPr marL="0" indent="0">
              <a:buClr>
                <a:srgbClr val="0070C0"/>
              </a:buClr>
              <a:buSzPct val="50000"/>
              <a:buNone/>
            </a:pPr>
            <a:endParaRPr lang="en-AU"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11</a:t>
            </a:fld>
            <a:endParaRPr lang="en-AU"/>
          </a:p>
        </p:txBody>
      </p:sp>
    </p:spTree>
    <p:extLst>
      <p:ext uri="{BB962C8B-B14F-4D97-AF65-F5344CB8AC3E}">
        <p14:creationId xmlns:p14="http://schemas.microsoft.com/office/powerpoint/2010/main" val="2690324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solidFill>
                  <a:srgbClr val="002060"/>
                </a:solidFill>
              </a:rPr>
              <a:t>Next Question – what standards to apply?</a:t>
            </a:r>
            <a:endParaRPr lang="en-AU" b="1" i="1" dirty="0">
              <a:solidFill>
                <a:srgbClr val="00206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733550"/>
                <a:ext cx="10515600" cy="4524375"/>
              </a:xfrm>
            </p:spPr>
            <p:txBody>
              <a:bodyPr>
                <a:normAutofit/>
              </a:bodyPr>
              <a:lstStyle/>
              <a:p>
                <a:pPr marL="355600" indent="-355600">
                  <a:lnSpc>
                    <a:spcPct val="120000"/>
                  </a:lnSpc>
                  <a:buClr>
                    <a:srgbClr val="0070C0"/>
                  </a:buClr>
                  <a:buSzPct val="50000"/>
                  <a:buFont typeface="Wingdings" panose="05000000000000000000" pitchFamily="2" charset="2"/>
                  <a:buChar char="q"/>
                </a:pPr>
                <a:r>
                  <a:rPr lang="en-AU" dirty="0"/>
                  <a:t>In fact the optimisation consideration is generally:</a:t>
                </a:r>
              </a:p>
              <a:p>
                <a:pPr marL="0" indent="0" algn="ctr">
                  <a:lnSpc>
                    <a:spcPct val="120000"/>
                  </a:lnSpc>
                  <a:buClr>
                    <a:srgbClr val="0070C0"/>
                  </a:buClr>
                  <a:buSzPct val="50000"/>
                  <a:buNone/>
                </a:pPr>
                <a14:m>
                  <m:oMathPara xmlns:m="http://schemas.openxmlformats.org/officeDocument/2006/math">
                    <m:oMathParaPr>
                      <m:jc m:val="centerGroup"/>
                    </m:oMathParaPr>
                    <m:oMath xmlns:m="http://schemas.openxmlformats.org/officeDocument/2006/math">
                      <m:f>
                        <m:fPr>
                          <m:ctrlPr>
                            <a:rPr lang="en-AU" i="1" smtClean="0">
                              <a:latin typeface="Cambria Math" panose="02040503050406030204" pitchFamily="18" charset="0"/>
                            </a:rPr>
                          </m:ctrlPr>
                        </m:fPr>
                        <m:num>
                          <m:sSub>
                            <m:sSubPr>
                              <m:ctrlPr>
                                <a:rPr lang="en-AU" i="1" smtClean="0">
                                  <a:latin typeface="Cambria Math" panose="02040503050406030204" pitchFamily="18" charset="0"/>
                                </a:rPr>
                              </m:ctrlPr>
                            </m:sSubPr>
                            <m:e>
                              <m:r>
                                <a:rPr lang="en-AU" b="0" i="1" smtClean="0">
                                  <a:latin typeface="Cambria Math"/>
                                </a:rPr>
                                <m:t>𝑤</m:t>
                              </m:r>
                            </m:e>
                            <m:sub>
                              <m:r>
                                <a:rPr lang="en-AU" b="0" i="1" smtClean="0">
                                  <a:latin typeface="Cambria Math"/>
                                </a:rPr>
                                <m:t>𝐻</m:t>
                              </m:r>
                            </m:sub>
                          </m:sSub>
                        </m:num>
                        <m:den>
                          <m:sSub>
                            <m:sSubPr>
                              <m:ctrlPr>
                                <a:rPr lang="en-AU" i="1" smtClean="0">
                                  <a:latin typeface="Cambria Math" panose="02040503050406030204" pitchFamily="18" charset="0"/>
                                </a:rPr>
                              </m:ctrlPr>
                            </m:sSubPr>
                            <m:e>
                              <m:r>
                                <a:rPr lang="en-AU" b="0" i="1" smtClean="0">
                                  <a:latin typeface="Cambria Math"/>
                                </a:rPr>
                                <m:t>𝑄</m:t>
                              </m:r>
                            </m:e>
                            <m:sub>
                              <m:r>
                                <a:rPr lang="en-AU" b="0" i="1" smtClean="0">
                                  <a:latin typeface="Cambria Math"/>
                                </a:rPr>
                                <m:t>𝐻</m:t>
                              </m:r>
                            </m:sub>
                          </m:sSub>
                        </m:den>
                      </m:f>
                      <m:r>
                        <a:rPr lang="en-AU" b="0" i="1" smtClean="0">
                          <a:latin typeface="Cambria Math"/>
                        </a:rPr>
                        <m:t>=</m:t>
                      </m:r>
                      <m:f>
                        <m:fPr>
                          <m:ctrlPr>
                            <a:rPr lang="en-AU" i="1">
                              <a:latin typeface="Cambria Math" panose="02040503050406030204" pitchFamily="18" charset="0"/>
                            </a:rPr>
                          </m:ctrlPr>
                        </m:fPr>
                        <m:num>
                          <m:sSub>
                            <m:sSubPr>
                              <m:ctrlPr>
                                <a:rPr lang="en-AU" i="1">
                                  <a:latin typeface="Cambria Math" panose="02040503050406030204" pitchFamily="18" charset="0"/>
                                </a:rPr>
                              </m:ctrlPr>
                            </m:sSubPr>
                            <m:e>
                              <m:r>
                                <a:rPr lang="en-AU" i="1">
                                  <a:latin typeface="Cambria Math"/>
                                </a:rPr>
                                <m:t>𝑤</m:t>
                              </m:r>
                            </m:e>
                            <m:sub>
                              <m:r>
                                <a:rPr lang="en-AU" b="0" i="1" smtClean="0">
                                  <a:latin typeface="Cambria Math"/>
                                </a:rPr>
                                <m:t>𝑈</m:t>
                              </m:r>
                            </m:sub>
                          </m:sSub>
                        </m:num>
                        <m:den>
                          <m:sSub>
                            <m:sSubPr>
                              <m:ctrlPr>
                                <a:rPr lang="en-AU" i="1">
                                  <a:latin typeface="Cambria Math" panose="02040503050406030204" pitchFamily="18" charset="0"/>
                                </a:rPr>
                              </m:ctrlPr>
                            </m:sSubPr>
                            <m:e>
                              <m:r>
                                <a:rPr lang="en-AU" i="1">
                                  <a:latin typeface="Cambria Math"/>
                                </a:rPr>
                                <m:t>𝑄</m:t>
                              </m:r>
                            </m:e>
                            <m:sub>
                              <m:r>
                                <a:rPr lang="en-AU" b="0" i="1" smtClean="0">
                                  <a:latin typeface="Cambria Math"/>
                                </a:rPr>
                                <m:t>𝑈</m:t>
                              </m:r>
                            </m:sub>
                          </m:sSub>
                        </m:den>
                      </m:f>
                    </m:oMath>
                  </m:oMathPara>
                </a14:m>
                <a:endParaRPr lang="en-AU" dirty="0"/>
              </a:p>
              <a:p>
                <a:pPr marL="355600" indent="-355600">
                  <a:lnSpc>
                    <a:spcPct val="120000"/>
                  </a:lnSpc>
                  <a:buClr>
                    <a:srgbClr val="0070C0"/>
                  </a:buClr>
                  <a:buSzPct val="50000"/>
                  <a:buFont typeface="Wingdings" panose="05000000000000000000" pitchFamily="2" charset="2"/>
                  <a:buChar char="q"/>
                </a:pPr>
                <a:r>
                  <a:rPr lang="en-AU" dirty="0"/>
                  <a:t>We should know what this equilibrium condition is actually saying.. </a:t>
                </a:r>
              </a:p>
              <a:p>
                <a:pPr marL="714375" indent="-352425">
                  <a:lnSpc>
                    <a:spcPct val="120000"/>
                  </a:lnSpc>
                  <a:buClr>
                    <a:srgbClr val="0070C0"/>
                  </a:buClr>
                  <a:buSzPct val="50000"/>
                  <a:buFont typeface="Wingdings" panose="05000000000000000000" pitchFamily="2" charset="2"/>
                  <a:buChar char="v"/>
                </a:pPr>
                <a:r>
                  <a:rPr lang="en-AU" i="1" dirty="0">
                    <a:solidFill>
                      <a:schemeClr val="bg2">
                        <a:lumMod val="25000"/>
                      </a:schemeClr>
                    </a:solidFill>
                  </a:rPr>
                  <a:t>Make sure that you compare the costs and benefits of hiring different types of workers</a:t>
                </a:r>
              </a:p>
              <a:p>
                <a:pPr marL="714375" indent="-352425">
                  <a:lnSpc>
                    <a:spcPct val="120000"/>
                  </a:lnSpc>
                  <a:buClr>
                    <a:srgbClr val="0070C0"/>
                  </a:buClr>
                  <a:buSzPct val="50000"/>
                  <a:buFont typeface="Wingdings" panose="05000000000000000000" pitchFamily="2" charset="2"/>
                  <a:buChar char="v"/>
                </a:pPr>
                <a:r>
                  <a:rPr lang="en-AU" i="1" dirty="0">
                    <a:solidFill>
                      <a:schemeClr val="bg2">
                        <a:lumMod val="25000"/>
                      </a:schemeClr>
                    </a:solidFill>
                  </a:rPr>
                  <a:t>…equate the slope of the </a:t>
                </a:r>
                <a:r>
                  <a:rPr lang="en-AU" i="1" dirty="0" err="1">
                    <a:solidFill>
                      <a:schemeClr val="bg2">
                        <a:lumMod val="25000"/>
                      </a:schemeClr>
                    </a:solidFill>
                  </a:rPr>
                  <a:t>isocost</a:t>
                </a:r>
                <a:r>
                  <a:rPr lang="en-AU" i="1" dirty="0">
                    <a:solidFill>
                      <a:schemeClr val="bg2">
                        <a:lumMod val="25000"/>
                      </a:schemeClr>
                    </a:solidFill>
                  </a:rPr>
                  <a:t> line with that of the isoquant line.</a:t>
                </a:r>
              </a:p>
              <a:p>
                <a:pPr marL="714375" indent="-352425">
                  <a:lnSpc>
                    <a:spcPct val="120000"/>
                  </a:lnSpc>
                  <a:buClr>
                    <a:srgbClr val="0070C0"/>
                  </a:buClr>
                  <a:buSzPct val="50000"/>
                  <a:buFont typeface="Wingdings" panose="05000000000000000000" pitchFamily="2" charset="2"/>
                  <a:buChar char="v"/>
                </a:pPr>
                <a:endParaRPr lang="en-AU" i="1" dirty="0">
                  <a:solidFill>
                    <a:schemeClr val="bg2">
                      <a:lumMod val="25000"/>
                    </a:schemeClr>
                  </a:solidFill>
                </a:endParaRPr>
              </a:p>
              <a:p>
                <a:pPr marL="714375" indent="-352425">
                  <a:lnSpc>
                    <a:spcPct val="120000"/>
                  </a:lnSpc>
                  <a:buClr>
                    <a:srgbClr val="0070C0"/>
                  </a:buClr>
                  <a:buSzPct val="50000"/>
                  <a:buFont typeface="Wingdings" panose="05000000000000000000" pitchFamily="2" charset="2"/>
                  <a:buChar char="v"/>
                </a:pPr>
                <a:endParaRPr lang="en-AU" i="1" dirty="0">
                  <a:solidFill>
                    <a:schemeClr val="bg2">
                      <a:lumMod val="25000"/>
                    </a:schemeClr>
                  </a:solidFill>
                </a:endParaRPr>
              </a:p>
              <a:p>
                <a:pPr marL="0" indent="0">
                  <a:buClr>
                    <a:srgbClr val="0070C0"/>
                  </a:buClr>
                  <a:buSzPct val="50000"/>
                  <a:buNone/>
                </a:pPr>
                <a:endParaRPr lang="en-AU" i="1" dirty="0">
                  <a:solidFill>
                    <a:schemeClr val="bg2">
                      <a:lumMod val="50000"/>
                    </a:schemeClr>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733550"/>
                <a:ext cx="10515600" cy="4524375"/>
              </a:xfrm>
              <a:blipFill rotWithShape="1">
                <a:blip r:embed="rId3"/>
                <a:stretch>
                  <a:fillRect l="-116" t="-135" r="-580"/>
                </a:stretch>
              </a:blipFill>
            </p:spPr>
            <p:txBody>
              <a:bodyPr/>
              <a:lstStyle/>
              <a:p>
                <a:r>
                  <a:rPr lang="en-AU">
                    <a:noFill/>
                  </a:rPr>
                  <a:t> </a:t>
                </a:r>
              </a:p>
            </p:txBody>
          </p:sp>
        </mc:Fallback>
      </mc:AlternateContent>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12</a:t>
            </a:fld>
            <a:endParaRPr lang="en-AU"/>
          </a:p>
        </p:txBody>
      </p:sp>
    </p:spTree>
    <p:extLst>
      <p:ext uri="{BB962C8B-B14F-4D97-AF65-F5344CB8AC3E}">
        <p14:creationId xmlns:p14="http://schemas.microsoft.com/office/powerpoint/2010/main" val="1357770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solidFill>
                  <a:srgbClr val="002060"/>
                </a:solidFill>
              </a:rPr>
              <a:t>Next Question – what standards to apply?</a:t>
            </a:r>
            <a:endParaRPr lang="en-AU" b="1" i="1" dirty="0">
              <a:solidFill>
                <a:srgbClr val="002060"/>
              </a:solidFill>
            </a:endParaRPr>
          </a:p>
        </p:txBody>
      </p:sp>
      <p:sp>
        <p:nvSpPr>
          <p:cNvPr id="3" name="Content Placeholder 2"/>
          <p:cNvSpPr>
            <a:spLocks noGrp="1"/>
          </p:cNvSpPr>
          <p:nvPr>
            <p:ph idx="1"/>
          </p:nvPr>
        </p:nvSpPr>
        <p:spPr>
          <a:xfrm>
            <a:off x="838200" y="1733550"/>
            <a:ext cx="10515600" cy="4524375"/>
          </a:xfrm>
        </p:spPr>
        <p:txBody>
          <a:bodyPr>
            <a:normAutofit fontScale="85000" lnSpcReduction="10000"/>
          </a:bodyPr>
          <a:lstStyle/>
          <a:p>
            <a:pPr marL="355600" indent="-355600">
              <a:lnSpc>
                <a:spcPct val="120000"/>
              </a:lnSpc>
              <a:buClr>
                <a:srgbClr val="0070C0"/>
              </a:buClr>
              <a:buSzPct val="50000"/>
              <a:buFont typeface="Wingdings" panose="05000000000000000000" pitchFamily="2" charset="2"/>
              <a:buChar char="q"/>
            </a:pPr>
            <a:r>
              <a:rPr lang="en-AU" dirty="0"/>
              <a:t>What mix of ‘high’ and ‘low’ workers to hire needs some considered thought.</a:t>
            </a:r>
          </a:p>
          <a:p>
            <a:pPr marL="355600" indent="-355600">
              <a:lnSpc>
                <a:spcPct val="120000"/>
              </a:lnSpc>
              <a:buClr>
                <a:srgbClr val="0070C0"/>
              </a:buClr>
              <a:buSzPct val="50000"/>
              <a:buFont typeface="Wingdings" panose="05000000000000000000" pitchFamily="2" charset="2"/>
              <a:buChar char="q"/>
            </a:pPr>
            <a:r>
              <a:rPr lang="en-AU" dirty="0"/>
              <a:t>One consideration that is likely to be important is the nature of production. We should ask ourselves if:</a:t>
            </a:r>
          </a:p>
          <a:p>
            <a:pPr marL="809625" indent="-447675">
              <a:lnSpc>
                <a:spcPct val="120000"/>
              </a:lnSpc>
              <a:buClr>
                <a:srgbClr val="0070C0"/>
              </a:buClr>
              <a:buSzPct val="100000"/>
              <a:buFont typeface="+mj-lt"/>
              <a:buAutoNum type="alphaLcParenR"/>
            </a:pPr>
            <a:r>
              <a:rPr lang="en-AU" dirty="0"/>
              <a:t>Productivity is independent of co-workers: </a:t>
            </a:r>
            <a:r>
              <a:rPr lang="en-AU" i="1" dirty="0">
                <a:solidFill>
                  <a:schemeClr val="bg2">
                    <a:lumMod val="25000"/>
                  </a:schemeClr>
                </a:solidFill>
              </a:rPr>
              <a:t>in which case the approach is as described above.</a:t>
            </a:r>
          </a:p>
          <a:p>
            <a:pPr marL="809625" indent="-447675">
              <a:lnSpc>
                <a:spcPct val="120000"/>
              </a:lnSpc>
              <a:buClr>
                <a:srgbClr val="0070C0"/>
              </a:buClr>
              <a:buSzPct val="100000"/>
              <a:buFont typeface="+mj-lt"/>
              <a:buAutoNum type="alphaLcParenR"/>
            </a:pPr>
            <a:r>
              <a:rPr lang="en-AU" dirty="0"/>
              <a:t>Productivity depends on co-workers: </a:t>
            </a:r>
            <a:r>
              <a:rPr lang="en-AU" i="1" dirty="0">
                <a:solidFill>
                  <a:schemeClr val="bg2">
                    <a:lumMod val="25000"/>
                  </a:schemeClr>
                </a:solidFill>
              </a:rPr>
              <a:t>in this case it will in general be profitable to hire better quality workers (up to a point).</a:t>
            </a:r>
          </a:p>
          <a:p>
            <a:pPr marL="809625" indent="-447675">
              <a:lnSpc>
                <a:spcPct val="120000"/>
              </a:lnSpc>
              <a:buClr>
                <a:srgbClr val="0070C0"/>
              </a:buClr>
              <a:buSzPct val="100000"/>
              <a:buFont typeface="+mj-lt"/>
              <a:buAutoNum type="alphaLcParenR"/>
            </a:pPr>
            <a:r>
              <a:rPr lang="en-AU" dirty="0"/>
              <a:t>Productivity of workers depends on something else (capital): </a:t>
            </a:r>
            <a:r>
              <a:rPr lang="en-AU" i="1" dirty="0">
                <a:solidFill>
                  <a:schemeClr val="bg2">
                    <a:lumMod val="25000"/>
                  </a:schemeClr>
                </a:solidFill>
              </a:rPr>
              <a:t>we are now back to something like the original specification. </a:t>
            </a:r>
            <a:r>
              <a:rPr lang="en-AU" dirty="0"/>
              <a:t> </a:t>
            </a:r>
          </a:p>
          <a:p>
            <a:pPr marL="809625" indent="-447675">
              <a:lnSpc>
                <a:spcPct val="120000"/>
              </a:lnSpc>
              <a:buClr>
                <a:srgbClr val="0070C0"/>
              </a:buClr>
              <a:buSzPct val="100000"/>
              <a:buFont typeface="+mj-lt"/>
              <a:buAutoNum type="alphaLcParenR"/>
            </a:pPr>
            <a:endParaRPr lang="en-AU" dirty="0"/>
          </a:p>
          <a:p>
            <a:pPr marL="714375" indent="-352425">
              <a:lnSpc>
                <a:spcPct val="120000"/>
              </a:lnSpc>
              <a:buClr>
                <a:srgbClr val="0070C0"/>
              </a:buClr>
              <a:buSzPct val="50000"/>
              <a:buFont typeface="Wingdings" panose="05000000000000000000" pitchFamily="2" charset="2"/>
              <a:buChar char="v"/>
            </a:pPr>
            <a:endParaRPr lang="en-AU" i="1" dirty="0">
              <a:solidFill>
                <a:schemeClr val="bg2">
                  <a:lumMod val="25000"/>
                </a:schemeClr>
              </a:solidFill>
            </a:endParaRPr>
          </a:p>
          <a:p>
            <a:pPr marL="714375" indent="-352425">
              <a:lnSpc>
                <a:spcPct val="120000"/>
              </a:lnSpc>
              <a:buClr>
                <a:srgbClr val="0070C0"/>
              </a:buClr>
              <a:buSzPct val="50000"/>
              <a:buFont typeface="Wingdings" panose="05000000000000000000" pitchFamily="2" charset="2"/>
              <a:buChar char="v"/>
            </a:pPr>
            <a:endParaRPr lang="en-AU" i="1" dirty="0">
              <a:solidFill>
                <a:schemeClr val="bg2">
                  <a:lumMod val="25000"/>
                </a:schemeClr>
              </a:solidFill>
            </a:endParaRPr>
          </a:p>
          <a:p>
            <a:pPr marL="0" indent="0">
              <a:buClr>
                <a:srgbClr val="0070C0"/>
              </a:buClr>
              <a:buSzPct val="50000"/>
              <a:buNone/>
            </a:pPr>
            <a:endParaRPr lang="en-AU"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13</a:t>
            </a:fld>
            <a:endParaRPr lang="en-AU"/>
          </a:p>
        </p:txBody>
      </p:sp>
    </p:spTree>
    <p:extLst>
      <p:ext uri="{BB962C8B-B14F-4D97-AF65-F5344CB8AC3E}">
        <p14:creationId xmlns:p14="http://schemas.microsoft.com/office/powerpoint/2010/main" val="2554506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solidFill>
                  <a:srgbClr val="002060"/>
                </a:solidFill>
              </a:rPr>
              <a:t>Next Step – </a:t>
            </a:r>
            <a:r>
              <a:rPr lang="en-AU" b="1" i="1" dirty="0">
                <a:solidFill>
                  <a:srgbClr val="002060"/>
                </a:solidFill>
              </a:rPr>
              <a:t>the recruitment process</a:t>
            </a:r>
          </a:p>
        </p:txBody>
      </p:sp>
      <p:sp>
        <p:nvSpPr>
          <p:cNvPr id="3" name="Content Placeholder 2"/>
          <p:cNvSpPr>
            <a:spLocks noGrp="1"/>
          </p:cNvSpPr>
          <p:nvPr>
            <p:ph idx="1"/>
          </p:nvPr>
        </p:nvSpPr>
        <p:spPr>
          <a:xfrm>
            <a:off x="838200" y="1733550"/>
            <a:ext cx="10515600" cy="4524375"/>
          </a:xfrm>
        </p:spPr>
        <p:txBody>
          <a:bodyPr>
            <a:normAutofit fontScale="92500" lnSpcReduction="20000"/>
          </a:bodyPr>
          <a:lstStyle/>
          <a:p>
            <a:pPr marL="355600" indent="-355600">
              <a:lnSpc>
                <a:spcPct val="120000"/>
              </a:lnSpc>
              <a:buClr>
                <a:srgbClr val="0070C0"/>
              </a:buClr>
              <a:buSzPct val="50000"/>
              <a:buFont typeface="Wingdings" panose="05000000000000000000" pitchFamily="2" charset="2"/>
              <a:buChar char="q"/>
            </a:pPr>
            <a:r>
              <a:rPr lang="en-AU" dirty="0"/>
              <a:t>If a firm decides that it will make some hires it then faces at least two challenges: </a:t>
            </a:r>
          </a:p>
          <a:p>
            <a:pPr marL="714375" indent="-352425">
              <a:lnSpc>
                <a:spcPct val="120000"/>
              </a:lnSpc>
              <a:buClr>
                <a:srgbClr val="0070C0"/>
              </a:buClr>
              <a:buSzPct val="50000"/>
              <a:buFont typeface="Wingdings" panose="05000000000000000000" pitchFamily="2" charset="2"/>
              <a:buChar char="v"/>
            </a:pPr>
            <a:r>
              <a:rPr lang="en-AU" i="1" dirty="0">
                <a:solidFill>
                  <a:schemeClr val="bg2">
                    <a:lumMod val="25000"/>
                  </a:schemeClr>
                </a:solidFill>
              </a:rPr>
              <a:t>How to ‘weed out’ the undesirable applicants?</a:t>
            </a:r>
          </a:p>
          <a:p>
            <a:pPr marL="714375" indent="-352425">
              <a:lnSpc>
                <a:spcPct val="120000"/>
              </a:lnSpc>
              <a:buClr>
                <a:srgbClr val="0070C0"/>
              </a:buClr>
              <a:buSzPct val="50000"/>
              <a:buFont typeface="Wingdings" panose="05000000000000000000" pitchFamily="2" charset="2"/>
              <a:buChar char="v"/>
            </a:pPr>
            <a:r>
              <a:rPr lang="en-AU" i="1" dirty="0">
                <a:solidFill>
                  <a:schemeClr val="bg2">
                    <a:lumMod val="25000"/>
                  </a:schemeClr>
                </a:solidFill>
              </a:rPr>
              <a:t>How to attract the right types of applicants?</a:t>
            </a:r>
          </a:p>
          <a:p>
            <a:pPr marL="355600" indent="-355600">
              <a:lnSpc>
                <a:spcPct val="120000"/>
              </a:lnSpc>
              <a:buClr>
                <a:srgbClr val="0070C0"/>
              </a:buClr>
              <a:buSzPct val="50000"/>
              <a:buFont typeface="Wingdings" panose="05000000000000000000" pitchFamily="2" charset="2"/>
              <a:buChar char="q"/>
            </a:pPr>
            <a:r>
              <a:rPr lang="en-AU" dirty="0"/>
              <a:t>The real problem here is that firms face a problem of </a:t>
            </a:r>
            <a:r>
              <a:rPr lang="en-AU" b="1" i="1" dirty="0">
                <a:solidFill>
                  <a:srgbClr val="FF0000"/>
                </a:solidFill>
              </a:rPr>
              <a:t>adverse selection</a:t>
            </a:r>
            <a:r>
              <a:rPr lang="en-AU" dirty="0"/>
              <a:t> – applicants know what type of ‘person’ they are, but the firm doesn’t. </a:t>
            </a:r>
          </a:p>
          <a:p>
            <a:pPr marL="355600" indent="-355600">
              <a:lnSpc>
                <a:spcPct val="120000"/>
              </a:lnSpc>
              <a:buClr>
                <a:srgbClr val="0070C0"/>
              </a:buClr>
              <a:buSzPct val="50000"/>
              <a:buFont typeface="Wingdings" panose="05000000000000000000" pitchFamily="2" charset="2"/>
              <a:buChar char="q"/>
            </a:pPr>
            <a:r>
              <a:rPr lang="en-AU" dirty="0"/>
              <a:t>Aside: adverse selection is common in markets such as insurance and lemons…. </a:t>
            </a:r>
            <a:r>
              <a:rPr lang="en-AU" i="1" dirty="0"/>
              <a:t>Really a problem of asymmetric information</a:t>
            </a:r>
            <a:r>
              <a:rPr lang="en-AU" dirty="0"/>
              <a:t>.</a:t>
            </a:r>
          </a:p>
          <a:p>
            <a:pPr marL="355600" indent="-355600">
              <a:lnSpc>
                <a:spcPct val="120000"/>
              </a:lnSpc>
              <a:buClr>
                <a:srgbClr val="0070C0"/>
              </a:buClr>
              <a:buSzPct val="50000"/>
              <a:buFont typeface="Wingdings" panose="05000000000000000000" pitchFamily="2" charset="2"/>
              <a:buChar char="q"/>
            </a:pPr>
            <a:r>
              <a:rPr lang="en-AU" dirty="0"/>
              <a:t>How to overcome this information asymmetry?</a:t>
            </a:r>
          </a:p>
          <a:p>
            <a:pPr marL="714375" indent="-352425">
              <a:lnSpc>
                <a:spcPct val="120000"/>
              </a:lnSpc>
              <a:buClr>
                <a:srgbClr val="0070C0"/>
              </a:buClr>
              <a:buSzPct val="50000"/>
              <a:buFont typeface="Wingdings" panose="05000000000000000000" pitchFamily="2" charset="2"/>
              <a:buChar char="v"/>
            </a:pPr>
            <a:endParaRPr lang="en-AU" i="1" dirty="0">
              <a:solidFill>
                <a:schemeClr val="bg2">
                  <a:lumMod val="25000"/>
                </a:schemeClr>
              </a:solidFill>
            </a:endParaRPr>
          </a:p>
          <a:p>
            <a:pPr marL="714375" indent="-352425">
              <a:lnSpc>
                <a:spcPct val="120000"/>
              </a:lnSpc>
              <a:buClr>
                <a:srgbClr val="0070C0"/>
              </a:buClr>
              <a:buSzPct val="50000"/>
              <a:buFont typeface="Wingdings" panose="05000000000000000000" pitchFamily="2" charset="2"/>
              <a:buChar char="v"/>
            </a:pPr>
            <a:endParaRPr lang="en-AU" i="1" dirty="0">
              <a:solidFill>
                <a:schemeClr val="bg2">
                  <a:lumMod val="25000"/>
                </a:schemeClr>
              </a:solidFill>
            </a:endParaRPr>
          </a:p>
          <a:p>
            <a:pPr marL="0" indent="0">
              <a:buClr>
                <a:srgbClr val="0070C0"/>
              </a:buClr>
              <a:buSzPct val="50000"/>
              <a:buNone/>
            </a:pPr>
            <a:endParaRPr lang="en-AU"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14</a:t>
            </a:fld>
            <a:endParaRPr lang="en-AU"/>
          </a:p>
        </p:txBody>
      </p:sp>
    </p:spTree>
    <p:extLst>
      <p:ext uri="{BB962C8B-B14F-4D97-AF65-F5344CB8AC3E}">
        <p14:creationId xmlns:p14="http://schemas.microsoft.com/office/powerpoint/2010/main" val="3116878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solidFill>
                  <a:srgbClr val="002060"/>
                </a:solidFill>
              </a:rPr>
              <a:t>Next Step – </a:t>
            </a:r>
            <a:r>
              <a:rPr lang="en-AU" b="1" i="1" dirty="0">
                <a:solidFill>
                  <a:srgbClr val="002060"/>
                </a:solidFill>
              </a:rPr>
              <a:t>the recruitment process</a:t>
            </a:r>
          </a:p>
        </p:txBody>
      </p:sp>
      <p:sp>
        <p:nvSpPr>
          <p:cNvPr id="3" name="Content Placeholder 2"/>
          <p:cNvSpPr>
            <a:spLocks noGrp="1"/>
          </p:cNvSpPr>
          <p:nvPr>
            <p:ph idx="1"/>
          </p:nvPr>
        </p:nvSpPr>
        <p:spPr>
          <a:xfrm>
            <a:off x="838200" y="1733550"/>
            <a:ext cx="10515600" cy="4524375"/>
          </a:xfrm>
        </p:spPr>
        <p:txBody>
          <a:bodyPr>
            <a:normAutofit fontScale="70000" lnSpcReduction="20000"/>
          </a:bodyPr>
          <a:lstStyle/>
          <a:p>
            <a:pPr marL="355600" indent="-355600">
              <a:lnSpc>
                <a:spcPct val="120000"/>
              </a:lnSpc>
              <a:buClr>
                <a:srgbClr val="0070C0"/>
              </a:buClr>
              <a:buSzPct val="50000"/>
              <a:buFont typeface="Wingdings" panose="05000000000000000000" pitchFamily="2" charset="2"/>
              <a:buChar char="q"/>
            </a:pPr>
            <a:r>
              <a:rPr lang="en-AU" dirty="0"/>
              <a:t>Use credentials…. </a:t>
            </a:r>
          </a:p>
          <a:p>
            <a:pPr marL="714375" indent="-352425">
              <a:lnSpc>
                <a:spcPct val="120000"/>
              </a:lnSpc>
              <a:buClr>
                <a:srgbClr val="0070C0"/>
              </a:buClr>
              <a:buSzPct val="50000"/>
              <a:buFont typeface="Wingdings" panose="05000000000000000000" pitchFamily="2" charset="2"/>
              <a:buChar char="v"/>
            </a:pPr>
            <a:r>
              <a:rPr lang="en-AU" i="1" dirty="0">
                <a:solidFill>
                  <a:schemeClr val="bg2">
                    <a:lumMod val="25000"/>
                  </a:schemeClr>
                </a:solidFill>
              </a:rPr>
              <a:t>CVs – look at education, work experience </a:t>
            </a:r>
            <a:r>
              <a:rPr lang="en-AU" i="1" dirty="0" err="1">
                <a:solidFill>
                  <a:schemeClr val="bg2">
                    <a:lumMod val="25000"/>
                  </a:schemeClr>
                </a:solidFill>
              </a:rPr>
              <a:t>etc</a:t>
            </a:r>
            <a:endParaRPr lang="en-AU" i="1" dirty="0">
              <a:solidFill>
                <a:schemeClr val="bg2">
                  <a:lumMod val="25000"/>
                </a:schemeClr>
              </a:solidFill>
            </a:endParaRPr>
          </a:p>
          <a:p>
            <a:pPr marL="714375" indent="-352425">
              <a:lnSpc>
                <a:spcPct val="120000"/>
              </a:lnSpc>
              <a:buClr>
                <a:srgbClr val="0070C0"/>
              </a:buClr>
              <a:buSzPct val="50000"/>
              <a:buFont typeface="Wingdings" panose="05000000000000000000" pitchFamily="2" charset="2"/>
              <a:buChar char="v"/>
            </a:pPr>
            <a:r>
              <a:rPr lang="en-AU" i="1" dirty="0">
                <a:solidFill>
                  <a:schemeClr val="bg2">
                    <a:lumMod val="25000"/>
                  </a:schemeClr>
                </a:solidFill>
              </a:rPr>
              <a:t>How costly was the credential to attain? Might be an important consideration</a:t>
            </a:r>
          </a:p>
          <a:p>
            <a:pPr marL="355600" indent="-355600">
              <a:lnSpc>
                <a:spcPct val="120000"/>
              </a:lnSpc>
              <a:buClr>
                <a:srgbClr val="0070C0"/>
              </a:buClr>
              <a:buSzPct val="50000"/>
              <a:buFont typeface="Wingdings" panose="05000000000000000000" pitchFamily="2" charset="2"/>
              <a:buChar char="q"/>
            </a:pPr>
            <a:r>
              <a:rPr lang="en-AU" dirty="0"/>
              <a:t>As noted the real problem here is that firms face a problem of adverse selection – applicants know what type of ‘person’ they are, but the firm doesn’t. One potential way around this is through signalling, such as offering a warranty or a bond.</a:t>
            </a:r>
          </a:p>
          <a:p>
            <a:pPr marL="355600" indent="-355600">
              <a:lnSpc>
                <a:spcPct val="120000"/>
              </a:lnSpc>
              <a:buClr>
                <a:srgbClr val="0070C0"/>
              </a:buClr>
              <a:buSzPct val="50000"/>
              <a:buFont typeface="Wingdings" panose="05000000000000000000" pitchFamily="2" charset="2"/>
              <a:buChar char="q"/>
            </a:pPr>
            <a:r>
              <a:rPr lang="en-AU" dirty="0"/>
              <a:t>Organisations might screen applicants – screening tests are however, costly and imperfect. </a:t>
            </a:r>
          </a:p>
          <a:p>
            <a:pPr marL="355600" indent="-355600">
              <a:lnSpc>
                <a:spcPct val="120000"/>
              </a:lnSpc>
              <a:buClr>
                <a:srgbClr val="0070C0"/>
              </a:buClr>
              <a:buSzPct val="50000"/>
              <a:buFont typeface="Wingdings" panose="05000000000000000000" pitchFamily="2" charset="2"/>
              <a:buChar char="q"/>
            </a:pPr>
            <a:r>
              <a:rPr lang="en-AU" dirty="0"/>
              <a:t>Generally screening is more profitable when:</a:t>
            </a:r>
          </a:p>
          <a:p>
            <a:pPr marL="714375" indent="-352425">
              <a:lnSpc>
                <a:spcPct val="120000"/>
              </a:lnSpc>
              <a:buClr>
                <a:srgbClr val="0070C0"/>
              </a:buClr>
              <a:buSzPct val="50000"/>
              <a:buFont typeface="Wingdings" panose="05000000000000000000" pitchFamily="2" charset="2"/>
              <a:buChar char="v"/>
            </a:pPr>
            <a:r>
              <a:rPr lang="en-AU" i="1" dirty="0">
                <a:solidFill>
                  <a:schemeClr val="bg2">
                    <a:lumMod val="25000"/>
                  </a:schemeClr>
                </a:solidFill>
              </a:rPr>
              <a:t>The test is more effective – more discriminating.</a:t>
            </a:r>
          </a:p>
          <a:p>
            <a:pPr marL="714375" indent="-352425">
              <a:lnSpc>
                <a:spcPct val="120000"/>
              </a:lnSpc>
              <a:buClr>
                <a:srgbClr val="0070C0"/>
              </a:buClr>
              <a:buSzPct val="50000"/>
              <a:buFont typeface="Wingdings" panose="05000000000000000000" pitchFamily="2" charset="2"/>
              <a:buChar char="v"/>
            </a:pPr>
            <a:r>
              <a:rPr lang="en-AU" i="1" dirty="0">
                <a:solidFill>
                  <a:schemeClr val="bg2">
                    <a:lumMod val="25000"/>
                  </a:schemeClr>
                </a:solidFill>
              </a:rPr>
              <a:t>The stakes are higher – see Investment/ Commercial Bank example in Lazear.</a:t>
            </a:r>
          </a:p>
          <a:p>
            <a:pPr marL="714375" indent="-352425">
              <a:lnSpc>
                <a:spcPct val="120000"/>
              </a:lnSpc>
              <a:buClr>
                <a:srgbClr val="0070C0"/>
              </a:buClr>
              <a:buSzPct val="50000"/>
              <a:buFont typeface="Wingdings" panose="05000000000000000000" pitchFamily="2" charset="2"/>
              <a:buChar char="v"/>
            </a:pPr>
            <a:endParaRPr lang="en-AU" i="1" dirty="0">
              <a:solidFill>
                <a:schemeClr val="bg2">
                  <a:lumMod val="25000"/>
                </a:schemeClr>
              </a:solidFill>
            </a:endParaRPr>
          </a:p>
          <a:p>
            <a:pPr marL="714375" indent="-352425">
              <a:lnSpc>
                <a:spcPct val="120000"/>
              </a:lnSpc>
              <a:buClr>
                <a:srgbClr val="0070C0"/>
              </a:buClr>
              <a:buSzPct val="50000"/>
              <a:buFont typeface="Wingdings" panose="05000000000000000000" pitchFamily="2" charset="2"/>
              <a:buChar char="v"/>
            </a:pPr>
            <a:endParaRPr lang="en-AU" i="1" dirty="0">
              <a:solidFill>
                <a:schemeClr val="bg2">
                  <a:lumMod val="25000"/>
                </a:schemeClr>
              </a:solidFill>
            </a:endParaRPr>
          </a:p>
          <a:p>
            <a:pPr marL="0" indent="0">
              <a:buClr>
                <a:srgbClr val="0070C0"/>
              </a:buClr>
              <a:buSzPct val="50000"/>
              <a:buNone/>
            </a:pPr>
            <a:endParaRPr lang="en-AU"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15</a:t>
            </a:fld>
            <a:endParaRPr lang="en-AU"/>
          </a:p>
        </p:txBody>
      </p:sp>
    </p:spTree>
    <p:extLst>
      <p:ext uri="{BB962C8B-B14F-4D97-AF65-F5344CB8AC3E}">
        <p14:creationId xmlns:p14="http://schemas.microsoft.com/office/powerpoint/2010/main" val="4211464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solidFill>
                  <a:srgbClr val="002060"/>
                </a:solidFill>
              </a:rPr>
              <a:t>Next Step – </a:t>
            </a:r>
            <a:r>
              <a:rPr lang="en-AU" b="1" i="1" dirty="0">
                <a:solidFill>
                  <a:srgbClr val="002060"/>
                </a:solidFill>
              </a:rPr>
              <a:t>the recruitment process</a:t>
            </a:r>
          </a:p>
        </p:txBody>
      </p:sp>
      <p:sp>
        <p:nvSpPr>
          <p:cNvPr id="3" name="Content Placeholder 2"/>
          <p:cNvSpPr>
            <a:spLocks noGrp="1"/>
          </p:cNvSpPr>
          <p:nvPr>
            <p:ph idx="1"/>
          </p:nvPr>
        </p:nvSpPr>
        <p:spPr>
          <a:xfrm>
            <a:off x="838200" y="1733550"/>
            <a:ext cx="10515600" cy="4524375"/>
          </a:xfrm>
        </p:spPr>
        <p:txBody>
          <a:bodyPr>
            <a:normAutofit/>
          </a:bodyPr>
          <a:lstStyle/>
          <a:p>
            <a:pPr marL="355600" indent="-355600">
              <a:lnSpc>
                <a:spcPct val="120000"/>
              </a:lnSpc>
              <a:buClr>
                <a:srgbClr val="0070C0"/>
              </a:buClr>
              <a:buSzPct val="50000"/>
              <a:buFont typeface="Wingdings" panose="05000000000000000000" pitchFamily="2" charset="2"/>
              <a:buChar char="q"/>
            </a:pPr>
            <a:r>
              <a:rPr lang="en-AU" dirty="0"/>
              <a:t>But screening creates a cost for you…</a:t>
            </a:r>
          </a:p>
          <a:p>
            <a:pPr marL="714375" indent="-352425">
              <a:lnSpc>
                <a:spcPct val="120000"/>
              </a:lnSpc>
              <a:buClr>
                <a:srgbClr val="0070C0"/>
              </a:buClr>
              <a:buSzPct val="50000"/>
              <a:buFont typeface="Wingdings" panose="05000000000000000000" pitchFamily="2" charset="2"/>
              <a:buChar char="v"/>
            </a:pPr>
            <a:r>
              <a:rPr lang="en-AU" i="1" dirty="0">
                <a:solidFill>
                  <a:schemeClr val="bg2">
                    <a:lumMod val="25000"/>
                  </a:schemeClr>
                </a:solidFill>
              </a:rPr>
              <a:t>If an employee has passed your screening procedure then they must be good and will demand …?</a:t>
            </a:r>
          </a:p>
          <a:p>
            <a:pPr marL="355600" indent="-355600">
              <a:lnSpc>
                <a:spcPct val="120000"/>
              </a:lnSpc>
              <a:buClr>
                <a:srgbClr val="0070C0"/>
              </a:buClr>
              <a:buSzPct val="50000"/>
              <a:buFont typeface="Wingdings" panose="05000000000000000000" pitchFamily="2" charset="2"/>
              <a:buChar char="q"/>
            </a:pPr>
            <a:r>
              <a:rPr lang="en-AU" dirty="0"/>
              <a:t>Screening can take many forms:</a:t>
            </a:r>
          </a:p>
          <a:p>
            <a:pPr marL="714375" indent="-352425">
              <a:lnSpc>
                <a:spcPct val="120000"/>
              </a:lnSpc>
              <a:buClr>
                <a:srgbClr val="0070C0"/>
              </a:buClr>
              <a:buSzPct val="50000"/>
              <a:buFont typeface="Wingdings" panose="05000000000000000000" pitchFamily="2" charset="2"/>
              <a:buChar char="v"/>
            </a:pPr>
            <a:r>
              <a:rPr lang="en-AU" i="1" dirty="0">
                <a:solidFill>
                  <a:schemeClr val="bg2">
                    <a:lumMod val="25000"/>
                  </a:schemeClr>
                </a:solidFill>
              </a:rPr>
              <a:t>Simple tests – but perhaps these can be gamed.</a:t>
            </a:r>
          </a:p>
          <a:p>
            <a:pPr marL="714375" indent="-352425">
              <a:lnSpc>
                <a:spcPct val="120000"/>
              </a:lnSpc>
              <a:buClr>
                <a:srgbClr val="0070C0"/>
              </a:buClr>
              <a:buSzPct val="50000"/>
              <a:buFont typeface="Wingdings" panose="05000000000000000000" pitchFamily="2" charset="2"/>
              <a:buChar char="v"/>
            </a:pPr>
            <a:r>
              <a:rPr lang="en-AU" i="1" dirty="0">
                <a:solidFill>
                  <a:schemeClr val="bg2">
                    <a:lumMod val="25000"/>
                  </a:schemeClr>
                </a:solidFill>
              </a:rPr>
              <a:t>A probation period – but this might be costly for the firm.</a:t>
            </a:r>
          </a:p>
          <a:p>
            <a:pPr marL="714375" indent="-352425">
              <a:lnSpc>
                <a:spcPct val="120000"/>
              </a:lnSpc>
              <a:buClr>
                <a:srgbClr val="0070C0"/>
              </a:buClr>
              <a:buSzPct val="50000"/>
              <a:buFont typeface="Wingdings" panose="05000000000000000000" pitchFamily="2" charset="2"/>
              <a:buChar char="v"/>
            </a:pPr>
            <a:r>
              <a:rPr lang="en-AU" i="1" dirty="0">
                <a:solidFill>
                  <a:schemeClr val="bg2">
                    <a:lumMod val="25000"/>
                  </a:schemeClr>
                </a:solidFill>
              </a:rPr>
              <a:t>Fixed term contracts</a:t>
            </a:r>
          </a:p>
          <a:p>
            <a:pPr marL="714375" indent="-352425">
              <a:lnSpc>
                <a:spcPct val="120000"/>
              </a:lnSpc>
              <a:buClr>
                <a:srgbClr val="0070C0"/>
              </a:buClr>
              <a:buSzPct val="50000"/>
              <a:buFont typeface="Wingdings" panose="05000000000000000000" pitchFamily="2" charset="2"/>
              <a:buChar char="v"/>
            </a:pPr>
            <a:endParaRPr lang="en-AU" i="1" dirty="0">
              <a:solidFill>
                <a:schemeClr val="bg2">
                  <a:lumMod val="25000"/>
                </a:schemeClr>
              </a:solidFill>
            </a:endParaRPr>
          </a:p>
          <a:p>
            <a:pPr marL="714375" indent="-352425">
              <a:lnSpc>
                <a:spcPct val="120000"/>
              </a:lnSpc>
              <a:buClr>
                <a:srgbClr val="0070C0"/>
              </a:buClr>
              <a:buSzPct val="50000"/>
              <a:buFont typeface="Wingdings" panose="05000000000000000000" pitchFamily="2" charset="2"/>
              <a:buChar char="v"/>
            </a:pPr>
            <a:endParaRPr lang="en-AU" i="1" dirty="0">
              <a:solidFill>
                <a:schemeClr val="bg2">
                  <a:lumMod val="25000"/>
                </a:schemeClr>
              </a:solidFill>
            </a:endParaRPr>
          </a:p>
          <a:p>
            <a:pPr marL="0" indent="0">
              <a:buClr>
                <a:srgbClr val="0070C0"/>
              </a:buClr>
              <a:buSzPct val="50000"/>
              <a:buNone/>
            </a:pPr>
            <a:endParaRPr lang="en-AU"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16</a:t>
            </a:fld>
            <a:endParaRPr lang="en-AU"/>
          </a:p>
        </p:txBody>
      </p:sp>
    </p:spTree>
    <p:extLst>
      <p:ext uri="{BB962C8B-B14F-4D97-AF65-F5344CB8AC3E}">
        <p14:creationId xmlns:p14="http://schemas.microsoft.com/office/powerpoint/2010/main" val="1113659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solidFill>
                  <a:srgbClr val="002060"/>
                </a:solidFill>
              </a:rPr>
              <a:t>Next Step – </a:t>
            </a:r>
            <a:r>
              <a:rPr lang="en-AU" b="1" i="1" dirty="0">
                <a:solidFill>
                  <a:srgbClr val="002060"/>
                </a:solidFill>
              </a:rPr>
              <a:t>the recruitment process</a:t>
            </a:r>
          </a:p>
        </p:txBody>
      </p:sp>
      <p:sp>
        <p:nvSpPr>
          <p:cNvPr id="3" name="Content Placeholder 2"/>
          <p:cNvSpPr>
            <a:spLocks noGrp="1"/>
          </p:cNvSpPr>
          <p:nvPr>
            <p:ph idx="1"/>
          </p:nvPr>
        </p:nvSpPr>
        <p:spPr>
          <a:xfrm>
            <a:off x="838200" y="1733550"/>
            <a:ext cx="10515600" cy="4524375"/>
          </a:xfrm>
        </p:spPr>
        <p:txBody>
          <a:bodyPr>
            <a:normAutofit fontScale="77500" lnSpcReduction="20000"/>
          </a:bodyPr>
          <a:lstStyle/>
          <a:p>
            <a:pPr marL="355600" indent="-355600">
              <a:lnSpc>
                <a:spcPct val="120000"/>
              </a:lnSpc>
              <a:buClr>
                <a:srgbClr val="0070C0"/>
              </a:buClr>
              <a:buSzPct val="50000"/>
              <a:buFont typeface="Wingdings" panose="05000000000000000000" pitchFamily="2" charset="2"/>
              <a:buChar char="q"/>
            </a:pPr>
            <a:r>
              <a:rPr lang="en-AU" dirty="0"/>
              <a:t>What else might help you choose the right employee?</a:t>
            </a:r>
          </a:p>
          <a:p>
            <a:pPr marL="714375" indent="-352425">
              <a:lnSpc>
                <a:spcPct val="120000"/>
              </a:lnSpc>
              <a:buClr>
                <a:srgbClr val="0070C0"/>
              </a:buClr>
              <a:buSzPct val="50000"/>
              <a:buFont typeface="Wingdings" panose="05000000000000000000" pitchFamily="2" charset="2"/>
              <a:buChar char="v"/>
            </a:pPr>
            <a:r>
              <a:rPr lang="en-AU" i="1" dirty="0">
                <a:solidFill>
                  <a:schemeClr val="bg2">
                    <a:lumMod val="25000"/>
                  </a:schemeClr>
                </a:solidFill>
              </a:rPr>
              <a:t>With an appropriate offer, the right employee might signal to you that they are the ‘right employee’.</a:t>
            </a:r>
          </a:p>
          <a:p>
            <a:pPr marL="714375" indent="-352425">
              <a:lnSpc>
                <a:spcPct val="120000"/>
              </a:lnSpc>
              <a:buClr>
                <a:srgbClr val="0070C0"/>
              </a:buClr>
              <a:buSzPct val="50000"/>
              <a:buFont typeface="Wingdings" panose="05000000000000000000" pitchFamily="2" charset="2"/>
              <a:buChar char="v"/>
            </a:pPr>
            <a:r>
              <a:rPr lang="en-AU" i="1" dirty="0">
                <a:solidFill>
                  <a:schemeClr val="bg2">
                    <a:lumMod val="25000"/>
                  </a:schemeClr>
                </a:solidFill>
              </a:rPr>
              <a:t>How?</a:t>
            </a:r>
          </a:p>
          <a:p>
            <a:pPr marL="714375" indent="-352425">
              <a:lnSpc>
                <a:spcPct val="120000"/>
              </a:lnSpc>
              <a:buClr>
                <a:srgbClr val="0070C0"/>
              </a:buClr>
              <a:buSzPct val="50000"/>
              <a:buFont typeface="Wingdings" panose="05000000000000000000" pitchFamily="2" charset="2"/>
              <a:buChar char="v"/>
            </a:pPr>
            <a:r>
              <a:rPr lang="en-AU" i="1" dirty="0">
                <a:solidFill>
                  <a:schemeClr val="bg2">
                    <a:lumMod val="25000"/>
                  </a:schemeClr>
                </a:solidFill>
              </a:rPr>
              <a:t>By incurring a cost that the ‘wrong type of employee’ won’t. For e.g., by accepting an offer that defers high compensation only after you have ‘proved yourself’.</a:t>
            </a:r>
          </a:p>
          <a:p>
            <a:pPr marL="714375" indent="-352425">
              <a:lnSpc>
                <a:spcPct val="120000"/>
              </a:lnSpc>
              <a:buClr>
                <a:srgbClr val="0070C0"/>
              </a:buClr>
              <a:buSzPct val="50000"/>
              <a:buFont typeface="Wingdings" panose="05000000000000000000" pitchFamily="2" charset="2"/>
              <a:buChar char="v"/>
            </a:pPr>
            <a:r>
              <a:rPr lang="en-AU" i="1" dirty="0">
                <a:solidFill>
                  <a:schemeClr val="bg2">
                    <a:lumMod val="25000"/>
                  </a:schemeClr>
                </a:solidFill>
              </a:rPr>
              <a:t>This is a process that we will discuss in more detail later. The intuition here is that if a potential employee needs to prove him or herself, this will generally be costly. For employees who experience a high cost to send a signal, they may not take an offer that provides higher pay only </a:t>
            </a:r>
            <a:r>
              <a:rPr lang="en-AU" b="1" i="1" dirty="0">
                <a:solidFill>
                  <a:schemeClr val="bg2">
                    <a:lumMod val="25000"/>
                  </a:schemeClr>
                </a:solidFill>
              </a:rPr>
              <a:t>after </a:t>
            </a:r>
            <a:r>
              <a:rPr lang="en-AU" i="1" dirty="0">
                <a:solidFill>
                  <a:schemeClr val="bg2">
                    <a:lumMod val="25000"/>
                  </a:schemeClr>
                </a:solidFill>
              </a:rPr>
              <a:t>showing you how good they are. </a:t>
            </a:r>
          </a:p>
          <a:p>
            <a:pPr marL="714375" indent="-352425">
              <a:lnSpc>
                <a:spcPct val="120000"/>
              </a:lnSpc>
              <a:buClr>
                <a:srgbClr val="0070C0"/>
              </a:buClr>
              <a:buSzPct val="50000"/>
              <a:buFont typeface="Wingdings" panose="05000000000000000000" pitchFamily="2" charset="2"/>
              <a:buChar char="v"/>
            </a:pPr>
            <a:endParaRPr lang="en-AU" i="1" dirty="0">
              <a:solidFill>
                <a:schemeClr val="bg2">
                  <a:lumMod val="25000"/>
                </a:schemeClr>
              </a:solidFill>
            </a:endParaRPr>
          </a:p>
          <a:p>
            <a:pPr marL="714375" indent="-352425">
              <a:lnSpc>
                <a:spcPct val="120000"/>
              </a:lnSpc>
              <a:buClr>
                <a:srgbClr val="0070C0"/>
              </a:buClr>
              <a:buSzPct val="50000"/>
              <a:buFont typeface="Wingdings" panose="05000000000000000000" pitchFamily="2" charset="2"/>
              <a:buChar char="v"/>
            </a:pPr>
            <a:endParaRPr lang="en-AU" i="1" dirty="0">
              <a:solidFill>
                <a:schemeClr val="bg2">
                  <a:lumMod val="25000"/>
                </a:schemeClr>
              </a:solidFill>
            </a:endParaRPr>
          </a:p>
          <a:p>
            <a:pPr marL="0" indent="0">
              <a:buClr>
                <a:srgbClr val="0070C0"/>
              </a:buClr>
              <a:buSzPct val="50000"/>
              <a:buNone/>
            </a:pPr>
            <a:endParaRPr lang="en-AU"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17</a:t>
            </a:fld>
            <a:endParaRPr lang="en-AU"/>
          </a:p>
        </p:txBody>
      </p:sp>
    </p:spTree>
    <p:extLst>
      <p:ext uri="{BB962C8B-B14F-4D97-AF65-F5344CB8AC3E}">
        <p14:creationId xmlns:p14="http://schemas.microsoft.com/office/powerpoint/2010/main" val="2948392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solidFill>
                  <a:srgbClr val="002060"/>
                </a:solidFill>
              </a:rPr>
              <a:t>Contracting Objectives</a:t>
            </a:r>
            <a:endParaRPr lang="en-AU" b="1" i="1" dirty="0">
              <a:solidFill>
                <a:srgbClr val="002060"/>
              </a:solidFill>
            </a:endParaRPr>
          </a:p>
        </p:txBody>
      </p:sp>
      <p:sp>
        <p:nvSpPr>
          <p:cNvPr id="3" name="Content Placeholder 2"/>
          <p:cNvSpPr>
            <a:spLocks noGrp="1"/>
          </p:cNvSpPr>
          <p:nvPr>
            <p:ph idx="1"/>
          </p:nvPr>
        </p:nvSpPr>
        <p:spPr/>
        <p:txBody>
          <a:bodyPr>
            <a:normAutofit fontScale="77500" lnSpcReduction="20000"/>
          </a:bodyPr>
          <a:lstStyle/>
          <a:p>
            <a:pPr marL="355600" indent="-355600">
              <a:lnSpc>
                <a:spcPct val="120000"/>
              </a:lnSpc>
              <a:buClr>
                <a:srgbClr val="0070C0"/>
              </a:buClr>
              <a:buSzPct val="50000"/>
              <a:buFont typeface="Wingdings" panose="05000000000000000000" pitchFamily="2" charset="2"/>
              <a:buChar char="q"/>
            </a:pPr>
            <a:r>
              <a:rPr lang="en-AU" dirty="0"/>
              <a:t>Remember that we thought about the firm as a series of contracts. One of the most important of these set of contracts is that between the firm and its employees. </a:t>
            </a:r>
          </a:p>
          <a:p>
            <a:pPr marL="355600" indent="-355600">
              <a:lnSpc>
                <a:spcPct val="120000"/>
              </a:lnSpc>
              <a:buClr>
                <a:srgbClr val="0070C0"/>
              </a:buClr>
              <a:buSzPct val="50000"/>
              <a:buFont typeface="Wingdings" panose="05000000000000000000" pitchFamily="2" charset="2"/>
              <a:buChar char="q"/>
            </a:pPr>
            <a:r>
              <a:rPr lang="en-AU" dirty="0"/>
              <a:t>Many aspects of the employment relationship are implicit.</a:t>
            </a:r>
          </a:p>
          <a:p>
            <a:pPr marL="355600" indent="-355600">
              <a:lnSpc>
                <a:spcPct val="120000"/>
              </a:lnSpc>
              <a:buClr>
                <a:srgbClr val="0070C0"/>
              </a:buClr>
              <a:buSzPct val="50000"/>
              <a:buFont typeface="Wingdings" panose="05000000000000000000" pitchFamily="2" charset="2"/>
              <a:buChar char="q"/>
            </a:pPr>
            <a:r>
              <a:rPr lang="en-US" dirty="0"/>
              <a:t>A good contract will be one that maximizes the size of the pie to be shared, allowing both the firm or </a:t>
            </a:r>
            <a:r>
              <a:rPr lang="en-US" dirty="0" err="1"/>
              <a:t>organisation</a:t>
            </a:r>
            <a:r>
              <a:rPr lang="en-US" dirty="0"/>
              <a:t> and the employee to be better off. </a:t>
            </a:r>
          </a:p>
          <a:p>
            <a:pPr marL="355600" indent="-355600">
              <a:lnSpc>
                <a:spcPct val="120000"/>
              </a:lnSpc>
              <a:buClr>
                <a:srgbClr val="0070C0"/>
              </a:buClr>
              <a:buSzPct val="50000"/>
              <a:buFont typeface="Wingdings" panose="05000000000000000000" pitchFamily="2" charset="2"/>
              <a:buChar char="q"/>
            </a:pPr>
            <a:r>
              <a:rPr lang="en-US" dirty="0"/>
              <a:t>For the owner of the firm and the employee, each must receive at least their reservation level of utility…</a:t>
            </a:r>
            <a:endParaRPr lang="en-AU" dirty="0"/>
          </a:p>
          <a:p>
            <a:pPr marL="806450" indent="-447675">
              <a:lnSpc>
                <a:spcPct val="120000"/>
              </a:lnSpc>
              <a:buClr>
                <a:srgbClr val="0070C0"/>
              </a:buClr>
              <a:buSzPct val="50000"/>
              <a:buFont typeface="Wingdings" panose="05000000000000000000" pitchFamily="2" charset="2"/>
              <a:buChar char="v"/>
            </a:pPr>
            <a:r>
              <a:rPr lang="en-AU" i="1" dirty="0">
                <a:solidFill>
                  <a:schemeClr val="bg2">
                    <a:lumMod val="50000"/>
                  </a:schemeClr>
                </a:solidFill>
              </a:rPr>
              <a:t>For the owner of the firm, that is the return on capital in the next best alternative (industry).</a:t>
            </a:r>
          </a:p>
          <a:p>
            <a:pPr marL="806450" indent="-447675">
              <a:lnSpc>
                <a:spcPct val="120000"/>
              </a:lnSpc>
              <a:buClr>
                <a:srgbClr val="0070C0"/>
              </a:buClr>
              <a:buSzPct val="50000"/>
              <a:buFont typeface="Wingdings" panose="05000000000000000000" pitchFamily="2" charset="2"/>
              <a:buChar char="v"/>
            </a:pPr>
            <a:r>
              <a:rPr lang="en-AU" i="1" dirty="0">
                <a:solidFill>
                  <a:schemeClr val="bg2">
                    <a:lumMod val="50000"/>
                  </a:schemeClr>
                </a:solidFill>
              </a:rPr>
              <a:t>For the employee, that is the wage in the next best alternative job</a:t>
            </a:r>
          </a:p>
          <a:p>
            <a:pPr marL="806450" indent="-447675">
              <a:lnSpc>
                <a:spcPct val="120000"/>
              </a:lnSpc>
              <a:buClr>
                <a:srgbClr val="0070C0"/>
              </a:buClr>
              <a:buSzPct val="50000"/>
              <a:buFont typeface="Wingdings" panose="05000000000000000000" pitchFamily="2" charset="2"/>
              <a:buChar char="v"/>
            </a:pPr>
            <a:endParaRPr lang="en-AU" i="1" dirty="0">
              <a:solidFill>
                <a:schemeClr val="bg2">
                  <a:lumMod val="50000"/>
                </a:schemeClr>
              </a:solidFill>
            </a:endParaRPr>
          </a:p>
          <a:p>
            <a:pPr marL="711200" indent="0">
              <a:buClr>
                <a:srgbClr val="0070C0"/>
              </a:buClr>
              <a:buSzPct val="50000"/>
              <a:buFont typeface="Wingdings" panose="05000000000000000000" pitchFamily="2" charset="2"/>
              <a:buChar char="v"/>
            </a:pPr>
            <a:endParaRPr lang="en-AU" dirty="0"/>
          </a:p>
          <a:p>
            <a:pPr marL="711200" indent="0">
              <a:buClr>
                <a:srgbClr val="0070C0"/>
              </a:buClr>
              <a:buSzPct val="50000"/>
              <a:buFont typeface="Wingdings" panose="05000000000000000000" pitchFamily="2" charset="2"/>
              <a:buChar char="v"/>
            </a:pPr>
            <a:endParaRPr lang="en-AU" dirty="0"/>
          </a:p>
          <a:p>
            <a:pPr marL="0" indent="0">
              <a:buClr>
                <a:srgbClr val="0070C0"/>
              </a:buClr>
              <a:buSzPct val="50000"/>
              <a:buNone/>
            </a:pPr>
            <a:endParaRPr lang="en-AU"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18</a:t>
            </a:fld>
            <a:endParaRPr lang="en-AU"/>
          </a:p>
        </p:txBody>
      </p:sp>
    </p:spTree>
    <p:extLst>
      <p:ext uri="{BB962C8B-B14F-4D97-AF65-F5344CB8AC3E}">
        <p14:creationId xmlns:p14="http://schemas.microsoft.com/office/powerpoint/2010/main" val="2726061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 presetClass="entr" presetSubtype="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solidFill>
                  <a:srgbClr val="002060"/>
                </a:solidFill>
              </a:rPr>
              <a:t>The Level of Pay</a:t>
            </a:r>
            <a:endParaRPr lang="en-AU" b="1" i="1" dirty="0">
              <a:solidFill>
                <a:srgbClr val="002060"/>
              </a:solidFill>
            </a:endParaRPr>
          </a:p>
        </p:txBody>
      </p:sp>
      <p:sp>
        <p:nvSpPr>
          <p:cNvPr id="3" name="Content Placeholder 2"/>
          <p:cNvSpPr>
            <a:spLocks noGrp="1"/>
          </p:cNvSpPr>
          <p:nvPr>
            <p:ph idx="1"/>
          </p:nvPr>
        </p:nvSpPr>
        <p:spPr/>
        <p:txBody>
          <a:bodyPr>
            <a:normAutofit fontScale="85000" lnSpcReduction="20000"/>
          </a:bodyPr>
          <a:lstStyle/>
          <a:p>
            <a:pPr marL="355600" indent="-355600">
              <a:lnSpc>
                <a:spcPct val="120000"/>
              </a:lnSpc>
              <a:buClr>
                <a:srgbClr val="0070C0"/>
              </a:buClr>
              <a:buSzPct val="50000"/>
              <a:buFont typeface="Wingdings" panose="05000000000000000000" pitchFamily="2" charset="2"/>
              <a:buChar char="q"/>
            </a:pPr>
            <a:r>
              <a:rPr lang="en-AU" dirty="0"/>
              <a:t>Consider the basic competitive model. Assume..</a:t>
            </a:r>
          </a:p>
          <a:p>
            <a:pPr marL="806450" indent="-447675">
              <a:lnSpc>
                <a:spcPct val="120000"/>
              </a:lnSpc>
              <a:buClr>
                <a:srgbClr val="0070C0"/>
              </a:buClr>
              <a:buSzPct val="50000"/>
              <a:buFont typeface="Wingdings" panose="05000000000000000000" pitchFamily="2" charset="2"/>
              <a:buChar char="v"/>
            </a:pPr>
            <a:r>
              <a:rPr lang="en-AU" i="1" dirty="0">
                <a:solidFill>
                  <a:schemeClr val="bg2">
                    <a:lumMod val="50000"/>
                  </a:schemeClr>
                </a:solidFill>
              </a:rPr>
              <a:t>The labour market is competitive – wages are given so effectively supply curve of labour is perfectly elastics..</a:t>
            </a:r>
          </a:p>
          <a:p>
            <a:pPr marL="806450" indent="-447675">
              <a:lnSpc>
                <a:spcPct val="120000"/>
              </a:lnSpc>
              <a:buClr>
                <a:srgbClr val="0070C0"/>
              </a:buClr>
              <a:buSzPct val="50000"/>
              <a:buFont typeface="Wingdings" panose="05000000000000000000" pitchFamily="2" charset="2"/>
              <a:buChar char="v"/>
            </a:pPr>
            <a:r>
              <a:rPr lang="en-US" i="1" dirty="0">
                <a:solidFill>
                  <a:schemeClr val="bg2">
                    <a:lumMod val="50000"/>
                  </a:schemeClr>
                </a:solidFill>
              </a:rPr>
              <a:t>Market wages can be observed </a:t>
            </a:r>
            <a:r>
              <a:rPr lang="en-US" i="1" dirty="0" err="1">
                <a:solidFill>
                  <a:schemeClr val="bg2">
                    <a:lumMod val="50000"/>
                  </a:schemeClr>
                </a:solidFill>
              </a:rPr>
              <a:t>costlessly</a:t>
            </a:r>
            <a:endParaRPr lang="en-US" i="1" dirty="0">
              <a:solidFill>
                <a:schemeClr val="bg2">
                  <a:lumMod val="50000"/>
                </a:schemeClr>
              </a:solidFill>
            </a:endParaRPr>
          </a:p>
          <a:p>
            <a:pPr marL="806450" indent="-447675">
              <a:lnSpc>
                <a:spcPct val="120000"/>
              </a:lnSpc>
              <a:buClr>
                <a:srgbClr val="0070C0"/>
              </a:buClr>
              <a:buSzPct val="50000"/>
              <a:buFont typeface="Wingdings" panose="05000000000000000000" pitchFamily="2" charset="2"/>
              <a:buChar char="v"/>
            </a:pPr>
            <a:r>
              <a:rPr lang="en-US" i="1" dirty="0">
                <a:solidFill>
                  <a:schemeClr val="bg2">
                    <a:lumMod val="50000"/>
                  </a:schemeClr>
                </a:solidFill>
              </a:rPr>
              <a:t>Individuals are identical in training and skills</a:t>
            </a:r>
          </a:p>
          <a:p>
            <a:pPr marL="806450" indent="-447675">
              <a:lnSpc>
                <a:spcPct val="120000"/>
              </a:lnSpc>
              <a:buClr>
                <a:srgbClr val="0070C0"/>
              </a:buClr>
              <a:buSzPct val="50000"/>
              <a:buFont typeface="Wingdings" panose="05000000000000000000" pitchFamily="2" charset="2"/>
              <a:buChar char="v"/>
            </a:pPr>
            <a:r>
              <a:rPr lang="en-US" i="1" dirty="0">
                <a:solidFill>
                  <a:schemeClr val="bg2">
                    <a:lumMod val="50000"/>
                  </a:schemeClr>
                </a:solidFill>
              </a:rPr>
              <a:t>All jobs are identical</a:t>
            </a:r>
          </a:p>
          <a:p>
            <a:pPr marL="806450" indent="-447675">
              <a:lnSpc>
                <a:spcPct val="120000"/>
              </a:lnSpc>
              <a:buClr>
                <a:srgbClr val="0070C0"/>
              </a:buClr>
              <a:buSzPct val="50000"/>
              <a:buFont typeface="Wingdings" panose="05000000000000000000" pitchFamily="2" charset="2"/>
              <a:buChar char="v"/>
            </a:pPr>
            <a:r>
              <a:rPr lang="en-US" i="1" dirty="0">
                <a:solidFill>
                  <a:schemeClr val="bg2">
                    <a:lumMod val="50000"/>
                  </a:schemeClr>
                </a:solidFill>
              </a:rPr>
              <a:t>No long term contracts – just spot markets</a:t>
            </a:r>
          </a:p>
          <a:p>
            <a:pPr marL="806450" indent="-447675">
              <a:lnSpc>
                <a:spcPct val="120000"/>
              </a:lnSpc>
              <a:buClr>
                <a:srgbClr val="0070C0"/>
              </a:buClr>
              <a:buSzPct val="50000"/>
              <a:buFont typeface="Wingdings" panose="05000000000000000000" pitchFamily="2" charset="2"/>
              <a:buChar char="v"/>
            </a:pPr>
            <a:r>
              <a:rPr lang="en-US" i="1" dirty="0">
                <a:solidFill>
                  <a:schemeClr val="bg2">
                    <a:lumMod val="50000"/>
                  </a:schemeClr>
                </a:solidFill>
              </a:rPr>
              <a:t>Monetary compensation only – no fringe benefits</a:t>
            </a:r>
            <a:r>
              <a:rPr lang="en-AU" i="1" dirty="0">
                <a:solidFill>
                  <a:schemeClr val="bg2">
                    <a:lumMod val="50000"/>
                  </a:schemeClr>
                </a:solidFill>
              </a:rPr>
              <a:t> </a:t>
            </a:r>
          </a:p>
          <a:p>
            <a:pPr marL="358775" indent="-358775">
              <a:lnSpc>
                <a:spcPct val="120000"/>
              </a:lnSpc>
              <a:buClr>
                <a:srgbClr val="0070C0"/>
              </a:buClr>
              <a:buSzPct val="50000"/>
              <a:buFont typeface="Wingdings" panose="05000000000000000000" pitchFamily="2" charset="2"/>
              <a:buChar char="q"/>
            </a:pPr>
            <a:r>
              <a:rPr lang="en-AU" dirty="0"/>
              <a:t>Then we see the following outcome…</a:t>
            </a:r>
          </a:p>
          <a:p>
            <a:pPr marL="806450" indent="-447675">
              <a:lnSpc>
                <a:spcPct val="120000"/>
              </a:lnSpc>
              <a:buClr>
                <a:srgbClr val="0070C0"/>
              </a:buClr>
              <a:buSzPct val="50000"/>
              <a:buFont typeface="Wingdings" panose="05000000000000000000" pitchFamily="2" charset="2"/>
              <a:buChar char="v"/>
            </a:pPr>
            <a:endParaRPr lang="en-AU" i="1" dirty="0">
              <a:solidFill>
                <a:schemeClr val="bg2">
                  <a:lumMod val="50000"/>
                </a:schemeClr>
              </a:solidFill>
            </a:endParaRPr>
          </a:p>
          <a:p>
            <a:pPr marL="711200" indent="0">
              <a:buClr>
                <a:srgbClr val="0070C0"/>
              </a:buClr>
              <a:buSzPct val="50000"/>
              <a:buFont typeface="Wingdings" panose="05000000000000000000" pitchFamily="2" charset="2"/>
              <a:buChar char="v"/>
            </a:pPr>
            <a:endParaRPr lang="en-AU" dirty="0"/>
          </a:p>
          <a:p>
            <a:pPr marL="711200" indent="0">
              <a:buClr>
                <a:srgbClr val="0070C0"/>
              </a:buClr>
              <a:buSzPct val="50000"/>
              <a:buFont typeface="Wingdings" panose="05000000000000000000" pitchFamily="2" charset="2"/>
              <a:buChar char="v"/>
            </a:pPr>
            <a:endParaRPr lang="en-AU" dirty="0"/>
          </a:p>
          <a:p>
            <a:pPr marL="0" indent="0">
              <a:buClr>
                <a:srgbClr val="0070C0"/>
              </a:buClr>
              <a:buSzPct val="50000"/>
              <a:buNone/>
            </a:pPr>
            <a:endParaRPr lang="en-AU"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19</a:t>
            </a:fld>
            <a:endParaRPr lang="en-AU"/>
          </a:p>
        </p:txBody>
      </p:sp>
    </p:spTree>
    <p:extLst>
      <p:ext uri="{BB962C8B-B14F-4D97-AF65-F5344CB8AC3E}">
        <p14:creationId xmlns:p14="http://schemas.microsoft.com/office/powerpoint/2010/main" val="1524048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solidFill>
                  <a:srgbClr val="002060"/>
                </a:solidFill>
              </a:rPr>
              <a:t>Outline</a:t>
            </a:r>
            <a:endParaRPr lang="en-AU" b="1" i="1" dirty="0">
              <a:solidFill>
                <a:srgbClr val="002060"/>
              </a:solidFill>
            </a:endParaRPr>
          </a:p>
        </p:txBody>
      </p:sp>
      <p:sp>
        <p:nvSpPr>
          <p:cNvPr id="3" name="Content Placeholder 2"/>
          <p:cNvSpPr>
            <a:spLocks noGrp="1"/>
          </p:cNvSpPr>
          <p:nvPr>
            <p:ph idx="1"/>
          </p:nvPr>
        </p:nvSpPr>
        <p:spPr/>
        <p:txBody>
          <a:bodyPr>
            <a:normAutofit fontScale="92500" lnSpcReduction="10000"/>
          </a:bodyPr>
          <a:lstStyle/>
          <a:p>
            <a:pPr marL="355600" indent="-355600">
              <a:lnSpc>
                <a:spcPct val="120000"/>
              </a:lnSpc>
              <a:buClr>
                <a:srgbClr val="0070C0"/>
              </a:buClr>
              <a:buSzPct val="50000"/>
              <a:buFont typeface="Wingdings" panose="05000000000000000000" pitchFamily="2" charset="2"/>
              <a:buChar char="q"/>
            </a:pPr>
            <a:r>
              <a:rPr lang="en-AU" i="1" dirty="0">
                <a:solidFill>
                  <a:schemeClr val="bg2">
                    <a:lumMod val="25000"/>
                  </a:schemeClr>
                </a:solidFill>
              </a:rPr>
              <a:t>Chapters 1 and 2 of </a:t>
            </a:r>
            <a:r>
              <a:rPr lang="en-AU" i="1" dirty="0" err="1">
                <a:solidFill>
                  <a:schemeClr val="bg2">
                    <a:lumMod val="25000"/>
                  </a:schemeClr>
                </a:solidFill>
              </a:rPr>
              <a:t>Lazear</a:t>
            </a:r>
            <a:r>
              <a:rPr lang="en-AU" i="1" dirty="0">
                <a:solidFill>
                  <a:schemeClr val="bg2">
                    <a:lumMod val="25000"/>
                  </a:schemeClr>
                </a:solidFill>
              </a:rPr>
              <a:t> – Personnel Economics in Practice; Chapter 14 of </a:t>
            </a:r>
            <a:r>
              <a:rPr lang="en-AU" i="1" dirty="0" err="1">
                <a:solidFill>
                  <a:schemeClr val="bg2">
                    <a:lumMod val="25000"/>
                  </a:schemeClr>
                </a:solidFill>
              </a:rPr>
              <a:t>Brickley</a:t>
            </a:r>
            <a:endParaRPr lang="en-AU" i="1" dirty="0">
              <a:solidFill>
                <a:schemeClr val="bg2">
                  <a:lumMod val="25000"/>
                </a:schemeClr>
              </a:solidFill>
            </a:endParaRPr>
          </a:p>
          <a:p>
            <a:pPr marL="355600" indent="-355600">
              <a:lnSpc>
                <a:spcPct val="120000"/>
              </a:lnSpc>
              <a:buClr>
                <a:srgbClr val="0070C0"/>
              </a:buClr>
              <a:buSzPct val="50000"/>
              <a:buFont typeface="Wingdings" panose="05000000000000000000" pitchFamily="2" charset="2"/>
              <a:buChar char="q"/>
            </a:pPr>
            <a:r>
              <a:rPr lang="en-AU" i="1" dirty="0">
                <a:solidFill>
                  <a:schemeClr val="bg2">
                    <a:lumMod val="25000"/>
                  </a:schemeClr>
                </a:solidFill>
              </a:rPr>
              <a:t>Who do you want to hire?</a:t>
            </a:r>
          </a:p>
          <a:p>
            <a:pPr marL="355600" indent="-355600">
              <a:lnSpc>
                <a:spcPct val="120000"/>
              </a:lnSpc>
              <a:buClr>
                <a:srgbClr val="0070C0"/>
              </a:buClr>
              <a:buSzPct val="50000"/>
              <a:buFont typeface="Wingdings" panose="05000000000000000000" pitchFamily="2" charset="2"/>
              <a:buChar char="q"/>
            </a:pPr>
            <a:r>
              <a:rPr lang="en-AU" i="1" dirty="0">
                <a:solidFill>
                  <a:schemeClr val="bg2">
                    <a:lumMod val="25000"/>
                  </a:schemeClr>
                </a:solidFill>
              </a:rPr>
              <a:t>Discuss how the remuneration systems attract, retains and motivates employees</a:t>
            </a:r>
          </a:p>
          <a:p>
            <a:pPr marL="355600" indent="-355600">
              <a:lnSpc>
                <a:spcPct val="120000"/>
              </a:lnSpc>
              <a:buClr>
                <a:srgbClr val="0070C0"/>
              </a:buClr>
              <a:buSzPct val="50000"/>
              <a:buFont typeface="Wingdings" panose="05000000000000000000" pitchFamily="2" charset="2"/>
              <a:buChar char="q"/>
            </a:pPr>
            <a:r>
              <a:rPr lang="en-AU" i="1" dirty="0">
                <a:solidFill>
                  <a:schemeClr val="bg2">
                    <a:lumMod val="25000"/>
                  </a:schemeClr>
                </a:solidFill>
              </a:rPr>
              <a:t>Distinguish specific and general human capital</a:t>
            </a:r>
          </a:p>
          <a:p>
            <a:pPr marL="355600" indent="-355600">
              <a:lnSpc>
                <a:spcPct val="120000"/>
              </a:lnSpc>
              <a:buClr>
                <a:srgbClr val="0070C0"/>
              </a:buClr>
              <a:buSzPct val="50000"/>
              <a:buFont typeface="Wingdings" panose="05000000000000000000" pitchFamily="2" charset="2"/>
              <a:buChar char="q"/>
            </a:pPr>
            <a:r>
              <a:rPr lang="en-AU" i="1" dirty="0">
                <a:solidFill>
                  <a:schemeClr val="bg2">
                    <a:lumMod val="25000"/>
                  </a:schemeClr>
                </a:solidFill>
              </a:rPr>
              <a:t>Describe internal labour markets</a:t>
            </a:r>
          </a:p>
          <a:p>
            <a:pPr marL="355600" indent="-355600">
              <a:lnSpc>
                <a:spcPct val="120000"/>
              </a:lnSpc>
              <a:buClr>
                <a:srgbClr val="0070C0"/>
              </a:buClr>
              <a:buSzPct val="50000"/>
              <a:buFont typeface="Wingdings" panose="05000000000000000000" pitchFamily="2" charset="2"/>
              <a:buChar char="q"/>
            </a:pPr>
            <a:r>
              <a:rPr lang="en-AU" i="1" dirty="0">
                <a:solidFill>
                  <a:schemeClr val="bg2">
                    <a:lumMod val="25000"/>
                  </a:schemeClr>
                </a:solidFill>
              </a:rPr>
              <a:t>Discuss efficiency wages and promotion tournaments.</a:t>
            </a:r>
          </a:p>
          <a:p>
            <a:pPr marL="355600" indent="-355600">
              <a:lnSpc>
                <a:spcPct val="120000"/>
              </a:lnSpc>
              <a:buClr>
                <a:srgbClr val="0070C0"/>
              </a:buClr>
              <a:buSzPct val="50000"/>
              <a:buFont typeface="Wingdings" panose="05000000000000000000" pitchFamily="2" charset="2"/>
              <a:buChar char="q"/>
            </a:pPr>
            <a:endParaRPr lang="en-AU" i="1" dirty="0">
              <a:solidFill>
                <a:schemeClr val="bg2">
                  <a:lumMod val="50000"/>
                </a:schemeClr>
              </a:solidFill>
            </a:endParaRPr>
          </a:p>
          <a:p>
            <a:pPr marL="0" indent="0" algn="ctr">
              <a:lnSpc>
                <a:spcPct val="120000"/>
              </a:lnSpc>
              <a:buClr>
                <a:srgbClr val="0070C0"/>
              </a:buClr>
              <a:buSzPct val="50000"/>
              <a:buNone/>
            </a:pPr>
            <a:endParaRPr lang="en-AU" dirty="0"/>
          </a:p>
          <a:p>
            <a:pPr marL="1168400" indent="-457200">
              <a:lnSpc>
                <a:spcPct val="120000"/>
              </a:lnSpc>
              <a:buClr>
                <a:srgbClr val="0070C0"/>
              </a:buClr>
              <a:buSzPct val="50000"/>
            </a:pPr>
            <a:endParaRPr lang="en-AU" b="1" i="1" dirty="0">
              <a:solidFill>
                <a:srgbClr val="FF0000"/>
              </a:solidFill>
            </a:endParaRPr>
          </a:p>
          <a:p>
            <a:pPr marL="711200" lvl="0" indent="0">
              <a:buClr>
                <a:srgbClr val="0070C0"/>
              </a:buClr>
              <a:buSzPct val="50000"/>
              <a:buFont typeface="Wingdings" panose="05000000000000000000" pitchFamily="2" charset="2"/>
              <a:buChar char="v"/>
            </a:pPr>
            <a:endParaRPr lang="en-AU" dirty="0">
              <a:sym typeface="Helvetica"/>
            </a:endParaRPr>
          </a:p>
          <a:p>
            <a:pPr marL="711200" indent="0">
              <a:buClr>
                <a:srgbClr val="0070C0"/>
              </a:buClr>
              <a:buSzPct val="50000"/>
              <a:buFont typeface="Wingdings" panose="05000000000000000000" pitchFamily="2" charset="2"/>
              <a:buChar char="v"/>
            </a:pPr>
            <a:endParaRPr lang="en-US" dirty="0"/>
          </a:p>
          <a:p>
            <a:pPr marL="711200" indent="0">
              <a:buClr>
                <a:srgbClr val="0070C0"/>
              </a:buClr>
              <a:buSzPct val="50000"/>
              <a:buFont typeface="Wingdings" panose="05000000000000000000" pitchFamily="2" charset="2"/>
              <a:buChar char="v"/>
            </a:pPr>
            <a:endParaRPr lang="en-US" dirty="0"/>
          </a:p>
          <a:p>
            <a:pPr marL="0" indent="0">
              <a:buClr>
                <a:srgbClr val="0070C0"/>
              </a:buClr>
              <a:buSzPct val="50000"/>
              <a:buNone/>
            </a:pPr>
            <a:endParaRPr lang="en-US"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2</a:t>
            </a:fld>
            <a:endParaRPr lang="en-AU"/>
          </a:p>
        </p:txBody>
      </p:sp>
    </p:spTree>
    <p:extLst>
      <p:ext uri="{BB962C8B-B14F-4D97-AF65-F5344CB8AC3E}">
        <p14:creationId xmlns:p14="http://schemas.microsoft.com/office/powerpoint/2010/main" val="31794561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flipH="1">
            <a:off x="3416959" y="1130157"/>
            <a:ext cx="3460" cy="4744228"/>
          </a:xfrm>
          <a:prstGeom prst="line">
            <a:avLst/>
          </a:prstGeom>
          <a:ln w="19050" cmpd="sng">
            <a:solidFill>
              <a:schemeClr val="tx1"/>
            </a:solidFill>
            <a:headEnd type="stealth"/>
          </a:ln>
          <a:effectLst/>
        </p:spPr>
        <p:style>
          <a:lnRef idx="2">
            <a:schemeClr val="accent1"/>
          </a:lnRef>
          <a:fillRef idx="0">
            <a:schemeClr val="accent1"/>
          </a:fillRef>
          <a:effectRef idx="1">
            <a:schemeClr val="accent1"/>
          </a:effectRef>
          <a:fontRef idx="minor">
            <a:schemeClr val="tx1"/>
          </a:fontRef>
        </p:style>
      </p:cxnSp>
      <p:cxnSp>
        <p:nvCxnSpPr>
          <p:cNvPr id="4" name="Straight Connector 3"/>
          <p:cNvCxnSpPr/>
          <p:nvPr/>
        </p:nvCxnSpPr>
        <p:spPr>
          <a:xfrm flipH="1">
            <a:off x="3405227" y="5687067"/>
            <a:ext cx="6284728" cy="14458"/>
          </a:xfrm>
          <a:prstGeom prst="line">
            <a:avLst/>
          </a:prstGeom>
          <a:ln w="19050" cmpd="sng">
            <a:solidFill>
              <a:schemeClr val="tx1"/>
            </a:solidFill>
            <a:headEnd type="stealth"/>
          </a:ln>
          <a:effectLst/>
        </p:spPr>
        <p:style>
          <a:lnRef idx="2">
            <a:schemeClr val="accent1"/>
          </a:lnRef>
          <a:fillRef idx="0">
            <a:schemeClr val="accent1"/>
          </a:fillRef>
          <a:effectRef idx="1">
            <a:schemeClr val="accent1"/>
          </a:effectRef>
          <a:fontRef idx="minor">
            <a:schemeClr val="tx1"/>
          </a:fontRef>
        </p:style>
      </p:cxnSp>
      <p:sp>
        <p:nvSpPr>
          <p:cNvPr id="39" name="TextBox 38"/>
          <p:cNvSpPr txBox="1"/>
          <p:nvPr/>
        </p:nvSpPr>
        <p:spPr>
          <a:xfrm>
            <a:off x="1801317" y="766547"/>
            <a:ext cx="1473499" cy="369332"/>
          </a:xfrm>
          <a:prstGeom prst="rect">
            <a:avLst/>
          </a:prstGeom>
          <a:noFill/>
        </p:spPr>
        <p:txBody>
          <a:bodyPr wrap="square" rtlCol="0">
            <a:spAutoFit/>
          </a:bodyPr>
          <a:lstStyle/>
          <a:p>
            <a:r>
              <a:rPr lang="en-US" dirty="0"/>
              <a:t>Wage($)</a:t>
            </a:r>
          </a:p>
        </p:txBody>
      </p:sp>
      <p:cxnSp>
        <p:nvCxnSpPr>
          <p:cNvPr id="56" name="Straight Connector 55"/>
          <p:cNvCxnSpPr/>
          <p:nvPr/>
        </p:nvCxnSpPr>
        <p:spPr>
          <a:xfrm flipV="1">
            <a:off x="3422157" y="5780802"/>
            <a:ext cx="16939" cy="94357"/>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7" name="TextBox 56"/>
          <p:cNvSpPr txBox="1"/>
          <p:nvPr/>
        </p:nvSpPr>
        <p:spPr>
          <a:xfrm>
            <a:off x="3274816" y="5827980"/>
            <a:ext cx="395997" cy="338554"/>
          </a:xfrm>
          <a:prstGeom prst="rect">
            <a:avLst/>
          </a:prstGeom>
          <a:noFill/>
        </p:spPr>
        <p:txBody>
          <a:bodyPr wrap="square" rtlCol="0">
            <a:spAutoFit/>
          </a:bodyPr>
          <a:lstStyle/>
          <a:p>
            <a:r>
              <a:rPr lang="en-US" sz="1600" dirty="0"/>
              <a:t>0</a:t>
            </a:r>
          </a:p>
        </p:txBody>
      </p:sp>
      <p:cxnSp>
        <p:nvCxnSpPr>
          <p:cNvPr id="58" name="Straight Connector 57"/>
          <p:cNvCxnSpPr/>
          <p:nvPr/>
        </p:nvCxnSpPr>
        <p:spPr>
          <a:xfrm>
            <a:off x="3269762" y="5702630"/>
            <a:ext cx="169334"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60" name="TextBox 59"/>
          <p:cNvSpPr txBox="1"/>
          <p:nvPr/>
        </p:nvSpPr>
        <p:spPr>
          <a:xfrm>
            <a:off x="3019480" y="5532248"/>
            <a:ext cx="251996" cy="338554"/>
          </a:xfrm>
          <a:prstGeom prst="rect">
            <a:avLst/>
          </a:prstGeom>
          <a:noFill/>
        </p:spPr>
        <p:txBody>
          <a:bodyPr wrap="square" rtlCol="0">
            <a:spAutoFit/>
          </a:bodyPr>
          <a:lstStyle/>
          <a:p>
            <a:r>
              <a:rPr lang="en-US" sz="1600" dirty="0"/>
              <a:t>0</a:t>
            </a:r>
          </a:p>
        </p:txBody>
      </p:sp>
      <p:sp>
        <p:nvSpPr>
          <p:cNvPr id="87" name="TextBox 86"/>
          <p:cNvSpPr txBox="1"/>
          <p:nvPr/>
        </p:nvSpPr>
        <p:spPr>
          <a:xfrm>
            <a:off x="9289094" y="3129735"/>
            <a:ext cx="1178428" cy="338554"/>
          </a:xfrm>
          <a:prstGeom prst="rect">
            <a:avLst/>
          </a:prstGeom>
          <a:noFill/>
        </p:spPr>
        <p:txBody>
          <a:bodyPr wrap="square" rtlCol="0">
            <a:spAutoFit/>
          </a:bodyPr>
          <a:lstStyle/>
          <a:p>
            <a:r>
              <a:rPr lang="en-US" sz="1600" i="1" dirty="0"/>
              <a:t>Wage</a:t>
            </a:r>
          </a:p>
        </p:txBody>
      </p:sp>
      <p:sp>
        <p:nvSpPr>
          <p:cNvPr id="41" name="TextBox 40"/>
          <p:cNvSpPr txBox="1"/>
          <p:nvPr/>
        </p:nvSpPr>
        <p:spPr>
          <a:xfrm>
            <a:off x="9689955" y="5554979"/>
            <a:ext cx="1555133" cy="338554"/>
          </a:xfrm>
          <a:prstGeom prst="rect">
            <a:avLst/>
          </a:prstGeom>
          <a:noFill/>
        </p:spPr>
        <p:txBody>
          <a:bodyPr wrap="square" rtlCol="0">
            <a:spAutoFit/>
          </a:bodyPr>
          <a:lstStyle/>
          <a:p>
            <a:pPr algn="ctr"/>
            <a:r>
              <a:rPr lang="en-US" sz="1600" i="1" dirty="0"/>
              <a:t>E, (</a:t>
            </a:r>
            <a:r>
              <a:rPr lang="en-US" sz="1600" i="1" dirty="0" err="1"/>
              <a:t>amt</a:t>
            </a:r>
            <a:r>
              <a:rPr lang="en-US" sz="1600" i="1" dirty="0"/>
              <a:t> </a:t>
            </a:r>
            <a:r>
              <a:rPr lang="en-US" sz="1600" i="1" dirty="0" err="1"/>
              <a:t>labour</a:t>
            </a:r>
            <a:r>
              <a:rPr lang="en-US" sz="1600" i="1" dirty="0"/>
              <a:t>)</a:t>
            </a:r>
          </a:p>
        </p:txBody>
      </p:sp>
      <p:cxnSp>
        <p:nvCxnSpPr>
          <p:cNvPr id="24" name="Straight Connector 23"/>
          <p:cNvCxnSpPr>
            <a:stCxn id="30" idx="3"/>
          </p:cNvCxnSpPr>
          <p:nvPr/>
        </p:nvCxnSpPr>
        <p:spPr>
          <a:xfrm flipV="1">
            <a:off x="3334618" y="3272118"/>
            <a:ext cx="5872135" cy="26894"/>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5665331" y="3331721"/>
            <a:ext cx="363" cy="2445862"/>
          </a:xfrm>
          <a:prstGeom prst="line">
            <a:avLst/>
          </a:prstGeom>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2778082" y="3129735"/>
            <a:ext cx="556536" cy="338554"/>
          </a:xfrm>
          <a:prstGeom prst="rect">
            <a:avLst/>
          </a:prstGeom>
          <a:noFill/>
        </p:spPr>
        <p:txBody>
          <a:bodyPr wrap="square" rtlCol="0">
            <a:spAutoFit/>
          </a:bodyPr>
          <a:lstStyle/>
          <a:p>
            <a:r>
              <a:rPr lang="en-US" sz="1600" dirty="0"/>
              <a:t>w*</a:t>
            </a:r>
          </a:p>
        </p:txBody>
      </p:sp>
      <p:sp>
        <p:nvSpPr>
          <p:cNvPr id="31" name="TextBox 30"/>
          <p:cNvSpPr txBox="1"/>
          <p:nvPr/>
        </p:nvSpPr>
        <p:spPr>
          <a:xfrm>
            <a:off x="5427854" y="5742054"/>
            <a:ext cx="474954" cy="338554"/>
          </a:xfrm>
          <a:prstGeom prst="rect">
            <a:avLst/>
          </a:prstGeom>
          <a:noFill/>
        </p:spPr>
        <p:txBody>
          <a:bodyPr wrap="square" rtlCol="0">
            <a:spAutoFit/>
          </a:bodyPr>
          <a:lstStyle/>
          <a:p>
            <a:r>
              <a:rPr lang="en-US" sz="1600" dirty="0"/>
              <a:t>E*</a:t>
            </a:r>
          </a:p>
        </p:txBody>
      </p:sp>
      <p:sp>
        <p:nvSpPr>
          <p:cNvPr id="25" name="TextBox 24"/>
          <p:cNvSpPr txBox="1"/>
          <p:nvPr/>
        </p:nvSpPr>
        <p:spPr>
          <a:xfrm>
            <a:off x="7481601" y="4588016"/>
            <a:ext cx="4020117" cy="338554"/>
          </a:xfrm>
          <a:prstGeom prst="rect">
            <a:avLst/>
          </a:prstGeom>
          <a:noFill/>
        </p:spPr>
        <p:txBody>
          <a:bodyPr wrap="square" rtlCol="0">
            <a:spAutoFit/>
          </a:bodyPr>
          <a:lstStyle/>
          <a:p>
            <a:r>
              <a:rPr lang="en-US" sz="1600" i="1" dirty="0"/>
              <a:t>MRP = (MPP)x(MR) = incremental revenue</a:t>
            </a:r>
          </a:p>
        </p:txBody>
      </p:sp>
      <p:cxnSp>
        <p:nvCxnSpPr>
          <p:cNvPr id="19" name="Straight Connector 18"/>
          <p:cNvCxnSpPr/>
          <p:nvPr/>
        </p:nvCxnSpPr>
        <p:spPr>
          <a:xfrm>
            <a:off x="3430626" y="1425388"/>
            <a:ext cx="3824228" cy="3192486"/>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33548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solidFill>
                  <a:srgbClr val="002060"/>
                </a:solidFill>
              </a:rPr>
              <a:t>The Level of Pay </a:t>
            </a:r>
            <a:r>
              <a:rPr lang="en-AU" b="1" i="1" dirty="0">
                <a:solidFill>
                  <a:srgbClr val="002060"/>
                </a:solidFill>
              </a:rPr>
              <a:t>- Employees</a:t>
            </a:r>
          </a:p>
        </p:txBody>
      </p:sp>
      <p:sp>
        <p:nvSpPr>
          <p:cNvPr id="3" name="Content Placeholder 2"/>
          <p:cNvSpPr>
            <a:spLocks noGrp="1"/>
          </p:cNvSpPr>
          <p:nvPr>
            <p:ph idx="1"/>
          </p:nvPr>
        </p:nvSpPr>
        <p:spPr>
          <a:xfrm>
            <a:off x="838200" y="1690688"/>
            <a:ext cx="10515600" cy="4486275"/>
          </a:xfrm>
        </p:spPr>
        <p:txBody>
          <a:bodyPr>
            <a:normAutofit fontScale="85000" lnSpcReduction="20000"/>
          </a:bodyPr>
          <a:lstStyle/>
          <a:p>
            <a:pPr marL="355600" indent="-355600">
              <a:lnSpc>
                <a:spcPct val="120000"/>
              </a:lnSpc>
              <a:buClr>
                <a:srgbClr val="0070C0"/>
              </a:buClr>
              <a:buSzPct val="50000"/>
              <a:buFont typeface="Wingdings" panose="05000000000000000000" pitchFamily="2" charset="2"/>
              <a:buChar char="q"/>
            </a:pPr>
            <a:r>
              <a:rPr lang="en-AU" dirty="0"/>
              <a:t>We know this model is inadequate. For one workers are not homogeneous.</a:t>
            </a:r>
          </a:p>
          <a:p>
            <a:pPr marL="355600" indent="-355600">
              <a:lnSpc>
                <a:spcPct val="120000"/>
              </a:lnSpc>
              <a:buClr>
                <a:srgbClr val="0070C0"/>
              </a:buClr>
              <a:buSzPct val="50000"/>
              <a:buFont typeface="Wingdings" panose="05000000000000000000" pitchFamily="2" charset="2"/>
              <a:buChar char="q"/>
            </a:pPr>
            <a:r>
              <a:rPr lang="en-AU" dirty="0"/>
              <a:t>Rather they have different skills or human capital. We could discuss a model of how individuals invest in human capital weighing up the costs and benefits of doing so – </a:t>
            </a:r>
            <a:r>
              <a:rPr lang="en-AU" i="1" dirty="0"/>
              <a:t>really a question for a course in labour economics</a:t>
            </a:r>
            <a:r>
              <a:rPr lang="en-AU" dirty="0"/>
              <a:t>.</a:t>
            </a:r>
          </a:p>
          <a:p>
            <a:pPr marL="355600" indent="-355600">
              <a:lnSpc>
                <a:spcPct val="120000"/>
              </a:lnSpc>
              <a:buClr>
                <a:srgbClr val="0070C0"/>
              </a:buClr>
              <a:buSzPct val="50000"/>
              <a:buFont typeface="Wingdings" panose="05000000000000000000" pitchFamily="2" charset="2"/>
              <a:buChar char="q"/>
            </a:pPr>
            <a:r>
              <a:rPr lang="en-AU" dirty="0"/>
              <a:t>There are of course, different types of human capital:</a:t>
            </a:r>
          </a:p>
          <a:p>
            <a:pPr marL="806450" indent="-447675">
              <a:lnSpc>
                <a:spcPct val="120000"/>
              </a:lnSpc>
              <a:buClr>
                <a:srgbClr val="0070C0"/>
              </a:buClr>
              <a:buSzPct val="50000"/>
              <a:buFont typeface="Wingdings" panose="05000000000000000000" pitchFamily="2" charset="2"/>
              <a:buChar char="v"/>
            </a:pPr>
            <a:r>
              <a:rPr lang="en-AU" b="1" i="1" dirty="0">
                <a:solidFill>
                  <a:schemeClr val="bg2">
                    <a:lumMod val="50000"/>
                  </a:schemeClr>
                </a:solidFill>
              </a:rPr>
              <a:t>General human capital </a:t>
            </a:r>
            <a:r>
              <a:rPr lang="en-AU" i="1" dirty="0">
                <a:solidFill>
                  <a:schemeClr val="bg2">
                    <a:lumMod val="50000"/>
                  </a:schemeClr>
                </a:solidFill>
              </a:rPr>
              <a:t>– skills and education that is valued equally by an array of firms. Examples…?</a:t>
            </a:r>
          </a:p>
          <a:p>
            <a:pPr marL="806450" indent="-447675">
              <a:lnSpc>
                <a:spcPct val="120000"/>
              </a:lnSpc>
              <a:buClr>
                <a:srgbClr val="0070C0"/>
              </a:buClr>
              <a:buSzPct val="50000"/>
              <a:buFont typeface="Wingdings" panose="05000000000000000000" pitchFamily="2" charset="2"/>
              <a:buChar char="v"/>
            </a:pPr>
            <a:r>
              <a:rPr lang="en-AU" b="1" i="1" dirty="0">
                <a:solidFill>
                  <a:schemeClr val="bg2">
                    <a:lumMod val="50000"/>
                  </a:schemeClr>
                </a:solidFill>
              </a:rPr>
              <a:t>Specific human capital </a:t>
            </a:r>
            <a:r>
              <a:rPr lang="en-AU" i="1" dirty="0">
                <a:solidFill>
                  <a:schemeClr val="bg2">
                    <a:lumMod val="50000"/>
                  </a:schemeClr>
                </a:solidFill>
              </a:rPr>
              <a:t>– skills and education that is valued more highly by one employer compared to an alternative employer. Examples...?</a:t>
            </a:r>
          </a:p>
          <a:p>
            <a:pPr marL="358775" indent="-358775">
              <a:lnSpc>
                <a:spcPct val="120000"/>
              </a:lnSpc>
              <a:buClr>
                <a:srgbClr val="0070C0"/>
              </a:buClr>
              <a:buSzPct val="50000"/>
              <a:buFont typeface="Wingdings" panose="05000000000000000000" pitchFamily="2" charset="2"/>
              <a:buChar char="q"/>
            </a:pPr>
            <a:r>
              <a:rPr lang="en-US" dirty="0">
                <a:solidFill>
                  <a:schemeClr val="bg2">
                    <a:lumMod val="10000"/>
                  </a:schemeClr>
                </a:solidFill>
              </a:rPr>
              <a:t>Which one do you think firms are interested in paying for, and why?</a:t>
            </a:r>
            <a:endParaRPr lang="en-AU" dirty="0">
              <a:solidFill>
                <a:schemeClr val="bg2">
                  <a:lumMod val="10000"/>
                </a:schemeClr>
              </a:solidFill>
            </a:endParaRPr>
          </a:p>
          <a:p>
            <a:pPr marL="806450" indent="-447675">
              <a:lnSpc>
                <a:spcPct val="120000"/>
              </a:lnSpc>
              <a:buClr>
                <a:srgbClr val="0070C0"/>
              </a:buClr>
              <a:buSzPct val="50000"/>
              <a:buFont typeface="Wingdings" panose="05000000000000000000" pitchFamily="2" charset="2"/>
              <a:buChar char="v"/>
            </a:pPr>
            <a:endParaRPr lang="en-AU" i="1" dirty="0">
              <a:solidFill>
                <a:schemeClr val="bg2">
                  <a:lumMod val="50000"/>
                </a:schemeClr>
              </a:solidFill>
            </a:endParaRPr>
          </a:p>
          <a:p>
            <a:pPr marL="711200" indent="0">
              <a:buClr>
                <a:srgbClr val="0070C0"/>
              </a:buClr>
              <a:buSzPct val="50000"/>
              <a:buFont typeface="Wingdings" panose="05000000000000000000" pitchFamily="2" charset="2"/>
              <a:buChar char="v"/>
            </a:pPr>
            <a:endParaRPr lang="en-AU" dirty="0"/>
          </a:p>
          <a:p>
            <a:pPr marL="711200" indent="0">
              <a:buClr>
                <a:srgbClr val="0070C0"/>
              </a:buClr>
              <a:buSzPct val="50000"/>
              <a:buFont typeface="Wingdings" panose="05000000000000000000" pitchFamily="2" charset="2"/>
              <a:buChar char="v"/>
            </a:pPr>
            <a:endParaRPr lang="en-AU" dirty="0"/>
          </a:p>
          <a:p>
            <a:pPr marL="0" indent="0">
              <a:buClr>
                <a:srgbClr val="0070C0"/>
              </a:buClr>
              <a:buSzPct val="50000"/>
              <a:buNone/>
            </a:pPr>
            <a:endParaRPr lang="en-AU"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21</a:t>
            </a:fld>
            <a:endParaRPr lang="en-AU"/>
          </a:p>
        </p:txBody>
      </p:sp>
    </p:spTree>
    <p:extLst>
      <p:ext uri="{BB962C8B-B14F-4D97-AF65-F5344CB8AC3E}">
        <p14:creationId xmlns:p14="http://schemas.microsoft.com/office/powerpoint/2010/main" val="170758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500"/>
                                        <p:tgtEl>
                                          <p:spTgt spid="3">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fade">
                                      <p:cBhvr>
                                        <p:cTn id="29"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solidFill>
                  <a:srgbClr val="002060"/>
                </a:solidFill>
              </a:rPr>
              <a:t>The Level of Pay </a:t>
            </a:r>
            <a:r>
              <a:rPr lang="en-AU" b="1" i="1" dirty="0">
                <a:solidFill>
                  <a:srgbClr val="002060"/>
                </a:solidFill>
              </a:rPr>
              <a:t>- Jobs</a:t>
            </a:r>
          </a:p>
        </p:txBody>
      </p:sp>
      <p:sp>
        <p:nvSpPr>
          <p:cNvPr id="3" name="Content Placeholder 2"/>
          <p:cNvSpPr>
            <a:spLocks noGrp="1"/>
          </p:cNvSpPr>
          <p:nvPr>
            <p:ph idx="1"/>
          </p:nvPr>
        </p:nvSpPr>
        <p:spPr>
          <a:xfrm>
            <a:off x="838200" y="1690688"/>
            <a:ext cx="10515600" cy="4548747"/>
          </a:xfrm>
        </p:spPr>
        <p:txBody>
          <a:bodyPr>
            <a:normAutofit fontScale="62500" lnSpcReduction="20000"/>
          </a:bodyPr>
          <a:lstStyle/>
          <a:p>
            <a:pPr marL="355600" indent="-355600">
              <a:lnSpc>
                <a:spcPct val="120000"/>
              </a:lnSpc>
              <a:buClr>
                <a:srgbClr val="0070C0"/>
              </a:buClr>
              <a:buSzPct val="50000"/>
              <a:buFont typeface="Wingdings" panose="05000000000000000000" pitchFamily="2" charset="2"/>
              <a:buChar char="q"/>
            </a:pPr>
            <a:r>
              <a:rPr lang="en-AU" dirty="0"/>
              <a:t>Not all jobs are created equally. Some jobs are:</a:t>
            </a:r>
          </a:p>
          <a:p>
            <a:pPr marL="806450" indent="-447675">
              <a:lnSpc>
                <a:spcPct val="120000"/>
              </a:lnSpc>
              <a:buClr>
                <a:srgbClr val="0070C0"/>
              </a:buClr>
              <a:buSzPct val="50000"/>
              <a:buFont typeface="Wingdings" panose="05000000000000000000" pitchFamily="2" charset="2"/>
              <a:buChar char="v"/>
            </a:pPr>
            <a:r>
              <a:rPr lang="en-AU" dirty="0">
                <a:solidFill>
                  <a:schemeClr val="bg2">
                    <a:lumMod val="50000"/>
                  </a:schemeClr>
                </a:solidFill>
              </a:rPr>
              <a:t>Dangerous</a:t>
            </a:r>
          </a:p>
          <a:p>
            <a:pPr marL="806450" indent="-447675">
              <a:lnSpc>
                <a:spcPct val="120000"/>
              </a:lnSpc>
              <a:buClr>
                <a:srgbClr val="0070C0"/>
              </a:buClr>
              <a:buSzPct val="50000"/>
              <a:buFont typeface="Wingdings" panose="05000000000000000000" pitchFamily="2" charset="2"/>
              <a:buChar char="v"/>
            </a:pPr>
            <a:r>
              <a:rPr lang="en-US" dirty="0">
                <a:solidFill>
                  <a:schemeClr val="bg2">
                    <a:lumMod val="50000"/>
                  </a:schemeClr>
                </a:solidFill>
              </a:rPr>
              <a:t>Unpleasant</a:t>
            </a:r>
          </a:p>
          <a:p>
            <a:pPr marL="806450" indent="-447675">
              <a:lnSpc>
                <a:spcPct val="120000"/>
              </a:lnSpc>
              <a:buClr>
                <a:srgbClr val="0070C0"/>
              </a:buClr>
              <a:buSzPct val="50000"/>
              <a:buFont typeface="Wingdings" panose="05000000000000000000" pitchFamily="2" charset="2"/>
              <a:buChar char="v"/>
            </a:pPr>
            <a:r>
              <a:rPr lang="en-US" dirty="0">
                <a:solidFill>
                  <a:schemeClr val="bg2">
                    <a:lumMod val="50000"/>
                  </a:schemeClr>
                </a:solidFill>
              </a:rPr>
              <a:t>Boring and repetitive….(chicken wing breaker for example)</a:t>
            </a:r>
            <a:endParaRPr lang="en-AU" dirty="0">
              <a:solidFill>
                <a:schemeClr val="bg2">
                  <a:lumMod val="50000"/>
                </a:schemeClr>
              </a:solidFill>
            </a:endParaRPr>
          </a:p>
          <a:p>
            <a:pPr marL="355600" indent="-355600">
              <a:lnSpc>
                <a:spcPct val="120000"/>
              </a:lnSpc>
              <a:buClr>
                <a:srgbClr val="0070C0"/>
              </a:buClr>
              <a:buSzPct val="50000"/>
              <a:buFont typeface="Wingdings" panose="05000000000000000000" pitchFamily="2" charset="2"/>
              <a:buChar char="q"/>
            </a:pPr>
            <a:r>
              <a:rPr lang="en-AU" dirty="0"/>
              <a:t>To attract people to such jobs we usually think about jobs as paying a </a:t>
            </a:r>
            <a:r>
              <a:rPr lang="en-AU" b="1" i="1" dirty="0"/>
              <a:t>compensating differential</a:t>
            </a:r>
            <a:r>
              <a:rPr lang="en-AU" dirty="0"/>
              <a:t>. Consider...</a:t>
            </a:r>
          </a:p>
          <a:p>
            <a:pPr marL="355600" indent="-355600">
              <a:lnSpc>
                <a:spcPct val="120000"/>
              </a:lnSpc>
              <a:buClr>
                <a:srgbClr val="0070C0"/>
              </a:buClr>
              <a:buSzPct val="50000"/>
              <a:buFont typeface="Wingdings" panose="05000000000000000000" pitchFamily="2" charset="2"/>
              <a:buChar char="q"/>
            </a:pPr>
            <a:r>
              <a:rPr lang="en-US" dirty="0"/>
              <a:t>Unskilled workers have a choice between two jobs:</a:t>
            </a:r>
          </a:p>
          <a:p>
            <a:pPr marL="806450" indent="-447675">
              <a:lnSpc>
                <a:spcPct val="120000"/>
              </a:lnSpc>
              <a:buClr>
                <a:srgbClr val="0070C0"/>
              </a:buClr>
              <a:buSzPct val="50000"/>
              <a:buFont typeface="Wingdings" panose="05000000000000000000" pitchFamily="2" charset="2"/>
              <a:buChar char="v"/>
            </a:pPr>
            <a:r>
              <a:rPr lang="en-US" i="1" dirty="0">
                <a:solidFill>
                  <a:schemeClr val="bg2">
                    <a:lumMod val="50000"/>
                  </a:schemeClr>
                </a:solidFill>
              </a:rPr>
              <a:t>The first job offers clean and safe working conditions.</a:t>
            </a:r>
          </a:p>
          <a:p>
            <a:pPr marL="806450" indent="-447675">
              <a:lnSpc>
                <a:spcPct val="120000"/>
              </a:lnSpc>
              <a:buClr>
                <a:srgbClr val="0070C0"/>
              </a:buClr>
              <a:buSzPct val="50000"/>
              <a:buFont typeface="Wingdings" panose="05000000000000000000" pitchFamily="2" charset="2"/>
              <a:buChar char="v"/>
            </a:pPr>
            <a:r>
              <a:rPr lang="en-US" i="1" dirty="0">
                <a:solidFill>
                  <a:schemeClr val="bg2">
                    <a:lumMod val="50000"/>
                  </a:schemeClr>
                </a:solidFill>
              </a:rPr>
              <a:t>The second job is in a dirty noisy factory</a:t>
            </a:r>
          </a:p>
          <a:p>
            <a:pPr marL="806450" indent="-447675">
              <a:lnSpc>
                <a:spcPct val="120000"/>
              </a:lnSpc>
              <a:buClr>
                <a:srgbClr val="0070C0"/>
              </a:buClr>
              <a:buSzPct val="50000"/>
              <a:buFont typeface="Wingdings" panose="05000000000000000000" pitchFamily="2" charset="2"/>
              <a:buChar char="v"/>
            </a:pPr>
            <a:r>
              <a:rPr lang="en-US" i="1" dirty="0">
                <a:solidFill>
                  <a:schemeClr val="bg2">
                    <a:lumMod val="50000"/>
                  </a:schemeClr>
                </a:solidFill>
              </a:rPr>
              <a:t>In this case, a wage of $15 per hour in both jobs could not be an equilibrium. Why?</a:t>
            </a:r>
          </a:p>
          <a:p>
            <a:pPr marL="806450" indent="-447675">
              <a:lnSpc>
                <a:spcPct val="120000"/>
              </a:lnSpc>
              <a:buClr>
                <a:srgbClr val="0070C0"/>
              </a:buClr>
              <a:buSzPct val="50000"/>
              <a:buFont typeface="Wingdings" panose="05000000000000000000" pitchFamily="2" charset="2"/>
              <a:buChar char="v"/>
            </a:pPr>
            <a:r>
              <a:rPr lang="en-US" i="1" dirty="0">
                <a:solidFill>
                  <a:schemeClr val="bg2">
                    <a:lumMod val="50000"/>
                  </a:schemeClr>
                </a:solidFill>
              </a:rPr>
              <a:t>If the second job must pay $17.50 per hour, to attract workers then the compensating wage differential is $2.50 per hour. </a:t>
            </a:r>
            <a:endParaRPr lang="en-AU" i="1" dirty="0">
              <a:solidFill>
                <a:schemeClr val="bg2">
                  <a:lumMod val="50000"/>
                </a:schemeClr>
              </a:solidFill>
            </a:endParaRPr>
          </a:p>
          <a:p>
            <a:pPr marL="806450" indent="-447675">
              <a:lnSpc>
                <a:spcPct val="120000"/>
              </a:lnSpc>
              <a:buClr>
                <a:srgbClr val="0070C0"/>
              </a:buClr>
              <a:buSzPct val="50000"/>
              <a:buFont typeface="Wingdings" panose="05000000000000000000" pitchFamily="2" charset="2"/>
              <a:buChar char="v"/>
            </a:pPr>
            <a:endParaRPr lang="en-AU" i="1" dirty="0">
              <a:solidFill>
                <a:schemeClr val="bg2">
                  <a:lumMod val="50000"/>
                </a:schemeClr>
              </a:solidFill>
            </a:endParaRPr>
          </a:p>
          <a:p>
            <a:pPr marL="711200" indent="0">
              <a:buClr>
                <a:srgbClr val="0070C0"/>
              </a:buClr>
              <a:buSzPct val="50000"/>
              <a:buFont typeface="Wingdings" panose="05000000000000000000" pitchFamily="2" charset="2"/>
              <a:buChar char="v"/>
            </a:pPr>
            <a:endParaRPr lang="en-AU" dirty="0"/>
          </a:p>
          <a:p>
            <a:pPr marL="711200" indent="0">
              <a:buClr>
                <a:srgbClr val="0070C0"/>
              </a:buClr>
              <a:buSzPct val="50000"/>
              <a:buFont typeface="Wingdings" panose="05000000000000000000" pitchFamily="2" charset="2"/>
              <a:buChar char="v"/>
            </a:pPr>
            <a:endParaRPr lang="en-AU" dirty="0"/>
          </a:p>
          <a:p>
            <a:pPr marL="0" indent="0">
              <a:buClr>
                <a:srgbClr val="0070C0"/>
              </a:buClr>
              <a:buSzPct val="50000"/>
              <a:buNone/>
            </a:pPr>
            <a:endParaRPr lang="en-AU"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22</a:t>
            </a:fld>
            <a:endParaRPr lang="en-AU"/>
          </a:p>
        </p:txBody>
      </p:sp>
    </p:spTree>
    <p:extLst>
      <p:ext uri="{BB962C8B-B14F-4D97-AF65-F5344CB8AC3E}">
        <p14:creationId xmlns:p14="http://schemas.microsoft.com/office/powerpoint/2010/main" val="2127156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solidFill>
                  <a:srgbClr val="002060"/>
                </a:solidFill>
              </a:rPr>
              <a:t>The Level of Pay </a:t>
            </a:r>
            <a:r>
              <a:rPr lang="en-AU" b="1" i="1" dirty="0">
                <a:solidFill>
                  <a:srgbClr val="002060"/>
                </a:solidFill>
              </a:rPr>
              <a:t>- Jobs</a:t>
            </a:r>
          </a:p>
        </p:txBody>
      </p:sp>
      <p:sp>
        <p:nvSpPr>
          <p:cNvPr id="3" name="Content Placeholder 2"/>
          <p:cNvSpPr>
            <a:spLocks noGrp="1"/>
          </p:cNvSpPr>
          <p:nvPr>
            <p:ph idx="1"/>
          </p:nvPr>
        </p:nvSpPr>
        <p:spPr>
          <a:xfrm>
            <a:off x="838200" y="1690688"/>
            <a:ext cx="10515600" cy="4548747"/>
          </a:xfrm>
        </p:spPr>
        <p:txBody>
          <a:bodyPr>
            <a:normAutofit fontScale="70000" lnSpcReduction="20000"/>
          </a:bodyPr>
          <a:lstStyle/>
          <a:p>
            <a:pPr marL="355600" indent="-355600">
              <a:lnSpc>
                <a:spcPct val="120000"/>
              </a:lnSpc>
              <a:buClr>
                <a:srgbClr val="0070C0"/>
              </a:buClr>
              <a:buSzPct val="50000"/>
              <a:buFont typeface="Wingdings" panose="05000000000000000000" pitchFamily="2" charset="2"/>
              <a:buChar char="q"/>
            </a:pPr>
            <a:r>
              <a:rPr lang="en-AU" dirty="0"/>
              <a:t>The theory of compensating wage differential has some nice features.</a:t>
            </a:r>
          </a:p>
          <a:p>
            <a:pPr marL="806450" indent="-447675">
              <a:lnSpc>
                <a:spcPct val="120000"/>
              </a:lnSpc>
              <a:buClr>
                <a:srgbClr val="0070C0"/>
              </a:buClr>
              <a:buSzPct val="50000"/>
              <a:buFont typeface="Wingdings" panose="05000000000000000000" pitchFamily="2" charset="2"/>
              <a:buChar char="v"/>
            </a:pPr>
            <a:r>
              <a:rPr lang="en-AU" dirty="0">
                <a:solidFill>
                  <a:schemeClr val="bg2">
                    <a:lumMod val="50000"/>
                  </a:schemeClr>
                </a:solidFill>
              </a:rPr>
              <a:t>Some jobs are inherently unpleasant and compensating wage differentials can be used to attract people to those jobs.</a:t>
            </a:r>
          </a:p>
          <a:p>
            <a:pPr marL="806450" indent="-447675">
              <a:lnSpc>
                <a:spcPct val="120000"/>
              </a:lnSpc>
              <a:buClr>
                <a:srgbClr val="0070C0"/>
              </a:buClr>
              <a:buSzPct val="50000"/>
              <a:buFont typeface="Wingdings" panose="05000000000000000000" pitchFamily="2" charset="2"/>
              <a:buChar char="v"/>
            </a:pPr>
            <a:r>
              <a:rPr lang="en-US" dirty="0">
                <a:solidFill>
                  <a:schemeClr val="bg2">
                    <a:lumMod val="50000"/>
                  </a:schemeClr>
                </a:solidFill>
              </a:rPr>
              <a:t>Of course, the right people are likely to self-select into unpleasant jobs, which is another bonus. </a:t>
            </a:r>
            <a:endParaRPr lang="en-AU" dirty="0">
              <a:solidFill>
                <a:schemeClr val="bg2">
                  <a:lumMod val="50000"/>
                </a:schemeClr>
              </a:solidFill>
            </a:endParaRPr>
          </a:p>
          <a:p>
            <a:pPr marL="806450" indent="-447675">
              <a:lnSpc>
                <a:spcPct val="120000"/>
              </a:lnSpc>
              <a:buClr>
                <a:srgbClr val="0070C0"/>
              </a:buClr>
              <a:buSzPct val="50000"/>
              <a:buFont typeface="Wingdings" panose="05000000000000000000" pitchFamily="2" charset="2"/>
              <a:buChar char="v"/>
            </a:pPr>
            <a:r>
              <a:rPr lang="en-US" dirty="0">
                <a:solidFill>
                  <a:schemeClr val="bg2">
                    <a:lumMod val="50000"/>
                  </a:schemeClr>
                </a:solidFill>
              </a:rPr>
              <a:t>They force employers to make choices about whether to have higher </a:t>
            </a:r>
            <a:r>
              <a:rPr lang="en-US" dirty="0" err="1">
                <a:solidFill>
                  <a:schemeClr val="bg2">
                    <a:lumMod val="50000"/>
                  </a:schemeClr>
                </a:solidFill>
              </a:rPr>
              <a:t>labour</a:t>
            </a:r>
            <a:r>
              <a:rPr lang="en-US" dirty="0">
                <a:solidFill>
                  <a:schemeClr val="bg2">
                    <a:lumMod val="50000"/>
                  </a:schemeClr>
                </a:solidFill>
              </a:rPr>
              <a:t> costs or make some other type of adjustment such as …</a:t>
            </a:r>
            <a:endParaRPr lang="en-AU" dirty="0">
              <a:solidFill>
                <a:schemeClr val="bg2">
                  <a:lumMod val="50000"/>
                </a:schemeClr>
              </a:solidFill>
            </a:endParaRPr>
          </a:p>
          <a:p>
            <a:pPr marL="355600" indent="-355600">
              <a:lnSpc>
                <a:spcPct val="120000"/>
              </a:lnSpc>
              <a:buClr>
                <a:srgbClr val="0070C0"/>
              </a:buClr>
              <a:buSzPct val="50000"/>
              <a:buFont typeface="Wingdings" panose="05000000000000000000" pitchFamily="2" charset="2"/>
              <a:buChar char="q"/>
            </a:pPr>
            <a:r>
              <a:rPr lang="en-US" dirty="0"/>
              <a:t>We also assumed that there was perfect information about what wages are paid. This is not always the case. Moreover, there is information asymmetry on both sides of the market. This can have important implications for:</a:t>
            </a:r>
          </a:p>
          <a:p>
            <a:pPr marL="806450" indent="-447675">
              <a:lnSpc>
                <a:spcPct val="120000"/>
              </a:lnSpc>
              <a:buClr>
                <a:srgbClr val="0070C0"/>
              </a:buClr>
              <a:buSzPct val="50000"/>
              <a:buFont typeface="Wingdings" panose="05000000000000000000" pitchFamily="2" charset="2"/>
              <a:buChar char="v"/>
            </a:pPr>
            <a:r>
              <a:rPr lang="en-US" i="1" dirty="0">
                <a:solidFill>
                  <a:schemeClr val="bg2">
                    <a:lumMod val="50000"/>
                  </a:schemeClr>
                </a:solidFill>
              </a:rPr>
              <a:t>Number of applications for openings. </a:t>
            </a:r>
            <a:endParaRPr lang="en-AU" i="1" dirty="0">
              <a:solidFill>
                <a:schemeClr val="bg2">
                  <a:lumMod val="50000"/>
                </a:schemeClr>
              </a:solidFill>
            </a:endParaRPr>
          </a:p>
          <a:p>
            <a:pPr marL="806450" indent="-447675">
              <a:lnSpc>
                <a:spcPct val="120000"/>
              </a:lnSpc>
              <a:buClr>
                <a:srgbClr val="0070C0"/>
              </a:buClr>
              <a:buSzPct val="50000"/>
              <a:buFont typeface="Wingdings" panose="05000000000000000000" pitchFamily="2" charset="2"/>
              <a:buChar char="v"/>
            </a:pPr>
            <a:r>
              <a:rPr lang="en-US" i="1" dirty="0">
                <a:solidFill>
                  <a:schemeClr val="bg2">
                    <a:lumMod val="50000"/>
                  </a:schemeClr>
                </a:solidFill>
              </a:rPr>
              <a:t>Turnover and training costs</a:t>
            </a:r>
          </a:p>
          <a:p>
            <a:pPr marL="806450" indent="-447675">
              <a:lnSpc>
                <a:spcPct val="120000"/>
              </a:lnSpc>
              <a:buClr>
                <a:srgbClr val="0070C0"/>
              </a:buClr>
              <a:buSzPct val="50000"/>
              <a:buFont typeface="Wingdings" panose="05000000000000000000" pitchFamily="2" charset="2"/>
              <a:buChar char="v"/>
            </a:pPr>
            <a:endParaRPr lang="en-AU" i="1" dirty="0">
              <a:solidFill>
                <a:schemeClr val="bg2">
                  <a:lumMod val="50000"/>
                </a:schemeClr>
              </a:solidFill>
            </a:endParaRPr>
          </a:p>
          <a:p>
            <a:pPr marL="711200" indent="0">
              <a:buClr>
                <a:srgbClr val="0070C0"/>
              </a:buClr>
              <a:buSzPct val="50000"/>
              <a:buFont typeface="Wingdings" panose="05000000000000000000" pitchFamily="2" charset="2"/>
              <a:buChar char="v"/>
            </a:pPr>
            <a:endParaRPr lang="en-AU" dirty="0"/>
          </a:p>
          <a:p>
            <a:pPr marL="711200" indent="0">
              <a:buClr>
                <a:srgbClr val="0070C0"/>
              </a:buClr>
              <a:buSzPct val="50000"/>
              <a:buFont typeface="Wingdings" panose="05000000000000000000" pitchFamily="2" charset="2"/>
              <a:buChar char="v"/>
            </a:pPr>
            <a:endParaRPr lang="en-AU" dirty="0"/>
          </a:p>
          <a:p>
            <a:pPr marL="0" indent="0">
              <a:buClr>
                <a:srgbClr val="0070C0"/>
              </a:buClr>
              <a:buSzPct val="50000"/>
              <a:buNone/>
            </a:pPr>
            <a:endParaRPr lang="en-AU"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23</a:t>
            </a:fld>
            <a:endParaRPr lang="en-AU"/>
          </a:p>
        </p:txBody>
      </p:sp>
    </p:spTree>
    <p:extLst>
      <p:ext uri="{BB962C8B-B14F-4D97-AF65-F5344CB8AC3E}">
        <p14:creationId xmlns:p14="http://schemas.microsoft.com/office/powerpoint/2010/main" val="3501280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solidFill>
                  <a:srgbClr val="002060"/>
                </a:solidFill>
              </a:rPr>
              <a:t>Internal Labour Markets</a:t>
            </a:r>
            <a:endParaRPr lang="en-AU" b="1" i="1" dirty="0">
              <a:solidFill>
                <a:srgbClr val="002060"/>
              </a:solidFill>
            </a:endParaRPr>
          </a:p>
        </p:txBody>
      </p:sp>
      <p:sp>
        <p:nvSpPr>
          <p:cNvPr id="3" name="Content Placeholder 2"/>
          <p:cNvSpPr>
            <a:spLocks noGrp="1"/>
          </p:cNvSpPr>
          <p:nvPr>
            <p:ph idx="1"/>
          </p:nvPr>
        </p:nvSpPr>
        <p:spPr>
          <a:xfrm>
            <a:off x="838200" y="1690688"/>
            <a:ext cx="10515600" cy="4548747"/>
          </a:xfrm>
        </p:spPr>
        <p:txBody>
          <a:bodyPr>
            <a:normAutofit fontScale="77500" lnSpcReduction="20000"/>
          </a:bodyPr>
          <a:lstStyle/>
          <a:p>
            <a:pPr marL="355600" indent="-355600">
              <a:lnSpc>
                <a:spcPct val="120000"/>
              </a:lnSpc>
              <a:buClr>
                <a:srgbClr val="0070C0"/>
              </a:buClr>
              <a:buSzPct val="50000"/>
              <a:buFont typeface="Wingdings" panose="05000000000000000000" pitchFamily="2" charset="2"/>
              <a:buChar char="q"/>
            </a:pPr>
            <a:r>
              <a:rPr lang="en-AU" dirty="0"/>
              <a:t>What is wrong with the description so far?</a:t>
            </a:r>
          </a:p>
          <a:p>
            <a:pPr marL="806450" indent="-447675">
              <a:lnSpc>
                <a:spcPct val="120000"/>
              </a:lnSpc>
              <a:buClr>
                <a:srgbClr val="0070C0"/>
              </a:buClr>
              <a:buSzPct val="50000"/>
              <a:buFont typeface="Wingdings" panose="05000000000000000000" pitchFamily="2" charset="2"/>
              <a:buChar char="v"/>
            </a:pPr>
            <a:r>
              <a:rPr lang="en-AU" dirty="0">
                <a:solidFill>
                  <a:schemeClr val="bg2">
                    <a:lumMod val="50000"/>
                  </a:schemeClr>
                </a:solidFill>
              </a:rPr>
              <a:t>Firms do invest in general training and individuals invest in specific training.</a:t>
            </a:r>
          </a:p>
          <a:p>
            <a:pPr marL="806450" indent="-447675">
              <a:lnSpc>
                <a:spcPct val="120000"/>
              </a:lnSpc>
              <a:buClr>
                <a:srgbClr val="0070C0"/>
              </a:buClr>
              <a:buSzPct val="50000"/>
              <a:buFont typeface="Wingdings" panose="05000000000000000000" pitchFamily="2" charset="2"/>
              <a:buChar char="v"/>
            </a:pPr>
            <a:r>
              <a:rPr lang="en-US" dirty="0">
                <a:solidFill>
                  <a:schemeClr val="bg2">
                    <a:lumMod val="50000"/>
                  </a:schemeClr>
                </a:solidFill>
              </a:rPr>
              <a:t>Wages are rarely reduced... </a:t>
            </a:r>
            <a:endParaRPr lang="en-AU" dirty="0">
              <a:solidFill>
                <a:schemeClr val="bg2">
                  <a:lumMod val="50000"/>
                </a:schemeClr>
              </a:solidFill>
            </a:endParaRPr>
          </a:p>
          <a:p>
            <a:pPr marL="355600" indent="-355600">
              <a:lnSpc>
                <a:spcPct val="120000"/>
              </a:lnSpc>
              <a:buClr>
                <a:srgbClr val="0070C0"/>
              </a:buClr>
              <a:buSzPct val="50000"/>
              <a:buFont typeface="Wingdings" panose="05000000000000000000" pitchFamily="2" charset="2"/>
              <a:buChar char="q"/>
            </a:pPr>
            <a:r>
              <a:rPr lang="en-US" dirty="0"/>
              <a:t>What are we missing?</a:t>
            </a:r>
          </a:p>
          <a:p>
            <a:pPr marL="355600" indent="-355600">
              <a:lnSpc>
                <a:spcPct val="120000"/>
              </a:lnSpc>
              <a:buClr>
                <a:srgbClr val="0070C0"/>
              </a:buClr>
              <a:buSzPct val="50000"/>
              <a:buFont typeface="Wingdings" panose="05000000000000000000" pitchFamily="2" charset="2"/>
              <a:buChar char="q"/>
            </a:pPr>
            <a:r>
              <a:rPr lang="en-US" dirty="0"/>
              <a:t>Firms use internal </a:t>
            </a:r>
            <a:r>
              <a:rPr lang="en-US" dirty="0" err="1"/>
              <a:t>labour</a:t>
            </a:r>
            <a:r>
              <a:rPr lang="en-US" dirty="0"/>
              <a:t> markets:</a:t>
            </a:r>
          </a:p>
          <a:p>
            <a:pPr marL="806450" indent="-447675">
              <a:lnSpc>
                <a:spcPct val="120000"/>
              </a:lnSpc>
              <a:buClr>
                <a:srgbClr val="0070C0"/>
              </a:buClr>
              <a:buSzPct val="50000"/>
              <a:buFont typeface="Wingdings" panose="05000000000000000000" pitchFamily="2" charset="2"/>
              <a:buChar char="v"/>
            </a:pPr>
            <a:r>
              <a:rPr lang="en-US" i="1" dirty="0">
                <a:solidFill>
                  <a:schemeClr val="bg2">
                    <a:lumMod val="50000"/>
                  </a:schemeClr>
                </a:solidFill>
              </a:rPr>
              <a:t>Outside hiring is used to fill entry level jobs. Existing employees move to fill vacancies within the firm - promotions are important for example.</a:t>
            </a:r>
            <a:endParaRPr lang="en-AU" i="1" dirty="0">
              <a:solidFill>
                <a:schemeClr val="bg2">
                  <a:lumMod val="50000"/>
                </a:schemeClr>
              </a:solidFill>
            </a:endParaRPr>
          </a:p>
          <a:p>
            <a:pPr marL="806450" indent="-447675">
              <a:lnSpc>
                <a:spcPct val="120000"/>
              </a:lnSpc>
              <a:buClr>
                <a:srgbClr val="0070C0"/>
              </a:buClr>
              <a:buSzPct val="50000"/>
              <a:buFont typeface="Wingdings" panose="05000000000000000000" pitchFamily="2" charset="2"/>
              <a:buChar char="v"/>
            </a:pPr>
            <a:r>
              <a:rPr lang="en-US" i="1" dirty="0">
                <a:solidFill>
                  <a:schemeClr val="bg2">
                    <a:lumMod val="50000"/>
                  </a:schemeClr>
                </a:solidFill>
              </a:rPr>
              <a:t>Importantly, many of these </a:t>
            </a:r>
            <a:r>
              <a:rPr lang="en-US" i="1" dirty="0" err="1">
                <a:solidFill>
                  <a:schemeClr val="bg2">
                    <a:lumMod val="50000"/>
                  </a:schemeClr>
                </a:solidFill>
              </a:rPr>
              <a:t>behaviours</a:t>
            </a:r>
            <a:r>
              <a:rPr lang="en-US" i="1" dirty="0">
                <a:solidFill>
                  <a:schemeClr val="bg2">
                    <a:lumMod val="50000"/>
                  </a:schemeClr>
                </a:solidFill>
              </a:rPr>
              <a:t> are based on long term relational contracts.</a:t>
            </a:r>
          </a:p>
          <a:p>
            <a:pPr marL="806450" indent="-447675">
              <a:lnSpc>
                <a:spcPct val="120000"/>
              </a:lnSpc>
              <a:buClr>
                <a:srgbClr val="0070C0"/>
              </a:buClr>
              <a:buSzPct val="50000"/>
              <a:buFont typeface="Wingdings" panose="05000000000000000000" pitchFamily="2" charset="2"/>
              <a:buChar char="v"/>
            </a:pPr>
            <a:r>
              <a:rPr lang="en-US" i="1" dirty="0">
                <a:solidFill>
                  <a:schemeClr val="bg2">
                    <a:lumMod val="50000"/>
                  </a:schemeClr>
                </a:solidFill>
              </a:rPr>
              <a:t>Moreover, recall how we described as what happens in firms as being determined by administrative rules and understandings.</a:t>
            </a:r>
          </a:p>
          <a:p>
            <a:pPr marL="806450" indent="-447675">
              <a:lnSpc>
                <a:spcPct val="120000"/>
              </a:lnSpc>
              <a:buClr>
                <a:srgbClr val="0070C0"/>
              </a:buClr>
              <a:buSzPct val="50000"/>
              <a:buFont typeface="Wingdings" panose="05000000000000000000" pitchFamily="2" charset="2"/>
              <a:buChar char="v"/>
            </a:pPr>
            <a:endParaRPr lang="en-AU" i="1" dirty="0">
              <a:solidFill>
                <a:schemeClr val="bg2">
                  <a:lumMod val="50000"/>
                </a:schemeClr>
              </a:solidFill>
            </a:endParaRPr>
          </a:p>
          <a:p>
            <a:pPr marL="711200" indent="0">
              <a:buClr>
                <a:srgbClr val="0070C0"/>
              </a:buClr>
              <a:buSzPct val="50000"/>
              <a:buFont typeface="Wingdings" panose="05000000000000000000" pitchFamily="2" charset="2"/>
              <a:buChar char="v"/>
            </a:pPr>
            <a:endParaRPr lang="en-AU" dirty="0"/>
          </a:p>
          <a:p>
            <a:pPr marL="711200" indent="0">
              <a:buClr>
                <a:srgbClr val="0070C0"/>
              </a:buClr>
              <a:buSzPct val="50000"/>
              <a:buFont typeface="Wingdings" panose="05000000000000000000" pitchFamily="2" charset="2"/>
              <a:buChar char="v"/>
            </a:pPr>
            <a:endParaRPr lang="en-AU" dirty="0"/>
          </a:p>
          <a:p>
            <a:pPr marL="0" indent="0">
              <a:buClr>
                <a:srgbClr val="0070C0"/>
              </a:buClr>
              <a:buSzPct val="50000"/>
              <a:buNone/>
            </a:pPr>
            <a:endParaRPr lang="en-AU"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24</a:t>
            </a:fld>
            <a:endParaRPr lang="en-AU"/>
          </a:p>
        </p:txBody>
      </p:sp>
    </p:spTree>
    <p:extLst>
      <p:ext uri="{BB962C8B-B14F-4D97-AF65-F5344CB8AC3E}">
        <p14:creationId xmlns:p14="http://schemas.microsoft.com/office/powerpoint/2010/main" val="2409265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solidFill>
                  <a:srgbClr val="002060"/>
                </a:solidFill>
              </a:rPr>
              <a:t>Internal Labour Markets</a:t>
            </a:r>
            <a:endParaRPr lang="en-AU" b="1" i="1" dirty="0">
              <a:solidFill>
                <a:srgbClr val="002060"/>
              </a:solidFill>
            </a:endParaRPr>
          </a:p>
        </p:txBody>
      </p:sp>
      <p:sp>
        <p:nvSpPr>
          <p:cNvPr id="3" name="Content Placeholder 2"/>
          <p:cNvSpPr>
            <a:spLocks noGrp="1"/>
          </p:cNvSpPr>
          <p:nvPr>
            <p:ph idx="1"/>
          </p:nvPr>
        </p:nvSpPr>
        <p:spPr>
          <a:xfrm>
            <a:off x="838200" y="1613648"/>
            <a:ext cx="10515600" cy="4625788"/>
          </a:xfrm>
        </p:spPr>
        <p:txBody>
          <a:bodyPr>
            <a:normAutofit fontScale="92500" lnSpcReduction="10000"/>
          </a:bodyPr>
          <a:lstStyle/>
          <a:p>
            <a:pPr marL="355600" indent="-355600">
              <a:lnSpc>
                <a:spcPct val="120000"/>
              </a:lnSpc>
              <a:buClr>
                <a:srgbClr val="0070C0"/>
              </a:buClr>
              <a:buSzPct val="50000"/>
              <a:buFont typeface="Wingdings" panose="05000000000000000000" pitchFamily="2" charset="2"/>
              <a:buChar char="q"/>
            </a:pPr>
            <a:r>
              <a:rPr lang="en-US" dirty="0"/>
              <a:t>Why use internal </a:t>
            </a:r>
            <a:r>
              <a:rPr lang="en-US" dirty="0" err="1"/>
              <a:t>labour</a:t>
            </a:r>
            <a:r>
              <a:rPr lang="en-US" dirty="0"/>
              <a:t> markets and in particular long–term employment relationships that are not necessarily </a:t>
            </a:r>
            <a:r>
              <a:rPr lang="en-US" dirty="0" err="1"/>
              <a:t>formalised</a:t>
            </a:r>
            <a:r>
              <a:rPr lang="en-US" dirty="0"/>
              <a:t>?</a:t>
            </a:r>
          </a:p>
          <a:p>
            <a:pPr marL="806450" indent="-447675">
              <a:lnSpc>
                <a:spcPct val="120000"/>
              </a:lnSpc>
              <a:buClr>
                <a:srgbClr val="0070C0"/>
              </a:buClr>
              <a:buSzPct val="50000"/>
              <a:buFont typeface="Wingdings" panose="05000000000000000000" pitchFamily="2" charset="2"/>
              <a:buChar char="v"/>
            </a:pPr>
            <a:r>
              <a:rPr lang="en-US" i="1" dirty="0">
                <a:solidFill>
                  <a:schemeClr val="bg2">
                    <a:lumMod val="50000"/>
                  </a:schemeClr>
                </a:solidFill>
              </a:rPr>
              <a:t>Firm-specific human capital – potentially provide greater incentive for individuals to make this type of investment.</a:t>
            </a:r>
            <a:endParaRPr lang="en-AU" i="1" dirty="0">
              <a:solidFill>
                <a:schemeClr val="bg2">
                  <a:lumMod val="50000"/>
                </a:schemeClr>
              </a:solidFill>
            </a:endParaRPr>
          </a:p>
          <a:p>
            <a:pPr marL="806450" indent="-447675">
              <a:lnSpc>
                <a:spcPct val="120000"/>
              </a:lnSpc>
              <a:buClr>
                <a:srgbClr val="0070C0"/>
              </a:buClr>
              <a:buSzPct val="50000"/>
              <a:buFont typeface="Wingdings" panose="05000000000000000000" pitchFamily="2" charset="2"/>
              <a:buChar char="v"/>
            </a:pPr>
            <a:r>
              <a:rPr lang="en-US" i="1" dirty="0">
                <a:solidFill>
                  <a:schemeClr val="bg2">
                    <a:lumMod val="50000"/>
                  </a:schemeClr>
                </a:solidFill>
              </a:rPr>
              <a:t>Motivation – long term r/ships can encourage individuals to work hard.</a:t>
            </a:r>
          </a:p>
          <a:p>
            <a:pPr marL="806450" indent="-447675">
              <a:lnSpc>
                <a:spcPct val="120000"/>
              </a:lnSpc>
              <a:buClr>
                <a:srgbClr val="0070C0"/>
              </a:buClr>
              <a:buSzPct val="50000"/>
              <a:buFont typeface="Wingdings" panose="05000000000000000000" pitchFamily="2" charset="2"/>
              <a:buChar char="v"/>
            </a:pPr>
            <a:r>
              <a:rPr lang="en-US" i="1" dirty="0">
                <a:solidFill>
                  <a:schemeClr val="bg2">
                    <a:lumMod val="50000"/>
                  </a:schemeClr>
                </a:solidFill>
              </a:rPr>
              <a:t>Learning benefits for the employer and the employee. </a:t>
            </a:r>
          </a:p>
          <a:p>
            <a:pPr marL="358775" indent="-358775">
              <a:lnSpc>
                <a:spcPct val="120000"/>
              </a:lnSpc>
              <a:buClr>
                <a:srgbClr val="0070C0"/>
              </a:buClr>
              <a:buSzPct val="50000"/>
              <a:buFont typeface="Wingdings" panose="05000000000000000000" pitchFamily="2" charset="2"/>
              <a:buChar char="q"/>
            </a:pPr>
            <a:r>
              <a:rPr lang="en-US" dirty="0"/>
              <a:t>Of course internal </a:t>
            </a:r>
            <a:r>
              <a:rPr lang="en-US" dirty="0" err="1"/>
              <a:t>labour</a:t>
            </a:r>
            <a:r>
              <a:rPr lang="en-US" dirty="0"/>
              <a:t> markets may come at a cost – potential for people to be promoted to the level of their incompetence (</a:t>
            </a:r>
            <a:r>
              <a:rPr lang="en-US" i="1" dirty="0"/>
              <a:t>the Peter Principle</a:t>
            </a:r>
            <a:r>
              <a:rPr lang="en-US" dirty="0"/>
              <a:t>)</a:t>
            </a:r>
          </a:p>
          <a:p>
            <a:pPr marL="806450" indent="-447675">
              <a:lnSpc>
                <a:spcPct val="120000"/>
              </a:lnSpc>
              <a:buClr>
                <a:srgbClr val="0070C0"/>
              </a:buClr>
              <a:buSzPct val="50000"/>
              <a:buFont typeface="Wingdings" panose="05000000000000000000" pitchFamily="2" charset="2"/>
              <a:buChar char="v"/>
            </a:pPr>
            <a:endParaRPr lang="en-AU" i="1" dirty="0">
              <a:solidFill>
                <a:schemeClr val="bg2">
                  <a:lumMod val="50000"/>
                </a:schemeClr>
              </a:solidFill>
            </a:endParaRPr>
          </a:p>
          <a:p>
            <a:pPr marL="711200" indent="0">
              <a:buClr>
                <a:srgbClr val="0070C0"/>
              </a:buClr>
              <a:buSzPct val="50000"/>
              <a:buFont typeface="Wingdings" panose="05000000000000000000" pitchFamily="2" charset="2"/>
              <a:buChar char="v"/>
            </a:pPr>
            <a:endParaRPr lang="en-AU" dirty="0"/>
          </a:p>
          <a:p>
            <a:pPr marL="711200" indent="0">
              <a:buClr>
                <a:srgbClr val="0070C0"/>
              </a:buClr>
              <a:buSzPct val="50000"/>
              <a:buFont typeface="Wingdings" panose="05000000000000000000" pitchFamily="2" charset="2"/>
              <a:buChar char="v"/>
            </a:pPr>
            <a:endParaRPr lang="en-AU" dirty="0"/>
          </a:p>
          <a:p>
            <a:pPr marL="0" indent="0">
              <a:buClr>
                <a:srgbClr val="0070C0"/>
              </a:buClr>
              <a:buSzPct val="50000"/>
              <a:buNone/>
            </a:pPr>
            <a:endParaRPr lang="en-AU"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25</a:t>
            </a:fld>
            <a:endParaRPr lang="en-AU"/>
          </a:p>
        </p:txBody>
      </p:sp>
    </p:spTree>
    <p:extLst>
      <p:ext uri="{BB962C8B-B14F-4D97-AF65-F5344CB8AC3E}">
        <p14:creationId xmlns:p14="http://schemas.microsoft.com/office/powerpoint/2010/main" val="3055594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solidFill>
                  <a:srgbClr val="002060"/>
                </a:solidFill>
              </a:rPr>
              <a:t>Internal Labour Markets - </a:t>
            </a:r>
            <a:r>
              <a:rPr lang="en-AU" b="1" i="1" dirty="0">
                <a:solidFill>
                  <a:srgbClr val="002060"/>
                </a:solidFill>
              </a:rPr>
              <a:t>Pay</a:t>
            </a:r>
          </a:p>
        </p:txBody>
      </p:sp>
      <p:sp>
        <p:nvSpPr>
          <p:cNvPr id="3" name="Content Placeholder 2"/>
          <p:cNvSpPr>
            <a:spLocks noGrp="1"/>
          </p:cNvSpPr>
          <p:nvPr>
            <p:ph idx="1"/>
          </p:nvPr>
        </p:nvSpPr>
        <p:spPr>
          <a:xfrm>
            <a:off x="838200" y="1613648"/>
            <a:ext cx="10515600" cy="4625788"/>
          </a:xfrm>
        </p:spPr>
        <p:txBody>
          <a:bodyPr>
            <a:normAutofit fontScale="85000" lnSpcReduction="10000"/>
          </a:bodyPr>
          <a:lstStyle/>
          <a:p>
            <a:pPr marL="355600" indent="-355600">
              <a:lnSpc>
                <a:spcPct val="120000"/>
              </a:lnSpc>
              <a:buClr>
                <a:srgbClr val="0070C0"/>
              </a:buClr>
              <a:buSzPct val="50000"/>
              <a:buFont typeface="Wingdings" panose="05000000000000000000" pitchFamily="2" charset="2"/>
              <a:buChar char="q"/>
            </a:pPr>
            <a:r>
              <a:rPr lang="en-US" dirty="0"/>
              <a:t>In a long term relationship, employees look beyond their immediate payoff.</a:t>
            </a:r>
          </a:p>
          <a:p>
            <a:pPr marL="355600" indent="-355600">
              <a:lnSpc>
                <a:spcPct val="120000"/>
              </a:lnSpc>
              <a:buClr>
                <a:srgbClr val="0070C0"/>
              </a:buClr>
              <a:buSzPct val="50000"/>
              <a:buFont typeface="Wingdings" panose="05000000000000000000" pitchFamily="2" charset="2"/>
              <a:buChar char="q"/>
            </a:pPr>
            <a:r>
              <a:rPr lang="en-US" dirty="0"/>
              <a:t>Suppose that a firm does not pay the market wage </a:t>
            </a:r>
            <a:r>
              <a:rPr lang="en-US" b="1" i="1" dirty="0"/>
              <a:t>initially</a:t>
            </a:r>
            <a:r>
              <a:rPr lang="en-US" dirty="0"/>
              <a:t>, but that compensation increases over time.</a:t>
            </a:r>
          </a:p>
          <a:p>
            <a:pPr marL="355600" indent="-355600">
              <a:lnSpc>
                <a:spcPct val="120000"/>
              </a:lnSpc>
              <a:buClr>
                <a:srgbClr val="0070C0"/>
              </a:buClr>
              <a:buSzPct val="50000"/>
              <a:buFont typeface="Wingdings" panose="05000000000000000000" pitchFamily="2" charset="2"/>
              <a:buChar char="q"/>
            </a:pPr>
            <a:r>
              <a:rPr lang="en-US" dirty="0"/>
              <a:t>What is important is the NPV of the earnings profile – </a:t>
            </a:r>
            <a:r>
              <a:rPr lang="en-US" i="1" dirty="0"/>
              <a:t>the career earnings path</a:t>
            </a:r>
            <a:r>
              <a:rPr lang="en-US" dirty="0"/>
              <a:t>.</a:t>
            </a:r>
          </a:p>
          <a:p>
            <a:pPr marL="355600" indent="-355600">
              <a:lnSpc>
                <a:spcPct val="120000"/>
              </a:lnSpc>
              <a:buClr>
                <a:srgbClr val="0070C0"/>
              </a:buClr>
              <a:buSzPct val="50000"/>
              <a:buFont typeface="Wingdings" panose="05000000000000000000" pitchFamily="2" charset="2"/>
              <a:buChar char="q"/>
            </a:pPr>
            <a:r>
              <a:rPr lang="en-US" dirty="0"/>
              <a:t>There are at least three ways this could be done:</a:t>
            </a:r>
          </a:p>
          <a:p>
            <a:pPr marL="806450" indent="-447675">
              <a:lnSpc>
                <a:spcPct val="120000"/>
              </a:lnSpc>
              <a:buClr>
                <a:srgbClr val="0070C0"/>
              </a:buClr>
              <a:buSzPct val="50000"/>
              <a:buFont typeface="Wingdings" panose="05000000000000000000" pitchFamily="2" charset="2"/>
              <a:buChar char="v"/>
            </a:pPr>
            <a:r>
              <a:rPr lang="en-US" i="1" dirty="0">
                <a:solidFill>
                  <a:schemeClr val="bg2">
                    <a:lumMod val="50000"/>
                  </a:schemeClr>
                </a:solidFill>
              </a:rPr>
              <a:t>Efficiency wages.</a:t>
            </a:r>
            <a:endParaRPr lang="en-AU" i="1" dirty="0">
              <a:solidFill>
                <a:schemeClr val="bg2">
                  <a:lumMod val="50000"/>
                </a:schemeClr>
              </a:solidFill>
            </a:endParaRPr>
          </a:p>
          <a:p>
            <a:pPr marL="806450" indent="-447675">
              <a:lnSpc>
                <a:spcPct val="120000"/>
              </a:lnSpc>
              <a:buClr>
                <a:srgbClr val="0070C0"/>
              </a:buClr>
              <a:buSzPct val="50000"/>
              <a:buFont typeface="Wingdings" panose="05000000000000000000" pitchFamily="2" charset="2"/>
              <a:buChar char="v"/>
            </a:pPr>
            <a:r>
              <a:rPr lang="en-US" i="1" dirty="0">
                <a:solidFill>
                  <a:schemeClr val="bg2">
                    <a:lumMod val="50000"/>
                  </a:schemeClr>
                </a:solidFill>
              </a:rPr>
              <a:t>Upwards sloping earnings profiles.</a:t>
            </a:r>
          </a:p>
          <a:p>
            <a:pPr marL="806450" indent="-447675">
              <a:lnSpc>
                <a:spcPct val="120000"/>
              </a:lnSpc>
              <a:buClr>
                <a:srgbClr val="0070C0"/>
              </a:buClr>
              <a:buSzPct val="50000"/>
              <a:buFont typeface="Wingdings" panose="05000000000000000000" pitchFamily="2" charset="2"/>
              <a:buChar char="v"/>
            </a:pPr>
            <a:r>
              <a:rPr lang="en-US" i="1" dirty="0">
                <a:solidFill>
                  <a:schemeClr val="bg2">
                    <a:lumMod val="50000"/>
                  </a:schemeClr>
                </a:solidFill>
              </a:rPr>
              <a:t>Promotions tournaments. </a:t>
            </a:r>
          </a:p>
          <a:p>
            <a:pPr marL="358775" indent="-358775">
              <a:lnSpc>
                <a:spcPct val="120000"/>
              </a:lnSpc>
              <a:buClr>
                <a:srgbClr val="0070C0"/>
              </a:buClr>
              <a:buSzPct val="50000"/>
              <a:buFont typeface="Wingdings" panose="05000000000000000000" pitchFamily="2" charset="2"/>
              <a:buChar char="q"/>
            </a:pPr>
            <a:r>
              <a:rPr lang="en-US" dirty="0"/>
              <a:t>Lets consider each of these</a:t>
            </a:r>
          </a:p>
          <a:p>
            <a:pPr marL="806450" indent="-447675">
              <a:lnSpc>
                <a:spcPct val="120000"/>
              </a:lnSpc>
              <a:buClr>
                <a:srgbClr val="0070C0"/>
              </a:buClr>
              <a:buSzPct val="50000"/>
              <a:buFont typeface="Wingdings" panose="05000000000000000000" pitchFamily="2" charset="2"/>
              <a:buChar char="v"/>
            </a:pPr>
            <a:endParaRPr lang="en-AU" i="1" dirty="0">
              <a:solidFill>
                <a:schemeClr val="bg2">
                  <a:lumMod val="50000"/>
                </a:schemeClr>
              </a:solidFill>
            </a:endParaRPr>
          </a:p>
          <a:p>
            <a:pPr marL="711200" indent="0">
              <a:buClr>
                <a:srgbClr val="0070C0"/>
              </a:buClr>
              <a:buSzPct val="50000"/>
              <a:buFont typeface="Wingdings" panose="05000000000000000000" pitchFamily="2" charset="2"/>
              <a:buChar char="v"/>
            </a:pPr>
            <a:endParaRPr lang="en-AU" dirty="0"/>
          </a:p>
          <a:p>
            <a:pPr marL="711200" indent="0">
              <a:buClr>
                <a:srgbClr val="0070C0"/>
              </a:buClr>
              <a:buSzPct val="50000"/>
              <a:buFont typeface="Wingdings" panose="05000000000000000000" pitchFamily="2" charset="2"/>
              <a:buChar char="v"/>
            </a:pPr>
            <a:endParaRPr lang="en-AU" dirty="0"/>
          </a:p>
          <a:p>
            <a:pPr marL="0" indent="0">
              <a:buClr>
                <a:srgbClr val="0070C0"/>
              </a:buClr>
              <a:buSzPct val="50000"/>
              <a:buNone/>
            </a:pPr>
            <a:endParaRPr lang="en-AU"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26</a:t>
            </a:fld>
            <a:endParaRPr lang="en-AU"/>
          </a:p>
        </p:txBody>
      </p:sp>
    </p:spTree>
    <p:extLst>
      <p:ext uri="{BB962C8B-B14F-4D97-AF65-F5344CB8AC3E}">
        <p14:creationId xmlns:p14="http://schemas.microsoft.com/office/powerpoint/2010/main" val="3368289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solidFill>
                  <a:srgbClr val="002060"/>
                </a:solidFill>
              </a:rPr>
              <a:t>Internal Labour Markets – </a:t>
            </a:r>
            <a:r>
              <a:rPr lang="en-AU" b="1" i="1" dirty="0">
                <a:solidFill>
                  <a:srgbClr val="002060"/>
                </a:solidFill>
              </a:rPr>
              <a:t>Efficiency wages</a:t>
            </a:r>
          </a:p>
        </p:txBody>
      </p:sp>
      <p:sp>
        <p:nvSpPr>
          <p:cNvPr id="3" name="Content Placeholder 2"/>
          <p:cNvSpPr>
            <a:spLocks noGrp="1"/>
          </p:cNvSpPr>
          <p:nvPr>
            <p:ph idx="1"/>
          </p:nvPr>
        </p:nvSpPr>
        <p:spPr>
          <a:xfrm>
            <a:off x="838200" y="1613648"/>
            <a:ext cx="10515600" cy="4625788"/>
          </a:xfrm>
        </p:spPr>
        <p:txBody>
          <a:bodyPr>
            <a:normAutofit fontScale="92500"/>
          </a:bodyPr>
          <a:lstStyle/>
          <a:p>
            <a:pPr marL="355600" indent="-355600">
              <a:lnSpc>
                <a:spcPct val="120000"/>
              </a:lnSpc>
              <a:buClr>
                <a:srgbClr val="0070C0"/>
              </a:buClr>
              <a:buSzPct val="50000"/>
              <a:buFont typeface="Wingdings" panose="05000000000000000000" pitchFamily="2" charset="2"/>
              <a:buChar char="q"/>
            </a:pPr>
            <a:r>
              <a:rPr lang="en-US" dirty="0"/>
              <a:t>In many jobs it is difficult or costly to monitor a worker. In the absence of monitoring you might expect the self interested worker to shirk.</a:t>
            </a:r>
          </a:p>
          <a:p>
            <a:pPr marL="355600" indent="-355600">
              <a:lnSpc>
                <a:spcPct val="120000"/>
              </a:lnSpc>
              <a:buClr>
                <a:srgbClr val="0070C0"/>
              </a:buClr>
              <a:buSzPct val="50000"/>
              <a:buFont typeface="Wingdings" panose="05000000000000000000" pitchFamily="2" charset="2"/>
              <a:buChar char="q"/>
            </a:pPr>
            <a:r>
              <a:rPr lang="en-US" dirty="0"/>
              <a:t>Of course, one way to overcome this might be to pay the worker piece rates, but this will not always be possible.</a:t>
            </a:r>
          </a:p>
          <a:p>
            <a:pPr marL="355600" indent="-355600">
              <a:lnSpc>
                <a:spcPct val="120000"/>
              </a:lnSpc>
              <a:buClr>
                <a:srgbClr val="0070C0"/>
              </a:buClr>
              <a:buSzPct val="50000"/>
              <a:buFont typeface="Wingdings" panose="05000000000000000000" pitchFamily="2" charset="2"/>
              <a:buChar char="q"/>
            </a:pPr>
            <a:r>
              <a:rPr lang="en-US" dirty="0"/>
              <a:t>Ask yourself what might be the benefits and costs or piece rates?</a:t>
            </a:r>
          </a:p>
          <a:p>
            <a:pPr marL="355600" indent="-355600">
              <a:lnSpc>
                <a:spcPct val="120000"/>
              </a:lnSpc>
              <a:buClr>
                <a:srgbClr val="0070C0"/>
              </a:buClr>
              <a:buSzPct val="50000"/>
              <a:buFont typeface="Wingdings" panose="05000000000000000000" pitchFamily="2" charset="2"/>
              <a:buChar char="q"/>
            </a:pPr>
            <a:r>
              <a:rPr lang="en-US" dirty="0"/>
              <a:t>What to do?</a:t>
            </a:r>
          </a:p>
          <a:p>
            <a:pPr marL="358775" indent="0" algn="ctr">
              <a:lnSpc>
                <a:spcPct val="120000"/>
              </a:lnSpc>
              <a:buClr>
                <a:srgbClr val="0070C0"/>
              </a:buClr>
              <a:buSzPct val="50000"/>
              <a:buNone/>
            </a:pPr>
            <a:r>
              <a:rPr lang="en-US" b="1" i="1" dirty="0">
                <a:solidFill>
                  <a:srgbClr val="7030A0"/>
                </a:solidFill>
              </a:rPr>
              <a:t>Pay the worker a high wage!</a:t>
            </a:r>
          </a:p>
          <a:p>
            <a:pPr marL="358775" indent="0" algn="ctr">
              <a:lnSpc>
                <a:spcPct val="120000"/>
              </a:lnSpc>
              <a:buClr>
                <a:srgbClr val="0070C0"/>
              </a:buClr>
              <a:buSzPct val="50000"/>
              <a:buNone/>
            </a:pPr>
            <a:r>
              <a:rPr lang="en-US" b="1" i="1" dirty="0">
                <a:solidFill>
                  <a:srgbClr val="FF0000"/>
                </a:solidFill>
              </a:rPr>
              <a:t>Why?</a:t>
            </a:r>
            <a:endParaRPr lang="en-AU" b="1" i="1" dirty="0">
              <a:solidFill>
                <a:srgbClr val="FF0000"/>
              </a:solidFill>
            </a:endParaRPr>
          </a:p>
          <a:p>
            <a:pPr marL="806450" indent="-447675">
              <a:lnSpc>
                <a:spcPct val="120000"/>
              </a:lnSpc>
              <a:buClr>
                <a:srgbClr val="0070C0"/>
              </a:buClr>
              <a:buSzPct val="50000"/>
              <a:buFont typeface="Wingdings" panose="05000000000000000000" pitchFamily="2" charset="2"/>
              <a:buChar char="v"/>
            </a:pPr>
            <a:endParaRPr lang="en-AU" i="1" dirty="0">
              <a:solidFill>
                <a:schemeClr val="bg2">
                  <a:lumMod val="50000"/>
                </a:schemeClr>
              </a:solidFill>
            </a:endParaRPr>
          </a:p>
          <a:p>
            <a:pPr marL="711200" indent="0">
              <a:buClr>
                <a:srgbClr val="0070C0"/>
              </a:buClr>
              <a:buSzPct val="50000"/>
              <a:buFont typeface="Wingdings" panose="05000000000000000000" pitchFamily="2" charset="2"/>
              <a:buChar char="v"/>
            </a:pPr>
            <a:endParaRPr lang="en-AU" dirty="0"/>
          </a:p>
          <a:p>
            <a:pPr marL="711200" indent="0">
              <a:buClr>
                <a:srgbClr val="0070C0"/>
              </a:buClr>
              <a:buSzPct val="50000"/>
              <a:buFont typeface="Wingdings" panose="05000000000000000000" pitchFamily="2" charset="2"/>
              <a:buChar char="v"/>
            </a:pPr>
            <a:endParaRPr lang="en-AU" dirty="0"/>
          </a:p>
          <a:p>
            <a:pPr marL="0" indent="0">
              <a:buClr>
                <a:srgbClr val="0070C0"/>
              </a:buClr>
              <a:buSzPct val="50000"/>
              <a:buNone/>
            </a:pPr>
            <a:endParaRPr lang="en-AU"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27</a:t>
            </a:fld>
            <a:endParaRPr lang="en-AU"/>
          </a:p>
        </p:txBody>
      </p:sp>
    </p:spTree>
    <p:extLst>
      <p:ext uri="{BB962C8B-B14F-4D97-AF65-F5344CB8AC3E}">
        <p14:creationId xmlns:p14="http://schemas.microsoft.com/office/powerpoint/2010/main" val="2662857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solidFill>
                  <a:srgbClr val="002060"/>
                </a:solidFill>
              </a:rPr>
              <a:t>Internal Labour Markets – </a:t>
            </a:r>
            <a:r>
              <a:rPr lang="en-AU" b="1" i="1" dirty="0">
                <a:solidFill>
                  <a:srgbClr val="002060"/>
                </a:solidFill>
              </a:rPr>
              <a:t>Efficiency wages</a:t>
            </a:r>
          </a:p>
        </p:txBody>
      </p:sp>
      <p:sp>
        <p:nvSpPr>
          <p:cNvPr id="3" name="Content Placeholder 2"/>
          <p:cNvSpPr>
            <a:spLocks noGrp="1"/>
          </p:cNvSpPr>
          <p:nvPr>
            <p:ph idx="1"/>
          </p:nvPr>
        </p:nvSpPr>
        <p:spPr>
          <a:xfrm>
            <a:off x="838200" y="1613648"/>
            <a:ext cx="10515600" cy="4625788"/>
          </a:xfrm>
        </p:spPr>
        <p:txBody>
          <a:bodyPr>
            <a:normAutofit/>
          </a:bodyPr>
          <a:lstStyle/>
          <a:p>
            <a:pPr marL="355600" indent="-355600">
              <a:lnSpc>
                <a:spcPct val="120000"/>
              </a:lnSpc>
              <a:buClr>
                <a:srgbClr val="0070C0"/>
              </a:buClr>
              <a:buSzPct val="50000"/>
              <a:buFont typeface="Wingdings" panose="05000000000000000000" pitchFamily="2" charset="2"/>
              <a:buChar char="q"/>
            </a:pPr>
            <a:r>
              <a:rPr lang="en-US" dirty="0"/>
              <a:t>In fact, efficiency wage models suggest that you actually pay the worker a wage above that which they could get in the next best alternative.</a:t>
            </a:r>
          </a:p>
          <a:p>
            <a:pPr marL="355600" indent="-355600">
              <a:lnSpc>
                <a:spcPct val="120000"/>
              </a:lnSpc>
              <a:buClr>
                <a:srgbClr val="0070C0"/>
              </a:buClr>
              <a:buSzPct val="50000"/>
              <a:buFont typeface="Wingdings" panose="05000000000000000000" pitchFamily="2" charset="2"/>
              <a:buChar char="q"/>
            </a:pPr>
            <a:r>
              <a:rPr lang="en-US" dirty="0"/>
              <a:t>As long as you can monitor individuals occasionally at a reasonable cost, this should lead to lower levels of shirking.</a:t>
            </a:r>
          </a:p>
          <a:p>
            <a:pPr marL="355600" indent="-355600">
              <a:lnSpc>
                <a:spcPct val="120000"/>
              </a:lnSpc>
              <a:buClr>
                <a:srgbClr val="0070C0"/>
              </a:buClr>
              <a:buSzPct val="50000"/>
              <a:buFont typeface="Wingdings" panose="05000000000000000000" pitchFamily="2" charset="2"/>
              <a:buChar char="q"/>
            </a:pPr>
            <a:r>
              <a:rPr lang="en-US" dirty="0"/>
              <a:t>These wage premiums are what are generally referred to as </a:t>
            </a:r>
            <a:r>
              <a:rPr lang="en-US" b="1" i="1" dirty="0">
                <a:solidFill>
                  <a:srgbClr val="FF0000"/>
                </a:solidFill>
              </a:rPr>
              <a:t>efficiency wages</a:t>
            </a:r>
            <a:r>
              <a:rPr lang="en-US" b="1" i="1" dirty="0"/>
              <a:t>. </a:t>
            </a:r>
          </a:p>
          <a:p>
            <a:pPr marL="806450" indent="-447675">
              <a:lnSpc>
                <a:spcPct val="120000"/>
              </a:lnSpc>
              <a:buClr>
                <a:srgbClr val="0070C0"/>
              </a:buClr>
              <a:buSzPct val="50000"/>
              <a:buFont typeface="Wingdings" panose="05000000000000000000" pitchFamily="2" charset="2"/>
              <a:buChar char="v"/>
            </a:pPr>
            <a:endParaRPr lang="en-AU" i="1" dirty="0">
              <a:solidFill>
                <a:schemeClr val="bg2">
                  <a:lumMod val="50000"/>
                </a:schemeClr>
              </a:solidFill>
            </a:endParaRPr>
          </a:p>
          <a:p>
            <a:pPr marL="711200" indent="0">
              <a:buClr>
                <a:srgbClr val="0070C0"/>
              </a:buClr>
              <a:buSzPct val="50000"/>
              <a:buFont typeface="Wingdings" panose="05000000000000000000" pitchFamily="2" charset="2"/>
              <a:buChar char="v"/>
            </a:pPr>
            <a:endParaRPr lang="en-AU" dirty="0"/>
          </a:p>
          <a:p>
            <a:pPr marL="711200" indent="0">
              <a:buClr>
                <a:srgbClr val="0070C0"/>
              </a:buClr>
              <a:buSzPct val="50000"/>
              <a:buFont typeface="Wingdings" panose="05000000000000000000" pitchFamily="2" charset="2"/>
              <a:buChar char="v"/>
            </a:pPr>
            <a:endParaRPr lang="en-AU" dirty="0"/>
          </a:p>
          <a:p>
            <a:pPr marL="0" indent="0">
              <a:buClr>
                <a:srgbClr val="0070C0"/>
              </a:buClr>
              <a:buSzPct val="50000"/>
              <a:buNone/>
            </a:pPr>
            <a:endParaRPr lang="en-AU"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28</a:t>
            </a:fld>
            <a:endParaRPr lang="en-AU"/>
          </a:p>
        </p:txBody>
      </p:sp>
    </p:spTree>
    <p:extLst>
      <p:ext uri="{BB962C8B-B14F-4D97-AF65-F5344CB8AC3E}">
        <p14:creationId xmlns:p14="http://schemas.microsoft.com/office/powerpoint/2010/main" val="2512579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solidFill>
                  <a:srgbClr val="002060"/>
                </a:solidFill>
              </a:rPr>
              <a:t>Internal Labour Markets – </a:t>
            </a:r>
            <a:r>
              <a:rPr lang="en-AU" b="1" i="1" dirty="0">
                <a:solidFill>
                  <a:srgbClr val="002060"/>
                </a:solidFill>
              </a:rPr>
              <a:t>Efficiency wages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613648"/>
                <a:ext cx="10515600" cy="4625788"/>
              </a:xfrm>
            </p:spPr>
            <p:txBody>
              <a:bodyPr>
                <a:normAutofit/>
              </a:bodyPr>
              <a:lstStyle/>
              <a:p>
                <a:pPr marL="355600" indent="-355600">
                  <a:lnSpc>
                    <a:spcPct val="120000"/>
                  </a:lnSpc>
                  <a:buClr>
                    <a:srgbClr val="0070C0"/>
                  </a:buClr>
                  <a:buSzPct val="50000"/>
                  <a:buFont typeface="Wingdings" panose="05000000000000000000" pitchFamily="2" charset="2"/>
                  <a:buChar char="q"/>
                </a:pPr>
                <a:r>
                  <a:rPr lang="en-AU" b="1" dirty="0"/>
                  <a:t>Efficiency wages and the threat of termination </a:t>
                </a:r>
                <a:r>
                  <a:rPr lang="en-US" dirty="0"/>
                  <a:t>.</a:t>
                </a:r>
              </a:p>
              <a:p>
                <a:pPr marL="812800" indent="-457200">
                  <a:lnSpc>
                    <a:spcPct val="120000"/>
                  </a:lnSpc>
                  <a:buClr>
                    <a:srgbClr val="0070C0"/>
                  </a:buClr>
                  <a:buSzPct val="50000"/>
                  <a:buFont typeface="Wingdings" panose="05000000000000000000" pitchFamily="2" charset="2"/>
                  <a:buChar char="v"/>
                </a:pPr>
                <a:r>
                  <a:rPr lang="en-US" dirty="0"/>
                  <a:t>Cost of working hard is $50. Therefore the employee will work hard if the expected pay increases by this amount. Assume that the worker currently earns </a:t>
                </a:r>
                <a14:m>
                  <m:oMath xmlns:m="http://schemas.openxmlformats.org/officeDocument/2006/math">
                    <m:r>
                      <a:rPr lang="en-US" b="0" i="1" smtClean="0">
                        <a:latin typeface="Cambria Math" panose="02040503050406030204" pitchFamily="18" charset="0"/>
                      </a:rPr>
                      <m:t>𝑤</m:t>
                    </m:r>
                  </m:oMath>
                </a14:m>
                <a:r>
                  <a:rPr lang="en-US" dirty="0"/>
                  <a:t>.</a:t>
                </a:r>
              </a:p>
              <a:p>
                <a:pPr marL="812800" indent="-457200">
                  <a:lnSpc>
                    <a:spcPct val="120000"/>
                  </a:lnSpc>
                  <a:buClr>
                    <a:srgbClr val="0070C0"/>
                  </a:buClr>
                  <a:buSzPct val="50000"/>
                  <a:buFont typeface="Wingdings" panose="05000000000000000000" pitchFamily="2" charset="2"/>
                  <a:buChar char="v"/>
                </a:pPr>
                <a:r>
                  <a:rPr lang="en-US" dirty="0"/>
                  <a:t>Assume that there is an external option with a wage equal to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𝑤</m:t>
                        </m:r>
                      </m:e>
                    </m:acc>
                    <m:r>
                      <a:rPr lang="en-US" b="0" i="1" smtClean="0">
                        <a:latin typeface="Cambria Math" panose="02040503050406030204" pitchFamily="18" charset="0"/>
                      </a:rPr>
                      <m:t>. </m:t>
                    </m:r>
                  </m:oMath>
                </a14:m>
                <a:r>
                  <a:rPr lang="en-US" dirty="0"/>
                  <a:t>With shirking that gets detected with probability </a:t>
                </a:r>
                <a14:m>
                  <m:oMath xmlns:m="http://schemas.openxmlformats.org/officeDocument/2006/math">
                    <m:r>
                      <a:rPr lang="en-US" b="0" i="1" smtClean="0">
                        <a:latin typeface="Cambria Math" panose="02040503050406030204" pitchFamily="18" charset="0"/>
                      </a:rPr>
                      <m:t>𝑝</m:t>
                    </m:r>
                  </m:oMath>
                </a14:m>
                <a:r>
                  <a:rPr lang="en-US" dirty="0"/>
                  <a:t> the worker gets an expected payoff of:</a:t>
                </a:r>
              </a:p>
              <a:p>
                <a:pPr marL="355600" indent="0" algn="ctr">
                  <a:lnSpc>
                    <a:spcPct val="120000"/>
                  </a:lnSpc>
                  <a:buClr>
                    <a:srgbClr val="0070C0"/>
                  </a:buClr>
                  <a:buSzPct val="50000"/>
                  <a:buNone/>
                </a:pPr>
                <a14:m>
                  <m:oMath xmlns:m="http://schemas.openxmlformats.org/officeDocument/2006/math">
                    <m:r>
                      <a:rPr lang="en-US" b="0" i="1" smtClean="0">
                        <a:latin typeface="Cambria Math" panose="02040503050406030204" pitchFamily="18" charset="0"/>
                      </a:rPr>
                      <m:t>𝑝</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𝑤</m:t>
                        </m:r>
                      </m:e>
                    </m:acc>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𝑝</m:t>
                        </m:r>
                      </m:e>
                    </m:d>
                    <m:r>
                      <a:rPr lang="en-US" i="1">
                        <a:latin typeface="Cambria Math" panose="02040503050406030204" pitchFamily="18" charset="0"/>
                      </a:rPr>
                      <m:t>𝑤</m:t>
                    </m:r>
                  </m:oMath>
                </a14:m>
                <a:r>
                  <a:rPr lang="en-US" dirty="0"/>
                  <a:t>.</a:t>
                </a:r>
              </a:p>
              <a:p>
                <a:pPr marL="806450" indent="-447675">
                  <a:lnSpc>
                    <a:spcPct val="120000"/>
                  </a:lnSpc>
                  <a:buClr>
                    <a:srgbClr val="0070C0"/>
                  </a:buClr>
                  <a:buSzPct val="50000"/>
                  <a:buFont typeface="Wingdings" panose="05000000000000000000" pitchFamily="2" charset="2"/>
                  <a:buChar char="v"/>
                </a:pPr>
                <a:endParaRPr lang="en-AU" i="1" dirty="0">
                  <a:solidFill>
                    <a:schemeClr val="bg2">
                      <a:lumMod val="50000"/>
                    </a:schemeClr>
                  </a:solidFill>
                </a:endParaRPr>
              </a:p>
              <a:p>
                <a:pPr marL="711200" indent="0">
                  <a:buClr>
                    <a:srgbClr val="0070C0"/>
                  </a:buClr>
                  <a:buSzPct val="50000"/>
                  <a:buFont typeface="Wingdings" panose="05000000000000000000" pitchFamily="2" charset="2"/>
                  <a:buChar char="v"/>
                </a:pPr>
                <a:endParaRPr lang="en-AU" dirty="0"/>
              </a:p>
              <a:p>
                <a:pPr marL="711200" indent="0">
                  <a:buClr>
                    <a:srgbClr val="0070C0"/>
                  </a:buClr>
                  <a:buSzPct val="50000"/>
                  <a:buFont typeface="Wingdings" panose="05000000000000000000" pitchFamily="2" charset="2"/>
                  <a:buChar char="v"/>
                </a:pPr>
                <a:endParaRPr lang="en-AU" dirty="0"/>
              </a:p>
              <a:p>
                <a:pPr marL="0" indent="0">
                  <a:buClr>
                    <a:srgbClr val="0070C0"/>
                  </a:buClr>
                  <a:buSzPct val="50000"/>
                  <a:buNone/>
                </a:pPr>
                <a:endParaRPr lang="en-AU" i="1" dirty="0">
                  <a:solidFill>
                    <a:schemeClr val="bg2">
                      <a:lumMod val="50000"/>
                    </a:schemeClr>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613648"/>
                <a:ext cx="10515600" cy="4625788"/>
              </a:xfrm>
              <a:blipFill rotWithShape="0">
                <a:blip r:embed="rId3"/>
                <a:stretch>
                  <a:fillRect l="-116" t="-264" r="-290" b="-1845"/>
                </a:stretch>
              </a:blipFill>
            </p:spPr>
            <p:txBody>
              <a:bodyPr/>
              <a:lstStyle/>
              <a:p>
                <a:r>
                  <a:rPr lang="en-AU">
                    <a:noFill/>
                  </a:rPr>
                  <a:t> </a:t>
                </a:r>
              </a:p>
            </p:txBody>
          </p:sp>
        </mc:Fallback>
      </mc:AlternateContent>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29</a:t>
            </a:fld>
            <a:endParaRPr lang="en-AU"/>
          </a:p>
        </p:txBody>
      </p:sp>
      <p:sp>
        <p:nvSpPr>
          <p:cNvPr id="31" name="Rectangle 26"/>
          <p:cNvSpPr>
            <a:spLocks noChangeArrowheads="1"/>
          </p:cNvSpPr>
          <p:nvPr/>
        </p:nvSpPr>
        <p:spPr bwMode="auto">
          <a:xfrm>
            <a:off x="0" y="6858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AU" sz="22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kumimoji="0" lang="en-AU" sz="800" b="0" i="0" u="none" strike="noStrike" cap="none" normalizeH="0" baseline="0" dirty="0">
                <a:ln>
                  <a:noFill/>
                </a:ln>
                <a:solidFill>
                  <a:schemeClr val="tx1"/>
                </a:solidFill>
                <a:effectLst/>
              </a:rPr>
              <a:t> </a:t>
            </a:r>
            <a:endParaRPr kumimoji="0" lang="en-AU"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01176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solidFill>
                  <a:srgbClr val="002060"/>
                </a:solidFill>
              </a:rPr>
              <a:t>Outline</a:t>
            </a:r>
            <a:endParaRPr lang="en-AU" b="1" i="1" dirty="0">
              <a:solidFill>
                <a:srgbClr val="002060"/>
              </a:solidFill>
            </a:endParaRPr>
          </a:p>
        </p:txBody>
      </p:sp>
      <p:sp>
        <p:nvSpPr>
          <p:cNvPr id="3" name="Content Placeholder 2"/>
          <p:cNvSpPr>
            <a:spLocks noGrp="1"/>
          </p:cNvSpPr>
          <p:nvPr>
            <p:ph idx="1"/>
          </p:nvPr>
        </p:nvSpPr>
        <p:spPr/>
        <p:txBody>
          <a:bodyPr>
            <a:normAutofit/>
          </a:bodyPr>
          <a:lstStyle/>
          <a:p>
            <a:pPr marL="355600" indent="-355600">
              <a:lnSpc>
                <a:spcPct val="120000"/>
              </a:lnSpc>
              <a:buClr>
                <a:srgbClr val="0070C0"/>
              </a:buClr>
              <a:buSzPct val="50000"/>
              <a:buFont typeface="Wingdings" panose="05000000000000000000" pitchFamily="2" charset="2"/>
              <a:buChar char="q"/>
            </a:pPr>
            <a:r>
              <a:rPr lang="en-AU" i="1" dirty="0">
                <a:solidFill>
                  <a:schemeClr val="bg2">
                    <a:lumMod val="25000"/>
                  </a:schemeClr>
                </a:solidFill>
              </a:rPr>
              <a:t>What we are really talking about tonight is an important relationship </a:t>
            </a:r>
            <a:r>
              <a:rPr lang="en-AU" b="1" i="1" dirty="0">
                <a:solidFill>
                  <a:schemeClr val="bg2">
                    <a:lumMod val="25000"/>
                  </a:schemeClr>
                </a:solidFill>
              </a:rPr>
              <a:t>inside the firm.</a:t>
            </a:r>
            <a:r>
              <a:rPr lang="en-AU" i="1" dirty="0">
                <a:solidFill>
                  <a:schemeClr val="bg2">
                    <a:lumMod val="25000"/>
                  </a:schemeClr>
                </a:solidFill>
              </a:rPr>
              <a:t> That is the relationship between the employer (think of this as the firm or the organisation) and the employee.</a:t>
            </a:r>
          </a:p>
          <a:p>
            <a:pPr marL="355600" indent="-355600">
              <a:lnSpc>
                <a:spcPct val="120000"/>
              </a:lnSpc>
              <a:buClr>
                <a:srgbClr val="0070C0"/>
              </a:buClr>
              <a:buSzPct val="50000"/>
              <a:buFont typeface="Wingdings" panose="05000000000000000000" pitchFamily="2" charset="2"/>
              <a:buChar char="q"/>
            </a:pPr>
            <a:r>
              <a:rPr lang="en-US" i="1" dirty="0">
                <a:solidFill>
                  <a:schemeClr val="bg2">
                    <a:lumMod val="25000"/>
                  </a:schemeClr>
                </a:solidFill>
              </a:rPr>
              <a:t>We consider some aspects of this relationship today, and then additional considerations over the coming weeks.</a:t>
            </a:r>
            <a:endParaRPr lang="en-AU" i="1" dirty="0">
              <a:solidFill>
                <a:schemeClr val="bg2">
                  <a:lumMod val="25000"/>
                </a:schemeClr>
              </a:solidFill>
            </a:endParaRPr>
          </a:p>
          <a:p>
            <a:pPr marL="355600" indent="-355600">
              <a:lnSpc>
                <a:spcPct val="120000"/>
              </a:lnSpc>
              <a:buClr>
                <a:srgbClr val="0070C0"/>
              </a:buClr>
              <a:buSzPct val="50000"/>
              <a:buFont typeface="Wingdings" panose="05000000000000000000" pitchFamily="2" charset="2"/>
              <a:buChar char="q"/>
            </a:pPr>
            <a:endParaRPr lang="en-AU" i="1" dirty="0">
              <a:solidFill>
                <a:schemeClr val="bg2">
                  <a:lumMod val="50000"/>
                </a:schemeClr>
              </a:solidFill>
            </a:endParaRPr>
          </a:p>
          <a:p>
            <a:pPr marL="0" indent="0" algn="ctr">
              <a:lnSpc>
                <a:spcPct val="120000"/>
              </a:lnSpc>
              <a:buClr>
                <a:srgbClr val="0070C0"/>
              </a:buClr>
              <a:buSzPct val="50000"/>
              <a:buNone/>
            </a:pPr>
            <a:endParaRPr lang="en-AU" dirty="0"/>
          </a:p>
          <a:p>
            <a:pPr marL="1168400" indent="-457200">
              <a:lnSpc>
                <a:spcPct val="120000"/>
              </a:lnSpc>
              <a:buClr>
                <a:srgbClr val="0070C0"/>
              </a:buClr>
              <a:buSzPct val="50000"/>
            </a:pPr>
            <a:endParaRPr lang="en-AU" b="1" i="1" dirty="0">
              <a:solidFill>
                <a:srgbClr val="FF0000"/>
              </a:solidFill>
            </a:endParaRPr>
          </a:p>
          <a:p>
            <a:pPr marL="711200" lvl="0" indent="0">
              <a:buClr>
                <a:srgbClr val="0070C0"/>
              </a:buClr>
              <a:buSzPct val="50000"/>
              <a:buFont typeface="Wingdings" panose="05000000000000000000" pitchFamily="2" charset="2"/>
              <a:buChar char="v"/>
            </a:pPr>
            <a:endParaRPr lang="en-AU" dirty="0">
              <a:sym typeface="Helvetica"/>
            </a:endParaRPr>
          </a:p>
          <a:p>
            <a:pPr marL="711200" indent="0">
              <a:buClr>
                <a:srgbClr val="0070C0"/>
              </a:buClr>
              <a:buSzPct val="50000"/>
              <a:buFont typeface="Wingdings" panose="05000000000000000000" pitchFamily="2" charset="2"/>
              <a:buChar char="v"/>
            </a:pPr>
            <a:endParaRPr lang="en-US" dirty="0"/>
          </a:p>
          <a:p>
            <a:pPr marL="711200" indent="0">
              <a:buClr>
                <a:srgbClr val="0070C0"/>
              </a:buClr>
              <a:buSzPct val="50000"/>
              <a:buFont typeface="Wingdings" panose="05000000000000000000" pitchFamily="2" charset="2"/>
              <a:buChar char="v"/>
            </a:pPr>
            <a:endParaRPr lang="en-US" dirty="0"/>
          </a:p>
          <a:p>
            <a:pPr marL="0" indent="0">
              <a:buClr>
                <a:srgbClr val="0070C0"/>
              </a:buClr>
              <a:buSzPct val="50000"/>
              <a:buNone/>
            </a:pPr>
            <a:endParaRPr lang="en-US"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3</a:t>
            </a:fld>
            <a:endParaRPr lang="en-AU"/>
          </a:p>
        </p:txBody>
      </p:sp>
    </p:spTree>
    <p:extLst>
      <p:ext uri="{BB962C8B-B14F-4D97-AF65-F5344CB8AC3E}">
        <p14:creationId xmlns:p14="http://schemas.microsoft.com/office/powerpoint/2010/main" val="526802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solidFill>
                  <a:srgbClr val="002060"/>
                </a:solidFill>
              </a:rPr>
              <a:t>Internal Labour Markets – </a:t>
            </a:r>
            <a:r>
              <a:rPr lang="en-AU" b="1" i="1" dirty="0">
                <a:solidFill>
                  <a:srgbClr val="002060"/>
                </a:solidFill>
              </a:rPr>
              <a:t>Efficiency wages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613648"/>
                <a:ext cx="10515600" cy="4625788"/>
              </a:xfrm>
            </p:spPr>
            <p:txBody>
              <a:bodyPr>
                <a:normAutofit/>
              </a:bodyPr>
              <a:lstStyle/>
              <a:p>
                <a:pPr marL="355600" indent="-355600">
                  <a:lnSpc>
                    <a:spcPct val="120000"/>
                  </a:lnSpc>
                  <a:buClr>
                    <a:srgbClr val="0070C0"/>
                  </a:buClr>
                  <a:buSzPct val="50000"/>
                  <a:buFont typeface="Wingdings" panose="05000000000000000000" pitchFamily="2" charset="2"/>
                  <a:buChar char="q"/>
                </a:pPr>
                <a:r>
                  <a:rPr lang="en-US" dirty="0"/>
                  <a:t>Therefore we expect the employee to work hard if.</a:t>
                </a:r>
              </a:p>
              <a:p>
                <a:pPr marL="355600" indent="0" algn="ctr">
                  <a:lnSpc>
                    <a:spcPct val="120000"/>
                  </a:lnSpc>
                  <a:buClr>
                    <a:srgbClr val="0070C0"/>
                  </a:buClr>
                  <a:buSzPct val="5000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𝑤</m:t>
                      </m:r>
                      <m:r>
                        <a:rPr lang="en-US" b="0" i="1" smtClean="0">
                          <a:latin typeface="Cambria Math" panose="02040503050406030204" pitchFamily="18" charset="0"/>
                        </a:rPr>
                        <m:t>−$50&gt;</m:t>
                      </m:r>
                      <m:r>
                        <a:rPr lang="en-US" i="1">
                          <a:latin typeface="Cambria Math" panose="02040503050406030204" pitchFamily="18" charset="0"/>
                        </a:rPr>
                        <m:t>𝑝</m:t>
                      </m:r>
                      <m:acc>
                        <m:accPr>
                          <m:chr m:val="̂"/>
                          <m:ctrlPr>
                            <a:rPr lang="en-US" i="1">
                              <a:latin typeface="Cambria Math" panose="02040503050406030204" pitchFamily="18" charset="0"/>
                            </a:rPr>
                          </m:ctrlPr>
                        </m:accPr>
                        <m:e>
                          <m:r>
                            <a:rPr lang="en-US" i="1">
                              <a:latin typeface="Cambria Math" panose="02040503050406030204" pitchFamily="18" charset="0"/>
                            </a:rPr>
                            <m:t>𝑤</m:t>
                          </m:r>
                        </m:e>
                      </m:acc>
                      <m:r>
                        <a:rPr lang="en-US" i="1">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1−</m:t>
                          </m:r>
                          <m:r>
                            <a:rPr lang="en-US" i="1">
                              <a:latin typeface="Cambria Math" panose="02040503050406030204" pitchFamily="18" charset="0"/>
                            </a:rPr>
                            <m:t>𝑝</m:t>
                          </m:r>
                        </m:e>
                      </m:d>
                      <m:r>
                        <a:rPr lang="en-US" i="1">
                          <a:latin typeface="Cambria Math" panose="02040503050406030204" pitchFamily="18" charset="0"/>
                        </a:rPr>
                        <m:t>𝑤</m:t>
                      </m:r>
                    </m:oMath>
                  </m:oMathPara>
                </a14:m>
                <a:endParaRPr lang="en-US" dirty="0"/>
              </a:p>
              <a:p>
                <a:pPr marL="355600" indent="0" algn="ctr">
                  <a:lnSpc>
                    <a:spcPct val="120000"/>
                  </a:lnSpc>
                  <a:buClr>
                    <a:srgbClr val="0070C0"/>
                  </a:buClr>
                  <a:buSzPct val="5000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𝑝</m:t>
                      </m:r>
                      <m:d>
                        <m:dPr>
                          <m:ctrlPr>
                            <a:rPr lang="en-US" i="1" smtClean="0">
                              <a:latin typeface="Cambria Math" panose="02040503050406030204" pitchFamily="18" charset="0"/>
                            </a:rPr>
                          </m:ctrlPr>
                        </m:dPr>
                        <m:e>
                          <m:r>
                            <a:rPr lang="en-US" b="0" i="1" smtClean="0">
                              <a:latin typeface="Cambria Math" panose="02040503050406030204" pitchFamily="18" charset="0"/>
                            </a:rPr>
                            <m:t>𝑤</m:t>
                          </m:r>
                          <m:r>
                            <a:rPr lang="en-US" b="0" i="1" smtClean="0">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𝑤</m:t>
                              </m:r>
                            </m:e>
                          </m:acc>
                        </m:e>
                      </m:d>
                      <m:r>
                        <a:rPr lang="en-US" b="0" i="1" smtClean="0">
                          <a:latin typeface="Cambria Math" panose="02040503050406030204" pitchFamily="18" charset="0"/>
                        </a:rPr>
                        <m:t>&gt;$50</m:t>
                      </m:r>
                    </m:oMath>
                  </m:oMathPara>
                </a14:m>
                <a:endParaRPr lang="en-US" dirty="0"/>
              </a:p>
              <a:p>
                <a:pPr marL="355600" indent="-355600">
                  <a:lnSpc>
                    <a:spcPct val="120000"/>
                  </a:lnSpc>
                  <a:buClr>
                    <a:srgbClr val="0070C0"/>
                  </a:buClr>
                  <a:buSzPct val="50000"/>
                  <a:buFont typeface="Wingdings" panose="05000000000000000000" pitchFamily="2" charset="2"/>
                  <a:buChar char="q"/>
                </a:pPr>
                <a:r>
                  <a:rPr lang="en-US" dirty="0"/>
                  <a:t>So how to discourage shirking?.</a:t>
                </a:r>
              </a:p>
              <a:p>
                <a:pPr marL="812800" indent="-457200">
                  <a:lnSpc>
                    <a:spcPct val="120000"/>
                  </a:lnSpc>
                  <a:buClr>
                    <a:srgbClr val="0070C0"/>
                  </a:buClr>
                  <a:buSzPct val="50000"/>
                  <a:buFont typeface="Wingdings" panose="05000000000000000000" pitchFamily="2" charset="2"/>
                  <a:buChar char="v"/>
                </a:pPr>
                <a:r>
                  <a:rPr lang="en-US" dirty="0"/>
                  <a:t>It could change </a:t>
                </a:r>
                <a14:m>
                  <m:oMath xmlns:m="http://schemas.openxmlformats.org/officeDocument/2006/math">
                    <m:r>
                      <a:rPr lang="en-US" b="0" i="1" smtClean="0">
                        <a:latin typeface="Cambria Math" panose="02040503050406030204" pitchFamily="18" charset="0"/>
                      </a:rPr>
                      <m:t>𝑝</m:t>
                    </m:r>
                  </m:oMath>
                </a14:m>
                <a:r>
                  <a:rPr lang="en-US" dirty="0"/>
                  <a:t> – what does this mean?</a:t>
                </a:r>
              </a:p>
              <a:p>
                <a:pPr marL="812800" indent="-457200">
                  <a:lnSpc>
                    <a:spcPct val="120000"/>
                  </a:lnSpc>
                  <a:buClr>
                    <a:srgbClr val="0070C0"/>
                  </a:buClr>
                  <a:buSzPct val="50000"/>
                  <a:buFont typeface="Wingdings" panose="05000000000000000000" pitchFamily="2" charset="2"/>
                  <a:buChar char="v"/>
                </a:pPr>
                <a:r>
                  <a:rPr lang="en-US" dirty="0"/>
                  <a:t>It could change </a:t>
                </a:r>
                <a14:m>
                  <m:oMath xmlns:m="http://schemas.openxmlformats.org/officeDocument/2006/math">
                    <m:r>
                      <a:rPr lang="en-US" i="1">
                        <a:latin typeface="Cambria Math" panose="02040503050406030204" pitchFamily="18" charset="0"/>
                      </a:rPr>
                      <m:t>𝑤</m:t>
                    </m:r>
                  </m:oMath>
                </a14:m>
                <a:r>
                  <a:rPr lang="en-US" dirty="0"/>
                  <a:t> - what does this mean?</a:t>
                </a:r>
              </a:p>
              <a:p>
                <a:pPr marL="812800" indent="-457200">
                  <a:lnSpc>
                    <a:spcPct val="120000"/>
                  </a:lnSpc>
                  <a:buClr>
                    <a:srgbClr val="0070C0"/>
                  </a:buClr>
                  <a:buSzPct val="50000"/>
                  <a:buFont typeface="Wingdings" panose="05000000000000000000" pitchFamily="2" charset="2"/>
                  <a:buChar char="v"/>
                </a:pPr>
                <a:endParaRPr lang="en-US" dirty="0"/>
              </a:p>
              <a:p>
                <a:pPr marL="806450" indent="-447675">
                  <a:lnSpc>
                    <a:spcPct val="120000"/>
                  </a:lnSpc>
                  <a:buClr>
                    <a:srgbClr val="0070C0"/>
                  </a:buClr>
                  <a:buSzPct val="50000"/>
                  <a:buFont typeface="Wingdings" panose="05000000000000000000" pitchFamily="2" charset="2"/>
                  <a:buChar char="v"/>
                </a:pPr>
                <a:endParaRPr lang="en-AU" i="1" dirty="0">
                  <a:solidFill>
                    <a:schemeClr val="bg2">
                      <a:lumMod val="50000"/>
                    </a:schemeClr>
                  </a:solidFill>
                </a:endParaRPr>
              </a:p>
              <a:p>
                <a:pPr marL="711200" indent="0">
                  <a:buClr>
                    <a:srgbClr val="0070C0"/>
                  </a:buClr>
                  <a:buSzPct val="50000"/>
                  <a:buFont typeface="Wingdings" panose="05000000000000000000" pitchFamily="2" charset="2"/>
                  <a:buChar char="v"/>
                </a:pPr>
                <a:endParaRPr lang="en-AU" dirty="0"/>
              </a:p>
              <a:p>
                <a:pPr marL="711200" indent="0">
                  <a:buClr>
                    <a:srgbClr val="0070C0"/>
                  </a:buClr>
                  <a:buSzPct val="50000"/>
                  <a:buFont typeface="Wingdings" panose="05000000000000000000" pitchFamily="2" charset="2"/>
                  <a:buChar char="v"/>
                </a:pPr>
                <a:endParaRPr lang="en-AU" dirty="0"/>
              </a:p>
              <a:p>
                <a:pPr marL="0" indent="0">
                  <a:buClr>
                    <a:srgbClr val="0070C0"/>
                  </a:buClr>
                  <a:buSzPct val="50000"/>
                  <a:buNone/>
                </a:pPr>
                <a:endParaRPr lang="en-AU" i="1" dirty="0">
                  <a:solidFill>
                    <a:schemeClr val="bg2">
                      <a:lumMod val="50000"/>
                    </a:schemeClr>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613648"/>
                <a:ext cx="10515600" cy="4625788"/>
              </a:xfrm>
              <a:blipFill rotWithShape="0">
                <a:blip r:embed="rId3"/>
                <a:stretch>
                  <a:fillRect l="-116" t="-264"/>
                </a:stretch>
              </a:blipFill>
            </p:spPr>
            <p:txBody>
              <a:bodyPr/>
              <a:lstStyle/>
              <a:p>
                <a:r>
                  <a:rPr lang="en-AU">
                    <a:noFill/>
                  </a:rPr>
                  <a:t> </a:t>
                </a:r>
              </a:p>
            </p:txBody>
          </p:sp>
        </mc:Fallback>
      </mc:AlternateContent>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30</a:t>
            </a:fld>
            <a:endParaRPr lang="en-AU"/>
          </a:p>
        </p:txBody>
      </p:sp>
      <p:sp>
        <p:nvSpPr>
          <p:cNvPr id="31" name="Rectangle 26"/>
          <p:cNvSpPr>
            <a:spLocks noChangeArrowheads="1"/>
          </p:cNvSpPr>
          <p:nvPr/>
        </p:nvSpPr>
        <p:spPr bwMode="auto">
          <a:xfrm>
            <a:off x="0" y="6858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AU" sz="22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kumimoji="0" lang="en-AU" sz="800" b="0" i="0" u="none" strike="noStrike" cap="none" normalizeH="0" baseline="0" dirty="0">
                <a:ln>
                  <a:noFill/>
                </a:ln>
                <a:solidFill>
                  <a:schemeClr val="tx1"/>
                </a:solidFill>
                <a:effectLst/>
              </a:rPr>
              <a:t> </a:t>
            </a:r>
            <a:endParaRPr kumimoji="0" lang="en-AU"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4207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solidFill>
                  <a:srgbClr val="002060"/>
                </a:solidFill>
              </a:rPr>
              <a:t>Internal Labour Markets – </a:t>
            </a:r>
            <a:r>
              <a:rPr lang="en-AU" b="1" i="1" dirty="0">
                <a:solidFill>
                  <a:srgbClr val="002060"/>
                </a:solidFill>
              </a:rPr>
              <a:t>Efficiency wages</a:t>
            </a:r>
          </a:p>
        </p:txBody>
      </p:sp>
      <p:sp>
        <p:nvSpPr>
          <p:cNvPr id="3" name="Content Placeholder 2"/>
          <p:cNvSpPr>
            <a:spLocks noGrp="1"/>
          </p:cNvSpPr>
          <p:nvPr>
            <p:ph idx="1"/>
          </p:nvPr>
        </p:nvSpPr>
        <p:spPr>
          <a:xfrm>
            <a:off x="838200" y="1613648"/>
            <a:ext cx="10515600" cy="4625788"/>
          </a:xfrm>
        </p:spPr>
        <p:txBody>
          <a:bodyPr>
            <a:normAutofit fontScale="92500" lnSpcReduction="10000"/>
          </a:bodyPr>
          <a:lstStyle/>
          <a:p>
            <a:pPr marL="355600" indent="-355600">
              <a:lnSpc>
                <a:spcPct val="120000"/>
              </a:lnSpc>
              <a:buClr>
                <a:srgbClr val="0070C0"/>
              </a:buClr>
              <a:buSzPct val="50000"/>
              <a:buFont typeface="Wingdings" panose="05000000000000000000" pitchFamily="2" charset="2"/>
              <a:buChar char="q"/>
            </a:pPr>
            <a:r>
              <a:rPr lang="en-US" dirty="0"/>
              <a:t>These offer benefits both at the hiring stage and also in internal </a:t>
            </a:r>
            <a:r>
              <a:rPr lang="en-US" dirty="0" err="1"/>
              <a:t>labour</a:t>
            </a:r>
            <a:r>
              <a:rPr lang="en-US" dirty="0"/>
              <a:t> markets. Some benefits include </a:t>
            </a:r>
          </a:p>
          <a:p>
            <a:pPr marL="812800" indent="-457200">
              <a:lnSpc>
                <a:spcPct val="120000"/>
              </a:lnSpc>
              <a:buClr>
                <a:srgbClr val="0070C0"/>
              </a:buClr>
              <a:buSzPct val="50000"/>
              <a:buFont typeface="Wingdings" panose="05000000000000000000" pitchFamily="2" charset="2"/>
              <a:buChar char="v"/>
            </a:pPr>
            <a:r>
              <a:rPr lang="en-US" dirty="0"/>
              <a:t>Attracting better employees – </a:t>
            </a:r>
            <a:r>
              <a:rPr lang="en-US" i="1" dirty="0">
                <a:solidFill>
                  <a:schemeClr val="bg2">
                    <a:lumMod val="25000"/>
                  </a:schemeClr>
                </a:solidFill>
              </a:rPr>
              <a:t>providing a larger pool of applicants</a:t>
            </a:r>
          </a:p>
          <a:p>
            <a:pPr marL="812800" indent="-457200">
              <a:lnSpc>
                <a:spcPct val="120000"/>
              </a:lnSpc>
              <a:buClr>
                <a:srgbClr val="0070C0"/>
              </a:buClr>
              <a:buSzPct val="50000"/>
              <a:buFont typeface="Wingdings" panose="05000000000000000000" pitchFamily="2" charset="2"/>
              <a:buChar char="v"/>
            </a:pPr>
            <a:r>
              <a:rPr lang="en-US" dirty="0"/>
              <a:t>Building better employee commitment- </a:t>
            </a:r>
            <a:r>
              <a:rPr lang="en-US" i="1" dirty="0">
                <a:solidFill>
                  <a:schemeClr val="bg2">
                    <a:lumMod val="25000"/>
                  </a:schemeClr>
                </a:solidFill>
              </a:rPr>
              <a:t>with higher wages workers are less likely to quit. In turn firms may be more likely to offer training and demand longer hours from employees.</a:t>
            </a:r>
          </a:p>
          <a:p>
            <a:pPr marL="812800" indent="-457200">
              <a:lnSpc>
                <a:spcPct val="120000"/>
              </a:lnSpc>
              <a:buClr>
                <a:srgbClr val="0070C0"/>
              </a:buClr>
              <a:buSzPct val="50000"/>
              <a:buFont typeface="Wingdings" panose="05000000000000000000" pitchFamily="2" charset="2"/>
              <a:buChar char="v"/>
            </a:pPr>
            <a:r>
              <a:rPr lang="en-US" dirty="0"/>
              <a:t>Create a greater perception of equity –</a:t>
            </a:r>
            <a:r>
              <a:rPr lang="en-US" i="1" dirty="0">
                <a:solidFill>
                  <a:schemeClr val="bg2">
                    <a:lumMod val="25000"/>
                  </a:schemeClr>
                </a:solidFill>
              </a:rPr>
              <a:t> employees may feel that an employer that is doing well is ‘sharing’ the surplus and put in greater effort. </a:t>
            </a:r>
          </a:p>
          <a:p>
            <a:pPr marL="812800" indent="-457200">
              <a:lnSpc>
                <a:spcPct val="120000"/>
              </a:lnSpc>
              <a:buClr>
                <a:srgbClr val="0070C0"/>
              </a:buClr>
              <a:buSzPct val="50000"/>
              <a:buFont typeface="Wingdings" panose="05000000000000000000" pitchFamily="2" charset="2"/>
              <a:buChar char="v"/>
            </a:pPr>
            <a:endParaRPr lang="en-US" dirty="0"/>
          </a:p>
          <a:p>
            <a:pPr marL="806450" indent="-447675">
              <a:lnSpc>
                <a:spcPct val="120000"/>
              </a:lnSpc>
              <a:buClr>
                <a:srgbClr val="0070C0"/>
              </a:buClr>
              <a:buSzPct val="50000"/>
              <a:buFont typeface="Wingdings" panose="05000000000000000000" pitchFamily="2" charset="2"/>
              <a:buChar char="v"/>
            </a:pPr>
            <a:endParaRPr lang="en-AU" i="1" dirty="0">
              <a:solidFill>
                <a:schemeClr val="bg2">
                  <a:lumMod val="50000"/>
                </a:schemeClr>
              </a:solidFill>
            </a:endParaRPr>
          </a:p>
          <a:p>
            <a:pPr marL="711200" indent="0">
              <a:buClr>
                <a:srgbClr val="0070C0"/>
              </a:buClr>
              <a:buSzPct val="50000"/>
              <a:buFont typeface="Wingdings" panose="05000000000000000000" pitchFamily="2" charset="2"/>
              <a:buChar char="v"/>
            </a:pPr>
            <a:endParaRPr lang="en-AU" dirty="0"/>
          </a:p>
          <a:p>
            <a:pPr marL="711200" indent="0">
              <a:buClr>
                <a:srgbClr val="0070C0"/>
              </a:buClr>
              <a:buSzPct val="50000"/>
              <a:buFont typeface="Wingdings" panose="05000000000000000000" pitchFamily="2" charset="2"/>
              <a:buChar char="v"/>
            </a:pPr>
            <a:endParaRPr lang="en-AU" dirty="0"/>
          </a:p>
          <a:p>
            <a:pPr marL="0" indent="0">
              <a:buClr>
                <a:srgbClr val="0070C0"/>
              </a:buClr>
              <a:buSzPct val="50000"/>
              <a:buNone/>
            </a:pPr>
            <a:endParaRPr lang="en-AU"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31</a:t>
            </a:fld>
            <a:endParaRPr lang="en-AU"/>
          </a:p>
        </p:txBody>
      </p:sp>
      <p:sp>
        <p:nvSpPr>
          <p:cNvPr id="31" name="Rectangle 26"/>
          <p:cNvSpPr>
            <a:spLocks noChangeArrowheads="1"/>
          </p:cNvSpPr>
          <p:nvPr/>
        </p:nvSpPr>
        <p:spPr bwMode="auto">
          <a:xfrm>
            <a:off x="0" y="6858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AU" sz="22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kumimoji="0" lang="en-AU" sz="800" b="0" i="0" u="none" strike="noStrike" cap="none" normalizeH="0" baseline="0" dirty="0">
                <a:ln>
                  <a:noFill/>
                </a:ln>
                <a:solidFill>
                  <a:schemeClr val="tx1"/>
                </a:solidFill>
                <a:effectLst/>
              </a:rPr>
              <a:t> </a:t>
            </a:r>
            <a:endParaRPr kumimoji="0" lang="en-AU"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82527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solidFill>
                  <a:srgbClr val="002060"/>
                </a:solidFill>
              </a:rPr>
              <a:t>Internal Labour Markets – </a:t>
            </a:r>
            <a:r>
              <a:rPr lang="en-AU" b="1" i="1" dirty="0">
                <a:solidFill>
                  <a:srgbClr val="002060"/>
                </a:solidFill>
              </a:rPr>
              <a:t>Efficiency wages</a:t>
            </a:r>
          </a:p>
        </p:txBody>
      </p:sp>
      <p:sp>
        <p:nvSpPr>
          <p:cNvPr id="3" name="Content Placeholder 2"/>
          <p:cNvSpPr>
            <a:spLocks noGrp="1"/>
          </p:cNvSpPr>
          <p:nvPr>
            <p:ph idx="1"/>
          </p:nvPr>
        </p:nvSpPr>
        <p:spPr>
          <a:xfrm>
            <a:off x="838200" y="1613648"/>
            <a:ext cx="10515600" cy="4625788"/>
          </a:xfrm>
        </p:spPr>
        <p:txBody>
          <a:bodyPr>
            <a:normAutofit/>
          </a:bodyPr>
          <a:lstStyle/>
          <a:p>
            <a:pPr marL="355600" indent="-355600">
              <a:lnSpc>
                <a:spcPct val="120000"/>
              </a:lnSpc>
              <a:buClr>
                <a:srgbClr val="0070C0"/>
              </a:buClr>
              <a:buSzPct val="50000"/>
              <a:buFont typeface="Wingdings" panose="05000000000000000000" pitchFamily="2" charset="2"/>
              <a:buChar char="q"/>
            </a:pPr>
            <a:r>
              <a:rPr lang="en-US" dirty="0"/>
              <a:t>Of course, there are potentially some other implications of efficiency wages </a:t>
            </a:r>
          </a:p>
          <a:p>
            <a:pPr marL="812800" indent="-457200">
              <a:lnSpc>
                <a:spcPct val="120000"/>
              </a:lnSpc>
              <a:buClr>
                <a:srgbClr val="0070C0"/>
              </a:buClr>
              <a:buSzPct val="50000"/>
              <a:buFont typeface="Wingdings" panose="05000000000000000000" pitchFamily="2" charset="2"/>
              <a:buChar char="v"/>
            </a:pPr>
            <a:r>
              <a:rPr lang="en-US" i="1" dirty="0">
                <a:solidFill>
                  <a:schemeClr val="bg2">
                    <a:lumMod val="25000"/>
                  </a:schemeClr>
                </a:solidFill>
              </a:rPr>
              <a:t>Unemployment</a:t>
            </a:r>
          </a:p>
          <a:p>
            <a:pPr marL="812800" indent="-457200">
              <a:lnSpc>
                <a:spcPct val="120000"/>
              </a:lnSpc>
              <a:buClr>
                <a:srgbClr val="0070C0"/>
              </a:buClr>
              <a:buSzPct val="50000"/>
              <a:buFont typeface="Wingdings" panose="05000000000000000000" pitchFamily="2" charset="2"/>
              <a:buChar char="v"/>
            </a:pPr>
            <a:r>
              <a:rPr lang="en-US" i="1" dirty="0">
                <a:solidFill>
                  <a:schemeClr val="bg2">
                    <a:lumMod val="25000"/>
                  </a:schemeClr>
                </a:solidFill>
              </a:rPr>
              <a:t>Differences in wages being paid to observationally equivalent workers across industries.</a:t>
            </a:r>
          </a:p>
          <a:p>
            <a:pPr marL="812800" indent="-457200">
              <a:lnSpc>
                <a:spcPct val="120000"/>
              </a:lnSpc>
              <a:buClr>
                <a:srgbClr val="0070C0"/>
              </a:buClr>
              <a:buSzPct val="50000"/>
              <a:buFont typeface="Wingdings" panose="05000000000000000000" pitchFamily="2" charset="2"/>
              <a:buChar char="v"/>
            </a:pPr>
            <a:r>
              <a:rPr lang="en-US" i="1" dirty="0">
                <a:solidFill>
                  <a:schemeClr val="bg2">
                    <a:lumMod val="25000"/>
                  </a:schemeClr>
                </a:solidFill>
              </a:rPr>
              <a:t>Greater productivity, lower levels of dismissals. </a:t>
            </a:r>
          </a:p>
          <a:p>
            <a:pPr marL="812800" indent="-457200">
              <a:lnSpc>
                <a:spcPct val="120000"/>
              </a:lnSpc>
              <a:buClr>
                <a:srgbClr val="0070C0"/>
              </a:buClr>
              <a:buSzPct val="50000"/>
              <a:buFont typeface="Wingdings" panose="05000000000000000000" pitchFamily="2" charset="2"/>
              <a:buChar char="v"/>
            </a:pPr>
            <a:endParaRPr lang="en-US" dirty="0"/>
          </a:p>
          <a:p>
            <a:pPr marL="806450" indent="-447675">
              <a:lnSpc>
                <a:spcPct val="120000"/>
              </a:lnSpc>
              <a:buClr>
                <a:srgbClr val="0070C0"/>
              </a:buClr>
              <a:buSzPct val="50000"/>
              <a:buFont typeface="Wingdings" panose="05000000000000000000" pitchFamily="2" charset="2"/>
              <a:buChar char="v"/>
            </a:pPr>
            <a:endParaRPr lang="en-AU" i="1" dirty="0">
              <a:solidFill>
                <a:schemeClr val="bg2">
                  <a:lumMod val="50000"/>
                </a:schemeClr>
              </a:solidFill>
            </a:endParaRPr>
          </a:p>
          <a:p>
            <a:pPr marL="711200" indent="0">
              <a:buClr>
                <a:srgbClr val="0070C0"/>
              </a:buClr>
              <a:buSzPct val="50000"/>
              <a:buFont typeface="Wingdings" panose="05000000000000000000" pitchFamily="2" charset="2"/>
              <a:buChar char="v"/>
            </a:pPr>
            <a:endParaRPr lang="en-AU" dirty="0"/>
          </a:p>
          <a:p>
            <a:pPr marL="711200" indent="0">
              <a:buClr>
                <a:srgbClr val="0070C0"/>
              </a:buClr>
              <a:buSzPct val="50000"/>
              <a:buFont typeface="Wingdings" panose="05000000000000000000" pitchFamily="2" charset="2"/>
              <a:buChar char="v"/>
            </a:pPr>
            <a:endParaRPr lang="en-AU" dirty="0"/>
          </a:p>
          <a:p>
            <a:pPr marL="0" indent="0">
              <a:buClr>
                <a:srgbClr val="0070C0"/>
              </a:buClr>
              <a:buSzPct val="50000"/>
              <a:buNone/>
            </a:pPr>
            <a:endParaRPr lang="en-AU"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32</a:t>
            </a:fld>
            <a:endParaRPr lang="en-AU"/>
          </a:p>
        </p:txBody>
      </p:sp>
      <p:sp>
        <p:nvSpPr>
          <p:cNvPr id="31" name="Rectangle 26"/>
          <p:cNvSpPr>
            <a:spLocks noChangeArrowheads="1"/>
          </p:cNvSpPr>
          <p:nvPr/>
        </p:nvSpPr>
        <p:spPr bwMode="auto">
          <a:xfrm>
            <a:off x="0" y="6858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AU" sz="22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kumimoji="0" lang="en-AU" sz="800" b="0" i="0" u="none" strike="noStrike" cap="none" normalizeH="0" baseline="0" dirty="0">
                <a:ln>
                  <a:noFill/>
                </a:ln>
                <a:solidFill>
                  <a:schemeClr val="tx1"/>
                </a:solidFill>
                <a:effectLst/>
              </a:rPr>
              <a:t> </a:t>
            </a:r>
            <a:endParaRPr kumimoji="0" lang="en-AU"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11035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solidFill>
                  <a:srgbClr val="002060"/>
                </a:solidFill>
              </a:rPr>
              <a:t>Internal Labour Markets – </a:t>
            </a:r>
            <a:r>
              <a:rPr lang="en-AU" b="1" i="1" dirty="0">
                <a:solidFill>
                  <a:srgbClr val="002060"/>
                </a:solidFill>
              </a:rPr>
              <a:t>Efficiency wages</a:t>
            </a:r>
          </a:p>
        </p:txBody>
      </p:sp>
      <p:sp>
        <p:nvSpPr>
          <p:cNvPr id="3" name="Content Placeholder 2"/>
          <p:cNvSpPr>
            <a:spLocks noGrp="1"/>
          </p:cNvSpPr>
          <p:nvPr>
            <p:ph idx="1"/>
          </p:nvPr>
        </p:nvSpPr>
        <p:spPr>
          <a:xfrm>
            <a:off x="838200" y="1613648"/>
            <a:ext cx="10515600" cy="4625788"/>
          </a:xfrm>
        </p:spPr>
        <p:txBody>
          <a:bodyPr>
            <a:normAutofit fontScale="70000" lnSpcReduction="20000"/>
          </a:bodyPr>
          <a:lstStyle/>
          <a:p>
            <a:pPr marL="355600" indent="-355600">
              <a:lnSpc>
                <a:spcPct val="120000"/>
              </a:lnSpc>
              <a:buClr>
                <a:srgbClr val="0070C0"/>
              </a:buClr>
              <a:buSzPct val="50000"/>
              <a:buFont typeface="Wingdings" panose="05000000000000000000" pitchFamily="2" charset="2"/>
              <a:buChar char="q"/>
            </a:pPr>
            <a:r>
              <a:rPr lang="en-US" dirty="0"/>
              <a:t>Is there any evidence that firms pay efficiency wages – that is, above market wages (or other benefits)</a:t>
            </a:r>
          </a:p>
          <a:p>
            <a:pPr marL="812800" indent="-457200">
              <a:lnSpc>
                <a:spcPct val="120000"/>
              </a:lnSpc>
              <a:buClr>
                <a:srgbClr val="0070C0"/>
              </a:buClr>
              <a:buSzPct val="50000"/>
              <a:buFont typeface="Wingdings" panose="05000000000000000000" pitchFamily="2" charset="2"/>
              <a:buChar char="v"/>
            </a:pPr>
            <a:r>
              <a:rPr lang="en-US" i="1" dirty="0">
                <a:solidFill>
                  <a:schemeClr val="bg2">
                    <a:lumMod val="25000"/>
                  </a:schemeClr>
                </a:solidFill>
              </a:rPr>
              <a:t>The Ford Motor company is often cited as the classic example.</a:t>
            </a:r>
          </a:p>
          <a:p>
            <a:pPr marL="812800" indent="-457200">
              <a:lnSpc>
                <a:spcPct val="120000"/>
              </a:lnSpc>
              <a:buClr>
                <a:srgbClr val="0070C0"/>
              </a:buClr>
              <a:buSzPct val="50000"/>
              <a:buFont typeface="Wingdings" panose="05000000000000000000" pitchFamily="2" charset="2"/>
              <a:buChar char="v"/>
            </a:pPr>
            <a:r>
              <a:rPr lang="en-US" i="1" dirty="0">
                <a:solidFill>
                  <a:schemeClr val="bg2">
                    <a:lumMod val="25000"/>
                  </a:schemeClr>
                </a:solidFill>
              </a:rPr>
              <a:t>With introduction of assembly lines, large workforce of relatively unskilled </a:t>
            </a:r>
            <a:r>
              <a:rPr lang="en-US" i="1" dirty="0" err="1">
                <a:solidFill>
                  <a:schemeClr val="bg2">
                    <a:lumMod val="25000"/>
                  </a:schemeClr>
                </a:solidFill>
              </a:rPr>
              <a:t>labour</a:t>
            </a:r>
            <a:r>
              <a:rPr lang="en-US" i="1" dirty="0">
                <a:solidFill>
                  <a:schemeClr val="bg2">
                    <a:lumMod val="25000"/>
                  </a:schemeClr>
                </a:solidFill>
              </a:rPr>
              <a:t> that exhibited high rates of turnover (370%!); high absenteeism. In 1913, wages rates were about $2.50 per day. </a:t>
            </a:r>
          </a:p>
          <a:p>
            <a:pPr marL="812800" indent="-457200">
              <a:lnSpc>
                <a:spcPct val="120000"/>
              </a:lnSpc>
              <a:buClr>
                <a:srgbClr val="0070C0"/>
              </a:buClr>
              <a:buSzPct val="50000"/>
              <a:buFont typeface="Wingdings" panose="05000000000000000000" pitchFamily="2" charset="2"/>
              <a:buChar char="v"/>
            </a:pPr>
            <a:r>
              <a:rPr lang="en-US" i="1" dirty="0">
                <a:solidFill>
                  <a:schemeClr val="bg2">
                    <a:lumMod val="25000"/>
                  </a:schemeClr>
                </a:solidFill>
              </a:rPr>
              <a:t>From January 1914 wage rates increased to $5.00 per day for workers who had been employed for 6 months or more.</a:t>
            </a:r>
          </a:p>
          <a:p>
            <a:pPr marL="812800" indent="-457200">
              <a:lnSpc>
                <a:spcPct val="120000"/>
              </a:lnSpc>
              <a:buClr>
                <a:srgbClr val="0070C0"/>
              </a:buClr>
              <a:buSzPct val="50000"/>
              <a:buFont typeface="Wingdings" panose="05000000000000000000" pitchFamily="2" charset="2"/>
              <a:buChar char="v"/>
            </a:pPr>
            <a:r>
              <a:rPr lang="en-US" i="1" dirty="0">
                <a:solidFill>
                  <a:schemeClr val="bg2">
                    <a:lumMod val="25000"/>
                  </a:schemeClr>
                </a:solidFill>
              </a:rPr>
              <a:t>The effect?</a:t>
            </a:r>
          </a:p>
          <a:p>
            <a:pPr marL="812800" indent="-457200">
              <a:lnSpc>
                <a:spcPct val="120000"/>
              </a:lnSpc>
              <a:buClr>
                <a:srgbClr val="0070C0"/>
              </a:buClr>
              <a:buSzPct val="50000"/>
              <a:buFont typeface="Wingdings" panose="05000000000000000000" pitchFamily="2" charset="2"/>
              <a:buChar char="v"/>
            </a:pPr>
            <a:r>
              <a:rPr lang="en-US" i="1" dirty="0">
                <a:solidFill>
                  <a:schemeClr val="bg2">
                    <a:lumMod val="25000"/>
                  </a:schemeClr>
                </a:solidFill>
              </a:rPr>
              <a:t>Quit rate fell by 87%, discharges fell by 90%, and absenteeism fell by 75%.</a:t>
            </a:r>
          </a:p>
          <a:p>
            <a:pPr marL="812800" indent="-457200">
              <a:lnSpc>
                <a:spcPct val="120000"/>
              </a:lnSpc>
              <a:buClr>
                <a:srgbClr val="0070C0"/>
              </a:buClr>
              <a:buSzPct val="50000"/>
              <a:buFont typeface="Wingdings" panose="05000000000000000000" pitchFamily="2" charset="2"/>
              <a:buChar char="v"/>
            </a:pPr>
            <a:r>
              <a:rPr lang="en-US" i="1" dirty="0">
                <a:solidFill>
                  <a:schemeClr val="bg2">
                    <a:lumMod val="25000"/>
                  </a:schemeClr>
                </a:solidFill>
              </a:rPr>
              <a:t>There were other factors at work, but nonetheless this is a salutary lesson in the incentive provided by higher wages. </a:t>
            </a:r>
          </a:p>
          <a:p>
            <a:pPr marL="812800" indent="-457200">
              <a:lnSpc>
                <a:spcPct val="120000"/>
              </a:lnSpc>
              <a:buClr>
                <a:srgbClr val="0070C0"/>
              </a:buClr>
              <a:buSzPct val="50000"/>
              <a:buFont typeface="Wingdings" panose="05000000000000000000" pitchFamily="2" charset="2"/>
              <a:buChar char="v"/>
            </a:pPr>
            <a:endParaRPr lang="en-US" dirty="0"/>
          </a:p>
          <a:p>
            <a:pPr marL="806450" indent="-447675">
              <a:lnSpc>
                <a:spcPct val="120000"/>
              </a:lnSpc>
              <a:buClr>
                <a:srgbClr val="0070C0"/>
              </a:buClr>
              <a:buSzPct val="50000"/>
              <a:buFont typeface="Wingdings" panose="05000000000000000000" pitchFamily="2" charset="2"/>
              <a:buChar char="v"/>
            </a:pPr>
            <a:endParaRPr lang="en-AU" i="1" dirty="0">
              <a:solidFill>
                <a:schemeClr val="bg2">
                  <a:lumMod val="50000"/>
                </a:schemeClr>
              </a:solidFill>
            </a:endParaRPr>
          </a:p>
          <a:p>
            <a:pPr marL="711200" indent="0">
              <a:buClr>
                <a:srgbClr val="0070C0"/>
              </a:buClr>
              <a:buSzPct val="50000"/>
              <a:buFont typeface="Wingdings" panose="05000000000000000000" pitchFamily="2" charset="2"/>
              <a:buChar char="v"/>
            </a:pPr>
            <a:endParaRPr lang="en-AU" dirty="0"/>
          </a:p>
          <a:p>
            <a:pPr marL="711200" indent="0">
              <a:buClr>
                <a:srgbClr val="0070C0"/>
              </a:buClr>
              <a:buSzPct val="50000"/>
              <a:buFont typeface="Wingdings" panose="05000000000000000000" pitchFamily="2" charset="2"/>
              <a:buChar char="v"/>
            </a:pPr>
            <a:endParaRPr lang="en-AU" dirty="0"/>
          </a:p>
          <a:p>
            <a:pPr marL="0" indent="0">
              <a:buClr>
                <a:srgbClr val="0070C0"/>
              </a:buClr>
              <a:buSzPct val="50000"/>
              <a:buNone/>
            </a:pPr>
            <a:endParaRPr lang="en-AU"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33</a:t>
            </a:fld>
            <a:endParaRPr lang="en-AU"/>
          </a:p>
        </p:txBody>
      </p:sp>
      <p:sp>
        <p:nvSpPr>
          <p:cNvPr id="31" name="Rectangle 26"/>
          <p:cNvSpPr>
            <a:spLocks noChangeArrowheads="1"/>
          </p:cNvSpPr>
          <p:nvPr/>
        </p:nvSpPr>
        <p:spPr bwMode="auto">
          <a:xfrm>
            <a:off x="0" y="6858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AU" sz="22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kumimoji="0" lang="en-AU" sz="800" b="0" i="0" u="none" strike="noStrike" cap="none" normalizeH="0" baseline="0" dirty="0">
                <a:ln>
                  <a:noFill/>
                </a:ln>
                <a:solidFill>
                  <a:schemeClr val="tx1"/>
                </a:solidFill>
                <a:effectLst/>
              </a:rPr>
              <a:t> </a:t>
            </a:r>
            <a:endParaRPr kumimoji="0" lang="en-AU"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27450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solidFill>
                  <a:srgbClr val="002060"/>
                </a:solidFill>
              </a:rPr>
              <a:t>Internal Labour Markets – </a:t>
            </a:r>
            <a:r>
              <a:rPr lang="en-AU" b="1" i="1" dirty="0">
                <a:solidFill>
                  <a:srgbClr val="002060"/>
                </a:solidFill>
              </a:rPr>
              <a:t>Job Seniority</a:t>
            </a:r>
          </a:p>
        </p:txBody>
      </p:sp>
      <p:sp>
        <p:nvSpPr>
          <p:cNvPr id="3" name="Content Placeholder 2"/>
          <p:cNvSpPr>
            <a:spLocks noGrp="1"/>
          </p:cNvSpPr>
          <p:nvPr>
            <p:ph idx="1"/>
          </p:nvPr>
        </p:nvSpPr>
        <p:spPr>
          <a:xfrm>
            <a:off x="838200" y="1613648"/>
            <a:ext cx="10515600" cy="4625788"/>
          </a:xfrm>
        </p:spPr>
        <p:txBody>
          <a:bodyPr>
            <a:normAutofit fontScale="92500" lnSpcReduction="20000"/>
          </a:bodyPr>
          <a:lstStyle/>
          <a:p>
            <a:pPr marL="355600" indent="-355600">
              <a:lnSpc>
                <a:spcPct val="120000"/>
              </a:lnSpc>
              <a:buClr>
                <a:srgbClr val="0070C0"/>
              </a:buClr>
              <a:buSzPct val="50000"/>
              <a:buFont typeface="Wingdings" panose="05000000000000000000" pitchFamily="2" charset="2"/>
              <a:buChar char="q"/>
            </a:pPr>
            <a:r>
              <a:rPr lang="en-US" dirty="0"/>
              <a:t>Another common mechanism is for an employee to not have a flat earnings profile over their tenure with a firm – </a:t>
            </a:r>
            <a:r>
              <a:rPr lang="en-US" i="1" dirty="0">
                <a:solidFill>
                  <a:schemeClr val="bg2">
                    <a:lumMod val="50000"/>
                  </a:schemeClr>
                </a:solidFill>
              </a:rPr>
              <a:t>compensation increases more rapidly than productivity. </a:t>
            </a:r>
          </a:p>
          <a:p>
            <a:pPr marL="355600" indent="-355600">
              <a:lnSpc>
                <a:spcPct val="120000"/>
              </a:lnSpc>
              <a:buClr>
                <a:srgbClr val="0070C0"/>
              </a:buClr>
              <a:buSzPct val="50000"/>
              <a:buFont typeface="Wingdings" panose="05000000000000000000" pitchFamily="2" charset="2"/>
              <a:buChar char="q"/>
            </a:pPr>
            <a:r>
              <a:rPr lang="en-US" dirty="0"/>
              <a:t>In general, in the initial stages of the employment relationship workers are paid below their MRP (underpaid) , and more than their MRP (overpaid)  in later years. </a:t>
            </a:r>
          </a:p>
          <a:p>
            <a:pPr marL="355600" indent="-355600">
              <a:lnSpc>
                <a:spcPct val="120000"/>
              </a:lnSpc>
              <a:buClr>
                <a:srgbClr val="0070C0"/>
              </a:buClr>
              <a:buSzPct val="50000"/>
              <a:buFont typeface="Wingdings" panose="05000000000000000000" pitchFamily="2" charset="2"/>
              <a:buChar char="q"/>
            </a:pPr>
            <a:r>
              <a:rPr lang="en-US" dirty="0"/>
              <a:t>Why does this work?</a:t>
            </a:r>
          </a:p>
          <a:p>
            <a:pPr marL="812800" indent="-457200">
              <a:lnSpc>
                <a:spcPct val="120000"/>
              </a:lnSpc>
              <a:buClr>
                <a:srgbClr val="0070C0"/>
              </a:buClr>
              <a:buSzPct val="50000"/>
              <a:buFont typeface="Wingdings" panose="05000000000000000000" pitchFamily="2" charset="2"/>
              <a:buChar char="v"/>
            </a:pPr>
            <a:r>
              <a:rPr lang="en-US" i="1" dirty="0">
                <a:solidFill>
                  <a:schemeClr val="bg2">
                    <a:lumMod val="50000"/>
                  </a:schemeClr>
                </a:solidFill>
              </a:rPr>
              <a:t>Employees know they are in an ongoing relationship – they receive less now in expectation that they will receive more in the future. </a:t>
            </a:r>
          </a:p>
          <a:p>
            <a:pPr marL="812800" indent="-457200">
              <a:lnSpc>
                <a:spcPct val="120000"/>
              </a:lnSpc>
              <a:buClr>
                <a:srgbClr val="0070C0"/>
              </a:buClr>
              <a:buSzPct val="50000"/>
              <a:buFont typeface="Wingdings" panose="05000000000000000000" pitchFamily="2" charset="2"/>
              <a:buChar char="v"/>
            </a:pPr>
            <a:r>
              <a:rPr lang="en-US" dirty="0"/>
              <a:t>Consider….</a:t>
            </a:r>
            <a:endParaRPr lang="en-AU" i="1" dirty="0">
              <a:solidFill>
                <a:schemeClr val="bg2">
                  <a:lumMod val="50000"/>
                </a:schemeClr>
              </a:solidFill>
            </a:endParaRPr>
          </a:p>
          <a:p>
            <a:pPr marL="711200" indent="0">
              <a:buClr>
                <a:srgbClr val="0070C0"/>
              </a:buClr>
              <a:buSzPct val="50000"/>
              <a:buFont typeface="Wingdings" panose="05000000000000000000" pitchFamily="2" charset="2"/>
              <a:buChar char="v"/>
            </a:pPr>
            <a:endParaRPr lang="en-AU" dirty="0"/>
          </a:p>
          <a:p>
            <a:pPr marL="711200" indent="0">
              <a:buClr>
                <a:srgbClr val="0070C0"/>
              </a:buClr>
              <a:buSzPct val="50000"/>
              <a:buFont typeface="Wingdings" panose="05000000000000000000" pitchFamily="2" charset="2"/>
              <a:buChar char="v"/>
            </a:pPr>
            <a:endParaRPr lang="en-AU" dirty="0"/>
          </a:p>
          <a:p>
            <a:pPr marL="0" indent="0">
              <a:buClr>
                <a:srgbClr val="0070C0"/>
              </a:buClr>
              <a:buSzPct val="50000"/>
              <a:buNone/>
            </a:pPr>
            <a:endParaRPr lang="en-AU"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34</a:t>
            </a:fld>
            <a:endParaRPr lang="en-AU"/>
          </a:p>
        </p:txBody>
      </p:sp>
      <p:sp>
        <p:nvSpPr>
          <p:cNvPr id="31" name="Rectangle 26"/>
          <p:cNvSpPr>
            <a:spLocks noChangeArrowheads="1"/>
          </p:cNvSpPr>
          <p:nvPr/>
        </p:nvSpPr>
        <p:spPr bwMode="auto">
          <a:xfrm>
            <a:off x="0" y="6858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AU" sz="22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kumimoji="0" lang="en-AU" sz="800" b="0" i="0" u="none" strike="noStrike" cap="none" normalizeH="0" baseline="0" dirty="0">
                <a:ln>
                  <a:noFill/>
                </a:ln>
                <a:solidFill>
                  <a:schemeClr val="tx1"/>
                </a:solidFill>
                <a:effectLst/>
              </a:rPr>
              <a:t> </a:t>
            </a:r>
            <a:endParaRPr kumimoji="0" lang="en-AU"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90178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flipH="1">
            <a:off x="3416959" y="1130157"/>
            <a:ext cx="3460" cy="4744228"/>
          </a:xfrm>
          <a:prstGeom prst="line">
            <a:avLst/>
          </a:prstGeom>
          <a:ln w="19050" cmpd="sng">
            <a:solidFill>
              <a:schemeClr val="tx1"/>
            </a:solidFill>
            <a:headEnd type="stealth"/>
          </a:ln>
          <a:effectLst/>
        </p:spPr>
        <p:style>
          <a:lnRef idx="2">
            <a:schemeClr val="accent1"/>
          </a:lnRef>
          <a:fillRef idx="0">
            <a:schemeClr val="accent1"/>
          </a:fillRef>
          <a:effectRef idx="1">
            <a:schemeClr val="accent1"/>
          </a:effectRef>
          <a:fontRef idx="minor">
            <a:schemeClr val="tx1"/>
          </a:fontRef>
        </p:style>
      </p:cxnSp>
      <p:cxnSp>
        <p:nvCxnSpPr>
          <p:cNvPr id="4" name="Straight Connector 3"/>
          <p:cNvCxnSpPr/>
          <p:nvPr/>
        </p:nvCxnSpPr>
        <p:spPr>
          <a:xfrm flipH="1">
            <a:off x="3405227" y="5687067"/>
            <a:ext cx="6284728" cy="14458"/>
          </a:xfrm>
          <a:prstGeom prst="line">
            <a:avLst/>
          </a:prstGeom>
          <a:ln w="19050" cmpd="sng">
            <a:solidFill>
              <a:schemeClr val="tx1"/>
            </a:solidFill>
            <a:headEnd type="stealth"/>
          </a:ln>
          <a:effectLst/>
        </p:spPr>
        <p:style>
          <a:lnRef idx="2">
            <a:schemeClr val="accent1"/>
          </a:lnRef>
          <a:fillRef idx="0">
            <a:schemeClr val="accent1"/>
          </a:fillRef>
          <a:effectRef idx="1">
            <a:schemeClr val="accent1"/>
          </a:effectRef>
          <a:fontRef idx="minor">
            <a:schemeClr val="tx1"/>
          </a:fontRef>
        </p:style>
      </p:cxnSp>
      <p:sp>
        <p:nvSpPr>
          <p:cNvPr id="39" name="TextBox 38"/>
          <p:cNvSpPr txBox="1"/>
          <p:nvPr/>
        </p:nvSpPr>
        <p:spPr>
          <a:xfrm>
            <a:off x="744071" y="766547"/>
            <a:ext cx="2530745" cy="646331"/>
          </a:xfrm>
          <a:prstGeom prst="rect">
            <a:avLst/>
          </a:prstGeom>
          <a:noFill/>
        </p:spPr>
        <p:txBody>
          <a:bodyPr wrap="square" rtlCol="0">
            <a:spAutoFit/>
          </a:bodyPr>
          <a:lstStyle/>
          <a:p>
            <a:r>
              <a:rPr lang="en-US" dirty="0"/>
              <a:t>Annual compensation and MRP ($)</a:t>
            </a:r>
          </a:p>
        </p:txBody>
      </p:sp>
      <p:cxnSp>
        <p:nvCxnSpPr>
          <p:cNvPr id="56" name="Straight Connector 55"/>
          <p:cNvCxnSpPr/>
          <p:nvPr/>
        </p:nvCxnSpPr>
        <p:spPr>
          <a:xfrm flipV="1">
            <a:off x="3422157" y="5780802"/>
            <a:ext cx="16939" cy="94357"/>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7" name="TextBox 56"/>
          <p:cNvSpPr txBox="1"/>
          <p:nvPr/>
        </p:nvSpPr>
        <p:spPr>
          <a:xfrm>
            <a:off x="3274816" y="5827980"/>
            <a:ext cx="395997" cy="338554"/>
          </a:xfrm>
          <a:prstGeom prst="rect">
            <a:avLst/>
          </a:prstGeom>
          <a:noFill/>
        </p:spPr>
        <p:txBody>
          <a:bodyPr wrap="square" rtlCol="0">
            <a:spAutoFit/>
          </a:bodyPr>
          <a:lstStyle/>
          <a:p>
            <a:r>
              <a:rPr lang="en-US" sz="1600" dirty="0"/>
              <a:t>0</a:t>
            </a:r>
          </a:p>
        </p:txBody>
      </p:sp>
      <p:cxnSp>
        <p:nvCxnSpPr>
          <p:cNvPr id="58" name="Straight Connector 57"/>
          <p:cNvCxnSpPr/>
          <p:nvPr/>
        </p:nvCxnSpPr>
        <p:spPr>
          <a:xfrm>
            <a:off x="3269762" y="5702630"/>
            <a:ext cx="169334"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60" name="TextBox 59"/>
          <p:cNvSpPr txBox="1"/>
          <p:nvPr/>
        </p:nvSpPr>
        <p:spPr>
          <a:xfrm>
            <a:off x="3019480" y="5532248"/>
            <a:ext cx="251996" cy="338554"/>
          </a:xfrm>
          <a:prstGeom prst="rect">
            <a:avLst/>
          </a:prstGeom>
          <a:noFill/>
        </p:spPr>
        <p:txBody>
          <a:bodyPr wrap="square" rtlCol="0">
            <a:spAutoFit/>
          </a:bodyPr>
          <a:lstStyle/>
          <a:p>
            <a:r>
              <a:rPr lang="en-US" sz="1600" dirty="0"/>
              <a:t>0</a:t>
            </a:r>
          </a:p>
        </p:txBody>
      </p:sp>
      <p:sp>
        <p:nvSpPr>
          <p:cNvPr id="87" name="TextBox 86"/>
          <p:cNvSpPr txBox="1"/>
          <p:nvPr/>
        </p:nvSpPr>
        <p:spPr>
          <a:xfrm>
            <a:off x="6008987" y="1252962"/>
            <a:ext cx="1933742" cy="338554"/>
          </a:xfrm>
          <a:prstGeom prst="rect">
            <a:avLst/>
          </a:prstGeom>
          <a:noFill/>
        </p:spPr>
        <p:txBody>
          <a:bodyPr wrap="square" rtlCol="0">
            <a:spAutoFit/>
          </a:bodyPr>
          <a:lstStyle/>
          <a:p>
            <a:r>
              <a:rPr lang="en-US" sz="1600" i="1" dirty="0">
                <a:solidFill>
                  <a:srgbClr val="FF0000"/>
                </a:solidFill>
              </a:rPr>
              <a:t>Compensation</a:t>
            </a:r>
          </a:p>
        </p:txBody>
      </p:sp>
      <p:sp>
        <p:nvSpPr>
          <p:cNvPr id="41" name="TextBox 40"/>
          <p:cNvSpPr txBox="1"/>
          <p:nvPr/>
        </p:nvSpPr>
        <p:spPr>
          <a:xfrm>
            <a:off x="9689955" y="5554979"/>
            <a:ext cx="1555133" cy="338554"/>
          </a:xfrm>
          <a:prstGeom prst="rect">
            <a:avLst/>
          </a:prstGeom>
          <a:noFill/>
        </p:spPr>
        <p:txBody>
          <a:bodyPr wrap="square" rtlCol="0">
            <a:spAutoFit/>
          </a:bodyPr>
          <a:lstStyle/>
          <a:p>
            <a:pPr algn="ctr"/>
            <a:r>
              <a:rPr lang="en-US" sz="1600" i="1" dirty="0"/>
              <a:t>Tenure at firm</a:t>
            </a:r>
          </a:p>
        </p:txBody>
      </p:sp>
      <p:cxnSp>
        <p:nvCxnSpPr>
          <p:cNvPr id="26" name="Straight Connector 25"/>
          <p:cNvCxnSpPr/>
          <p:nvPr/>
        </p:nvCxnSpPr>
        <p:spPr>
          <a:xfrm flipH="1">
            <a:off x="5948056" y="1422239"/>
            <a:ext cx="8602" cy="4358563"/>
          </a:xfrm>
          <a:prstGeom prst="line">
            <a:avLst/>
          </a:prstGeom>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2952006" y="3323326"/>
            <a:ext cx="385230" cy="338554"/>
          </a:xfrm>
          <a:prstGeom prst="rect">
            <a:avLst/>
          </a:prstGeom>
          <a:noFill/>
        </p:spPr>
        <p:txBody>
          <a:bodyPr wrap="square" rtlCol="0">
            <a:spAutoFit/>
          </a:bodyPr>
          <a:lstStyle/>
          <a:p>
            <a:r>
              <a:rPr lang="en-US" sz="1600" dirty="0"/>
              <a:t>C</a:t>
            </a:r>
            <a:r>
              <a:rPr lang="en-US" sz="1600" baseline="-25000" dirty="0"/>
              <a:t>2</a:t>
            </a:r>
          </a:p>
        </p:txBody>
      </p:sp>
      <p:sp>
        <p:nvSpPr>
          <p:cNvPr id="31" name="TextBox 30"/>
          <p:cNvSpPr txBox="1"/>
          <p:nvPr/>
        </p:nvSpPr>
        <p:spPr>
          <a:xfrm>
            <a:off x="5793683" y="5741186"/>
            <a:ext cx="474954" cy="338554"/>
          </a:xfrm>
          <a:prstGeom prst="rect">
            <a:avLst/>
          </a:prstGeom>
          <a:noFill/>
        </p:spPr>
        <p:txBody>
          <a:bodyPr wrap="square" rtlCol="0">
            <a:spAutoFit/>
          </a:bodyPr>
          <a:lstStyle/>
          <a:p>
            <a:r>
              <a:rPr lang="en-US" sz="1600" dirty="0"/>
              <a:t>r*</a:t>
            </a:r>
          </a:p>
        </p:txBody>
      </p:sp>
      <p:sp>
        <p:nvSpPr>
          <p:cNvPr id="25" name="TextBox 24"/>
          <p:cNvSpPr txBox="1"/>
          <p:nvPr/>
        </p:nvSpPr>
        <p:spPr>
          <a:xfrm>
            <a:off x="7481601" y="4588016"/>
            <a:ext cx="4020117" cy="338554"/>
          </a:xfrm>
          <a:prstGeom prst="rect">
            <a:avLst/>
          </a:prstGeom>
          <a:noFill/>
        </p:spPr>
        <p:txBody>
          <a:bodyPr wrap="square" rtlCol="0">
            <a:spAutoFit/>
          </a:bodyPr>
          <a:lstStyle/>
          <a:p>
            <a:r>
              <a:rPr lang="en-US" sz="1600" i="1" dirty="0"/>
              <a:t>MRP = (MPP)x(MR) = incremental revenue</a:t>
            </a:r>
          </a:p>
        </p:txBody>
      </p:sp>
      <p:sp>
        <p:nvSpPr>
          <p:cNvPr id="2" name="Arc 1"/>
          <p:cNvSpPr/>
          <p:nvPr/>
        </p:nvSpPr>
        <p:spPr>
          <a:xfrm rot="16350277">
            <a:off x="2768038" y="2084829"/>
            <a:ext cx="6209741" cy="4939647"/>
          </a:xfrm>
          <a:prstGeom prst="arc">
            <a:avLst>
              <a:gd name="adj1" fmla="val 16200000"/>
              <a:gd name="adj2" fmla="val 1"/>
            </a:avLst>
          </a:prstGeom>
          <a:ln w="317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18" name="Arc 17"/>
          <p:cNvSpPr/>
          <p:nvPr/>
        </p:nvSpPr>
        <p:spPr>
          <a:xfrm rot="17442648">
            <a:off x="2987146" y="1927763"/>
            <a:ext cx="5547289" cy="5006133"/>
          </a:xfrm>
          <a:prstGeom prst="arc">
            <a:avLst>
              <a:gd name="adj1" fmla="val 16200000"/>
              <a:gd name="adj2" fmla="val 20635889"/>
            </a:avLst>
          </a:prstGeom>
          <a:ln w="31750">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20" name="TextBox 19"/>
          <p:cNvSpPr txBox="1"/>
          <p:nvPr/>
        </p:nvSpPr>
        <p:spPr>
          <a:xfrm>
            <a:off x="5956658" y="1554327"/>
            <a:ext cx="1933742" cy="338554"/>
          </a:xfrm>
          <a:prstGeom prst="rect">
            <a:avLst/>
          </a:prstGeom>
          <a:noFill/>
        </p:spPr>
        <p:txBody>
          <a:bodyPr wrap="square" rtlCol="0">
            <a:spAutoFit/>
          </a:bodyPr>
          <a:lstStyle/>
          <a:p>
            <a:r>
              <a:rPr lang="en-US" sz="1600" i="1" dirty="0">
                <a:solidFill>
                  <a:srgbClr val="002060"/>
                </a:solidFill>
              </a:rPr>
              <a:t>MRP</a:t>
            </a:r>
          </a:p>
        </p:txBody>
      </p:sp>
      <p:sp>
        <p:nvSpPr>
          <p:cNvPr id="21" name="TextBox 20"/>
          <p:cNvSpPr txBox="1"/>
          <p:nvPr/>
        </p:nvSpPr>
        <p:spPr>
          <a:xfrm>
            <a:off x="2998564" y="4249462"/>
            <a:ext cx="385230" cy="338554"/>
          </a:xfrm>
          <a:prstGeom prst="rect">
            <a:avLst/>
          </a:prstGeom>
          <a:noFill/>
        </p:spPr>
        <p:txBody>
          <a:bodyPr wrap="square" rtlCol="0">
            <a:spAutoFit/>
          </a:bodyPr>
          <a:lstStyle/>
          <a:p>
            <a:r>
              <a:rPr lang="en-US" sz="1600" dirty="0"/>
              <a:t>C</a:t>
            </a:r>
            <a:r>
              <a:rPr lang="en-US" sz="1600" baseline="-25000" dirty="0"/>
              <a:t>1</a:t>
            </a:r>
          </a:p>
        </p:txBody>
      </p:sp>
      <p:sp>
        <p:nvSpPr>
          <p:cNvPr id="6" name="Freeform 5"/>
          <p:cNvSpPr/>
          <p:nvPr/>
        </p:nvSpPr>
        <p:spPr>
          <a:xfrm>
            <a:off x="3397624" y="2770094"/>
            <a:ext cx="475129" cy="1622612"/>
          </a:xfrm>
          <a:custGeom>
            <a:avLst/>
            <a:gdLst>
              <a:gd name="connsiteX0" fmla="*/ 26894 w 475129"/>
              <a:gd name="connsiteY0" fmla="*/ 1622612 h 1622612"/>
              <a:gd name="connsiteX1" fmla="*/ 8964 w 475129"/>
              <a:gd name="connsiteY1" fmla="*/ 1389530 h 1622612"/>
              <a:gd name="connsiteX2" fmla="*/ 0 w 475129"/>
              <a:gd name="connsiteY2" fmla="*/ 1102659 h 1622612"/>
              <a:gd name="connsiteX3" fmla="*/ 8964 w 475129"/>
              <a:gd name="connsiteY3" fmla="*/ 815788 h 1622612"/>
              <a:gd name="connsiteX4" fmla="*/ 17929 w 475129"/>
              <a:gd name="connsiteY4" fmla="*/ 762000 h 1622612"/>
              <a:gd name="connsiteX5" fmla="*/ 44823 w 475129"/>
              <a:gd name="connsiteY5" fmla="*/ 735106 h 1622612"/>
              <a:gd name="connsiteX6" fmla="*/ 62752 w 475129"/>
              <a:gd name="connsiteY6" fmla="*/ 681318 h 1622612"/>
              <a:gd name="connsiteX7" fmla="*/ 80682 w 475129"/>
              <a:gd name="connsiteY7" fmla="*/ 609600 h 1622612"/>
              <a:gd name="connsiteX8" fmla="*/ 98611 w 475129"/>
              <a:gd name="connsiteY8" fmla="*/ 573741 h 1622612"/>
              <a:gd name="connsiteX9" fmla="*/ 134470 w 475129"/>
              <a:gd name="connsiteY9" fmla="*/ 537882 h 1622612"/>
              <a:gd name="connsiteX10" fmla="*/ 143435 w 475129"/>
              <a:gd name="connsiteY10" fmla="*/ 510988 h 1622612"/>
              <a:gd name="connsiteX11" fmla="*/ 152400 w 475129"/>
              <a:gd name="connsiteY11" fmla="*/ 475130 h 1622612"/>
              <a:gd name="connsiteX12" fmla="*/ 170329 w 475129"/>
              <a:gd name="connsiteY12" fmla="*/ 448235 h 1622612"/>
              <a:gd name="connsiteX13" fmla="*/ 179294 w 475129"/>
              <a:gd name="connsiteY13" fmla="*/ 421341 h 1622612"/>
              <a:gd name="connsiteX14" fmla="*/ 233082 w 475129"/>
              <a:gd name="connsiteY14" fmla="*/ 349624 h 1622612"/>
              <a:gd name="connsiteX15" fmla="*/ 259976 w 475129"/>
              <a:gd name="connsiteY15" fmla="*/ 304800 h 1622612"/>
              <a:gd name="connsiteX16" fmla="*/ 268941 w 475129"/>
              <a:gd name="connsiteY16" fmla="*/ 277906 h 1622612"/>
              <a:gd name="connsiteX17" fmla="*/ 295835 w 475129"/>
              <a:gd name="connsiteY17" fmla="*/ 251012 h 1622612"/>
              <a:gd name="connsiteX18" fmla="*/ 313764 w 475129"/>
              <a:gd name="connsiteY18" fmla="*/ 224118 h 1622612"/>
              <a:gd name="connsiteX19" fmla="*/ 331694 w 475129"/>
              <a:gd name="connsiteY19" fmla="*/ 206188 h 1622612"/>
              <a:gd name="connsiteX20" fmla="*/ 376517 w 475129"/>
              <a:gd name="connsiteY20" fmla="*/ 125506 h 1622612"/>
              <a:gd name="connsiteX21" fmla="*/ 394447 w 475129"/>
              <a:gd name="connsiteY21" fmla="*/ 80682 h 1622612"/>
              <a:gd name="connsiteX22" fmla="*/ 403411 w 475129"/>
              <a:gd name="connsiteY22" fmla="*/ 53788 h 1622612"/>
              <a:gd name="connsiteX23" fmla="*/ 457200 w 475129"/>
              <a:gd name="connsiteY23" fmla="*/ 17930 h 1622612"/>
              <a:gd name="connsiteX24" fmla="*/ 475129 w 475129"/>
              <a:gd name="connsiteY24" fmla="*/ 0 h 1622612"/>
              <a:gd name="connsiteX25" fmla="*/ 439270 w 475129"/>
              <a:gd name="connsiteY25" fmla="*/ 71718 h 1622612"/>
              <a:gd name="connsiteX26" fmla="*/ 430305 w 475129"/>
              <a:gd name="connsiteY26" fmla="*/ 107577 h 1622612"/>
              <a:gd name="connsiteX27" fmla="*/ 394447 w 475129"/>
              <a:gd name="connsiteY27" fmla="*/ 161365 h 1622612"/>
              <a:gd name="connsiteX28" fmla="*/ 385482 w 475129"/>
              <a:gd name="connsiteY28" fmla="*/ 188259 h 1622612"/>
              <a:gd name="connsiteX29" fmla="*/ 367552 w 475129"/>
              <a:gd name="connsiteY29" fmla="*/ 206188 h 1622612"/>
              <a:gd name="connsiteX30" fmla="*/ 349623 w 475129"/>
              <a:gd name="connsiteY30" fmla="*/ 259977 h 1622612"/>
              <a:gd name="connsiteX31" fmla="*/ 322729 w 475129"/>
              <a:gd name="connsiteY31" fmla="*/ 313765 h 1622612"/>
              <a:gd name="connsiteX32" fmla="*/ 304800 w 475129"/>
              <a:gd name="connsiteY32" fmla="*/ 340659 h 1622612"/>
              <a:gd name="connsiteX33" fmla="*/ 295835 w 475129"/>
              <a:gd name="connsiteY33" fmla="*/ 367553 h 1622612"/>
              <a:gd name="connsiteX34" fmla="*/ 259976 w 475129"/>
              <a:gd name="connsiteY34" fmla="*/ 412377 h 1622612"/>
              <a:gd name="connsiteX35" fmla="*/ 242047 w 475129"/>
              <a:gd name="connsiteY35" fmla="*/ 510988 h 1622612"/>
              <a:gd name="connsiteX36" fmla="*/ 215152 w 475129"/>
              <a:gd name="connsiteY36" fmla="*/ 609600 h 1622612"/>
              <a:gd name="connsiteX37" fmla="*/ 197223 w 475129"/>
              <a:gd name="connsiteY37" fmla="*/ 627530 h 1622612"/>
              <a:gd name="connsiteX38" fmla="*/ 188258 w 475129"/>
              <a:gd name="connsiteY38" fmla="*/ 654424 h 1622612"/>
              <a:gd name="connsiteX39" fmla="*/ 170329 w 475129"/>
              <a:gd name="connsiteY39" fmla="*/ 690282 h 1622612"/>
              <a:gd name="connsiteX40" fmla="*/ 152400 w 475129"/>
              <a:gd name="connsiteY40" fmla="*/ 770965 h 1622612"/>
              <a:gd name="connsiteX41" fmla="*/ 134470 w 475129"/>
              <a:gd name="connsiteY41" fmla="*/ 797859 h 1622612"/>
              <a:gd name="connsiteX42" fmla="*/ 125505 w 475129"/>
              <a:gd name="connsiteY42" fmla="*/ 851647 h 1622612"/>
              <a:gd name="connsiteX43" fmla="*/ 116541 w 475129"/>
              <a:gd name="connsiteY43" fmla="*/ 878541 h 1622612"/>
              <a:gd name="connsiteX44" fmla="*/ 98611 w 475129"/>
              <a:gd name="connsiteY44" fmla="*/ 1004047 h 1622612"/>
              <a:gd name="connsiteX45" fmla="*/ 80682 w 475129"/>
              <a:gd name="connsiteY45" fmla="*/ 1057835 h 1622612"/>
              <a:gd name="connsiteX46" fmla="*/ 71717 w 475129"/>
              <a:gd name="connsiteY46" fmla="*/ 1084730 h 1622612"/>
              <a:gd name="connsiteX47" fmla="*/ 62752 w 475129"/>
              <a:gd name="connsiteY47" fmla="*/ 1174377 h 1622612"/>
              <a:gd name="connsiteX48" fmla="*/ 44823 w 475129"/>
              <a:gd name="connsiteY48" fmla="*/ 1228165 h 1622612"/>
              <a:gd name="connsiteX49" fmla="*/ 35858 w 475129"/>
              <a:gd name="connsiteY49" fmla="*/ 1281953 h 1622612"/>
              <a:gd name="connsiteX50" fmla="*/ 26894 w 475129"/>
              <a:gd name="connsiteY50" fmla="*/ 1326777 h 16226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475129" h="1622612">
                <a:moveTo>
                  <a:pt x="26894" y="1622612"/>
                </a:moveTo>
                <a:cubicBezTo>
                  <a:pt x="8991" y="1515198"/>
                  <a:pt x="15874" y="1569205"/>
                  <a:pt x="8964" y="1389530"/>
                </a:cubicBezTo>
                <a:cubicBezTo>
                  <a:pt x="5287" y="1293930"/>
                  <a:pt x="2988" y="1198283"/>
                  <a:pt x="0" y="1102659"/>
                </a:cubicBezTo>
                <a:cubicBezTo>
                  <a:pt x="2988" y="1007035"/>
                  <a:pt x="3936" y="911326"/>
                  <a:pt x="8964" y="815788"/>
                </a:cubicBezTo>
                <a:cubicBezTo>
                  <a:pt x="9919" y="797636"/>
                  <a:pt x="10547" y="778610"/>
                  <a:pt x="17929" y="762000"/>
                </a:cubicBezTo>
                <a:cubicBezTo>
                  <a:pt x="23078" y="750415"/>
                  <a:pt x="35858" y="744071"/>
                  <a:pt x="44823" y="735106"/>
                </a:cubicBezTo>
                <a:cubicBezTo>
                  <a:pt x="50799" y="717177"/>
                  <a:pt x="59045" y="699850"/>
                  <a:pt x="62752" y="681318"/>
                </a:cubicBezTo>
                <a:cubicBezTo>
                  <a:pt x="68015" y="655005"/>
                  <a:pt x="70344" y="633723"/>
                  <a:pt x="80682" y="609600"/>
                </a:cubicBezTo>
                <a:cubicBezTo>
                  <a:pt x="85946" y="597317"/>
                  <a:pt x="90593" y="584432"/>
                  <a:pt x="98611" y="573741"/>
                </a:cubicBezTo>
                <a:cubicBezTo>
                  <a:pt x="108753" y="560218"/>
                  <a:pt x="134470" y="537882"/>
                  <a:pt x="134470" y="537882"/>
                </a:cubicBezTo>
                <a:cubicBezTo>
                  <a:pt x="137458" y="528917"/>
                  <a:pt x="140839" y="520074"/>
                  <a:pt x="143435" y="510988"/>
                </a:cubicBezTo>
                <a:cubicBezTo>
                  <a:pt x="146820" y="499142"/>
                  <a:pt x="147547" y="486454"/>
                  <a:pt x="152400" y="475130"/>
                </a:cubicBezTo>
                <a:cubicBezTo>
                  <a:pt x="156644" y="465227"/>
                  <a:pt x="165511" y="457872"/>
                  <a:pt x="170329" y="448235"/>
                </a:cubicBezTo>
                <a:cubicBezTo>
                  <a:pt x="174555" y="439783"/>
                  <a:pt x="174705" y="429601"/>
                  <a:pt x="179294" y="421341"/>
                </a:cubicBezTo>
                <a:cubicBezTo>
                  <a:pt x="204637" y="375722"/>
                  <a:pt x="205878" y="376827"/>
                  <a:pt x="233082" y="349624"/>
                </a:cubicBezTo>
                <a:cubicBezTo>
                  <a:pt x="258478" y="273438"/>
                  <a:pt x="223059" y="366329"/>
                  <a:pt x="259976" y="304800"/>
                </a:cubicBezTo>
                <a:cubicBezTo>
                  <a:pt x="264838" y="296697"/>
                  <a:pt x="263699" y="285769"/>
                  <a:pt x="268941" y="277906"/>
                </a:cubicBezTo>
                <a:cubicBezTo>
                  <a:pt x="275974" y="267357"/>
                  <a:pt x="287719" y="260752"/>
                  <a:pt x="295835" y="251012"/>
                </a:cubicBezTo>
                <a:cubicBezTo>
                  <a:pt x="302732" y="242735"/>
                  <a:pt x="307033" y="232531"/>
                  <a:pt x="313764" y="224118"/>
                </a:cubicBezTo>
                <a:cubicBezTo>
                  <a:pt x="319044" y="217518"/>
                  <a:pt x="326623" y="212950"/>
                  <a:pt x="331694" y="206188"/>
                </a:cubicBezTo>
                <a:cubicBezTo>
                  <a:pt x="376651" y="146245"/>
                  <a:pt x="359046" y="172093"/>
                  <a:pt x="376517" y="125506"/>
                </a:cubicBezTo>
                <a:cubicBezTo>
                  <a:pt x="382168" y="110438"/>
                  <a:pt x="388797" y="95750"/>
                  <a:pt x="394447" y="80682"/>
                </a:cubicBezTo>
                <a:cubicBezTo>
                  <a:pt x="397765" y="71834"/>
                  <a:pt x="396729" y="60470"/>
                  <a:pt x="403411" y="53788"/>
                </a:cubicBezTo>
                <a:cubicBezTo>
                  <a:pt x="418648" y="38551"/>
                  <a:pt x="441963" y="33168"/>
                  <a:pt x="457200" y="17930"/>
                </a:cubicBezTo>
                <a:lnTo>
                  <a:pt x="475129" y="0"/>
                </a:lnTo>
                <a:cubicBezTo>
                  <a:pt x="453230" y="109493"/>
                  <a:pt x="485631" y="-9414"/>
                  <a:pt x="439270" y="71718"/>
                </a:cubicBezTo>
                <a:cubicBezTo>
                  <a:pt x="433157" y="82416"/>
                  <a:pt x="434631" y="96041"/>
                  <a:pt x="430305" y="107577"/>
                </a:cubicBezTo>
                <a:cubicBezTo>
                  <a:pt x="417280" y="142311"/>
                  <a:pt x="416333" y="139478"/>
                  <a:pt x="394447" y="161365"/>
                </a:cubicBezTo>
                <a:cubicBezTo>
                  <a:pt x="391459" y="170330"/>
                  <a:pt x="390344" y="180156"/>
                  <a:pt x="385482" y="188259"/>
                </a:cubicBezTo>
                <a:cubicBezTo>
                  <a:pt x="381133" y="195506"/>
                  <a:pt x="371332" y="198628"/>
                  <a:pt x="367552" y="206188"/>
                </a:cubicBezTo>
                <a:cubicBezTo>
                  <a:pt x="359100" y="223092"/>
                  <a:pt x="360106" y="244252"/>
                  <a:pt x="349623" y="259977"/>
                </a:cubicBezTo>
                <a:cubicBezTo>
                  <a:pt x="298241" y="337051"/>
                  <a:pt x="359844" y="239535"/>
                  <a:pt x="322729" y="313765"/>
                </a:cubicBezTo>
                <a:cubicBezTo>
                  <a:pt x="317911" y="323402"/>
                  <a:pt x="309618" y="331022"/>
                  <a:pt x="304800" y="340659"/>
                </a:cubicBezTo>
                <a:cubicBezTo>
                  <a:pt x="300574" y="349111"/>
                  <a:pt x="300061" y="359101"/>
                  <a:pt x="295835" y="367553"/>
                </a:cubicBezTo>
                <a:cubicBezTo>
                  <a:pt x="284527" y="390169"/>
                  <a:pt x="276651" y="395701"/>
                  <a:pt x="259976" y="412377"/>
                </a:cubicBezTo>
                <a:cubicBezTo>
                  <a:pt x="244437" y="521147"/>
                  <a:pt x="258953" y="434911"/>
                  <a:pt x="242047" y="510988"/>
                </a:cubicBezTo>
                <a:cubicBezTo>
                  <a:pt x="238045" y="528995"/>
                  <a:pt x="227147" y="597604"/>
                  <a:pt x="215152" y="609600"/>
                </a:cubicBezTo>
                <a:lnTo>
                  <a:pt x="197223" y="627530"/>
                </a:lnTo>
                <a:cubicBezTo>
                  <a:pt x="194235" y="636495"/>
                  <a:pt x="191980" y="645738"/>
                  <a:pt x="188258" y="654424"/>
                </a:cubicBezTo>
                <a:cubicBezTo>
                  <a:pt x="182994" y="666707"/>
                  <a:pt x="174169" y="677482"/>
                  <a:pt x="170329" y="690282"/>
                </a:cubicBezTo>
                <a:cubicBezTo>
                  <a:pt x="160004" y="724700"/>
                  <a:pt x="167011" y="741742"/>
                  <a:pt x="152400" y="770965"/>
                </a:cubicBezTo>
                <a:cubicBezTo>
                  <a:pt x="147582" y="780602"/>
                  <a:pt x="140447" y="788894"/>
                  <a:pt x="134470" y="797859"/>
                </a:cubicBezTo>
                <a:cubicBezTo>
                  <a:pt x="131482" y="815788"/>
                  <a:pt x="129448" y="833903"/>
                  <a:pt x="125505" y="851647"/>
                </a:cubicBezTo>
                <a:cubicBezTo>
                  <a:pt x="123455" y="860872"/>
                  <a:pt x="118231" y="869244"/>
                  <a:pt x="116541" y="878541"/>
                </a:cubicBezTo>
                <a:cubicBezTo>
                  <a:pt x="109465" y="917460"/>
                  <a:pt x="108411" y="964849"/>
                  <a:pt x="98611" y="1004047"/>
                </a:cubicBezTo>
                <a:cubicBezTo>
                  <a:pt x="94027" y="1022382"/>
                  <a:pt x="86658" y="1039906"/>
                  <a:pt x="80682" y="1057835"/>
                </a:cubicBezTo>
                <a:lnTo>
                  <a:pt x="71717" y="1084730"/>
                </a:lnTo>
                <a:cubicBezTo>
                  <a:pt x="68729" y="1114612"/>
                  <a:pt x="68286" y="1144860"/>
                  <a:pt x="62752" y="1174377"/>
                </a:cubicBezTo>
                <a:cubicBezTo>
                  <a:pt x="59269" y="1192952"/>
                  <a:pt x="47930" y="1209523"/>
                  <a:pt x="44823" y="1228165"/>
                </a:cubicBezTo>
                <a:cubicBezTo>
                  <a:pt x="41835" y="1246094"/>
                  <a:pt x="39801" y="1264209"/>
                  <a:pt x="35858" y="1281953"/>
                </a:cubicBezTo>
                <a:cubicBezTo>
                  <a:pt x="25004" y="1330796"/>
                  <a:pt x="26894" y="1289101"/>
                  <a:pt x="26894" y="1326777"/>
                </a:cubicBezTo>
              </a:path>
            </a:pathLst>
          </a:custGeom>
          <a:solidFill>
            <a:srgbClr val="00B0F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Freeform 8"/>
          <p:cNvSpPr/>
          <p:nvPr/>
        </p:nvSpPr>
        <p:spPr>
          <a:xfrm>
            <a:off x="4038600" y="1465901"/>
            <a:ext cx="1931971" cy="1067749"/>
          </a:xfrm>
          <a:custGeom>
            <a:avLst/>
            <a:gdLst>
              <a:gd name="connsiteX0" fmla="*/ 0 w 1931971"/>
              <a:gd name="connsiteY0" fmla="*/ 1067749 h 1067749"/>
              <a:gd name="connsiteX1" fmla="*/ 38100 w 1931971"/>
              <a:gd name="connsiteY1" fmla="*/ 1020124 h 1067749"/>
              <a:gd name="connsiteX2" fmla="*/ 57150 w 1931971"/>
              <a:gd name="connsiteY2" fmla="*/ 943924 h 1067749"/>
              <a:gd name="connsiteX3" fmla="*/ 85725 w 1931971"/>
              <a:gd name="connsiteY3" fmla="*/ 924874 h 1067749"/>
              <a:gd name="connsiteX4" fmla="*/ 133350 w 1931971"/>
              <a:gd name="connsiteY4" fmla="*/ 886774 h 1067749"/>
              <a:gd name="connsiteX5" fmla="*/ 161925 w 1931971"/>
              <a:gd name="connsiteY5" fmla="*/ 829624 h 1067749"/>
              <a:gd name="connsiteX6" fmla="*/ 190500 w 1931971"/>
              <a:gd name="connsiteY6" fmla="*/ 801049 h 1067749"/>
              <a:gd name="connsiteX7" fmla="*/ 247650 w 1931971"/>
              <a:gd name="connsiteY7" fmla="*/ 762949 h 1067749"/>
              <a:gd name="connsiteX8" fmla="*/ 257175 w 1931971"/>
              <a:gd name="connsiteY8" fmla="*/ 734374 h 1067749"/>
              <a:gd name="connsiteX9" fmla="*/ 314325 w 1931971"/>
              <a:gd name="connsiteY9" fmla="*/ 705799 h 1067749"/>
              <a:gd name="connsiteX10" fmla="*/ 333375 w 1931971"/>
              <a:gd name="connsiteY10" fmla="*/ 677224 h 1067749"/>
              <a:gd name="connsiteX11" fmla="*/ 361950 w 1931971"/>
              <a:gd name="connsiteY11" fmla="*/ 667699 h 1067749"/>
              <a:gd name="connsiteX12" fmla="*/ 371475 w 1931971"/>
              <a:gd name="connsiteY12" fmla="*/ 639124 h 1067749"/>
              <a:gd name="connsiteX13" fmla="*/ 400050 w 1931971"/>
              <a:gd name="connsiteY13" fmla="*/ 620074 h 1067749"/>
              <a:gd name="connsiteX14" fmla="*/ 466725 w 1931971"/>
              <a:gd name="connsiteY14" fmla="*/ 553399 h 1067749"/>
              <a:gd name="connsiteX15" fmla="*/ 504825 w 1931971"/>
              <a:gd name="connsiteY15" fmla="*/ 496249 h 1067749"/>
              <a:gd name="connsiteX16" fmla="*/ 561975 w 1931971"/>
              <a:gd name="connsiteY16" fmla="*/ 467674 h 1067749"/>
              <a:gd name="connsiteX17" fmla="*/ 590550 w 1931971"/>
              <a:gd name="connsiteY17" fmla="*/ 439099 h 1067749"/>
              <a:gd name="connsiteX18" fmla="*/ 619125 w 1931971"/>
              <a:gd name="connsiteY18" fmla="*/ 429574 h 1067749"/>
              <a:gd name="connsiteX19" fmla="*/ 676275 w 1931971"/>
              <a:gd name="connsiteY19" fmla="*/ 391474 h 1067749"/>
              <a:gd name="connsiteX20" fmla="*/ 704850 w 1931971"/>
              <a:gd name="connsiteY20" fmla="*/ 372424 h 1067749"/>
              <a:gd name="connsiteX21" fmla="*/ 733425 w 1931971"/>
              <a:gd name="connsiteY21" fmla="*/ 362899 h 1067749"/>
              <a:gd name="connsiteX22" fmla="*/ 762000 w 1931971"/>
              <a:gd name="connsiteY22" fmla="*/ 343849 h 1067749"/>
              <a:gd name="connsiteX23" fmla="*/ 790575 w 1931971"/>
              <a:gd name="connsiteY23" fmla="*/ 334324 h 1067749"/>
              <a:gd name="connsiteX24" fmla="*/ 847725 w 1931971"/>
              <a:gd name="connsiteY24" fmla="*/ 296224 h 1067749"/>
              <a:gd name="connsiteX25" fmla="*/ 895350 w 1931971"/>
              <a:gd name="connsiteY25" fmla="*/ 258124 h 1067749"/>
              <a:gd name="connsiteX26" fmla="*/ 981075 w 1931971"/>
              <a:gd name="connsiteY26" fmla="*/ 200974 h 1067749"/>
              <a:gd name="connsiteX27" fmla="*/ 1009650 w 1931971"/>
              <a:gd name="connsiteY27" fmla="*/ 181924 h 1067749"/>
              <a:gd name="connsiteX28" fmla="*/ 1104900 w 1931971"/>
              <a:gd name="connsiteY28" fmla="*/ 153349 h 1067749"/>
              <a:gd name="connsiteX29" fmla="*/ 1162050 w 1931971"/>
              <a:gd name="connsiteY29" fmla="*/ 134299 h 1067749"/>
              <a:gd name="connsiteX30" fmla="*/ 1190625 w 1931971"/>
              <a:gd name="connsiteY30" fmla="*/ 124774 h 1067749"/>
              <a:gd name="connsiteX31" fmla="*/ 1219200 w 1931971"/>
              <a:gd name="connsiteY31" fmla="*/ 105724 h 1067749"/>
              <a:gd name="connsiteX32" fmla="*/ 1295400 w 1931971"/>
              <a:gd name="connsiteY32" fmla="*/ 86674 h 1067749"/>
              <a:gd name="connsiteX33" fmla="*/ 1323975 w 1931971"/>
              <a:gd name="connsiteY33" fmla="*/ 67624 h 1067749"/>
              <a:gd name="connsiteX34" fmla="*/ 1409700 w 1931971"/>
              <a:gd name="connsiteY34" fmla="*/ 58099 h 1067749"/>
              <a:gd name="connsiteX35" fmla="*/ 1476375 w 1931971"/>
              <a:gd name="connsiteY35" fmla="*/ 48574 h 1067749"/>
              <a:gd name="connsiteX36" fmla="*/ 1524000 w 1931971"/>
              <a:gd name="connsiteY36" fmla="*/ 39049 h 1067749"/>
              <a:gd name="connsiteX37" fmla="*/ 1581150 w 1931971"/>
              <a:gd name="connsiteY37" fmla="*/ 19999 h 1067749"/>
              <a:gd name="connsiteX38" fmla="*/ 1704975 w 1931971"/>
              <a:gd name="connsiteY38" fmla="*/ 10474 h 1067749"/>
              <a:gd name="connsiteX39" fmla="*/ 1743075 w 1931971"/>
              <a:gd name="connsiteY39" fmla="*/ 949 h 1067749"/>
              <a:gd name="connsiteX40" fmla="*/ 1905000 w 1931971"/>
              <a:gd name="connsiteY40" fmla="*/ 239074 h 1067749"/>
              <a:gd name="connsiteX41" fmla="*/ 1876425 w 1931971"/>
              <a:gd name="connsiteY41" fmla="*/ 248599 h 1067749"/>
              <a:gd name="connsiteX42" fmla="*/ 1619250 w 1931971"/>
              <a:gd name="connsiteY42" fmla="*/ 258124 h 1067749"/>
              <a:gd name="connsiteX43" fmla="*/ 1447800 w 1931971"/>
              <a:gd name="connsiteY43" fmla="*/ 267649 h 1067749"/>
              <a:gd name="connsiteX44" fmla="*/ 1343025 w 1931971"/>
              <a:gd name="connsiteY44" fmla="*/ 296224 h 1067749"/>
              <a:gd name="connsiteX45" fmla="*/ 1343025 w 1931971"/>
              <a:gd name="connsiteY45" fmla="*/ 296224 h 1067749"/>
              <a:gd name="connsiteX46" fmla="*/ 1304925 w 1931971"/>
              <a:gd name="connsiteY46" fmla="*/ 305749 h 1067749"/>
              <a:gd name="connsiteX47" fmla="*/ 1247775 w 1931971"/>
              <a:gd name="connsiteY47" fmla="*/ 324799 h 1067749"/>
              <a:gd name="connsiteX48" fmla="*/ 1200150 w 1931971"/>
              <a:gd name="connsiteY48" fmla="*/ 334324 h 1067749"/>
              <a:gd name="connsiteX49" fmla="*/ 1171575 w 1931971"/>
              <a:gd name="connsiteY49" fmla="*/ 343849 h 1067749"/>
              <a:gd name="connsiteX50" fmla="*/ 1123950 w 1931971"/>
              <a:gd name="connsiteY50" fmla="*/ 353374 h 1067749"/>
              <a:gd name="connsiteX51" fmla="*/ 1066800 w 1931971"/>
              <a:gd name="connsiteY51" fmla="*/ 372424 h 1067749"/>
              <a:gd name="connsiteX52" fmla="*/ 990600 w 1931971"/>
              <a:gd name="connsiteY52" fmla="*/ 381949 h 1067749"/>
              <a:gd name="connsiteX53" fmla="*/ 933450 w 1931971"/>
              <a:gd name="connsiteY53" fmla="*/ 410524 h 1067749"/>
              <a:gd name="connsiteX54" fmla="*/ 904875 w 1931971"/>
              <a:gd name="connsiteY54" fmla="*/ 420049 h 1067749"/>
              <a:gd name="connsiteX55" fmla="*/ 847725 w 1931971"/>
              <a:gd name="connsiteY55" fmla="*/ 448624 h 1067749"/>
              <a:gd name="connsiteX56" fmla="*/ 828675 w 1931971"/>
              <a:gd name="connsiteY56" fmla="*/ 477199 h 1067749"/>
              <a:gd name="connsiteX57" fmla="*/ 771525 w 1931971"/>
              <a:gd name="connsiteY57" fmla="*/ 496249 h 1067749"/>
              <a:gd name="connsiteX58" fmla="*/ 742950 w 1931971"/>
              <a:gd name="connsiteY58" fmla="*/ 505774 h 1067749"/>
              <a:gd name="connsiteX59" fmla="*/ 714375 w 1931971"/>
              <a:gd name="connsiteY59" fmla="*/ 524824 h 1067749"/>
              <a:gd name="connsiteX60" fmla="*/ 704850 w 1931971"/>
              <a:gd name="connsiteY60" fmla="*/ 553399 h 1067749"/>
              <a:gd name="connsiteX61" fmla="*/ 657225 w 1931971"/>
              <a:gd name="connsiteY61" fmla="*/ 562924 h 1067749"/>
              <a:gd name="connsiteX62" fmla="*/ 600075 w 1931971"/>
              <a:gd name="connsiteY62" fmla="*/ 591499 h 1067749"/>
              <a:gd name="connsiteX63" fmla="*/ 571500 w 1931971"/>
              <a:gd name="connsiteY63" fmla="*/ 601024 h 1067749"/>
              <a:gd name="connsiteX64" fmla="*/ 514350 w 1931971"/>
              <a:gd name="connsiteY64" fmla="*/ 639124 h 1067749"/>
              <a:gd name="connsiteX65" fmla="*/ 428625 w 1931971"/>
              <a:gd name="connsiteY65" fmla="*/ 686749 h 1067749"/>
              <a:gd name="connsiteX66" fmla="*/ 409575 w 1931971"/>
              <a:gd name="connsiteY66" fmla="*/ 715324 h 1067749"/>
              <a:gd name="connsiteX67" fmla="*/ 352425 w 1931971"/>
              <a:gd name="connsiteY67" fmla="*/ 753424 h 1067749"/>
              <a:gd name="connsiteX68" fmla="*/ 342900 w 1931971"/>
              <a:gd name="connsiteY68" fmla="*/ 781999 h 1067749"/>
              <a:gd name="connsiteX69" fmla="*/ 285750 w 1931971"/>
              <a:gd name="connsiteY69" fmla="*/ 801049 h 1067749"/>
              <a:gd name="connsiteX70" fmla="*/ 238125 w 1931971"/>
              <a:gd name="connsiteY70" fmla="*/ 839149 h 1067749"/>
              <a:gd name="connsiteX71" fmla="*/ 219075 w 1931971"/>
              <a:gd name="connsiteY71" fmla="*/ 867724 h 1067749"/>
              <a:gd name="connsiteX72" fmla="*/ 190500 w 1931971"/>
              <a:gd name="connsiteY72" fmla="*/ 886774 h 1067749"/>
              <a:gd name="connsiteX73" fmla="*/ 142875 w 1931971"/>
              <a:gd name="connsiteY73" fmla="*/ 934399 h 1067749"/>
              <a:gd name="connsiteX74" fmla="*/ 123825 w 1931971"/>
              <a:gd name="connsiteY74" fmla="*/ 962974 h 1067749"/>
              <a:gd name="connsiteX75" fmla="*/ 85725 w 1931971"/>
              <a:gd name="connsiteY75" fmla="*/ 972499 h 1067749"/>
              <a:gd name="connsiteX76" fmla="*/ 57150 w 1931971"/>
              <a:gd name="connsiteY76" fmla="*/ 982024 h 10677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1931971" h="1067749">
                <a:moveTo>
                  <a:pt x="0" y="1067749"/>
                </a:moveTo>
                <a:cubicBezTo>
                  <a:pt x="12700" y="1051874"/>
                  <a:pt x="27325" y="1037364"/>
                  <a:pt x="38100" y="1020124"/>
                </a:cubicBezTo>
                <a:cubicBezTo>
                  <a:pt x="70509" y="968270"/>
                  <a:pt x="17012" y="1014166"/>
                  <a:pt x="57150" y="943924"/>
                </a:cubicBezTo>
                <a:cubicBezTo>
                  <a:pt x="62830" y="933985"/>
                  <a:pt x="76200" y="931224"/>
                  <a:pt x="85725" y="924874"/>
                </a:cubicBezTo>
                <a:cubicBezTo>
                  <a:pt x="140320" y="842982"/>
                  <a:pt x="67625" y="939354"/>
                  <a:pt x="133350" y="886774"/>
                </a:cubicBezTo>
                <a:cubicBezTo>
                  <a:pt x="165466" y="861081"/>
                  <a:pt x="142205" y="859205"/>
                  <a:pt x="161925" y="829624"/>
                </a:cubicBezTo>
                <a:cubicBezTo>
                  <a:pt x="169397" y="818416"/>
                  <a:pt x="179867" y="809319"/>
                  <a:pt x="190500" y="801049"/>
                </a:cubicBezTo>
                <a:cubicBezTo>
                  <a:pt x="208572" y="786993"/>
                  <a:pt x="247650" y="762949"/>
                  <a:pt x="247650" y="762949"/>
                </a:cubicBezTo>
                <a:cubicBezTo>
                  <a:pt x="250825" y="753424"/>
                  <a:pt x="250903" y="742214"/>
                  <a:pt x="257175" y="734374"/>
                </a:cubicBezTo>
                <a:cubicBezTo>
                  <a:pt x="270604" y="717588"/>
                  <a:pt x="295501" y="712074"/>
                  <a:pt x="314325" y="705799"/>
                </a:cubicBezTo>
                <a:cubicBezTo>
                  <a:pt x="320675" y="696274"/>
                  <a:pt x="324436" y="684375"/>
                  <a:pt x="333375" y="677224"/>
                </a:cubicBezTo>
                <a:cubicBezTo>
                  <a:pt x="341215" y="670952"/>
                  <a:pt x="354850" y="674799"/>
                  <a:pt x="361950" y="667699"/>
                </a:cubicBezTo>
                <a:cubicBezTo>
                  <a:pt x="369050" y="660599"/>
                  <a:pt x="365203" y="646964"/>
                  <a:pt x="371475" y="639124"/>
                </a:cubicBezTo>
                <a:cubicBezTo>
                  <a:pt x="378626" y="630185"/>
                  <a:pt x="390525" y="626424"/>
                  <a:pt x="400050" y="620074"/>
                </a:cubicBezTo>
                <a:cubicBezTo>
                  <a:pt x="443719" y="554570"/>
                  <a:pt x="416430" y="570164"/>
                  <a:pt x="466725" y="553399"/>
                </a:cubicBezTo>
                <a:cubicBezTo>
                  <a:pt x="479425" y="534349"/>
                  <a:pt x="483105" y="503489"/>
                  <a:pt x="504825" y="496249"/>
                </a:cubicBezTo>
                <a:cubicBezTo>
                  <a:pt x="533464" y="486703"/>
                  <a:pt x="537356" y="488190"/>
                  <a:pt x="561975" y="467674"/>
                </a:cubicBezTo>
                <a:cubicBezTo>
                  <a:pt x="572323" y="459050"/>
                  <a:pt x="579342" y="446571"/>
                  <a:pt x="590550" y="439099"/>
                </a:cubicBezTo>
                <a:cubicBezTo>
                  <a:pt x="598904" y="433530"/>
                  <a:pt x="610348" y="434450"/>
                  <a:pt x="619125" y="429574"/>
                </a:cubicBezTo>
                <a:cubicBezTo>
                  <a:pt x="639139" y="418455"/>
                  <a:pt x="657225" y="404174"/>
                  <a:pt x="676275" y="391474"/>
                </a:cubicBezTo>
                <a:cubicBezTo>
                  <a:pt x="685800" y="385124"/>
                  <a:pt x="693990" y="376044"/>
                  <a:pt x="704850" y="372424"/>
                </a:cubicBezTo>
                <a:cubicBezTo>
                  <a:pt x="714375" y="369249"/>
                  <a:pt x="724445" y="367389"/>
                  <a:pt x="733425" y="362899"/>
                </a:cubicBezTo>
                <a:cubicBezTo>
                  <a:pt x="743664" y="357779"/>
                  <a:pt x="751761" y="348969"/>
                  <a:pt x="762000" y="343849"/>
                </a:cubicBezTo>
                <a:cubicBezTo>
                  <a:pt x="770980" y="339359"/>
                  <a:pt x="781798" y="339200"/>
                  <a:pt x="790575" y="334324"/>
                </a:cubicBezTo>
                <a:cubicBezTo>
                  <a:pt x="810589" y="323205"/>
                  <a:pt x="847725" y="296224"/>
                  <a:pt x="847725" y="296224"/>
                </a:cubicBezTo>
                <a:cubicBezTo>
                  <a:pt x="882924" y="243426"/>
                  <a:pt x="846636" y="285187"/>
                  <a:pt x="895350" y="258124"/>
                </a:cubicBezTo>
                <a:lnTo>
                  <a:pt x="981075" y="200974"/>
                </a:lnTo>
                <a:cubicBezTo>
                  <a:pt x="990600" y="194624"/>
                  <a:pt x="998544" y="184700"/>
                  <a:pt x="1009650" y="181924"/>
                </a:cubicBezTo>
                <a:cubicBezTo>
                  <a:pt x="1067231" y="167529"/>
                  <a:pt x="1035331" y="176539"/>
                  <a:pt x="1104900" y="153349"/>
                </a:cubicBezTo>
                <a:lnTo>
                  <a:pt x="1162050" y="134299"/>
                </a:lnTo>
                <a:cubicBezTo>
                  <a:pt x="1171575" y="131124"/>
                  <a:pt x="1182271" y="130343"/>
                  <a:pt x="1190625" y="124774"/>
                </a:cubicBezTo>
                <a:cubicBezTo>
                  <a:pt x="1200150" y="118424"/>
                  <a:pt x="1208481" y="109744"/>
                  <a:pt x="1219200" y="105724"/>
                </a:cubicBezTo>
                <a:cubicBezTo>
                  <a:pt x="1262674" y="89421"/>
                  <a:pt x="1260146" y="104301"/>
                  <a:pt x="1295400" y="86674"/>
                </a:cubicBezTo>
                <a:cubicBezTo>
                  <a:pt x="1305639" y="81554"/>
                  <a:pt x="1312869" y="70400"/>
                  <a:pt x="1323975" y="67624"/>
                </a:cubicBezTo>
                <a:cubicBezTo>
                  <a:pt x="1351867" y="60651"/>
                  <a:pt x="1381171" y="61665"/>
                  <a:pt x="1409700" y="58099"/>
                </a:cubicBezTo>
                <a:cubicBezTo>
                  <a:pt x="1431977" y="55314"/>
                  <a:pt x="1454230" y="52265"/>
                  <a:pt x="1476375" y="48574"/>
                </a:cubicBezTo>
                <a:cubicBezTo>
                  <a:pt x="1492344" y="45912"/>
                  <a:pt x="1508381" y="43309"/>
                  <a:pt x="1524000" y="39049"/>
                </a:cubicBezTo>
                <a:cubicBezTo>
                  <a:pt x="1543373" y="33765"/>
                  <a:pt x="1561129" y="21539"/>
                  <a:pt x="1581150" y="19999"/>
                </a:cubicBezTo>
                <a:lnTo>
                  <a:pt x="1704975" y="10474"/>
                </a:lnTo>
                <a:cubicBezTo>
                  <a:pt x="1717675" y="7299"/>
                  <a:pt x="1729984" y="949"/>
                  <a:pt x="1743075" y="949"/>
                </a:cubicBezTo>
                <a:cubicBezTo>
                  <a:pt x="1967494" y="949"/>
                  <a:pt x="1947794" y="-28386"/>
                  <a:pt x="1905000" y="239074"/>
                </a:cubicBezTo>
                <a:cubicBezTo>
                  <a:pt x="1903414" y="248988"/>
                  <a:pt x="1886443" y="247931"/>
                  <a:pt x="1876425" y="248599"/>
                </a:cubicBezTo>
                <a:cubicBezTo>
                  <a:pt x="1790831" y="254305"/>
                  <a:pt x="1704949" y="254315"/>
                  <a:pt x="1619250" y="258124"/>
                </a:cubicBezTo>
                <a:cubicBezTo>
                  <a:pt x="1562068" y="260665"/>
                  <a:pt x="1504950" y="264474"/>
                  <a:pt x="1447800" y="267649"/>
                </a:cubicBezTo>
                <a:cubicBezTo>
                  <a:pt x="1380484" y="281112"/>
                  <a:pt x="1415534" y="272054"/>
                  <a:pt x="1343025" y="296224"/>
                </a:cubicBezTo>
                <a:lnTo>
                  <a:pt x="1343025" y="296224"/>
                </a:lnTo>
                <a:cubicBezTo>
                  <a:pt x="1330325" y="299399"/>
                  <a:pt x="1317464" y="301987"/>
                  <a:pt x="1304925" y="305749"/>
                </a:cubicBezTo>
                <a:cubicBezTo>
                  <a:pt x="1285691" y="311519"/>
                  <a:pt x="1267466" y="320861"/>
                  <a:pt x="1247775" y="324799"/>
                </a:cubicBezTo>
                <a:cubicBezTo>
                  <a:pt x="1231900" y="327974"/>
                  <a:pt x="1215856" y="330397"/>
                  <a:pt x="1200150" y="334324"/>
                </a:cubicBezTo>
                <a:cubicBezTo>
                  <a:pt x="1190410" y="336759"/>
                  <a:pt x="1181315" y="341414"/>
                  <a:pt x="1171575" y="343849"/>
                </a:cubicBezTo>
                <a:cubicBezTo>
                  <a:pt x="1155869" y="347776"/>
                  <a:pt x="1139569" y="349114"/>
                  <a:pt x="1123950" y="353374"/>
                </a:cubicBezTo>
                <a:cubicBezTo>
                  <a:pt x="1104577" y="358658"/>
                  <a:pt x="1086725" y="369933"/>
                  <a:pt x="1066800" y="372424"/>
                </a:cubicBezTo>
                <a:lnTo>
                  <a:pt x="990600" y="381949"/>
                </a:lnTo>
                <a:cubicBezTo>
                  <a:pt x="918776" y="405890"/>
                  <a:pt x="1007308" y="373595"/>
                  <a:pt x="933450" y="410524"/>
                </a:cubicBezTo>
                <a:cubicBezTo>
                  <a:pt x="924470" y="415014"/>
                  <a:pt x="913855" y="415559"/>
                  <a:pt x="904875" y="420049"/>
                </a:cubicBezTo>
                <a:cubicBezTo>
                  <a:pt x="831017" y="456978"/>
                  <a:pt x="919549" y="424683"/>
                  <a:pt x="847725" y="448624"/>
                </a:cubicBezTo>
                <a:cubicBezTo>
                  <a:pt x="841375" y="458149"/>
                  <a:pt x="838383" y="471132"/>
                  <a:pt x="828675" y="477199"/>
                </a:cubicBezTo>
                <a:cubicBezTo>
                  <a:pt x="811647" y="487842"/>
                  <a:pt x="790575" y="489899"/>
                  <a:pt x="771525" y="496249"/>
                </a:cubicBezTo>
                <a:cubicBezTo>
                  <a:pt x="762000" y="499424"/>
                  <a:pt x="751304" y="500205"/>
                  <a:pt x="742950" y="505774"/>
                </a:cubicBezTo>
                <a:lnTo>
                  <a:pt x="714375" y="524824"/>
                </a:lnTo>
                <a:cubicBezTo>
                  <a:pt x="711200" y="534349"/>
                  <a:pt x="713204" y="547830"/>
                  <a:pt x="704850" y="553399"/>
                </a:cubicBezTo>
                <a:cubicBezTo>
                  <a:pt x="691380" y="562379"/>
                  <a:pt x="672931" y="558997"/>
                  <a:pt x="657225" y="562924"/>
                </a:cubicBezTo>
                <a:cubicBezTo>
                  <a:pt x="609342" y="574895"/>
                  <a:pt x="646636" y="568219"/>
                  <a:pt x="600075" y="591499"/>
                </a:cubicBezTo>
                <a:cubicBezTo>
                  <a:pt x="591095" y="595989"/>
                  <a:pt x="581025" y="597849"/>
                  <a:pt x="571500" y="601024"/>
                </a:cubicBezTo>
                <a:cubicBezTo>
                  <a:pt x="534431" y="656627"/>
                  <a:pt x="575857" y="608370"/>
                  <a:pt x="514350" y="639124"/>
                </a:cubicBezTo>
                <a:cubicBezTo>
                  <a:pt x="383342" y="704628"/>
                  <a:pt x="507646" y="660409"/>
                  <a:pt x="428625" y="686749"/>
                </a:cubicBezTo>
                <a:cubicBezTo>
                  <a:pt x="422275" y="696274"/>
                  <a:pt x="418190" y="707786"/>
                  <a:pt x="409575" y="715324"/>
                </a:cubicBezTo>
                <a:cubicBezTo>
                  <a:pt x="392345" y="730401"/>
                  <a:pt x="352425" y="753424"/>
                  <a:pt x="352425" y="753424"/>
                </a:cubicBezTo>
                <a:cubicBezTo>
                  <a:pt x="349250" y="762949"/>
                  <a:pt x="351070" y="776163"/>
                  <a:pt x="342900" y="781999"/>
                </a:cubicBezTo>
                <a:cubicBezTo>
                  <a:pt x="326560" y="793671"/>
                  <a:pt x="285750" y="801049"/>
                  <a:pt x="285750" y="801049"/>
                </a:cubicBezTo>
                <a:cubicBezTo>
                  <a:pt x="231155" y="882941"/>
                  <a:pt x="303850" y="786569"/>
                  <a:pt x="238125" y="839149"/>
                </a:cubicBezTo>
                <a:cubicBezTo>
                  <a:pt x="229186" y="846300"/>
                  <a:pt x="227170" y="859629"/>
                  <a:pt x="219075" y="867724"/>
                </a:cubicBezTo>
                <a:cubicBezTo>
                  <a:pt x="210980" y="875819"/>
                  <a:pt x="200025" y="880424"/>
                  <a:pt x="190500" y="886774"/>
                </a:cubicBezTo>
                <a:cubicBezTo>
                  <a:pt x="139700" y="962974"/>
                  <a:pt x="206375" y="870899"/>
                  <a:pt x="142875" y="934399"/>
                </a:cubicBezTo>
                <a:cubicBezTo>
                  <a:pt x="134780" y="942494"/>
                  <a:pt x="133350" y="956624"/>
                  <a:pt x="123825" y="962974"/>
                </a:cubicBezTo>
                <a:cubicBezTo>
                  <a:pt x="112933" y="970236"/>
                  <a:pt x="98312" y="968903"/>
                  <a:pt x="85725" y="972499"/>
                </a:cubicBezTo>
                <a:cubicBezTo>
                  <a:pt x="76071" y="975257"/>
                  <a:pt x="57150" y="982024"/>
                  <a:pt x="57150" y="982024"/>
                </a:cubicBezTo>
              </a:path>
            </a:pathLst>
          </a:cu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TextBox 9"/>
          <p:cNvSpPr txBox="1"/>
          <p:nvPr/>
        </p:nvSpPr>
        <p:spPr>
          <a:xfrm>
            <a:off x="7610475" y="2076450"/>
            <a:ext cx="3067050" cy="1754326"/>
          </a:xfrm>
          <a:prstGeom prst="rect">
            <a:avLst/>
          </a:prstGeom>
          <a:noFill/>
        </p:spPr>
        <p:txBody>
          <a:bodyPr wrap="square" rtlCol="0">
            <a:spAutoFit/>
          </a:bodyPr>
          <a:lstStyle/>
          <a:p>
            <a:pPr algn="ctr"/>
            <a:r>
              <a:rPr lang="en-AU" i="1" dirty="0"/>
              <a:t>Note that for the compensation package to be competitive, it must be the case that the NPV of the blue area must equal the NPV of the yellow area.</a:t>
            </a:r>
          </a:p>
        </p:txBody>
      </p:sp>
    </p:spTree>
    <p:extLst>
      <p:ext uri="{BB962C8B-B14F-4D97-AF65-F5344CB8AC3E}">
        <p14:creationId xmlns:p14="http://schemas.microsoft.com/office/powerpoint/2010/main" val="22024262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solidFill>
                  <a:srgbClr val="002060"/>
                </a:solidFill>
              </a:rPr>
              <a:t>Internal Labour Markets – </a:t>
            </a:r>
            <a:r>
              <a:rPr lang="en-AU" b="1" i="1" dirty="0">
                <a:solidFill>
                  <a:srgbClr val="002060"/>
                </a:solidFill>
              </a:rPr>
              <a:t>Job Seniority</a:t>
            </a:r>
          </a:p>
        </p:txBody>
      </p:sp>
      <p:sp>
        <p:nvSpPr>
          <p:cNvPr id="3" name="Content Placeholder 2"/>
          <p:cNvSpPr>
            <a:spLocks noGrp="1"/>
          </p:cNvSpPr>
          <p:nvPr>
            <p:ph idx="1"/>
          </p:nvPr>
        </p:nvSpPr>
        <p:spPr>
          <a:xfrm>
            <a:off x="838200" y="1613648"/>
            <a:ext cx="10515600" cy="4625788"/>
          </a:xfrm>
        </p:spPr>
        <p:txBody>
          <a:bodyPr>
            <a:normAutofit fontScale="77500" lnSpcReduction="20000"/>
          </a:bodyPr>
          <a:lstStyle/>
          <a:p>
            <a:pPr marL="355600" indent="-355600">
              <a:lnSpc>
                <a:spcPct val="120000"/>
              </a:lnSpc>
              <a:buClr>
                <a:srgbClr val="0070C0"/>
              </a:buClr>
              <a:buSzPct val="50000"/>
              <a:buFont typeface="Wingdings" panose="05000000000000000000" pitchFamily="2" charset="2"/>
              <a:buChar char="q"/>
            </a:pPr>
            <a:r>
              <a:rPr lang="en-US" dirty="0"/>
              <a:t>Note that in general we would expect that workers become more productive over time. That is, as they garner experience. </a:t>
            </a:r>
          </a:p>
          <a:p>
            <a:pPr marL="355600" indent="-355600">
              <a:lnSpc>
                <a:spcPct val="120000"/>
              </a:lnSpc>
              <a:buClr>
                <a:srgbClr val="0070C0"/>
              </a:buClr>
              <a:buSzPct val="50000"/>
              <a:buFont typeface="Wingdings" panose="05000000000000000000" pitchFamily="2" charset="2"/>
              <a:buChar char="q"/>
            </a:pPr>
            <a:r>
              <a:rPr lang="en-US" dirty="0"/>
              <a:t>What are the potential benefits of such an approach?</a:t>
            </a:r>
          </a:p>
          <a:p>
            <a:pPr marL="812800" indent="-457200">
              <a:lnSpc>
                <a:spcPct val="120000"/>
              </a:lnSpc>
              <a:buClr>
                <a:srgbClr val="0070C0"/>
              </a:buClr>
              <a:buSzPct val="50000"/>
              <a:buFont typeface="Wingdings" panose="05000000000000000000" pitchFamily="2" charset="2"/>
              <a:buChar char="v"/>
            </a:pPr>
            <a:r>
              <a:rPr lang="en-US" i="1" dirty="0">
                <a:solidFill>
                  <a:schemeClr val="bg2">
                    <a:lumMod val="50000"/>
                  </a:schemeClr>
                </a:solidFill>
              </a:rPr>
              <a:t>Worker sorting – the offer of higher wages in the future will attract workers who are likely to stay and in doing so, work hard enough to avoid redundancy.</a:t>
            </a:r>
          </a:p>
          <a:p>
            <a:pPr marL="812800" indent="-457200">
              <a:lnSpc>
                <a:spcPct val="120000"/>
              </a:lnSpc>
              <a:buClr>
                <a:srgbClr val="0070C0"/>
              </a:buClr>
              <a:buSzPct val="50000"/>
              <a:buFont typeface="Wingdings" panose="05000000000000000000" pitchFamily="2" charset="2"/>
              <a:buChar char="v"/>
            </a:pPr>
            <a:r>
              <a:rPr lang="en-US" i="1" dirty="0">
                <a:solidFill>
                  <a:schemeClr val="bg2">
                    <a:lumMod val="50000"/>
                  </a:schemeClr>
                </a:solidFill>
              </a:rPr>
              <a:t>If younger workers work hard, then this may reduce monitoring costs</a:t>
            </a:r>
          </a:p>
          <a:p>
            <a:pPr marL="812800" indent="-457200">
              <a:lnSpc>
                <a:spcPct val="120000"/>
              </a:lnSpc>
              <a:buClr>
                <a:srgbClr val="0070C0"/>
              </a:buClr>
              <a:buSzPct val="50000"/>
              <a:buFont typeface="Wingdings" panose="05000000000000000000" pitchFamily="2" charset="2"/>
              <a:buChar char="v"/>
            </a:pPr>
            <a:r>
              <a:rPr lang="en-US" i="1" dirty="0">
                <a:solidFill>
                  <a:schemeClr val="bg2">
                    <a:lumMod val="50000"/>
                  </a:schemeClr>
                </a:solidFill>
              </a:rPr>
              <a:t>Young employees have incentives to make firm specific investments, work hard to avoid being fired. </a:t>
            </a:r>
          </a:p>
          <a:p>
            <a:pPr marL="812800" indent="-457200">
              <a:lnSpc>
                <a:spcPct val="120000"/>
              </a:lnSpc>
              <a:buClr>
                <a:srgbClr val="0070C0"/>
              </a:buClr>
              <a:buSzPct val="50000"/>
              <a:buFont typeface="Wingdings" panose="05000000000000000000" pitchFamily="2" charset="2"/>
              <a:buChar char="v"/>
            </a:pPr>
            <a:r>
              <a:rPr lang="en-US" i="1" dirty="0">
                <a:solidFill>
                  <a:schemeClr val="bg2">
                    <a:lumMod val="50000"/>
                  </a:schemeClr>
                </a:solidFill>
              </a:rPr>
              <a:t>Older workers will not risk shirking given the possibility that they may get fired and earn less elsewhere. </a:t>
            </a:r>
          </a:p>
          <a:p>
            <a:pPr marL="711200" indent="0">
              <a:buClr>
                <a:srgbClr val="0070C0"/>
              </a:buClr>
              <a:buSzPct val="50000"/>
              <a:buFont typeface="Wingdings" panose="05000000000000000000" pitchFamily="2" charset="2"/>
              <a:buChar char="v"/>
            </a:pPr>
            <a:endParaRPr lang="en-AU" dirty="0"/>
          </a:p>
          <a:p>
            <a:pPr marL="711200" indent="0">
              <a:buClr>
                <a:srgbClr val="0070C0"/>
              </a:buClr>
              <a:buSzPct val="50000"/>
              <a:buFont typeface="Wingdings" panose="05000000000000000000" pitchFamily="2" charset="2"/>
              <a:buChar char="v"/>
            </a:pPr>
            <a:endParaRPr lang="en-AU" dirty="0"/>
          </a:p>
          <a:p>
            <a:pPr marL="0" indent="0">
              <a:buClr>
                <a:srgbClr val="0070C0"/>
              </a:buClr>
              <a:buSzPct val="50000"/>
              <a:buNone/>
            </a:pPr>
            <a:endParaRPr lang="en-AU"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36</a:t>
            </a:fld>
            <a:endParaRPr lang="en-AU"/>
          </a:p>
        </p:txBody>
      </p:sp>
      <p:sp>
        <p:nvSpPr>
          <p:cNvPr id="31" name="Rectangle 26"/>
          <p:cNvSpPr>
            <a:spLocks noChangeArrowheads="1"/>
          </p:cNvSpPr>
          <p:nvPr/>
        </p:nvSpPr>
        <p:spPr bwMode="auto">
          <a:xfrm>
            <a:off x="0" y="6858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AU" sz="22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kumimoji="0" lang="en-AU" sz="800" b="0" i="0" u="none" strike="noStrike" cap="none" normalizeH="0" baseline="0" dirty="0">
                <a:ln>
                  <a:noFill/>
                </a:ln>
                <a:solidFill>
                  <a:schemeClr val="tx1"/>
                </a:solidFill>
                <a:effectLst/>
              </a:rPr>
              <a:t> </a:t>
            </a:r>
            <a:endParaRPr kumimoji="0" lang="en-AU"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57534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solidFill>
                  <a:srgbClr val="002060"/>
                </a:solidFill>
              </a:rPr>
              <a:t>Internal Labour Markets – </a:t>
            </a:r>
            <a:r>
              <a:rPr lang="en-AU" b="1" i="1" dirty="0">
                <a:solidFill>
                  <a:srgbClr val="002060"/>
                </a:solidFill>
              </a:rPr>
              <a:t>Job Seniority</a:t>
            </a:r>
          </a:p>
        </p:txBody>
      </p:sp>
      <p:sp>
        <p:nvSpPr>
          <p:cNvPr id="3" name="Content Placeholder 2"/>
          <p:cNvSpPr>
            <a:spLocks noGrp="1"/>
          </p:cNvSpPr>
          <p:nvPr>
            <p:ph idx="1"/>
          </p:nvPr>
        </p:nvSpPr>
        <p:spPr>
          <a:xfrm>
            <a:off x="838200" y="1613648"/>
            <a:ext cx="10515600" cy="4625788"/>
          </a:xfrm>
        </p:spPr>
        <p:txBody>
          <a:bodyPr>
            <a:normAutofit/>
          </a:bodyPr>
          <a:lstStyle/>
          <a:p>
            <a:pPr marL="355600" indent="-355600">
              <a:lnSpc>
                <a:spcPct val="120000"/>
              </a:lnSpc>
              <a:buClr>
                <a:srgbClr val="0070C0"/>
              </a:buClr>
              <a:buSzPct val="50000"/>
              <a:buFont typeface="Wingdings" panose="05000000000000000000" pitchFamily="2" charset="2"/>
              <a:buChar char="q"/>
            </a:pPr>
            <a:r>
              <a:rPr lang="en-US" dirty="0"/>
              <a:t>What are the potential challenges of such an approach?</a:t>
            </a:r>
          </a:p>
          <a:p>
            <a:pPr marL="812800" indent="-457200">
              <a:lnSpc>
                <a:spcPct val="120000"/>
              </a:lnSpc>
              <a:buClr>
                <a:srgbClr val="0070C0"/>
              </a:buClr>
              <a:buSzPct val="50000"/>
              <a:buFont typeface="Wingdings" panose="05000000000000000000" pitchFamily="2" charset="2"/>
              <a:buChar char="v"/>
            </a:pPr>
            <a:r>
              <a:rPr lang="en-US" i="1" dirty="0">
                <a:solidFill>
                  <a:schemeClr val="bg2">
                    <a:lumMod val="50000"/>
                  </a:schemeClr>
                </a:solidFill>
              </a:rPr>
              <a:t>Such an approach depends crucially on trust - the reputation of the firm will be critical</a:t>
            </a:r>
          </a:p>
          <a:p>
            <a:pPr marL="812800" indent="-457200">
              <a:lnSpc>
                <a:spcPct val="120000"/>
              </a:lnSpc>
              <a:buClr>
                <a:srgbClr val="0070C0"/>
              </a:buClr>
              <a:buSzPct val="50000"/>
              <a:buFont typeface="Wingdings" panose="05000000000000000000" pitchFamily="2" charset="2"/>
              <a:buChar char="v"/>
            </a:pPr>
            <a:r>
              <a:rPr lang="en-US" i="1" dirty="0">
                <a:solidFill>
                  <a:schemeClr val="bg2">
                    <a:lumMod val="50000"/>
                  </a:schemeClr>
                </a:solidFill>
              </a:rPr>
              <a:t>This might have implications for redundancy rules, FILO…</a:t>
            </a:r>
          </a:p>
          <a:p>
            <a:pPr marL="812800" indent="-457200">
              <a:lnSpc>
                <a:spcPct val="120000"/>
              </a:lnSpc>
              <a:buClr>
                <a:srgbClr val="0070C0"/>
              </a:buClr>
              <a:buSzPct val="50000"/>
              <a:buFont typeface="Wingdings" panose="05000000000000000000" pitchFamily="2" charset="2"/>
              <a:buChar char="v"/>
            </a:pPr>
            <a:r>
              <a:rPr lang="en-US" i="1" dirty="0">
                <a:solidFill>
                  <a:schemeClr val="bg2">
                    <a:lumMod val="50000"/>
                  </a:schemeClr>
                </a:solidFill>
              </a:rPr>
              <a:t>It might also have implications for retirement policies – it may for example require mandatory retirement but this has potentially become more difficult to require.</a:t>
            </a:r>
          </a:p>
          <a:p>
            <a:pPr marL="711200" indent="0">
              <a:buClr>
                <a:srgbClr val="0070C0"/>
              </a:buClr>
              <a:buSzPct val="50000"/>
              <a:buFont typeface="Wingdings" panose="05000000000000000000" pitchFamily="2" charset="2"/>
              <a:buChar char="v"/>
            </a:pPr>
            <a:endParaRPr lang="en-AU" dirty="0"/>
          </a:p>
          <a:p>
            <a:pPr marL="711200" indent="0">
              <a:buClr>
                <a:srgbClr val="0070C0"/>
              </a:buClr>
              <a:buSzPct val="50000"/>
              <a:buFont typeface="Wingdings" panose="05000000000000000000" pitchFamily="2" charset="2"/>
              <a:buChar char="v"/>
            </a:pPr>
            <a:endParaRPr lang="en-AU" dirty="0"/>
          </a:p>
          <a:p>
            <a:pPr marL="0" indent="0">
              <a:buClr>
                <a:srgbClr val="0070C0"/>
              </a:buClr>
              <a:buSzPct val="50000"/>
              <a:buNone/>
            </a:pPr>
            <a:endParaRPr lang="en-AU"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37</a:t>
            </a:fld>
            <a:endParaRPr lang="en-AU"/>
          </a:p>
        </p:txBody>
      </p:sp>
      <p:sp>
        <p:nvSpPr>
          <p:cNvPr id="31" name="Rectangle 26"/>
          <p:cNvSpPr>
            <a:spLocks noChangeArrowheads="1"/>
          </p:cNvSpPr>
          <p:nvPr/>
        </p:nvSpPr>
        <p:spPr bwMode="auto">
          <a:xfrm>
            <a:off x="0" y="6858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AU" sz="22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kumimoji="0" lang="en-AU" sz="800" b="0" i="0" u="none" strike="noStrike" cap="none" normalizeH="0" baseline="0" dirty="0">
                <a:ln>
                  <a:noFill/>
                </a:ln>
                <a:solidFill>
                  <a:schemeClr val="tx1"/>
                </a:solidFill>
                <a:effectLst/>
              </a:rPr>
              <a:t> </a:t>
            </a:r>
            <a:endParaRPr kumimoji="0" lang="en-AU"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17309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solidFill>
                  <a:srgbClr val="002060"/>
                </a:solidFill>
              </a:rPr>
              <a:t>Internal Labour Markets – </a:t>
            </a:r>
            <a:r>
              <a:rPr lang="en-AU" b="1" i="1" dirty="0">
                <a:solidFill>
                  <a:srgbClr val="002060"/>
                </a:solidFill>
              </a:rPr>
              <a:t>Promotions</a:t>
            </a:r>
          </a:p>
        </p:txBody>
      </p:sp>
      <p:sp>
        <p:nvSpPr>
          <p:cNvPr id="3" name="Content Placeholder 2"/>
          <p:cNvSpPr>
            <a:spLocks noGrp="1"/>
          </p:cNvSpPr>
          <p:nvPr>
            <p:ph idx="1"/>
          </p:nvPr>
        </p:nvSpPr>
        <p:spPr>
          <a:xfrm>
            <a:off x="838200" y="1613648"/>
            <a:ext cx="10515600" cy="4625788"/>
          </a:xfrm>
        </p:spPr>
        <p:txBody>
          <a:bodyPr>
            <a:normAutofit lnSpcReduction="10000"/>
          </a:bodyPr>
          <a:lstStyle/>
          <a:p>
            <a:pPr marL="355600" indent="-355600">
              <a:lnSpc>
                <a:spcPct val="120000"/>
              </a:lnSpc>
              <a:buClr>
                <a:srgbClr val="0070C0"/>
              </a:buClr>
              <a:buSzPct val="50000"/>
              <a:buFont typeface="Wingdings" panose="05000000000000000000" pitchFamily="2" charset="2"/>
              <a:buChar char="q"/>
            </a:pPr>
            <a:r>
              <a:rPr lang="en-US" dirty="0"/>
              <a:t>Firms are typically hierarchical – this provides opportunities for individuals to move up the ‘pyramid’ as it were.</a:t>
            </a:r>
          </a:p>
          <a:p>
            <a:pPr marL="355600" indent="-355600">
              <a:lnSpc>
                <a:spcPct val="120000"/>
              </a:lnSpc>
              <a:buClr>
                <a:srgbClr val="0070C0"/>
              </a:buClr>
              <a:buSzPct val="50000"/>
              <a:buFont typeface="Wingdings" panose="05000000000000000000" pitchFamily="2" charset="2"/>
              <a:buChar char="q"/>
            </a:pPr>
            <a:r>
              <a:rPr lang="en-US" dirty="0"/>
              <a:t>How? Usually have three characteristics</a:t>
            </a:r>
          </a:p>
          <a:p>
            <a:pPr marL="981075" indent="-615950">
              <a:lnSpc>
                <a:spcPct val="120000"/>
              </a:lnSpc>
              <a:buClr>
                <a:srgbClr val="0070C0"/>
              </a:buClr>
              <a:buSzPct val="50000"/>
              <a:buBlip>
                <a:blip r:embed="rId3"/>
              </a:buBlip>
            </a:pPr>
            <a:r>
              <a:rPr lang="en-US" i="1" dirty="0">
                <a:solidFill>
                  <a:schemeClr val="bg2">
                    <a:lumMod val="50000"/>
                  </a:schemeClr>
                </a:solidFill>
              </a:rPr>
              <a:t>Winner is uncertain.</a:t>
            </a:r>
          </a:p>
          <a:p>
            <a:pPr marL="981075" indent="-615950">
              <a:lnSpc>
                <a:spcPct val="120000"/>
              </a:lnSpc>
              <a:buClr>
                <a:srgbClr val="0070C0"/>
              </a:buClr>
              <a:buSzPct val="50000"/>
              <a:buBlip>
                <a:blip r:embed="rId3"/>
              </a:buBlip>
            </a:pPr>
            <a:r>
              <a:rPr lang="en-US" i="1" dirty="0">
                <a:solidFill>
                  <a:schemeClr val="bg2">
                    <a:lumMod val="50000"/>
                  </a:schemeClr>
                </a:solidFill>
              </a:rPr>
              <a:t>The winner takes all. </a:t>
            </a:r>
          </a:p>
          <a:p>
            <a:pPr marL="981075" indent="-615950">
              <a:lnSpc>
                <a:spcPct val="120000"/>
              </a:lnSpc>
              <a:buClr>
                <a:srgbClr val="0070C0"/>
              </a:buClr>
              <a:buSzPct val="50000"/>
              <a:buBlip>
                <a:blip r:embed="rId3"/>
              </a:buBlip>
            </a:pPr>
            <a:r>
              <a:rPr lang="en-US" i="1" dirty="0">
                <a:solidFill>
                  <a:schemeClr val="bg2">
                    <a:lumMod val="50000"/>
                  </a:schemeClr>
                </a:solidFill>
              </a:rPr>
              <a:t>Based on </a:t>
            </a:r>
            <a:r>
              <a:rPr lang="en-US" b="1" i="1" dirty="0">
                <a:solidFill>
                  <a:srgbClr val="FF0000"/>
                </a:solidFill>
              </a:rPr>
              <a:t>relative</a:t>
            </a:r>
            <a:r>
              <a:rPr lang="en-US" i="1" dirty="0">
                <a:solidFill>
                  <a:schemeClr val="bg2">
                    <a:lumMod val="50000"/>
                  </a:schemeClr>
                </a:solidFill>
              </a:rPr>
              <a:t> performance rather than absolute measure.</a:t>
            </a:r>
          </a:p>
          <a:p>
            <a:pPr marL="355600" indent="-355600">
              <a:lnSpc>
                <a:spcPct val="120000"/>
              </a:lnSpc>
              <a:buClr>
                <a:srgbClr val="0070C0"/>
              </a:buClr>
              <a:buSzPct val="50000"/>
              <a:buFont typeface="Wingdings" panose="05000000000000000000" pitchFamily="2" charset="2"/>
              <a:buChar char="q"/>
            </a:pPr>
            <a:r>
              <a:rPr lang="en-US" dirty="0"/>
              <a:t>Consider the following model of promotion where we think about the reward for effort being the promotion…</a:t>
            </a:r>
            <a:endParaRPr lang="en-AU" dirty="0"/>
          </a:p>
          <a:p>
            <a:pPr marL="711200" indent="0">
              <a:buClr>
                <a:srgbClr val="0070C0"/>
              </a:buClr>
              <a:buSzPct val="50000"/>
              <a:buFont typeface="Wingdings" panose="05000000000000000000" pitchFamily="2" charset="2"/>
              <a:buChar char="v"/>
            </a:pPr>
            <a:endParaRPr lang="en-AU" dirty="0"/>
          </a:p>
          <a:p>
            <a:pPr marL="0" indent="0">
              <a:buClr>
                <a:srgbClr val="0070C0"/>
              </a:buClr>
              <a:buSzPct val="50000"/>
              <a:buNone/>
            </a:pPr>
            <a:endParaRPr lang="en-AU"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38</a:t>
            </a:fld>
            <a:endParaRPr lang="en-AU"/>
          </a:p>
        </p:txBody>
      </p:sp>
      <p:sp>
        <p:nvSpPr>
          <p:cNvPr id="31" name="Rectangle 26"/>
          <p:cNvSpPr>
            <a:spLocks noChangeArrowheads="1"/>
          </p:cNvSpPr>
          <p:nvPr/>
        </p:nvSpPr>
        <p:spPr bwMode="auto">
          <a:xfrm>
            <a:off x="0" y="6858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AU" sz="22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kumimoji="0" lang="en-AU" sz="800" b="0" i="0" u="none" strike="noStrike" cap="none" normalizeH="0" baseline="0" dirty="0">
                <a:ln>
                  <a:noFill/>
                </a:ln>
                <a:solidFill>
                  <a:schemeClr val="tx1"/>
                </a:solidFill>
                <a:effectLst/>
              </a:rPr>
              <a:t> </a:t>
            </a:r>
            <a:endParaRPr kumimoji="0" lang="en-AU"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88418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solidFill>
                  <a:srgbClr val="002060"/>
                </a:solidFill>
              </a:rPr>
              <a:t>Internal Labour Markets – </a:t>
            </a:r>
            <a:r>
              <a:rPr lang="en-AU" b="1" i="1" dirty="0">
                <a:solidFill>
                  <a:srgbClr val="002060"/>
                </a:solidFill>
              </a:rPr>
              <a:t>Promotions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613648"/>
                <a:ext cx="10515600" cy="4625788"/>
              </a:xfrm>
            </p:spPr>
            <p:txBody>
              <a:bodyPr>
                <a:normAutofit/>
              </a:bodyPr>
              <a:lstStyle/>
              <a:p>
                <a:pPr marL="355600" indent="-355600">
                  <a:lnSpc>
                    <a:spcPct val="120000"/>
                  </a:lnSpc>
                  <a:buClr>
                    <a:srgbClr val="0070C0"/>
                  </a:buClr>
                  <a:buSzPct val="50000"/>
                  <a:buFont typeface="Wingdings" panose="05000000000000000000" pitchFamily="2" charset="2"/>
                  <a:buChar char="q"/>
                </a:pPr>
                <a:r>
                  <a:rPr lang="en-US" dirty="0"/>
                  <a:t>A formal representation.</a:t>
                </a:r>
              </a:p>
              <a:p>
                <a:pPr marL="355600" indent="-355600">
                  <a:lnSpc>
                    <a:spcPct val="120000"/>
                  </a:lnSpc>
                  <a:buClr>
                    <a:srgbClr val="0070C0"/>
                  </a:buClr>
                  <a:buSzPct val="50000"/>
                  <a:buFont typeface="Wingdings" panose="05000000000000000000" pitchFamily="2" charset="2"/>
                  <a:buChar char="q"/>
                </a:pPr>
                <a:r>
                  <a:rPr lang="en-US" dirty="0"/>
                  <a:t>Offer a promotion to staff who work well. For the staff member, they face the following problem:</a:t>
                </a:r>
              </a:p>
              <a:p>
                <a:pPr marL="355600" indent="0" algn="ctr">
                  <a:lnSpc>
                    <a:spcPct val="120000"/>
                  </a:lnSpc>
                  <a:buClr>
                    <a:srgbClr val="0070C0"/>
                  </a:buClr>
                  <a:buSzPct val="5000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AU" b="0" i="1" smtClean="0">
                              <a:latin typeface="Cambria Math"/>
                            </a:rPr>
                            <m:t>𝑚𝑎𝑥</m:t>
                          </m:r>
                        </m:e>
                        <m:sub>
                          <m:r>
                            <a:rPr lang="en-AU" b="0" i="1" smtClean="0">
                              <a:latin typeface="Cambria Math"/>
                            </a:rPr>
                            <m:t>𝑒</m:t>
                          </m:r>
                        </m:sub>
                      </m:sSub>
                      <m:r>
                        <a:rPr lang="en-AU" b="0" i="1" smtClean="0">
                          <a:latin typeface="Cambria Math"/>
                        </a:rPr>
                        <m:t>   </m:t>
                      </m:r>
                      <m:r>
                        <a:rPr lang="en-AU" b="0" i="1" smtClean="0">
                          <a:latin typeface="Cambria Math"/>
                        </a:rPr>
                        <m:t>𝑝</m:t>
                      </m:r>
                      <m:d>
                        <m:dPr>
                          <m:ctrlPr>
                            <a:rPr lang="en-AU" b="0" i="1" smtClean="0">
                              <a:latin typeface="Cambria Math" panose="02040503050406030204" pitchFamily="18" charset="0"/>
                            </a:rPr>
                          </m:ctrlPr>
                        </m:dPr>
                        <m:e>
                          <m:r>
                            <a:rPr lang="en-AU" b="0" i="1" smtClean="0">
                              <a:latin typeface="Cambria Math"/>
                            </a:rPr>
                            <m:t>𝑒</m:t>
                          </m:r>
                        </m:e>
                      </m:d>
                      <m:d>
                        <m:dPr>
                          <m:ctrlPr>
                            <a:rPr lang="en-US" i="1">
                              <a:latin typeface="Cambria Math" panose="02040503050406030204" pitchFamily="18" charset="0"/>
                            </a:rPr>
                          </m:ctrlPr>
                        </m:dPr>
                        <m:e>
                          <m:sSup>
                            <m:sSupPr>
                              <m:ctrlPr>
                                <a:rPr lang="en-US" i="1" smtClean="0">
                                  <a:latin typeface="Cambria Math" panose="02040503050406030204" pitchFamily="18" charset="0"/>
                                </a:rPr>
                              </m:ctrlPr>
                            </m:sSupPr>
                            <m:e>
                              <m:r>
                                <a:rPr lang="en-AU" b="0" i="1" smtClean="0">
                                  <a:latin typeface="Cambria Math"/>
                                </a:rPr>
                                <m:t>𝑤</m:t>
                              </m:r>
                            </m:e>
                            <m:sup>
                              <m:r>
                                <a:rPr lang="en-AU" b="0" i="1" smtClean="0">
                                  <a:latin typeface="Cambria Math"/>
                                </a:rPr>
                                <m:t>∗</m:t>
                              </m:r>
                            </m:sup>
                          </m:sSup>
                          <m:r>
                            <a:rPr lang="en-AU" b="0" i="1" smtClean="0">
                              <a:latin typeface="Cambria Math"/>
                            </a:rPr>
                            <m:t>−</m:t>
                          </m:r>
                          <m:r>
                            <a:rPr lang="en-US" i="1">
                              <a:latin typeface="Cambria Math" panose="02040503050406030204" pitchFamily="18" charset="0"/>
                            </a:rPr>
                            <m:t>𝑤</m:t>
                          </m:r>
                        </m:e>
                      </m:d>
                      <m:r>
                        <a:rPr lang="en-AU" b="0" i="1" smtClean="0">
                          <a:latin typeface="Cambria Math"/>
                        </a:rPr>
                        <m:t>−</m:t>
                      </m:r>
                      <m:r>
                        <a:rPr lang="en-AU" b="0" i="1" smtClean="0">
                          <a:latin typeface="Cambria Math"/>
                        </a:rPr>
                        <m:t>𝑐</m:t>
                      </m:r>
                      <m:d>
                        <m:dPr>
                          <m:ctrlPr>
                            <a:rPr lang="en-AU" i="1">
                              <a:latin typeface="Cambria Math" panose="02040503050406030204" pitchFamily="18" charset="0"/>
                            </a:rPr>
                          </m:ctrlPr>
                        </m:dPr>
                        <m:e>
                          <m:r>
                            <a:rPr lang="en-AU" i="1">
                              <a:latin typeface="Cambria Math"/>
                            </a:rPr>
                            <m:t>𝑒</m:t>
                          </m:r>
                        </m:e>
                      </m:d>
                    </m:oMath>
                  </m:oMathPara>
                </a14:m>
                <a:endParaRPr lang="en-US" dirty="0"/>
              </a:p>
              <a:p>
                <a:pPr marL="355600" indent="-355600">
                  <a:lnSpc>
                    <a:spcPct val="120000"/>
                  </a:lnSpc>
                  <a:buClr>
                    <a:srgbClr val="0070C0"/>
                  </a:buClr>
                  <a:buSzPct val="50000"/>
                  <a:buFont typeface="Wingdings" panose="05000000000000000000" pitchFamily="2" charset="2"/>
                  <a:buChar char="q"/>
                </a:pPr>
                <a:r>
                  <a:rPr lang="en-US" dirty="0"/>
                  <a:t>Where </a:t>
                </a:r>
                <a14:m>
                  <m:oMath xmlns:m="http://schemas.openxmlformats.org/officeDocument/2006/math">
                    <m:r>
                      <a:rPr lang="en-AU" i="1">
                        <a:latin typeface="Cambria Math"/>
                      </a:rPr>
                      <m:t>𝑝</m:t>
                    </m:r>
                    <m:d>
                      <m:dPr>
                        <m:ctrlPr>
                          <a:rPr lang="en-AU" i="1">
                            <a:latin typeface="Cambria Math" panose="02040503050406030204" pitchFamily="18" charset="0"/>
                          </a:rPr>
                        </m:ctrlPr>
                      </m:dPr>
                      <m:e>
                        <m:r>
                          <a:rPr lang="en-AU" i="1">
                            <a:latin typeface="Cambria Math"/>
                          </a:rPr>
                          <m:t>𝑒</m:t>
                        </m:r>
                      </m:e>
                    </m:d>
                  </m:oMath>
                </a14:m>
                <a:r>
                  <a:rPr lang="en-US" dirty="0"/>
                  <a:t> is the probability of getting promoted, </a:t>
                </a:r>
                <a14:m>
                  <m:oMath xmlns:m="http://schemas.openxmlformats.org/officeDocument/2006/math">
                    <m:r>
                      <a:rPr lang="en-AU" i="1">
                        <a:latin typeface="Cambria Math"/>
                      </a:rPr>
                      <m:t>𝑒</m:t>
                    </m:r>
                  </m:oMath>
                </a14:m>
                <a:r>
                  <a:rPr lang="en-US" dirty="0"/>
                  <a:t> is the probability of getting promoted, </a:t>
                </a:r>
                <a14:m>
                  <m:oMath xmlns:m="http://schemas.openxmlformats.org/officeDocument/2006/math">
                    <m:sSup>
                      <m:sSupPr>
                        <m:ctrlPr>
                          <a:rPr lang="en-US" i="1">
                            <a:latin typeface="Cambria Math" panose="02040503050406030204" pitchFamily="18" charset="0"/>
                          </a:rPr>
                        </m:ctrlPr>
                      </m:sSupPr>
                      <m:e>
                        <m:r>
                          <a:rPr lang="en-AU" i="1">
                            <a:latin typeface="Cambria Math"/>
                          </a:rPr>
                          <m:t>𝑤</m:t>
                        </m:r>
                      </m:e>
                      <m:sup>
                        <m:r>
                          <a:rPr lang="en-AU" i="1">
                            <a:latin typeface="Cambria Math"/>
                          </a:rPr>
                          <m:t>∗</m:t>
                        </m:r>
                      </m:sup>
                    </m:sSup>
                  </m:oMath>
                </a14:m>
                <a:r>
                  <a:rPr lang="en-US" dirty="0"/>
                  <a:t> is the wage if promoted, </a:t>
                </a:r>
                <a14:m>
                  <m:oMath xmlns:m="http://schemas.openxmlformats.org/officeDocument/2006/math">
                    <m:r>
                      <a:rPr lang="en-US" i="1">
                        <a:latin typeface="Cambria Math" panose="02040503050406030204" pitchFamily="18" charset="0"/>
                      </a:rPr>
                      <m:t>𝑤</m:t>
                    </m:r>
                  </m:oMath>
                </a14:m>
                <a:r>
                  <a:rPr lang="en-US" dirty="0"/>
                  <a:t> is the wage if not promoted and </a:t>
                </a:r>
                <a14:m>
                  <m:oMath xmlns:m="http://schemas.openxmlformats.org/officeDocument/2006/math">
                    <m:r>
                      <a:rPr lang="en-AU" i="1">
                        <a:latin typeface="Cambria Math"/>
                      </a:rPr>
                      <m:t>𝑐</m:t>
                    </m:r>
                    <m:d>
                      <m:dPr>
                        <m:ctrlPr>
                          <a:rPr lang="en-AU" i="1">
                            <a:latin typeface="Cambria Math" panose="02040503050406030204" pitchFamily="18" charset="0"/>
                          </a:rPr>
                        </m:ctrlPr>
                      </m:dPr>
                      <m:e>
                        <m:r>
                          <a:rPr lang="en-AU" i="1">
                            <a:latin typeface="Cambria Math"/>
                          </a:rPr>
                          <m:t>𝑒</m:t>
                        </m:r>
                      </m:e>
                    </m:d>
                  </m:oMath>
                </a14:m>
                <a:r>
                  <a:rPr lang="en-US" dirty="0"/>
                  <a:t> is the cost of effort.</a:t>
                </a:r>
              </a:p>
              <a:p>
                <a:pPr marL="355600" indent="-355600">
                  <a:lnSpc>
                    <a:spcPct val="120000"/>
                  </a:lnSpc>
                  <a:buClr>
                    <a:srgbClr val="0070C0"/>
                  </a:buClr>
                  <a:buSzPct val="50000"/>
                  <a:buFont typeface="Wingdings" panose="05000000000000000000" pitchFamily="2" charset="2"/>
                  <a:buChar char="q"/>
                </a:pPr>
                <a:endParaRPr lang="en-US" dirty="0"/>
              </a:p>
              <a:p>
                <a:pPr marL="812800" indent="-457200">
                  <a:lnSpc>
                    <a:spcPct val="120000"/>
                  </a:lnSpc>
                  <a:buClr>
                    <a:srgbClr val="0070C0"/>
                  </a:buClr>
                  <a:buSzPct val="50000"/>
                  <a:buFont typeface="Wingdings" panose="05000000000000000000" pitchFamily="2" charset="2"/>
                  <a:buChar char="v"/>
                </a:pPr>
                <a:endParaRPr lang="en-US" dirty="0"/>
              </a:p>
              <a:p>
                <a:pPr marL="806450" indent="-447675">
                  <a:lnSpc>
                    <a:spcPct val="120000"/>
                  </a:lnSpc>
                  <a:buClr>
                    <a:srgbClr val="0070C0"/>
                  </a:buClr>
                  <a:buSzPct val="50000"/>
                  <a:buFont typeface="Wingdings" panose="05000000000000000000" pitchFamily="2" charset="2"/>
                  <a:buChar char="v"/>
                </a:pPr>
                <a:endParaRPr lang="en-AU" i="1" dirty="0">
                  <a:solidFill>
                    <a:schemeClr val="bg2">
                      <a:lumMod val="50000"/>
                    </a:schemeClr>
                  </a:solidFill>
                </a:endParaRPr>
              </a:p>
              <a:p>
                <a:pPr marL="711200" indent="0">
                  <a:buClr>
                    <a:srgbClr val="0070C0"/>
                  </a:buClr>
                  <a:buSzPct val="50000"/>
                  <a:buFont typeface="Wingdings" panose="05000000000000000000" pitchFamily="2" charset="2"/>
                  <a:buChar char="v"/>
                </a:pPr>
                <a:endParaRPr lang="en-AU" dirty="0"/>
              </a:p>
              <a:p>
                <a:pPr marL="711200" indent="0">
                  <a:buClr>
                    <a:srgbClr val="0070C0"/>
                  </a:buClr>
                  <a:buSzPct val="50000"/>
                  <a:buFont typeface="Wingdings" panose="05000000000000000000" pitchFamily="2" charset="2"/>
                  <a:buChar char="v"/>
                </a:pPr>
                <a:endParaRPr lang="en-AU" dirty="0"/>
              </a:p>
              <a:p>
                <a:pPr marL="0" indent="0">
                  <a:buClr>
                    <a:srgbClr val="0070C0"/>
                  </a:buClr>
                  <a:buSzPct val="50000"/>
                  <a:buNone/>
                </a:pPr>
                <a:endParaRPr lang="en-AU" i="1" dirty="0">
                  <a:solidFill>
                    <a:schemeClr val="bg2">
                      <a:lumMod val="50000"/>
                    </a:schemeClr>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613648"/>
                <a:ext cx="10515600" cy="4625788"/>
              </a:xfrm>
              <a:blipFill rotWithShape="1">
                <a:blip r:embed="rId3"/>
                <a:stretch>
                  <a:fillRect l="-116" t="-132" r="-1681"/>
                </a:stretch>
              </a:blipFill>
            </p:spPr>
            <p:txBody>
              <a:bodyPr/>
              <a:lstStyle/>
              <a:p>
                <a:r>
                  <a:rPr lang="en-AU">
                    <a:noFill/>
                  </a:rPr>
                  <a:t> </a:t>
                </a:r>
              </a:p>
            </p:txBody>
          </p:sp>
        </mc:Fallback>
      </mc:AlternateContent>
      <p:sp>
        <p:nvSpPr>
          <p:cNvPr id="4" name="Footer Placeholder 3"/>
          <p:cNvSpPr>
            <a:spLocks noGrp="1"/>
          </p:cNvSpPr>
          <p:nvPr>
            <p:ph type="ftr" sz="quarter" idx="11"/>
          </p:nvPr>
        </p:nvSpPr>
        <p:spPr/>
        <p:txBody>
          <a:bodyPr/>
          <a:lstStyle/>
          <a:p>
            <a:r>
              <a:rPr lang="en-AU" dirty="0">
                <a:solidFill>
                  <a:prstClr val="black">
                    <a:tint val="75000"/>
                  </a:prstClr>
                </a:solidFill>
              </a:rPr>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solidFill>
                  <a:prstClr val="black">
                    <a:tint val="75000"/>
                  </a:prstClr>
                </a:solidFill>
              </a:rPr>
              <a:pPr/>
              <a:t>39</a:t>
            </a:fld>
            <a:endParaRPr lang="en-AU">
              <a:solidFill>
                <a:prstClr val="black">
                  <a:tint val="75000"/>
                </a:prstClr>
              </a:solidFill>
            </a:endParaRPr>
          </a:p>
        </p:txBody>
      </p:sp>
      <p:sp>
        <p:nvSpPr>
          <p:cNvPr id="31" name="Rectangle 26"/>
          <p:cNvSpPr>
            <a:spLocks noChangeArrowheads="1"/>
          </p:cNvSpPr>
          <p:nvPr/>
        </p:nvSpPr>
        <p:spPr bwMode="auto">
          <a:xfrm>
            <a:off x="0" y="6858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AU" sz="2200" b="1" dirty="0">
                <a:solidFill>
                  <a:prstClr val="black"/>
                </a:solidFill>
                <a:latin typeface="Arial" panose="020B0604020202020204" pitchFamily="34" charset="0"/>
                <a:ea typeface="Times New Roman" panose="02020603050405020304" pitchFamily="18" charset="0"/>
                <a:cs typeface="Arial" panose="020B0604020202020204" pitchFamily="34" charset="0"/>
              </a:rPr>
              <a:t> </a:t>
            </a:r>
            <a:r>
              <a:rPr lang="en-AU" sz="800" dirty="0">
                <a:solidFill>
                  <a:prstClr val="black"/>
                </a:solidFill>
              </a:rPr>
              <a:t> </a:t>
            </a:r>
            <a:endParaRPr lang="en-AU" dirty="0">
              <a:solidFill>
                <a:prstClr val="black"/>
              </a:solidFill>
              <a:latin typeface="Arial" panose="020B0604020202020204" pitchFamily="34" charset="0"/>
            </a:endParaRPr>
          </a:p>
        </p:txBody>
      </p:sp>
    </p:spTree>
    <p:extLst>
      <p:ext uri="{BB962C8B-B14F-4D97-AF65-F5344CB8AC3E}">
        <p14:creationId xmlns:p14="http://schemas.microsoft.com/office/powerpoint/2010/main" val="66742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solidFill>
                  <a:srgbClr val="002060"/>
                </a:solidFill>
              </a:rPr>
              <a:t>Getting and keeping the right people..</a:t>
            </a:r>
            <a:endParaRPr lang="en-AU" b="1" i="1" dirty="0">
              <a:solidFill>
                <a:srgbClr val="002060"/>
              </a:solidFill>
            </a:endParaRPr>
          </a:p>
        </p:txBody>
      </p:sp>
      <p:sp>
        <p:nvSpPr>
          <p:cNvPr id="3" name="Content Placeholder 2"/>
          <p:cNvSpPr>
            <a:spLocks noGrp="1"/>
          </p:cNvSpPr>
          <p:nvPr>
            <p:ph idx="1"/>
          </p:nvPr>
        </p:nvSpPr>
        <p:spPr/>
        <p:txBody>
          <a:bodyPr>
            <a:normAutofit fontScale="85000" lnSpcReduction="10000"/>
          </a:bodyPr>
          <a:lstStyle/>
          <a:p>
            <a:pPr marL="355600" indent="-355600">
              <a:lnSpc>
                <a:spcPct val="120000"/>
              </a:lnSpc>
              <a:buClr>
                <a:srgbClr val="0070C0"/>
              </a:buClr>
              <a:buSzPct val="50000"/>
              <a:buFont typeface="Wingdings" panose="05000000000000000000" pitchFamily="2" charset="2"/>
              <a:buChar char="q"/>
            </a:pPr>
            <a:r>
              <a:rPr lang="en-AU" dirty="0"/>
              <a:t>An organisation faces a daunting challenge in attracting the right employees, hiring them and then retaining them.</a:t>
            </a:r>
          </a:p>
          <a:p>
            <a:pPr marL="806450" indent="-447675">
              <a:lnSpc>
                <a:spcPct val="120000"/>
              </a:lnSpc>
              <a:buClr>
                <a:srgbClr val="0070C0"/>
              </a:buClr>
              <a:buSzPct val="50000"/>
              <a:buFont typeface="Wingdings" panose="05000000000000000000" pitchFamily="2" charset="2"/>
              <a:buChar char="v"/>
            </a:pPr>
            <a:r>
              <a:rPr lang="en-AU" i="1" dirty="0">
                <a:solidFill>
                  <a:schemeClr val="bg2">
                    <a:lumMod val="50000"/>
                  </a:schemeClr>
                </a:solidFill>
              </a:rPr>
              <a:t>In </a:t>
            </a:r>
            <a:r>
              <a:rPr lang="en-AU" i="1" dirty="0" err="1">
                <a:solidFill>
                  <a:schemeClr val="bg2">
                    <a:lumMod val="50000"/>
                  </a:schemeClr>
                </a:solidFill>
              </a:rPr>
              <a:t>Brickley</a:t>
            </a:r>
            <a:r>
              <a:rPr lang="en-AU" i="1" dirty="0">
                <a:solidFill>
                  <a:schemeClr val="bg2">
                    <a:lumMod val="50000"/>
                  </a:schemeClr>
                </a:solidFill>
              </a:rPr>
              <a:t> there is a discussion about an investment bank that was decimated by the 9/11 terrorist attack.</a:t>
            </a:r>
          </a:p>
          <a:p>
            <a:pPr marL="806450" indent="-447675">
              <a:lnSpc>
                <a:spcPct val="120000"/>
              </a:lnSpc>
              <a:buClr>
                <a:srgbClr val="0070C0"/>
              </a:buClr>
              <a:buSzPct val="50000"/>
              <a:buFont typeface="Wingdings" panose="05000000000000000000" pitchFamily="2" charset="2"/>
              <a:buChar char="v"/>
            </a:pPr>
            <a:r>
              <a:rPr lang="en-AU" i="1" dirty="0">
                <a:solidFill>
                  <a:schemeClr val="bg2">
                    <a:lumMod val="50000"/>
                  </a:schemeClr>
                </a:solidFill>
              </a:rPr>
              <a:t>The physical assets of the firm were largely unimportant – it was its people and its ‘wetware’ or ‘its knowledge’, that was critical to its success pre and post September 11.</a:t>
            </a:r>
          </a:p>
          <a:p>
            <a:pPr marL="358775" indent="-358775">
              <a:lnSpc>
                <a:spcPct val="120000"/>
              </a:lnSpc>
              <a:buClr>
                <a:srgbClr val="0070C0"/>
              </a:buClr>
              <a:buSzPct val="50000"/>
              <a:buFont typeface="Wingdings" panose="05000000000000000000" pitchFamily="2" charset="2"/>
              <a:buChar char="q"/>
            </a:pPr>
            <a:r>
              <a:rPr lang="en-AU" dirty="0"/>
              <a:t>The right employees, if motivated, will increase the value of an organisation.</a:t>
            </a:r>
          </a:p>
          <a:p>
            <a:pPr marL="358775" indent="-358775">
              <a:lnSpc>
                <a:spcPct val="120000"/>
              </a:lnSpc>
              <a:buClr>
                <a:srgbClr val="0070C0"/>
              </a:buClr>
              <a:buSzPct val="50000"/>
              <a:buFont typeface="Wingdings" panose="05000000000000000000" pitchFamily="2" charset="2"/>
              <a:buChar char="q"/>
            </a:pPr>
            <a:r>
              <a:rPr lang="en-AU" dirty="0"/>
              <a:t>This lecture focuses on the </a:t>
            </a:r>
            <a:r>
              <a:rPr lang="en-AU" b="1" i="1" dirty="0">
                <a:solidFill>
                  <a:srgbClr val="FF0000"/>
                </a:solidFill>
              </a:rPr>
              <a:t>attraction and retention </a:t>
            </a:r>
            <a:r>
              <a:rPr lang="en-AU" dirty="0"/>
              <a:t>of employees.</a:t>
            </a:r>
          </a:p>
          <a:p>
            <a:pPr marL="0" indent="0">
              <a:lnSpc>
                <a:spcPct val="120000"/>
              </a:lnSpc>
              <a:buClr>
                <a:srgbClr val="0070C0"/>
              </a:buClr>
              <a:buSzPct val="50000"/>
              <a:buNone/>
            </a:pPr>
            <a:endParaRPr lang="en-AU" dirty="0"/>
          </a:p>
          <a:p>
            <a:pPr marL="806450" indent="-447675">
              <a:lnSpc>
                <a:spcPct val="120000"/>
              </a:lnSpc>
              <a:buClr>
                <a:srgbClr val="0070C0"/>
              </a:buClr>
              <a:buSzPct val="50000"/>
              <a:buFont typeface="Wingdings" panose="05000000000000000000" pitchFamily="2" charset="2"/>
              <a:buChar char="v"/>
            </a:pPr>
            <a:endParaRPr lang="en-AU" i="1" dirty="0">
              <a:solidFill>
                <a:schemeClr val="bg2">
                  <a:lumMod val="50000"/>
                </a:schemeClr>
              </a:solidFill>
            </a:endParaRPr>
          </a:p>
          <a:p>
            <a:pPr marL="711200" indent="0">
              <a:buClr>
                <a:srgbClr val="0070C0"/>
              </a:buClr>
              <a:buSzPct val="50000"/>
              <a:buFont typeface="Wingdings" panose="05000000000000000000" pitchFamily="2" charset="2"/>
              <a:buChar char="v"/>
            </a:pPr>
            <a:endParaRPr lang="en-AU" dirty="0"/>
          </a:p>
          <a:p>
            <a:pPr marL="711200" indent="0">
              <a:buClr>
                <a:srgbClr val="0070C0"/>
              </a:buClr>
              <a:buSzPct val="50000"/>
              <a:buFont typeface="Wingdings" panose="05000000000000000000" pitchFamily="2" charset="2"/>
              <a:buChar char="v"/>
            </a:pPr>
            <a:endParaRPr lang="en-AU" dirty="0"/>
          </a:p>
          <a:p>
            <a:pPr marL="0" indent="0">
              <a:buClr>
                <a:srgbClr val="0070C0"/>
              </a:buClr>
              <a:buSzPct val="50000"/>
              <a:buNone/>
            </a:pPr>
            <a:endParaRPr lang="en-AU"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4</a:t>
            </a:fld>
            <a:endParaRPr lang="en-AU"/>
          </a:p>
        </p:txBody>
      </p:sp>
    </p:spTree>
    <p:extLst>
      <p:ext uri="{BB962C8B-B14F-4D97-AF65-F5344CB8AC3E}">
        <p14:creationId xmlns:p14="http://schemas.microsoft.com/office/powerpoint/2010/main" val="3700617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childTnLst>
                                </p:cTn>
                              </p:par>
                              <p:par>
                                <p:cTn id="10" presetID="1" presetClass="entr" presetSubtype="0" fill="hold" grpId="0" nodeType="with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solidFill>
                  <a:srgbClr val="002060"/>
                </a:solidFill>
              </a:rPr>
              <a:t>Internal Labour Markets – </a:t>
            </a:r>
            <a:r>
              <a:rPr lang="en-AU" b="1" i="1" dirty="0">
                <a:solidFill>
                  <a:srgbClr val="002060"/>
                </a:solidFill>
              </a:rPr>
              <a:t>Promotions</a:t>
            </a:r>
          </a:p>
        </p:txBody>
      </p:sp>
      <p:sp>
        <p:nvSpPr>
          <p:cNvPr id="3" name="Content Placeholder 2"/>
          <p:cNvSpPr>
            <a:spLocks noGrp="1"/>
          </p:cNvSpPr>
          <p:nvPr>
            <p:ph idx="1"/>
          </p:nvPr>
        </p:nvSpPr>
        <p:spPr>
          <a:xfrm>
            <a:off x="838200" y="1613648"/>
            <a:ext cx="10515600" cy="4625788"/>
          </a:xfrm>
        </p:spPr>
        <p:txBody>
          <a:bodyPr>
            <a:normAutofit fontScale="92500" lnSpcReduction="10000"/>
          </a:bodyPr>
          <a:lstStyle/>
          <a:p>
            <a:pPr marL="355600" indent="-355600">
              <a:lnSpc>
                <a:spcPct val="110000"/>
              </a:lnSpc>
              <a:spcBef>
                <a:spcPts val="600"/>
              </a:spcBef>
              <a:buClr>
                <a:srgbClr val="0070C0"/>
              </a:buClr>
              <a:buSzPct val="50000"/>
              <a:buFont typeface="Wingdings" panose="05000000000000000000" pitchFamily="2" charset="2"/>
              <a:buChar char="q"/>
            </a:pPr>
            <a:r>
              <a:rPr lang="en-US" dirty="0"/>
              <a:t>In general we expect effort to increase as the wage rise increases.</a:t>
            </a:r>
          </a:p>
          <a:p>
            <a:pPr marL="355600" indent="-355600">
              <a:lnSpc>
                <a:spcPct val="110000"/>
              </a:lnSpc>
              <a:spcBef>
                <a:spcPts val="600"/>
              </a:spcBef>
              <a:buClr>
                <a:srgbClr val="0070C0"/>
              </a:buClr>
              <a:buSzPct val="50000"/>
              <a:buFont typeface="Wingdings" panose="05000000000000000000" pitchFamily="2" charset="2"/>
              <a:buChar char="q"/>
            </a:pPr>
            <a:r>
              <a:rPr lang="en-US" dirty="0"/>
              <a:t>Offering a promotion tournament also has a number of other benefits</a:t>
            </a:r>
          </a:p>
          <a:p>
            <a:pPr marL="1081088" indent="-715963">
              <a:lnSpc>
                <a:spcPct val="110000"/>
              </a:lnSpc>
              <a:spcBef>
                <a:spcPts val="600"/>
              </a:spcBef>
              <a:buClr>
                <a:srgbClr val="0070C0"/>
              </a:buClr>
              <a:buSzPct val="50000"/>
              <a:buBlip>
                <a:blip r:embed="rId3"/>
              </a:buBlip>
            </a:pPr>
            <a:r>
              <a:rPr lang="en-AU" i="1" dirty="0">
                <a:solidFill>
                  <a:schemeClr val="bg2">
                    <a:lumMod val="50000"/>
                  </a:schemeClr>
                </a:solidFill>
              </a:rPr>
              <a:t>May be possible to offset additional players by simply using higher ‘prizes’.</a:t>
            </a:r>
          </a:p>
          <a:p>
            <a:pPr marL="1081088" indent="-715963">
              <a:lnSpc>
                <a:spcPct val="110000"/>
              </a:lnSpc>
              <a:spcBef>
                <a:spcPts val="600"/>
              </a:spcBef>
              <a:buClr>
                <a:srgbClr val="0070C0"/>
              </a:buClr>
              <a:buSzPct val="50000"/>
              <a:buBlip>
                <a:blip r:embed="rId3"/>
              </a:buBlip>
            </a:pPr>
            <a:r>
              <a:rPr lang="en-AU" i="1" dirty="0">
                <a:solidFill>
                  <a:schemeClr val="bg2">
                    <a:lumMod val="50000"/>
                  </a:schemeClr>
                </a:solidFill>
              </a:rPr>
              <a:t>Incrementally larger prizes can be used as promotions occur</a:t>
            </a:r>
            <a:r>
              <a:rPr lang="en-US" i="1" dirty="0">
                <a:solidFill>
                  <a:schemeClr val="bg2">
                    <a:lumMod val="50000"/>
                  </a:schemeClr>
                </a:solidFill>
              </a:rPr>
              <a:t>.</a:t>
            </a:r>
          </a:p>
          <a:p>
            <a:pPr marL="1081088" indent="-715963">
              <a:lnSpc>
                <a:spcPct val="110000"/>
              </a:lnSpc>
              <a:spcBef>
                <a:spcPts val="600"/>
              </a:spcBef>
              <a:buClr>
                <a:srgbClr val="0070C0"/>
              </a:buClr>
              <a:buSzPct val="50000"/>
              <a:buBlip>
                <a:blip r:embed="rId3"/>
              </a:buBlip>
            </a:pPr>
            <a:r>
              <a:rPr lang="en-US" i="1" dirty="0">
                <a:solidFill>
                  <a:schemeClr val="bg2">
                    <a:lumMod val="50000"/>
                  </a:schemeClr>
                </a:solidFill>
              </a:rPr>
              <a:t>Commits firm to performance reviews of employees – promoting the wrong person can have consequences.</a:t>
            </a:r>
          </a:p>
          <a:p>
            <a:pPr marL="1081088" indent="-715963">
              <a:lnSpc>
                <a:spcPct val="110000"/>
              </a:lnSpc>
              <a:spcBef>
                <a:spcPts val="600"/>
              </a:spcBef>
              <a:buClr>
                <a:srgbClr val="0070C0"/>
              </a:buClr>
              <a:buSzPct val="50000"/>
              <a:buBlip>
                <a:blip r:embed="rId3"/>
              </a:buBlip>
            </a:pPr>
            <a:r>
              <a:rPr lang="en-US" i="1" dirty="0">
                <a:solidFill>
                  <a:schemeClr val="bg2">
                    <a:lumMod val="50000"/>
                  </a:schemeClr>
                </a:solidFill>
              </a:rPr>
              <a:t>Possible that common shocks that affect all employees who can be promoted will be filtered out through a process of relative performance evaluation</a:t>
            </a:r>
          </a:p>
          <a:p>
            <a:pPr marL="1081088" indent="-715963">
              <a:lnSpc>
                <a:spcPct val="110000"/>
              </a:lnSpc>
              <a:spcBef>
                <a:spcPts val="600"/>
              </a:spcBef>
              <a:buClr>
                <a:srgbClr val="0070C0"/>
              </a:buClr>
              <a:buSzPct val="50000"/>
              <a:buBlip>
                <a:blip r:embed="rId3"/>
              </a:buBlip>
            </a:pPr>
            <a:endParaRPr lang="en-US" i="1" dirty="0">
              <a:solidFill>
                <a:schemeClr val="bg2">
                  <a:lumMod val="50000"/>
                </a:schemeClr>
              </a:solidFill>
            </a:endParaRPr>
          </a:p>
          <a:p>
            <a:pPr marL="355600" indent="-355600">
              <a:lnSpc>
                <a:spcPct val="120000"/>
              </a:lnSpc>
              <a:buClr>
                <a:srgbClr val="0070C0"/>
              </a:buClr>
              <a:buSzPct val="50000"/>
              <a:buFont typeface="Wingdings" panose="05000000000000000000" pitchFamily="2" charset="2"/>
              <a:buChar char="q"/>
            </a:pPr>
            <a:endParaRPr lang="en-US" dirty="0"/>
          </a:p>
          <a:p>
            <a:pPr marL="812800" indent="-457200">
              <a:lnSpc>
                <a:spcPct val="120000"/>
              </a:lnSpc>
              <a:buClr>
                <a:srgbClr val="0070C0"/>
              </a:buClr>
              <a:buSzPct val="50000"/>
              <a:buFont typeface="Wingdings" panose="05000000000000000000" pitchFamily="2" charset="2"/>
              <a:buChar char="v"/>
            </a:pPr>
            <a:endParaRPr lang="en-US" dirty="0"/>
          </a:p>
          <a:p>
            <a:pPr marL="806450" indent="-447675">
              <a:lnSpc>
                <a:spcPct val="120000"/>
              </a:lnSpc>
              <a:buClr>
                <a:srgbClr val="0070C0"/>
              </a:buClr>
              <a:buSzPct val="50000"/>
              <a:buFont typeface="Wingdings" panose="05000000000000000000" pitchFamily="2" charset="2"/>
              <a:buChar char="v"/>
            </a:pPr>
            <a:endParaRPr lang="en-AU" i="1" dirty="0">
              <a:solidFill>
                <a:schemeClr val="bg2">
                  <a:lumMod val="50000"/>
                </a:schemeClr>
              </a:solidFill>
            </a:endParaRPr>
          </a:p>
          <a:p>
            <a:pPr marL="711200" indent="0">
              <a:buClr>
                <a:srgbClr val="0070C0"/>
              </a:buClr>
              <a:buSzPct val="50000"/>
              <a:buFont typeface="Wingdings" panose="05000000000000000000" pitchFamily="2" charset="2"/>
              <a:buChar char="v"/>
            </a:pPr>
            <a:endParaRPr lang="en-AU" dirty="0"/>
          </a:p>
          <a:p>
            <a:pPr marL="711200" indent="0">
              <a:buClr>
                <a:srgbClr val="0070C0"/>
              </a:buClr>
              <a:buSzPct val="50000"/>
              <a:buFont typeface="Wingdings" panose="05000000000000000000" pitchFamily="2" charset="2"/>
              <a:buChar char="v"/>
            </a:pPr>
            <a:endParaRPr lang="en-AU" dirty="0"/>
          </a:p>
          <a:p>
            <a:pPr marL="0" indent="0">
              <a:buClr>
                <a:srgbClr val="0070C0"/>
              </a:buClr>
              <a:buSzPct val="50000"/>
              <a:buNone/>
            </a:pPr>
            <a:endParaRPr lang="en-AU"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solidFill>
                  <a:prstClr val="black">
                    <a:tint val="75000"/>
                  </a:prstClr>
                </a:solidFill>
              </a:rPr>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solidFill>
                  <a:prstClr val="black">
                    <a:tint val="75000"/>
                  </a:prstClr>
                </a:solidFill>
              </a:rPr>
              <a:pPr/>
              <a:t>40</a:t>
            </a:fld>
            <a:endParaRPr lang="en-AU">
              <a:solidFill>
                <a:prstClr val="black">
                  <a:tint val="75000"/>
                </a:prstClr>
              </a:solidFill>
            </a:endParaRPr>
          </a:p>
        </p:txBody>
      </p:sp>
      <p:sp>
        <p:nvSpPr>
          <p:cNvPr id="31" name="Rectangle 26"/>
          <p:cNvSpPr>
            <a:spLocks noChangeArrowheads="1"/>
          </p:cNvSpPr>
          <p:nvPr/>
        </p:nvSpPr>
        <p:spPr bwMode="auto">
          <a:xfrm>
            <a:off x="0" y="6858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AU" sz="2200" b="1" dirty="0">
                <a:solidFill>
                  <a:prstClr val="black"/>
                </a:solidFill>
                <a:latin typeface="Arial" panose="020B0604020202020204" pitchFamily="34" charset="0"/>
                <a:ea typeface="Times New Roman" panose="02020603050405020304" pitchFamily="18" charset="0"/>
                <a:cs typeface="Arial" panose="020B0604020202020204" pitchFamily="34" charset="0"/>
              </a:rPr>
              <a:t> </a:t>
            </a:r>
            <a:r>
              <a:rPr lang="en-AU" sz="800" dirty="0">
                <a:solidFill>
                  <a:prstClr val="black"/>
                </a:solidFill>
              </a:rPr>
              <a:t> </a:t>
            </a:r>
            <a:endParaRPr lang="en-AU" dirty="0">
              <a:solidFill>
                <a:prstClr val="black"/>
              </a:solidFill>
              <a:latin typeface="Arial" panose="020B0604020202020204" pitchFamily="34" charset="0"/>
            </a:endParaRPr>
          </a:p>
        </p:txBody>
      </p:sp>
    </p:spTree>
    <p:extLst>
      <p:ext uri="{BB962C8B-B14F-4D97-AF65-F5344CB8AC3E}">
        <p14:creationId xmlns:p14="http://schemas.microsoft.com/office/powerpoint/2010/main" val="1126721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solidFill>
                  <a:srgbClr val="002060"/>
                </a:solidFill>
              </a:rPr>
              <a:t>Internal Labour Markets – </a:t>
            </a:r>
            <a:r>
              <a:rPr lang="en-AU" b="1" i="1" dirty="0">
                <a:solidFill>
                  <a:srgbClr val="002060"/>
                </a:solidFill>
              </a:rPr>
              <a:t>Promotions</a:t>
            </a:r>
          </a:p>
        </p:txBody>
      </p:sp>
      <p:sp>
        <p:nvSpPr>
          <p:cNvPr id="3" name="Content Placeholder 2"/>
          <p:cNvSpPr>
            <a:spLocks noGrp="1"/>
          </p:cNvSpPr>
          <p:nvPr>
            <p:ph idx="1"/>
          </p:nvPr>
        </p:nvSpPr>
        <p:spPr>
          <a:xfrm>
            <a:off x="838200" y="1613648"/>
            <a:ext cx="10515600" cy="4625788"/>
          </a:xfrm>
        </p:spPr>
        <p:txBody>
          <a:bodyPr>
            <a:normAutofit fontScale="92500" lnSpcReduction="10000"/>
          </a:bodyPr>
          <a:lstStyle/>
          <a:p>
            <a:pPr marL="355600" indent="-355600">
              <a:lnSpc>
                <a:spcPct val="120000"/>
              </a:lnSpc>
              <a:buClr>
                <a:srgbClr val="0070C0"/>
              </a:buClr>
              <a:buSzPct val="50000"/>
              <a:buFont typeface="Wingdings" panose="05000000000000000000" pitchFamily="2" charset="2"/>
              <a:buChar char="q"/>
            </a:pPr>
            <a:r>
              <a:rPr lang="en-US" dirty="0"/>
              <a:t>Of course there are potential drawbacks…</a:t>
            </a:r>
          </a:p>
          <a:p>
            <a:pPr marL="812800" indent="-457200">
              <a:lnSpc>
                <a:spcPct val="110000"/>
              </a:lnSpc>
              <a:spcBef>
                <a:spcPts val="600"/>
              </a:spcBef>
              <a:buClr>
                <a:srgbClr val="0070C0"/>
              </a:buClr>
              <a:buSzPct val="50000"/>
              <a:buBlip>
                <a:blip r:embed="rId3"/>
              </a:buBlip>
            </a:pPr>
            <a:r>
              <a:rPr lang="en-US" i="1" dirty="0">
                <a:solidFill>
                  <a:schemeClr val="bg2">
                    <a:lumMod val="50000"/>
                  </a:schemeClr>
                </a:solidFill>
              </a:rPr>
              <a:t>Using relative performance measures can reduce cooperation – you may want to undermine the competition</a:t>
            </a:r>
          </a:p>
          <a:p>
            <a:pPr marL="812800" indent="-457200">
              <a:lnSpc>
                <a:spcPct val="110000"/>
              </a:lnSpc>
              <a:spcBef>
                <a:spcPts val="600"/>
              </a:spcBef>
              <a:buClr>
                <a:srgbClr val="0070C0"/>
              </a:buClr>
              <a:buSzPct val="50000"/>
              <a:buBlip>
                <a:blip r:embed="rId3"/>
              </a:buBlip>
            </a:pPr>
            <a:r>
              <a:rPr lang="en-US" i="1" dirty="0">
                <a:solidFill>
                  <a:schemeClr val="bg2">
                    <a:lumMod val="50000"/>
                  </a:schemeClr>
                </a:solidFill>
              </a:rPr>
              <a:t>Potentially limited, crude and discrete – where does it leave the losers? In fact, if losers are treated poorly then an organization may have trouble attracting ‘players or contestants’ in the first place.</a:t>
            </a:r>
          </a:p>
          <a:p>
            <a:pPr marL="812800" indent="-457200">
              <a:lnSpc>
                <a:spcPct val="110000"/>
              </a:lnSpc>
              <a:spcBef>
                <a:spcPts val="600"/>
              </a:spcBef>
              <a:buClr>
                <a:srgbClr val="0070C0"/>
              </a:buClr>
              <a:buSzPct val="50000"/>
              <a:buBlip>
                <a:blip r:embed="rId3"/>
              </a:buBlip>
            </a:pPr>
            <a:r>
              <a:rPr lang="en-US" i="1" dirty="0">
                <a:solidFill>
                  <a:schemeClr val="bg2">
                    <a:lumMod val="50000"/>
                  </a:schemeClr>
                </a:solidFill>
              </a:rPr>
              <a:t>The Peter Principle might apply – see above.</a:t>
            </a:r>
          </a:p>
          <a:p>
            <a:pPr marL="812800" indent="-457200">
              <a:lnSpc>
                <a:spcPct val="110000"/>
              </a:lnSpc>
              <a:spcBef>
                <a:spcPts val="600"/>
              </a:spcBef>
              <a:buClr>
                <a:srgbClr val="0070C0"/>
              </a:buClr>
              <a:buSzPct val="50000"/>
              <a:buBlip>
                <a:blip r:embed="rId3"/>
              </a:buBlip>
            </a:pPr>
            <a:r>
              <a:rPr lang="en-US" i="1" dirty="0">
                <a:solidFill>
                  <a:schemeClr val="bg2">
                    <a:lumMod val="50000"/>
                  </a:schemeClr>
                </a:solidFill>
              </a:rPr>
              <a:t>Do you really want a promotion? Maybe, maybe not depending on the responsibilities that come with it.</a:t>
            </a:r>
          </a:p>
          <a:p>
            <a:pPr marL="812800" indent="-457200">
              <a:lnSpc>
                <a:spcPct val="110000"/>
              </a:lnSpc>
              <a:spcBef>
                <a:spcPts val="600"/>
              </a:spcBef>
              <a:buClr>
                <a:srgbClr val="0070C0"/>
              </a:buClr>
              <a:buSzPct val="50000"/>
              <a:buBlip>
                <a:blip r:embed="rId3"/>
              </a:buBlip>
            </a:pPr>
            <a:r>
              <a:rPr lang="en-US" i="1" dirty="0">
                <a:solidFill>
                  <a:schemeClr val="bg2">
                    <a:lumMod val="50000"/>
                  </a:schemeClr>
                </a:solidFill>
              </a:rPr>
              <a:t>Influence costs can potentially be high </a:t>
            </a:r>
          </a:p>
          <a:p>
            <a:pPr marL="711200" indent="0">
              <a:buClr>
                <a:srgbClr val="0070C0"/>
              </a:buClr>
              <a:buSzPct val="50000"/>
              <a:buFont typeface="Wingdings" panose="05000000000000000000" pitchFamily="2" charset="2"/>
              <a:buChar char="v"/>
            </a:pPr>
            <a:endParaRPr lang="en-AU" dirty="0"/>
          </a:p>
          <a:p>
            <a:pPr marL="711200" indent="0">
              <a:buClr>
                <a:srgbClr val="0070C0"/>
              </a:buClr>
              <a:buSzPct val="50000"/>
              <a:buFont typeface="Wingdings" panose="05000000000000000000" pitchFamily="2" charset="2"/>
              <a:buChar char="v"/>
            </a:pPr>
            <a:endParaRPr lang="en-AU" dirty="0"/>
          </a:p>
          <a:p>
            <a:pPr marL="0" indent="0">
              <a:buClr>
                <a:srgbClr val="0070C0"/>
              </a:buClr>
              <a:buSzPct val="50000"/>
              <a:buNone/>
            </a:pPr>
            <a:endParaRPr lang="en-AU"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41</a:t>
            </a:fld>
            <a:endParaRPr lang="en-AU"/>
          </a:p>
        </p:txBody>
      </p:sp>
      <p:sp>
        <p:nvSpPr>
          <p:cNvPr id="31" name="Rectangle 26"/>
          <p:cNvSpPr>
            <a:spLocks noChangeArrowheads="1"/>
          </p:cNvSpPr>
          <p:nvPr/>
        </p:nvSpPr>
        <p:spPr bwMode="auto">
          <a:xfrm>
            <a:off x="0" y="6858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AU" sz="22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kumimoji="0" lang="en-AU" sz="800" b="0" i="0" u="none" strike="noStrike" cap="none" normalizeH="0" baseline="0" dirty="0">
                <a:ln>
                  <a:noFill/>
                </a:ln>
                <a:solidFill>
                  <a:schemeClr val="tx1"/>
                </a:solidFill>
                <a:effectLst/>
              </a:rPr>
              <a:t> </a:t>
            </a:r>
            <a:endParaRPr kumimoji="0" lang="en-AU"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1622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solidFill>
                  <a:srgbClr val="002060"/>
                </a:solidFill>
              </a:rPr>
              <a:t>The Salary- Fringe Benefit Mix</a:t>
            </a:r>
            <a:endParaRPr lang="en-AU" b="1" i="1" dirty="0">
              <a:solidFill>
                <a:srgbClr val="002060"/>
              </a:solidFill>
            </a:endParaRPr>
          </a:p>
        </p:txBody>
      </p:sp>
      <p:sp>
        <p:nvSpPr>
          <p:cNvPr id="3" name="Content Placeholder 2"/>
          <p:cNvSpPr>
            <a:spLocks noGrp="1"/>
          </p:cNvSpPr>
          <p:nvPr>
            <p:ph idx="1"/>
          </p:nvPr>
        </p:nvSpPr>
        <p:spPr/>
        <p:txBody>
          <a:bodyPr>
            <a:normAutofit fontScale="77500" lnSpcReduction="20000"/>
          </a:bodyPr>
          <a:lstStyle/>
          <a:p>
            <a:pPr marL="355600" indent="-355600">
              <a:lnSpc>
                <a:spcPct val="120000"/>
              </a:lnSpc>
              <a:buClr>
                <a:srgbClr val="0070C0"/>
              </a:buClr>
              <a:buSzPct val="50000"/>
              <a:buFont typeface="Wingdings" panose="05000000000000000000" pitchFamily="2" charset="2"/>
              <a:buChar char="q"/>
            </a:pPr>
            <a:r>
              <a:rPr lang="en-AU" dirty="0"/>
              <a:t>While health insurance is not a big part of the compensation package offered for Australian employees (c.f. the discussion in </a:t>
            </a:r>
            <a:r>
              <a:rPr lang="en-AU" dirty="0" err="1"/>
              <a:t>Brickley</a:t>
            </a:r>
            <a:r>
              <a:rPr lang="en-AU" dirty="0"/>
              <a:t> which discusses the US), other consideration such as superannuation/ pensions, leave entitlements </a:t>
            </a:r>
            <a:r>
              <a:rPr lang="en-AU" dirty="0" err="1"/>
              <a:t>etc</a:t>
            </a:r>
            <a:r>
              <a:rPr lang="en-AU" dirty="0"/>
              <a:t> are. </a:t>
            </a:r>
          </a:p>
          <a:p>
            <a:pPr marL="355600" indent="-355600">
              <a:lnSpc>
                <a:spcPct val="120000"/>
              </a:lnSpc>
              <a:buClr>
                <a:srgbClr val="0070C0"/>
              </a:buClr>
              <a:buSzPct val="50000"/>
              <a:buFont typeface="Wingdings" panose="05000000000000000000" pitchFamily="2" charset="2"/>
              <a:buChar char="q"/>
            </a:pPr>
            <a:r>
              <a:rPr lang="en-AU" dirty="0"/>
              <a:t>In general employees do not value fringe benefits equally to cash in hand – why?</a:t>
            </a:r>
          </a:p>
          <a:p>
            <a:pPr marL="815975" indent="-457200">
              <a:lnSpc>
                <a:spcPct val="120000"/>
              </a:lnSpc>
              <a:buClr>
                <a:srgbClr val="0070C0"/>
              </a:buClr>
              <a:buSzPct val="50000"/>
              <a:buBlip>
                <a:blip r:embed="rId3"/>
              </a:buBlip>
            </a:pPr>
            <a:r>
              <a:rPr lang="en-AU" i="1" dirty="0">
                <a:solidFill>
                  <a:schemeClr val="bg2">
                    <a:lumMod val="50000"/>
                  </a:schemeClr>
                </a:solidFill>
              </a:rPr>
              <a:t>Tax considerations</a:t>
            </a:r>
            <a:endParaRPr lang="en-AU" b="1" i="1" dirty="0">
              <a:solidFill>
                <a:srgbClr val="FF0000"/>
              </a:solidFill>
            </a:endParaRPr>
          </a:p>
          <a:p>
            <a:pPr marL="815975" indent="-457200">
              <a:lnSpc>
                <a:spcPct val="120000"/>
              </a:lnSpc>
              <a:buClr>
                <a:srgbClr val="0070C0"/>
              </a:buClr>
              <a:buSzPct val="50000"/>
              <a:buBlip>
                <a:blip r:embed="rId3"/>
              </a:buBlip>
            </a:pPr>
            <a:r>
              <a:rPr lang="en-AU" i="1" dirty="0">
                <a:solidFill>
                  <a:schemeClr val="bg2">
                    <a:lumMod val="50000"/>
                  </a:schemeClr>
                </a:solidFill>
              </a:rPr>
              <a:t>How an equivalent amount of cash would actually be spent</a:t>
            </a:r>
          </a:p>
          <a:p>
            <a:pPr marL="355600" indent="-355600">
              <a:lnSpc>
                <a:spcPct val="120000"/>
              </a:lnSpc>
              <a:buClr>
                <a:srgbClr val="0070C0"/>
              </a:buClr>
              <a:buSzPct val="50000"/>
              <a:buFont typeface="Wingdings" panose="05000000000000000000" pitchFamily="2" charset="2"/>
              <a:buChar char="q"/>
            </a:pPr>
            <a:r>
              <a:rPr lang="en-AU" dirty="0"/>
              <a:t>Employers may or may not be indifferent about the mix of salary and fringe benefits</a:t>
            </a:r>
          </a:p>
          <a:p>
            <a:pPr marL="815975" indent="-457200">
              <a:lnSpc>
                <a:spcPct val="120000"/>
              </a:lnSpc>
              <a:buClr>
                <a:srgbClr val="0070C0"/>
              </a:buClr>
              <a:buSzPct val="50000"/>
              <a:buBlip>
                <a:blip r:embed="rId3"/>
              </a:buBlip>
            </a:pPr>
            <a:r>
              <a:rPr lang="en-AU" i="1" dirty="0">
                <a:solidFill>
                  <a:schemeClr val="bg2">
                    <a:lumMod val="50000"/>
                  </a:schemeClr>
                </a:solidFill>
              </a:rPr>
              <a:t>Tax considerations</a:t>
            </a:r>
            <a:endParaRPr lang="en-AU" b="1" i="1" dirty="0">
              <a:solidFill>
                <a:srgbClr val="FF0000"/>
              </a:solidFill>
            </a:endParaRPr>
          </a:p>
          <a:p>
            <a:pPr marL="815975" indent="-457200">
              <a:lnSpc>
                <a:spcPct val="120000"/>
              </a:lnSpc>
              <a:buClr>
                <a:srgbClr val="0070C0"/>
              </a:buClr>
              <a:buSzPct val="50000"/>
              <a:buBlip>
                <a:blip r:embed="rId3"/>
              </a:buBlip>
            </a:pPr>
            <a:r>
              <a:rPr lang="en-AU" i="1" dirty="0">
                <a:solidFill>
                  <a:schemeClr val="bg2">
                    <a:lumMod val="50000"/>
                  </a:schemeClr>
                </a:solidFill>
              </a:rPr>
              <a:t>Who applies and how they behave</a:t>
            </a:r>
          </a:p>
          <a:p>
            <a:pPr marL="355600" indent="-355600">
              <a:lnSpc>
                <a:spcPct val="120000"/>
              </a:lnSpc>
              <a:buClr>
                <a:srgbClr val="0070C0"/>
              </a:buClr>
              <a:buSzPct val="50000"/>
              <a:buFont typeface="Wingdings" panose="05000000000000000000" pitchFamily="2" charset="2"/>
              <a:buChar char="q"/>
            </a:pPr>
            <a:endParaRPr lang="en-AU" dirty="0"/>
          </a:p>
          <a:p>
            <a:pPr marL="358775" indent="-358775">
              <a:lnSpc>
                <a:spcPct val="120000"/>
              </a:lnSpc>
              <a:buClr>
                <a:srgbClr val="0070C0"/>
              </a:buClr>
              <a:buSzPct val="50000"/>
              <a:buFont typeface="Wingdings" panose="05000000000000000000" pitchFamily="2" charset="2"/>
              <a:buChar char="q"/>
            </a:pPr>
            <a:endParaRPr lang="en-AU" dirty="0"/>
          </a:p>
          <a:p>
            <a:pPr marL="806450" indent="-447675">
              <a:lnSpc>
                <a:spcPct val="120000"/>
              </a:lnSpc>
              <a:buClr>
                <a:srgbClr val="0070C0"/>
              </a:buClr>
              <a:buSzPct val="50000"/>
              <a:buFont typeface="Wingdings" panose="05000000000000000000" pitchFamily="2" charset="2"/>
              <a:buChar char="v"/>
            </a:pPr>
            <a:endParaRPr lang="en-AU" i="1" dirty="0">
              <a:solidFill>
                <a:schemeClr val="bg2">
                  <a:lumMod val="50000"/>
                </a:schemeClr>
              </a:solidFill>
            </a:endParaRPr>
          </a:p>
          <a:p>
            <a:pPr marL="711200" indent="0">
              <a:buClr>
                <a:srgbClr val="0070C0"/>
              </a:buClr>
              <a:buSzPct val="50000"/>
              <a:buFont typeface="Wingdings" panose="05000000000000000000" pitchFamily="2" charset="2"/>
              <a:buChar char="v"/>
            </a:pPr>
            <a:endParaRPr lang="en-AU" dirty="0"/>
          </a:p>
          <a:p>
            <a:pPr marL="711200" indent="0">
              <a:buClr>
                <a:srgbClr val="0070C0"/>
              </a:buClr>
              <a:buSzPct val="50000"/>
              <a:buFont typeface="Wingdings" panose="05000000000000000000" pitchFamily="2" charset="2"/>
              <a:buChar char="v"/>
            </a:pPr>
            <a:endParaRPr lang="en-AU" dirty="0"/>
          </a:p>
          <a:p>
            <a:pPr marL="0" indent="0">
              <a:buClr>
                <a:srgbClr val="0070C0"/>
              </a:buClr>
              <a:buSzPct val="50000"/>
              <a:buNone/>
            </a:pPr>
            <a:endParaRPr lang="en-AU"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42</a:t>
            </a:fld>
            <a:endParaRPr lang="en-AU"/>
          </a:p>
        </p:txBody>
      </p:sp>
    </p:spTree>
    <p:extLst>
      <p:ext uri="{BB962C8B-B14F-4D97-AF65-F5344CB8AC3E}">
        <p14:creationId xmlns:p14="http://schemas.microsoft.com/office/powerpoint/2010/main" val="4231390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flipH="1">
            <a:off x="3416959" y="1130157"/>
            <a:ext cx="3460" cy="4744228"/>
          </a:xfrm>
          <a:prstGeom prst="line">
            <a:avLst/>
          </a:prstGeom>
          <a:ln w="19050" cmpd="sng">
            <a:solidFill>
              <a:schemeClr val="tx1"/>
            </a:solidFill>
            <a:headEnd type="stealth"/>
          </a:ln>
          <a:effectLst/>
        </p:spPr>
        <p:style>
          <a:lnRef idx="2">
            <a:schemeClr val="accent1"/>
          </a:lnRef>
          <a:fillRef idx="0">
            <a:schemeClr val="accent1"/>
          </a:fillRef>
          <a:effectRef idx="1">
            <a:schemeClr val="accent1"/>
          </a:effectRef>
          <a:fontRef idx="minor">
            <a:schemeClr val="tx1"/>
          </a:fontRef>
        </p:style>
      </p:cxnSp>
      <p:cxnSp>
        <p:nvCxnSpPr>
          <p:cNvPr id="4" name="Straight Connector 3"/>
          <p:cNvCxnSpPr/>
          <p:nvPr/>
        </p:nvCxnSpPr>
        <p:spPr>
          <a:xfrm flipH="1">
            <a:off x="3405226" y="5690802"/>
            <a:ext cx="4663009" cy="10723"/>
          </a:xfrm>
          <a:prstGeom prst="line">
            <a:avLst/>
          </a:prstGeom>
          <a:ln w="19050" cmpd="sng">
            <a:solidFill>
              <a:schemeClr val="tx1"/>
            </a:solidFill>
            <a:headEnd type="stealth"/>
          </a:ln>
          <a:effectLst/>
        </p:spPr>
        <p:style>
          <a:lnRef idx="2">
            <a:schemeClr val="accent1"/>
          </a:lnRef>
          <a:fillRef idx="0">
            <a:schemeClr val="accent1"/>
          </a:fillRef>
          <a:effectRef idx="1">
            <a:schemeClr val="accent1"/>
          </a:effectRef>
          <a:fontRef idx="minor">
            <a:schemeClr val="tx1"/>
          </a:fontRef>
        </p:style>
      </p:cxnSp>
      <p:sp>
        <p:nvSpPr>
          <p:cNvPr id="39" name="TextBox 38"/>
          <p:cNvSpPr txBox="1"/>
          <p:nvPr/>
        </p:nvSpPr>
        <p:spPr>
          <a:xfrm>
            <a:off x="1890444" y="1385112"/>
            <a:ext cx="1255033" cy="369332"/>
          </a:xfrm>
          <a:prstGeom prst="rect">
            <a:avLst/>
          </a:prstGeom>
          <a:noFill/>
        </p:spPr>
        <p:txBody>
          <a:bodyPr wrap="square" rtlCol="0">
            <a:spAutoFit/>
          </a:bodyPr>
          <a:lstStyle/>
          <a:p>
            <a:r>
              <a:rPr lang="en-US" dirty="0"/>
              <a:t>Salary ($)</a:t>
            </a:r>
          </a:p>
        </p:txBody>
      </p:sp>
      <p:cxnSp>
        <p:nvCxnSpPr>
          <p:cNvPr id="56" name="Straight Connector 55"/>
          <p:cNvCxnSpPr/>
          <p:nvPr/>
        </p:nvCxnSpPr>
        <p:spPr>
          <a:xfrm flipV="1">
            <a:off x="3422157" y="5780802"/>
            <a:ext cx="16939" cy="94357"/>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7" name="TextBox 56"/>
          <p:cNvSpPr txBox="1"/>
          <p:nvPr/>
        </p:nvSpPr>
        <p:spPr>
          <a:xfrm>
            <a:off x="3274816" y="5827980"/>
            <a:ext cx="395997" cy="338554"/>
          </a:xfrm>
          <a:prstGeom prst="rect">
            <a:avLst/>
          </a:prstGeom>
          <a:noFill/>
        </p:spPr>
        <p:txBody>
          <a:bodyPr wrap="square" rtlCol="0">
            <a:spAutoFit/>
          </a:bodyPr>
          <a:lstStyle/>
          <a:p>
            <a:r>
              <a:rPr lang="en-US" sz="1600" dirty="0"/>
              <a:t>0</a:t>
            </a:r>
          </a:p>
        </p:txBody>
      </p:sp>
      <p:cxnSp>
        <p:nvCxnSpPr>
          <p:cNvPr id="58" name="Straight Connector 57"/>
          <p:cNvCxnSpPr/>
          <p:nvPr/>
        </p:nvCxnSpPr>
        <p:spPr>
          <a:xfrm>
            <a:off x="3269762" y="5702630"/>
            <a:ext cx="169334"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60" name="TextBox 59"/>
          <p:cNvSpPr txBox="1"/>
          <p:nvPr/>
        </p:nvSpPr>
        <p:spPr>
          <a:xfrm>
            <a:off x="3019480" y="5532248"/>
            <a:ext cx="251996" cy="338554"/>
          </a:xfrm>
          <a:prstGeom prst="rect">
            <a:avLst/>
          </a:prstGeom>
          <a:noFill/>
        </p:spPr>
        <p:txBody>
          <a:bodyPr wrap="square" rtlCol="0">
            <a:spAutoFit/>
          </a:bodyPr>
          <a:lstStyle/>
          <a:p>
            <a:r>
              <a:rPr lang="en-US" sz="1600" dirty="0"/>
              <a:t>0</a:t>
            </a:r>
          </a:p>
        </p:txBody>
      </p:sp>
      <p:cxnSp>
        <p:nvCxnSpPr>
          <p:cNvPr id="77" name="Straight Connector 76"/>
          <p:cNvCxnSpPr/>
          <p:nvPr/>
        </p:nvCxnSpPr>
        <p:spPr>
          <a:xfrm>
            <a:off x="7725221" y="5690802"/>
            <a:ext cx="0" cy="18000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78" name="TextBox 77"/>
          <p:cNvSpPr txBox="1"/>
          <p:nvPr/>
        </p:nvSpPr>
        <p:spPr>
          <a:xfrm>
            <a:off x="7527222" y="5893533"/>
            <a:ext cx="395997" cy="338554"/>
          </a:xfrm>
          <a:prstGeom prst="rect">
            <a:avLst/>
          </a:prstGeom>
          <a:noFill/>
        </p:spPr>
        <p:txBody>
          <a:bodyPr wrap="square" rtlCol="0">
            <a:spAutoFit/>
          </a:bodyPr>
          <a:lstStyle/>
          <a:p>
            <a:r>
              <a:rPr lang="en-US" sz="1600" dirty="0"/>
              <a:t>S</a:t>
            </a:r>
          </a:p>
        </p:txBody>
      </p:sp>
      <p:sp>
        <p:nvSpPr>
          <p:cNvPr id="79" name="TextBox 78"/>
          <p:cNvSpPr txBox="1"/>
          <p:nvPr/>
        </p:nvSpPr>
        <p:spPr>
          <a:xfrm>
            <a:off x="2912416" y="1385112"/>
            <a:ext cx="556536" cy="338554"/>
          </a:xfrm>
          <a:prstGeom prst="rect">
            <a:avLst/>
          </a:prstGeom>
          <a:noFill/>
        </p:spPr>
        <p:txBody>
          <a:bodyPr wrap="square" rtlCol="0">
            <a:spAutoFit/>
          </a:bodyPr>
          <a:lstStyle/>
          <a:p>
            <a:r>
              <a:rPr lang="en-US" sz="1600" dirty="0"/>
              <a:t>S</a:t>
            </a:r>
          </a:p>
        </p:txBody>
      </p:sp>
      <p:cxnSp>
        <p:nvCxnSpPr>
          <p:cNvPr id="80" name="Straight Connector 79"/>
          <p:cNvCxnSpPr/>
          <p:nvPr/>
        </p:nvCxnSpPr>
        <p:spPr>
          <a:xfrm>
            <a:off x="3251085" y="1570079"/>
            <a:ext cx="169334"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7" name="TextBox 86"/>
          <p:cNvSpPr txBox="1"/>
          <p:nvPr/>
        </p:nvSpPr>
        <p:spPr>
          <a:xfrm>
            <a:off x="3912844" y="1415890"/>
            <a:ext cx="3647772" cy="338554"/>
          </a:xfrm>
          <a:prstGeom prst="rect">
            <a:avLst/>
          </a:prstGeom>
          <a:noFill/>
        </p:spPr>
        <p:txBody>
          <a:bodyPr wrap="square" rtlCol="0">
            <a:spAutoFit/>
          </a:bodyPr>
          <a:lstStyle/>
          <a:p>
            <a:r>
              <a:rPr lang="en-US" sz="1600" i="1" dirty="0"/>
              <a:t>Reservation utility for employee</a:t>
            </a:r>
          </a:p>
        </p:txBody>
      </p:sp>
      <p:sp>
        <p:nvSpPr>
          <p:cNvPr id="41" name="TextBox 40"/>
          <p:cNvSpPr txBox="1"/>
          <p:nvPr/>
        </p:nvSpPr>
        <p:spPr>
          <a:xfrm>
            <a:off x="8199575" y="5538266"/>
            <a:ext cx="1555133" cy="584775"/>
          </a:xfrm>
          <a:prstGeom prst="rect">
            <a:avLst/>
          </a:prstGeom>
          <a:noFill/>
        </p:spPr>
        <p:txBody>
          <a:bodyPr wrap="square" rtlCol="0">
            <a:spAutoFit/>
          </a:bodyPr>
          <a:lstStyle/>
          <a:p>
            <a:pPr algn="ctr"/>
            <a:r>
              <a:rPr lang="en-US" sz="1600" i="1" dirty="0"/>
              <a:t>$, exp. Fringe benefits</a:t>
            </a:r>
          </a:p>
        </p:txBody>
      </p:sp>
      <p:cxnSp>
        <p:nvCxnSpPr>
          <p:cNvPr id="24" name="Straight Connector 23"/>
          <p:cNvCxnSpPr>
            <a:stCxn id="79" idx="3"/>
          </p:cNvCxnSpPr>
          <p:nvPr/>
        </p:nvCxnSpPr>
        <p:spPr>
          <a:xfrm>
            <a:off x="3468952" y="1554389"/>
            <a:ext cx="4256269" cy="4147136"/>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29" name="Arc 28"/>
          <p:cNvSpPr/>
          <p:nvPr/>
        </p:nvSpPr>
        <p:spPr>
          <a:xfrm rot="10329882">
            <a:off x="4487384" y="-1404321"/>
            <a:ext cx="6503542" cy="5578868"/>
          </a:xfrm>
          <a:prstGeom prst="arc">
            <a:avLst>
              <a:gd name="adj1" fmla="val 16851360"/>
              <a:gd name="adj2" fmla="val 0"/>
            </a:avLst>
          </a:prstGeom>
          <a:ln w="25400">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65" name="Arc 64"/>
          <p:cNvSpPr/>
          <p:nvPr/>
        </p:nvSpPr>
        <p:spPr>
          <a:xfrm rot="10800000">
            <a:off x="4023464" y="-471909"/>
            <a:ext cx="6503542" cy="5578868"/>
          </a:xfrm>
          <a:prstGeom prst="arc">
            <a:avLst/>
          </a:prstGeom>
          <a:ln w="25400">
            <a:solidFill>
              <a:srgbClr val="7030A0"/>
            </a:solidFill>
            <a:prstDash val="lg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cxnSp>
        <p:nvCxnSpPr>
          <p:cNvPr id="7" name="Straight Connector 6"/>
          <p:cNvCxnSpPr/>
          <p:nvPr/>
        </p:nvCxnSpPr>
        <p:spPr>
          <a:xfrm flipH="1">
            <a:off x="3145478" y="3299012"/>
            <a:ext cx="213473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5280212" y="3299012"/>
            <a:ext cx="89647" cy="2571790"/>
          </a:xfrm>
          <a:prstGeom prst="line">
            <a:avLst/>
          </a:prstGeom>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2778082" y="3129735"/>
            <a:ext cx="556536" cy="338554"/>
          </a:xfrm>
          <a:prstGeom prst="rect">
            <a:avLst/>
          </a:prstGeom>
          <a:noFill/>
        </p:spPr>
        <p:txBody>
          <a:bodyPr wrap="square" rtlCol="0">
            <a:spAutoFit/>
          </a:bodyPr>
          <a:lstStyle/>
          <a:p>
            <a:r>
              <a:rPr lang="en-US" sz="1600" dirty="0"/>
              <a:t>S*</a:t>
            </a:r>
          </a:p>
        </p:txBody>
      </p:sp>
      <p:sp>
        <p:nvSpPr>
          <p:cNvPr id="31" name="TextBox 30"/>
          <p:cNvSpPr txBox="1"/>
          <p:nvPr/>
        </p:nvSpPr>
        <p:spPr>
          <a:xfrm>
            <a:off x="5091591" y="5724256"/>
            <a:ext cx="556536" cy="338554"/>
          </a:xfrm>
          <a:prstGeom prst="rect">
            <a:avLst/>
          </a:prstGeom>
          <a:noFill/>
        </p:spPr>
        <p:txBody>
          <a:bodyPr wrap="square" rtlCol="0">
            <a:spAutoFit/>
          </a:bodyPr>
          <a:lstStyle/>
          <a:p>
            <a:r>
              <a:rPr lang="en-US" sz="1600" dirty="0"/>
              <a:t>F*</a:t>
            </a:r>
          </a:p>
        </p:txBody>
      </p:sp>
      <p:sp>
        <p:nvSpPr>
          <p:cNvPr id="22" name="TextBox 21"/>
          <p:cNvSpPr txBox="1"/>
          <p:nvPr/>
        </p:nvSpPr>
        <p:spPr>
          <a:xfrm>
            <a:off x="7923219" y="4275962"/>
            <a:ext cx="3647772" cy="338554"/>
          </a:xfrm>
          <a:prstGeom prst="rect">
            <a:avLst/>
          </a:prstGeom>
          <a:noFill/>
        </p:spPr>
        <p:txBody>
          <a:bodyPr wrap="square" rtlCol="0">
            <a:spAutoFit/>
          </a:bodyPr>
          <a:lstStyle/>
          <a:p>
            <a:r>
              <a:rPr lang="en-US" sz="1600" i="1" dirty="0" err="1"/>
              <a:t>Iso</a:t>
            </a:r>
            <a:r>
              <a:rPr lang="en-US" sz="1600" i="1" dirty="0"/>
              <a:t>-cost line for the firm</a:t>
            </a:r>
          </a:p>
        </p:txBody>
      </p:sp>
      <p:cxnSp>
        <p:nvCxnSpPr>
          <p:cNvPr id="5" name="Straight Arrow Connector 4"/>
          <p:cNvCxnSpPr/>
          <p:nvPr/>
        </p:nvCxnSpPr>
        <p:spPr>
          <a:xfrm flipH="1">
            <a:off x="7338043" y="4584907"/>
            <a:ext cx="730192" cy="7186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5445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solidFill>
                  <a:srgbClr val="002060"/>
                </a:solidFill>
              </a:rPr>
              <a:t>The Salary- Fringe Benefit Mix</a:t>
            </a:r>
            <a:endParaRPr lang="en-AU" b="1" i="1" dirty="0">
              <a:solidFill>
                <a:srgbClr val="002060"/>
              </a:solidFill>
            </a:endParaRPr>
          </a:p>
        </p:txBody>
      </p:sp>
      <p:sp>
        <p:nvSpPr>
          <p:cNvPr id="3" name="Content Placeholder 2"/>
          <p:cNvSpPr>
            <a:spLocks noGrp="1"/>
          </p:cNvSpPr>
          <p:nvPr>
            <p:ph idx="1"/>
          </p:nvPr>
        </p:nvSpPr>
        <p:spPr/>
        <p:txBody>
          <a:bodyPr>
            <a:normAutofit lnSpcReduction="10000"/>
          </a:bodyPr>
          <a:lstStyle/>
          <a:p>
            <a:pPr marL="355600" indent="-355600">
              <a:lnSpc>
                <a:spcPct val="120000"/>
              </a:lnSpc>
              <a:buClr>
                <a:srgbClr val="0070C0"/>
              </a:buClr>
              <a:buSzPct val="50000"/>
              <a:buFont typeface="Wingdings" panose="05000000000000000000" pitchFamily="2" charset="2"/>
              <a:buChar char="q"/>
            </a:pPr>
            <a:r>
              <a:rPr lang="en-AU" dirty="0"/>
              <a:t>Of course, the </a:t>
            </a:r>
            <a:r>
              <a:rPr lang="en-AU" dirty="0" err="1"/>
              <a:t>tradeoff</a:t>
            </a:r>
            <a:r>
              <a:rPr lang="en-AU" dirty="0"/>
              <a:t> doesn’t have to be a one-to-one exchange. </a:t>
            </a:r>
          </a:p>
          <a:p>
            <a:pPr marL="355600" indent="-355600">
              <a:lnSpc>
                <a:spcPct val="120000"/>
              </a:lnSpc>
              <a:buClr>
                <a:srgbClr val="0070C0"/>
              </a:buClr>
              <a:buSzPct val="50000"/>
              <a:buFont typeface="Wingdings" panose="05000000000000000000" pitchFamily="2" charset="2"/>
              <a:buChar char="q"/>
            </a:pPr>
            <a:r>
              <a:rPr lang="en-AU" dirty="0"/>
              <a:t>It may be cheaper for firms to offer some types of fringe benefit either for tax reasons or because of discounts associated with the purchase of the item.</a:t>
            </a:r>
          </a:p>
          <a:p>
            <a:pPr marL="355600" indent="-355600">
              <a:lnSpc>
                <a:spcPct val="120000"/>
              </a:lnSpc>
              <a:buClr>
                <a:srgbClr val="0070C0"/>
              </a:buClr>
              <a:buSzPct val="50000"/>
              <a:buFont typeface="Wingdings" panose="05000000000000000000" pitchFamily="2" charset="2"/>
              <a:buChar char="q"/>
            </a:pPr>
            <a:r>
              <a:rPr lang="en-US" dirty="0"/>
              <a:t>While the diagram changes a little, the basic idea remains the same – the firms will offer a mix of salary and fringe benefits that minimizes its costs, while ensuring that the reservation utility of the employee is satisfied.</a:t>
            </a:r>
          </a:p>
          <a:p>
            <a:pPr marL="355600" indent="-355600">
              <a:lnSpc>
                <a:spcPct val="120000"/>
              </a:lnSpc>
              <a:buClr>
                <a:srgbClr val="0070C0"/>
              </a:buClr>
              <a:buSzPct val="50000"/>
              <a:buFont typeface="Wingdings" panose="05000000000000000000" pitchFamily="2" charset="2"/>
              <a:buChar char="q"/>
            </a:pPr>
            <a:endParaRPr lang="en-AU" dirty="0"/>
          </a:p>
          <a:p>
            <a:pPr marL="355600" indent="-355600">
              <a:lnSpc>
                <a:spcPct val="120000"/>
              </a:lnSpc>
              <a:buClr>
                <a:srgbClr val="0070C0"/>
              </a:buClr>
              <a:buSzPct val="50000"/>
              <a:buFont typeface="Wingdings" panose="05000000000000000000" pitchFamily="2" charset="2"/>
              <a:buChar char="q"/>
            </a:pPr>
            <a:endParaRPr lang="en-AU" dirty="0"/>
          </a:p>
          <a:p>
            <a:pPr marL="358775" indent="-358775">
              <a:lnSpc>
                <a:spcPct val="120000"/>
              </a:lnSpc>
              <a:buClr>
                <a:srgbClr val="0070C0"/>
              </a:buClr>
              <a:buSzPct val="50000"/>
              <a:buFont typeface="Wingdings" panose="05000000000000000000" pitchFamily="2" charset="2"/>
              <a:buChar char="q"/>
            </a:pPr>
            <a:endParaRPr lang="en-AU" dirty="0"/>
          </a:p>
          <a:p>
            <a:pPr marL="806450" indent="-447675">
              <a:lnSpc>
                <a:spcPct val="120000"/>
              </a:lnSpc>
              <a:buClr>
                <a:srgbClr val="0070C0"/>
              </a:buClr>
              <a:buSzPct val="50000"/>
              <a:buFont typeface="Wingdings" panose="05000000000000000000" pitchFamily="2" charset="2"/>
              <a:buChar char="v"/>
            </a:pPr>
            <a:endParaRPr lang="en-AU" i="1" dirty="0">
              <a:solidFill>
                <a:schemeClr val="bg2">
                  <a:lumMod val="50000"/>
                </a:schemeClr>
              </a:solidFill>
            </a:endParaRPr>
          </a:p>
          <a:p>
            <a:pPr marL="711200" indent="0">
              <a:buClr>
                <a:srgbClr val="0070C0"/>
              </a:buClr>
              <a:buSzPct val="50000"/>
              <a:buFont typeface="Wingdings" panose="05000000000000000000" pitchFamily="2" charset="2"/>
              <a:buChar char="v"/>
            </a:pPr>
            <a:endParaRPr lang="en-AU" dirty="0"/>
          </a:p>
          <a:p>
            <a:pPr marL="711200" indent="0">
              <a:buClr>
                <a:srgbClr val="0070C0"/>
              </a:buClr>
              <a:buSzPct val="50000"/>
              <a:buFont typeface="Wingdings" panose="05000000000000000000" pitchFamily="2" charset="2"/>
              <a:buChar char="v"/>
            </a:pPr>
            <a:endParaRPr lang="en-AU" dirty="0"/>
          </a:p>
          <a:p>
            <a:pPr marL="0" indent="0">
              <a:buClr>
                <a:srgbClr val="0070C0"/>
              </a:buClr>
              <a:buSzPct val="50000"/>
              <a:buNone/>
            </a:pPr>
            <a:endParaRPr lang="en-AU"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44</a:t>
            </a:fld>
            <a:endParaRPr lang="en-AU"/>
          </a:p>
        </p:txBody>
      </p:sp>
    </p:spTree>
    <p:extLst>
      <p:ext uri="{BB962C8B-B14F-4D97-AF65-F5344CB8AC3E}">
        <p14:creationId xmlns:p14="http://schemas.microsoft.com/office/powerpoint/2010/main" val="285190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flipH="1">
            <a:off x="3416959" y="1130157"/>
            <a:ext cx="3460" cy="4744228"/>
          </a:xfrm>
          <a:prstGeom prst="line">
            <a:avLst/>
          </a:prstGeom>
          <a:ln w="19050" cmpd="sng">
            <a:solidFill>
              <a:schemeClr val="tx1"/>
            </a:solidFill>
            <a:headEnd type="stealth"/>
          </a:ln>
          <a:effectLst/>
        </p:spPr>
        <p:style>
          <a:lnRef idx="2">
            <a:schemeClr val="accent1"/>
          </a:lnRef>
          <a:fillRef idx="0">
            <a:schemeClr val="accent1"/>
          </a:fillRef>
          <a:effectRef idx="1">
            <a:schemeClr val="accent1"/>
          </a:effectRef>
          <a:fontRef idx="minor">
            <a:schemeClr val="tx1"/>
          </a:fontRef>
        </p:style>
      </p:cxnSp>
      <p:cxnSp>
        <p:nvCxnSpPr>
          <p:cNvPr id="4" name="Straight Connector 3"/>
          <p:cNvCxnSpPr/>
          <p:nvPr/>
        </p:nvCxnSpPr>
        <p:spPr>
          <a:xfrm flipH="1" flipV="1">
            <a:off x="3405227" y="5701525"/>
            <a:ext cx="5577408" cy="7110"/>
          </a:xfrm>
          <a:prstGeom prst="line">
            <a:avLst/>
          </a:prstGeom>
          <a:ln w="19050" cmpd="sng">
            <a:solidFill>
              <a:schemeClr val="tx1"/>
            </a:solidFill>
            <a:headEnd type="stealth"/>
          </a:ln>
          <a:effectLst/>
        </p:spPr>
        <p:style>
          <a:lnRef idx="2">
            <a:schemeClr val="accent1"/>
          </a:lnRef>
          <a:fillRef idx="0">
            <a:schemeClr val="accent1"/>
          </a:fillRef>
          <a:effectRef idx="1">
            <a:schemeClr val="accent1"/>
          </a:effectRef>
          <a:fontRef idx="minor">
            <a:schemeClr val="tx1"/>
          </a:fontRef>
        </p:style>
      </p:cxnSp>
      <p:sp>
        <p:nvSpPr>
          <p:cNvPr id="39" name="TextBox 38"/>
          <p:cNvSpPr txBox="1"/>
          <p:nvPr/>
        </p:nvSpPr>
        <p:spPr>
          <a:xfrm>
            <a:off x="1890444" y="1385112"/>
            <a:ext cx="1255033" cy="369332"/>
          </a:xfrm>
          <a:prstGeom prst="rect">
            <a:avLst/>
          </a:prstGeom>
          <a:noFill/>
        </p:spPr>
        <p:txBody>
          <a:bodyPr wrap="square" rtlCol="0">
            <a:spAutoFit/>
          </a:bodyPr>
          <a:lstStyle/>
          <a:p>
            <a:r>
              <a:rPr lang="en-US" dirty="0"/>
              <a:t>Salary ($)</a:t>
            </a:r>
          </a:p>
        </p:txBody>
      </p:sp>
      <p:cxnSp>
        <p:nvCxnSpPr>
          <p:cNvPr id="56" name="Straight Connector 55"/>
          <p:cNvCxnSpPr/>
          <p:nvPr/>
        </p:nvCxnSpPr>
        <p:spPr>
          <a:xfrm flipV="1">
            <a:off x="3422157" y="5780802"/>
            <a:ext cx="16939" cy="94357"/>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7" name="TextBox 56"/>
          <p:cNvSpPr txBox="1"/>
          <p:nvPr/>
        </p:nvSpPr>
        <p:spPr>
          <a:xfrm>
            <a:off x="3274816" y="5827980"/>
            <a:ext cx="395997" cy="338554"/>
          </a:xfrm>
          <a:prstGeom prst="rect">
            <a:avLst/>
          </a:prstGeom>
          <a:noFill/>
        </p:spPr>
        <p:txBody>
          <a:bodyPr wrap="square" rtlCol="0">
            <a:spAutoFit/>
          </a:bodyPr>
          <a:lstStyle/>
          <a:p>
            <a:r>
              <a:rPr lang="en-US" sz="1600" dirty="0"/>
              <a:t>0</a:t>
            </a:r>
          </a:p>
        </p:txBody>
      </p:sp>
      <p:cxnSp>
        <p:nvCxnSpPr>
          <p:cNvPr id="58" name="Straight Connector 57"/>
          <p:cNvCxnSpPr/>
          <p:nvPr/>
        </p:nvCxnSpPr>
        <p:spPr>
          <a:xfrm>
            <a:off x="3269762" y="5702630"/>
            <a:ext cx="169334"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60" name="TextBox 59"/>
          <p:cNvSpPr txBox="1"/>
          <p:nvPr/>
        </p:nvSpPr>
        <p:spPr>
          <a:xfrm>
            <a:off x="3019480" y="5532248"/>
            <a:ext cx="251996" cy="338554"/>
          </a:xfrm>
          <a:prstGeom prst="rect">
            <a:avLst/>
          </a:prstGeom>
          <a:noFill/>
        </p:spPr>
        <p:txBody>
          <a:bodyPr wrap="square" rtlCol="0">
            <a:spAutoFit/>
          </a:bodyPr>
          <a:lstStyle/>
          <a:p>
            <a:r>
              <a:rPr lang="en-US" sz="1600" dirty="0"/>
              <a:t>0</a:t>
            </a:r>
          </a:p>
        </p:txBody>
      </p:sp>
      <p:cxnSp>
        <p:nvCxnSpPr>
          <p:cNvPr id="77" name="Straight Connector 76"/>
          <p:cNvCxnSpPr/>
          <p:nvPr/>
        </p:nvCxnSpPr>
        <p:spPr>
          <a:xfrm>
            <a:off x="7725221" y="5690802"/>
            <a:ext cx="0" cy="18000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78" name="TextBox 77"/>
          <p:cNvSpPr txBox="1"/>
          <p:nvPr/>
        </p:nvSpPr>
        <p:spPr>
          <a:xfrm>
            <a:off x="7527222" y="5893533"/>
            <a:ext cx="395997" cy="338554"/>
          </a:xfrm>
          <a:prstGeom prst="rect">
            <a:avLst/>
          </a:prstGeom>
          <a:noFill/>
        </p:spPr>
        <p:txBody>
          <a:bodyPr wrap="square" rtlCol="0">
            <a:spAutoFit/>
          </a:bodyPr>
          <a:lstStyle/>
          <a:p>
            <a:r>
              <a:rPr lang="en-US" sz="1600" dirty="0"/>
              <a:t>S</a:t>
            </a:r>
          </a:p>
        </p:txBody>
      </p:sp>
      <p:sp>
        <p:nvSpPr>
          <p:cNvPr id="79" name="TextBox 78"/>
          <p:cNvSpPr txBox="1"/>
          <p:nvPr/>
        </p:nvSpPr>
        <p:spPr>
          <a:xfrm>
            <a:off x="2912416" y="1385112"/>
            <a:ext cx="556536" cy="338554"/>
          </a:xfrm>
          <a:prstGeom prst="rect">
            <a:avLst/>
          </a:prstGeom>
          <a:noFill/>
        </p:spPr>
        <p:txBody>
          <a:bodyPr wrap="square" rtlCol="0">
            <a:spAutoFit/>
          </a:bodyPr>
          <a:lstStyle/>
          <a:p>
            <a:r>
              <a:rPr lang="en-US" sz="1600" dirty="0"/>
              <a:t>S</a:t>
            </a:r>
          </a:p>
        </p:txBody>
      </p:sp>
      <p:cxnSp>
        <p:nvCxnSpPr>
          <p:cNvPr id="80" name="Straight Connector 79"/>
          <p:cNvCxnSpPr/>
          <p:nvPr/>
        </p:nvCxnSpPr>
        <p:spPr>
          <a:xfrm>
            <a:off x="3251085" y="1570079"/>
            <a:ext cx="169334"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7" name="TextBox 86"/>
          <p:cNvSpPr txBox="1"/>
          <p:nvPr/>
        </p:nvSpPr>
        <p:spPr>
          <a:xfrm>
            <a:off x="3912844" y="1415890"/>
            <a:ext cx="3647772" cy="338554"/>
          </a:xfrm>
          <a:prstGeom prst="rect">
            <a:avLst/>
          </a:prstGeom>
          <a:noFill/>
        </p:spPr>
        <p:txBody>
          <a:bodyPr wrap="square" rtlCol="0">
            <a:spAutoFit/>
          </a:bodyPr>
          <a:lstStyle/>
          <a:p>
            <a:r>
              <a:rPr lang="en-US" sz="1600" i="1" dirty="0"/>
              <a:t>Reservation utility for employee</a:t>
            </a:r>
          </a:p>
        </p:txBody>
      </p:sp>
      <p:sp>
        <p:nvSpPr>
          <p:cNvPr id="41" name="TextBox 40"/>
          <p:cNvSpPr txBox="1"/>
          <p:nvPr/>
        </p:nvSpPr>
        <p:spPr>
          <a:xfrm>
            <a:off x="9324983" y="5512108"/>
            <a:ext cx="1555133" cy="584775"/>
          </a:xfrm>
          <a:prstGeom prst="rect">
            <a:avLst/>
          </a:prstGeom>
          <a:noFill/>
        </p:spPr>
        <p:txBody>
          <a:bodyPr wrap="square" rtlCol="0">
            <a:spAutoFit/>
          </a:bodyPr>
          <a:lstStyle/>
          <a:p>
            <a:pPr algn="ctr"/>
            <a:r>
              <a:rPr lang="en-US" sz="1600" i="1" dirty="0"/>
              <a:t>$, exp. Fringe benefits</a:t>
            </a:r>
          </a:p>
        </p:txBody>
      </p:sp>
      <p:cxnSp>
        <p:nvCxnSpPr>
          <p:cNvPr id="24" name="Straight Connector 23"/>
          <p:cNvCxnSpPr>
            <a:stCxn id="79" idx="3"/>
          </p:cNvCxnSpPr>
          <p:nvPr/>
        </p:nvCxnSpPr>
        <p:spPr>
          <a:xfrm>
            <a:off x="3468952" y="1554389"/>
            <a:ext cx="5153795" cy="4154246"/>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29" name="Arc 28"/>
          <p:cNvSpPr/>
          <p:nvPr/>
        </p:nvSpPr>
        <p:spPr>
          <a:xfrm rot="10329882">
            <a:off x="4487384" y="-1404321"/>
            <a:ext cx="6503542" cy="5578868"/>
          </a:xfrm>
          <a:prstGeom prst="arc">
            <a:avLst>
              <a:gd name="adj1" fmla="val 16851360"/>
              <a:gd name="adj2" fmla="val 0"/>
            </a:avLst>
          </a:prstGeom>
          <a:ln w="25400">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cxnSp>
        <p:nvCxnSpPr>
          <p:cNvPr id="7" name="Straight Connector 6"/>
          <p:cNvCxnSpPr/>
          <p:nvPr/>
        </p:nvCxnSpPr>
        <p:spPr>
          <a:xfrm flipH="1">
            <a:off x="3331566" y="3468289"/>
            <a:ext cx="2134734" cy="0"/>
          </a:xfrm>
          <a:prstGeom prst="line">
            <a:avLst/>
          </a:prstGeom>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2888150" y="3289403"/>
            <a:ext cx="556536" cy="338554"/>
          </a:xfrm>
          <a:prstGeom prst="rect">
            <a:avLst/>
          </a:prstGeom>
          <a:noFill/>
        </p:spPr>
        <p:txBody>
          <a:bodyPr wrap="square" rtlCol="0">
            <a:spAutoFit/>
          </a:bodyPr>
          <a:lstStyle/>
          <a:p>
            <a:r>
              <a:rPr lang="en-US" sz="1600" dirty="0"/>
              <a:t>S^</a:t>
            </a:r>
          </a:p>
        </p:txBody>
      </p:sp>
      <p:sp>
        <p:nvSpPr>
          <p:cNvPr id="31" name="TextBox 30"/>
          <p:cNvSpPr txBox="1"/>
          <p:nvPr/>
        </p:nvSpPr>
        <p:spPr>
          <a:xfrm>
            <a:off x="5188032" y="5699926"/>
            <a:ext cx="556536" cy="338554"/>
          </a:xfrm>
          <a:prstGeom prst="rect">
            <a:avLst/>
          </a:prstGeom>
          <a:noFill/>
        </p:spPr>
        <p:txBody>
          <a:bodyPr wrap="square" rtlCol="0">
            <a:spAutoFit/>
          </a:bodyPr>
          <a:lstStyle/>
          <a:p>
            <a:r>
              <a:rPr lang="en-US" sz="1600" dirty="0"/>
              <a:t>F^</a:t>
            </a:r>
          </a:p>
        </p:txBody>
      </p:sp>
      <p:sp>
        <p:nvSpPr>
          <p:cNvPr id="22" name="TextBox 21"/>
          <p:cNvSpPr txBox="1"/>
          <p:nvPr/>
        </p:nvSpPr>
        <p:spPr>
          <a:xfrm>
            <a:off x="7923219" y="4275962"/>
            <a:ext cx="3647772" cy="338554"/>
          </a:xfrm>
          <a:prstGeom prst="rect">
            <a:avLst/>
          </a:prstGeom>
          <a:noFill/>
        </p:spPr>
        <p:txBody>
          <a:bodyPr wrap="square" rtlCol="0">
            <a:spAutoFit/>
          </a:bodyPr>
          <a:lstStyle/>
          <a:p>
            <a:r>
              <a:rPr lang="en-US" sz="1600" i="1" dirty="0" err="1"/>
              <a:t>Iso</a:t>
            </a:r>
            <a:r>
              <a:rPr lang="en-US" sz="1600" i="1" dirty="0"/>
              <a:t>-cost line for the firm</a:t>
            </a:r>
          </a:p>
        </p:txBody>
      </p:sp>
      <p:cxnSp>
        <p:nvCxnSpPr>
          <p:cNvPr id="5" name="Straight Arrow Connector 4"/>
          <p:cNvCxnSpPr/>
          <p:nvPr/>
        </p:nvCxnSpPr>
        <p:spPr>
          <a:xfrm flipH="1">
            <a:off x="7739155" y="4584907"/>
            <a:ext cx="329080" cy="40700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3397924" y="1812588"/>
            <a:ext cx="4813747" cy="3896047"/>
          </a:xfrm>
          <a:prstGeom prst="line">
            <a:avLst/>
          </a:prstGeom>
          <a:ln w="25400">
            <a:solidFill>
              <a:schemeClr val="accent6">
                <a:lumMod val="75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endCxn id="31" idx="0"/>
          </p:cNvCxnSpPr>
          <p:nvPr/>
        </p:nvCxnSpPr>
        <p:spPr>
          <a:xfrm>
            <a:off x="5466300" y="3443959"/>
            <a:ext cx="0" cy="225596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472915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solidFill>
                  <a:srgbClr val="002060"/>
                </a:solidFill>
              </a:rPr>
              <a:t>Where to next?</a:t>
            </a:r>
            <a:endParaRPr lang="en-AU" b="1" i="1" dirty="0">
              <a:solidFill>
                <a:srgbClr val="002060"/>
              </a:solidFill>
            </a:endParaRPr>
          </a:p>
        </p:txBody>
      </p:sp>
      <p:sp>
        <p:nvSpPr>
          <p:cNvPr id="3" name="Content Placeholder 2"/>
          <p:cNvSpPr>
            <a:spLocks noGrp="1"/>
          </p:cNvSpPr>
          <p:nvPr>
            <p:ph idx="1"/>
          </p:nvPr>
        </p:nvSpPr>
        <p:spPr/>
        <p:txBody>
          <a:bodyPr>
            <a:normAutofit/>
          </a:bodyPr>
          <a:lstStyle/>
          <a:p>
            <a:pPr marL="355600" indent="-355600">
              <a:lnSpc>
                <a:spcPct val="120000"/>
              </a:lnSpc>
              <a:buClr>
                <a:srgbClr val="0070C0"/>
              </a:buClr>
              <a:buSzPct val="50000"/>
              <a:buFont typeface="Wingdings" panose="05000000000000000000" pitchFamily="2" charset="2"/>
              <a:buChar char="q"/>
            </a:pPr>
            <a:r>
              <a:rPr lang="en-US" dirty="0"/>
              <a:t>Incentive compensation</a:t>
            </a:r>
            <a:endParaRPr lang="en-US" dirty="0">
              <a:solidFill>
                <a:schemeClr val="bg2">
                  <a:lumMod val="25000"/>
                </a:schemeClr>
              </a:solidFill>
            </a:endParaRPr>
          </a:p>
          <a:p>
            <a:pPr marL="358775" indent="-358775">
              <a:lnSpc>
                <a:spcPct val="120000"/>
              </a:lnSpc>
              <a:buClr>
                <a:srgbClr val="0070C0"/>
              </a:buClr>
              <a:buSzPct val="50000"/>
              <a:buFont typeface="Wingdings" panose="05000000000000000000" pitchFamily="2" charset="2"/>
              <a:buChar char="q"/>
            </a:pPr>
            <a:r>
              <a:rPr lang="en-AU" i="1" dirty="0">
                <a:solidFill>
                  <a:schemeClr val="bg2">
                    <a:lumMod val="25000"/>
                  </a:schemeClr>
                </a:solidFill>
              </a:rPr>
              <a:t>After that we will consider performance evaluation..</a:t>
            </a:r>
          </a:p>
          <a:p>
            <a:pPr marL="806450" indent="-447675">
              <a:lnSpc>
                <a:spcPct val="120000"/>
              </a:lnSpc>
              <a:buClr>
                <a:srgbClr val="0070C0"/>
              </a:buClr>
              <a:buSzPct val="50000"/>
              <a:buBlip>
                <a:blip r:embed="rId3"/>
              </a:buBlip>
            </a:pPr>
            <a:endParaRPr lang="en-US" i="1" dirty="0">
              <a:solidFill>
                <a:schemeClr val="bg2">
                  <a:lumMod val="25000"/>
                </a:schemeClr>
              </a:solidFill>
            </a:endParaRPr>
          </a:p>
          <a:p>
            <a:pPr marL="711200" indent="0">
              <a:buClr>
                <a:srgbClr val="0070C0"/>
              </a:buClr>
              <a:buSzPct val="50000"/>
              <a:buFont typeface="Wingdings" panose="05000000000000000000" pitchFamily="2" charset="2"/>
              <a:buChar char="v"/>
            </a:pPr>
            <a:endParaRPr lang="en-US" dirty="0"/>
          </a:p>
          <a:p>
            <a:pPr marL="0" indent="0">
              <a:buClr>
                <a:srgbClr val="0070C0"/>
              </a:buClr>
              <a:buSzPct val="50000"/>
              <a:buNone/>
            </a:pPr>
            <a:endParaRPr lang="en-US"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46</a:t>
            </a:fld>
            <a:endParaRPr lang="en-AU"/>
          </a:p>
        </p:txBody>
      </p:sp>
    </p:spTree>
    <p:extLst>
      <p:ext uri="{BB962C8B-B14F-4D97-AF65-F5344CB8AC3E}">
        <p14:creationId xmlns:p14="http://schemas.microsoft.com/office/powerpoint/2010/main" val="4429803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solidFill>
                  <a:srgbClr val="002060"/>
                </a:solidFill>
              </a:rPr>
              <a:t>First Question – </a:t>
            </a:r>
            <a:r>
              <a:rPr lang="en-AU" b="1" i="1" dirty="0">
                <a:solidFill>
                  <a:srgbClr val="002060"/>
                </a:solidFill>
              </a:rPr>
              <a:t>who to hire.</a:t>
            </a:r>
          </a:p>
        </p:txBody>
      </p:sp>
      <p:sp>
        <p:nvSpPr>
          <p:cNvPr id="3" name="Content Placeholder 2"/>
          <p:cNvSpPr>
            <a:spLocks noGrp="1"/>
          </p:cNvSpPr>
          <p:nvPr>
            <p:ph idx="1"/>
          </p:nvPr>
        </p:nvSpPr>
        <p:spPr/>
        <p:txBody>
          <a:bodyPr>
            <a:normAutofit fontScale="77500" lnSpcReduction="20000"/>
          </a:bodyPr>
          <a:lstStyle/>
          <a:p>
            <a:pPr marL="355600" indent="-355600">
              <a:lnSpc>
                <a:spcPct val="120000"/>
              </a:lnSpc>
              <a:buClr>
                <a:srgbClr val="0070C0"/>
              </a:buClr>
              <a:buSzPct val="50000"/>
              <a:buFont typeface="Wingdings" panose="05000000000000000000" pitchFamily="2" charset="2"/>
              <a:buChar char="q"/>
            </a:pPr>
            <a:r>
              <a:rPr lang="en-AU" dirty="0"/>
              <a:t>Consider the problem faced by a bank in hiring someone. Assume there are two candidates: </a:t>
            </a:r>
          </a:p>
          <a:p>
            <a:pPr marL="806450" indent="-447675">
              <a:lnSpc>
                <a:spcPct val="120000"/>
              </a:lnSpc>
              <a:buClr>
                <a:srgbClr val="0070C0"/>
              </a:buClr>
              <a:buSzPct val="50000"/>
              <a:buFont typeface="Wingdings" panose="05000000000000000000" pitchFamily="2" charset="2"/>
              <a:buChar char="v"/>
            </a:pPr>
            <a:r>
              <a:rPr lang="en-AU" i="1" dirty="0">
                <a:solidFill>
                  <a:schemeClr val="bg2">
                    <a:lumMod val="50000"/>
                  </a:schemeClr>
                </a:solidFill>
              </a:rPr>
              <a:t>Lars – good pedigree, i.e. degree in economics, MBA, summer internship. Certain he can generate $200,000 in revenue per year.</a:t>
            </a:r>
          </a:p>
          <a:p>
            <a:pPr marL="806450" indent="-447675">
              <a:lnSpc>
                <a:spcPct val="120000"/>
              </a:lnSpc>
              <a:buClr>
                <a:srgbClr val="0070C0"/>
              </a:buClr>
              <a:buSzPct val="50000"/>
              <a:buFont typeface="Wingdings" panose="05000000000000000000" pitchFamily="2" charset="2"/>
              <a:buChar char="v"/>
            </a:pPr>
            <a:r>
              <a:rPr lang="en-AU" i="1" dirty="0">
                <a:solidFill>
                  <a:schemeClr val="bg2">
                    <a:lumMod val="50000"/>
                  </a:schemeClr>
                </a:solidFill>
              </a:rPr>
              <a:t>Bjork – appears to be extremely talented but you are not sure. She may be a star and generate $500,000 in revenue (prob. = 0.5), or be a dud and generate  a $100,000 loss each year (prob. = 0.5).</a:t>
            </a:r>
          </a:p>
          <a:p>
            <a:pPr marL="806450" indent="-447675">
              <a:lnSpc>
                <a:spcPct val="120000"/>
              </a:lnSpc>
              <a:buClr>
                <a:srgbClr val="0070C0"/>
              </a:buClr>
              <a:buSzPct val="50000"/>
              <a:buFont typeface="Wingdings" panose="05000000000000000000" pitchFamily="2" charset="2"/>
              <a:buChar char="v"/>
            </a:pPr>
            <a:r>
              <a:rPr lang="en-AU" i="1" dirty="0">
                <a:solidFill>
                  <a:schemeClr val="bg2">
                    <a:lumMod val="50000"/>
                  </a:schemeClr>
                </a:solidFill>
              </a:rPr>
              <a:t>Salary for either is $100,000 per year</a:t>
            </a:r>
          </a:p>
          <a:p>
            <a:pPr marL="355600" indent="-355600">
              <a:lnSpc>
                <a:spcPct val="120000"/>
              </a:lnSpc>
              <a:buClr>
                <a:srgbClr val="0070C0"/>
              </a:buClr>
              <a:buSzPct val="50000"/>
              <a:buFont typeface="Wingdings" panose="05000000000000000000" pitchFamily="2" charset="2"/>
              <a:buChar char="q"/>
            </a:pPr>
            <a:r>
              <a:rPr lang="en-AU" b="1" dirty="0">
                <a:solidFill>
                  <a:srgbClr val="FF0000"/>
                </a:solidFill>
              </a:rPr>
              <a:t>Who should you hire?</a:t>
            </a:r>
          </a:p>
          <a:p>
            <a:pPr marL="355600" indent="-355600">
              <a:lnSpc>
                <a:spcPct val="120000"/>
              </a:lnSpc>
              <a:buClr>
                <a:srgbClr val="0070C0"/>
              </a:buClr>
              <a:buSzPct val="50000"/>
              <a:buFont typeface="Wingdings" panose="05000000000000000000" pitchFamily="2" charset="2"/>
              <a:buChar char="q"/>
            </a:pPr>
            <a:r>
              <a:rPr lang="en-US" b="1" dirty="0">
                <a:solidFill>
                  <a:srgbClr val="FF0000"/>
                </a:solidFill>
              </a:rPr>
              <a:t>Why?</a:t>
            </a:r>
          </a:p>
          <a:p>
            <a:pPr marL="0" indent="0">
              <a:buClr>
                <a:srgbClr val="0070C0"/>
              </a:buClr>
              <a:buSzPct val="50000"/>
              <a:buNone/>
            </a:pPr>
            <a:endParaRPr lang="en-AU"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5</a:t>
            </a:fld>
            <a:endParaRPr lang="en-AU"/>
          </a:p>
        </p:txBody>
      </p:sp>
    </p:spTree>
    <p:extLst>
      <p:ext uri="{BB962C8B-B14F-4D97-AF65-F5344CB8AC3E}">
        <p14:creationId xmlns:p14="http://schemas.microsoft.com/office/powerpoint/2010/main" val="3232337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solidFill>
                  <a:srgbClr val="002060"/>
                </a:solidFill>
              </a:rPr>
              <a:t>First Question – </a:t>
            </a:r>
            <a:r>
              <a:rPr lang="en-AU" b="1" i="1" dirty="0">
                <a:solidFill>
                  <a:srgbClr val="002060"/>
                </a:solidFill>
              </a:rPr>
              <a:t>who to hire</a:t>
            </a:r>
            <a:r>
              <a:rPr lang="en-AU" b="1" dirty="0">
                <a:solidFill>
                  <a:srgbClr val="002060"/>
                </a:solidFill>
              </a:rPr>
              <a:t>.</a:t>
            </a:r>
            <a:endParaRPr lang="en-AU" b="1" i="1" dirty="0">
              <a:solidFill>
                <a:srgbClr val="002060"/>
              </a:solidFill>
            </a:endParaRPr>
          </a:p>
        </p:txBody>
      </p:sp>
      <p:sp>
        <p:nvSpPr>
          <p:cNvPr id="3" name="Content Placeholder 2"/>
          <p:cNvSpPr>
            <a:spLocks noGrp="1"/>
          </p:cNvSpPr>
          <p:nvPr>
            <p:ph idx="1"/>
          </p:nvPr>
        </p:nvSpPr>
        <p:spPr/>
        <p:txBody>
          <a:bodyPr>
            <a:normAutofit/>
          </a:bodyPr>
          <a:lstStyle/>
          <a:p>
            <a:pPr marL="355600" indent="-355600">
              <a:lnSpc>
                <a:spcPct val="120000"/>
              </a:lnSpc>
              <a:buClr>
                <a:srgbClr val="0070C0"/>
              </a:buClr>
              <a:buSzPct val="50000"/>
              <a:buFont typeface="Wingdings" panose="05000000000000000000" pitchFamily="2" charset="2"/>
              <a:buChar char="q"/>
            </a:pPr>
            <a:r>
              <a:rPr lang="en-AU" dirty="0"/>
              <a:t>Looking at expected value of revenue generated by each candidate doesn’t help.</a:t>
            </a:r>
          </a:p>
          <a:p>
            <a:pPr marL="355600" indent="-355600">
              <a:lnSpc>
                <a:spcPct val="120000"/>
              </a:lnSpc>
              <a:buClr>
                <a:srgbClr val="0070C0"/>
              </a:buClr>
              <a:buSzPct val="50000"/>
              <a:buFont typeface="Wingdings" panose="05000000000000000000" pitchFamily="2" charset="2"/>
              <a:buChar char="q"/>
            </a:pPr>
            <a:r>
              <a:rPr lang="en-AU" dirty="0"/>
              <a:t>Suppose talents are revealed at end of first year and either employee is expected to work at firm for 10 years. </a:t>
            </a:r>
          </a:p>
          <a:p>
            <a:pPr marL="355600" indent="-355600">
              <a:lnSpc>
                <a:spcPct val="120000"/>
              </a:lnSpc>
              <a:buClr>
                <a:srgbClr val="0070C0"/>
              </a:buClr>
              <a:buSzPct val="50000"/>
              <a:buFont typeface="Wingdings" panose="05000000000000000000" pitchFamily="2" charset="2"/>
              <a:buChar char="q"/>
            </a:pPr>
            <a:r>
              <a:rPr lang="en-AU" b="1" dirty="0">
                <a:solidFill>
                  <a:srgbClr val="FF0000"/>
                </a:solidFill>
              </a:rPr>
              <a:t>Who should you hire?</a:t>
            </a:r>
          </a:p>
          <a:p>
            <a:pPr marL="355600" indent="-355600">
              <a:lnSpc>
                <a:spcPct val="120000"/>
              </a:lnSpc>
              <a:buClr>
                <a:srgbClr val="0070C0"/>
              </a:buClr>
              <a:buSzPct val="50000"/>
              <a:buFont typeface="Wingdings" panose="05000000000000000000" pitchFamily="2" charset="2"/>
              <a:buChar char="q"/>
            </a:pPr>
            <a:r>
              <a:rPr lang="en-US" b="1" dirty="0">
                <a:solidFill>
                  <a:srgbClr val="FF0000"/>
                </a:solidFill>
              </a:rPr>
              <a:t>Why?</a:t>
            </a:r>
          </a:p>
          <a:p>
            <a:pPr marL="0" indent="0">
              <a:buClr>
                <a:srgbClr val="0070C0"/>
              </a:buClr>
              <a:buSzPct val="50000"/>
              <a:buNone/>
            </a:pPr>
            <a:endParaRPr lang="en-AU"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6</a:t>
            </a:fld>
            <a:endParaRPr lang="en-AU"/>
          </a:p>
        </p:txBody>
      </p:sp>
    </p:spTree>
    <p:extLst>
      <p:ext uri="{BB962C8B-B14F-4D97-AF65-F5344CB8AC3E}">
        <p14:creationId xmlns:p14="http://schemas.microsoft.com/office/powerpoint/2010/main" val="4001870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92019"/>
            <a:ext cx="10515600" cy="1108075"/>
          </a:xfrm>
        </p:spPr>
        <p:txBody>
          <a:bodyPr/>
          <a:lstStyle/>
          <a:p>
            <a:r>
              <a:rPr lang="en-AU" b="1" dirty="0">
                <a:solidFill>
                  <a:srgbClr val="002060"/>
                </a:solidFill>
              </a:rPr>
              <a:t>First Question – </a:t>
            </a:r>
            <a:r>
              <a:rPr lang="en-AU" b="1" i="1" dirty="0">
                <a:solidFill>
                  <a:srgbClr val="002060"/>
                </a:solidFill>
              </a:rPr>
              <a:t>who to hire</a:t>
            </a:r>
            <a:r>
              <a:rPr lang="en-AU" b="1" dirty="0">
                <a:solidFill>
                  <a:srgbClr val="002060"/>
                </a:solidFill>
              </a:rPr>
              <a:t>.</a:t>
            </a:r>
            <a:endParaRPr lang="en-AU" b="1" i="1" dirty="0">
              <a:solidFill>
                <a:srgbClr val="002060"/>
              </a:solidFill>
            </a:endParaRPr>
          </a:p>
        </p:txBody>
      </p:sp>
      <p:sp>
        <p:nvSpPr>
          <p:cNvPr id="3" name="Content Placeholder 2"/>
          <p:cNvSpPr>
            <a:spLocks noGrp="1"/>
          </p:cNvSpPr>
          <p:nvPr>
            <p:ph idx="1"/>
          </p:nvPr>
        </p:nvSpPr>
        <p:spPr>
          <a:xfrm>
            <a:off x="838200" y="1344706"/>
            <a:ext cx="10515600" cy="4832257"/>
          </a:xfrm>
        </p:spPr>
        <p:txBody>
          <a:bodyPr>
            <a:normAutofit/>
          </a:bodyPr>
          <a:lstStyle/>
          <a:p>
            <a:pPr marL="355600" indent="-355600">
              <a:lnSpc>
                <a:spcPct val="120000"/>
              </a:lnSpc>
              <a:buClr>
                <a:srgbClr val="0070C0"/>
              </a:buClr>
              <a:buSzPct val="50000"/>
              <a:buFont typeface="Wingdings" panose="05000000000000000000" pitchFamily="2" charset="2"/>
              <a:buChar char="q"/>
            </a:pPr>
            <a:endParaRPr lang="en-US" dirty="0"/>
          </a:p>
          <a:p>
            <a:pPr marL="355600" indent="-355600">
              <a:lnSpc>
                <a:spcPct val="120000"/>
              </a:lnSpc>
              <a:buClr>
                <a:srgbClr val="0070C0"/>
              </a:buClr>
              <a:buSzPct val="50000"/>
              <a:buFont typeface="Wingdings" panose="05000000000000000000" pitchFamily="2" charset="2"/>
              <a:buChar char="q"/>
            </a:pPr>
            <a:endParaRPr lang="en-US" dirty="0"/>
          </a:p>
          <a:p>
            <a:pPr marL="711200" indent="0">
              <a:buClr>
                <a:srgbClr val="0070C0"/>
              </a:buClr>
              <a:buSzPct val="50000"/>
              <a:buFont typeface="Wingdings" panose="05000000000000000000" pitchFamily="2" charset="2"/>
              <a:buChar char="v"/>
            </a:pPr>
            <a:endParaRPr lang="en-US" dirty="0"/>
          </a:p>
          <a:p>
            <a:pPr marL="355600" indent="-355600">
              <a:lnSpc>
                <a:spcPct val="120000"/>
              </a:lnSpc>
              <a:spcBef>
                <a:spcPts val="600"/>
              </a:spcBef>
              <a:spcAft>
                <a:spcPts val="600"/>
              </a:spcAft>
              <a:buClr>
                <a:srgbClr val="0070C0"/>
              </a:buClr>
              <a:buSzPct val="50000"/>
              <a:buFont typeface="Wingdings" panose="05000000000000000000" pitchFamily="2" charset="2"/>
              <a:buChar char="q"/>
            </a:pPr>
            <a:endParaRPr lang="en-US" dirty="0"/>
          </a:p>
          <a:p>
            <a:pPr>
              <a:lnSpc>
                <a:spcPct val="120000"/>
              </a:lnSpc>
              <a:spcBef>
                <a:spcPts val="600"/>
              </a:spcBef>
              <a:spcAft>
                <a:spcPts val="600"/>
              </a:spcAft>
              <a:buClr>
                <a:srgbClr val="0070C0"/>
              </a:buClr>
              <a:buSzPct val="50000"/>
            </a:pPr>
            <a:endParaRPr lang="en-AU" dirty="0"/>
          </a:p>
          <a:p>
            <a:pPr marL="355600" indent="-355600">
              <a:lnSpc>
                <a:spcPct val="120000"/>
              </a:lnSpc>
              <a:spcBef>
                <a:spcPts val="600"/>
              </a:spcBef>
              <a:spcAft>
                <a:spcPts val="600"/>
              </a:spcAft>
              <a:buClr>
                <a:srgbClr val="0070C0"/>
              </a:buClr>
              <a:buSzPct val="50000"/>
              <a:buFont typeface="Wingdings" panose="05000000000000000000" pitchFamily="2" charset="2"/>
              <a:buChar char="q"/>
            </a:pPr>
            <a:endParaRPr lang="en-US" dirty="0"/>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7</a:t>
            </a:fld>
            <a:endParaRPr lang="en-AU"/>
          </a:p>
        </p:txBody>
      </p:sp>
      <p:graphicFrame>
        <p:nvGraphicFramePr>
          <p:cNvPr id="6" name="Table 5"/>
          <p:cNvGraphicFramePr>
            <a:graphicFrameLocks noGrp="1"/>
          </p:cNvGraphicFramePr>
          <p:nvPr>
            <p:extLst>
              <p:ext uri="{D42A27DB-BD31-4B8C-83A1-F6EECF244321}">
                <p14:modId xmlns:p14="http://schemas.microsoft.com/office/powerpoint/2010/main" val="71287148"/>
              </p:ext>
            </p:extLst>
          </p:nvPr>
        </p:nvGraphicFramePr>
        <p:xfrm>
          <a:off x="1460500" y="2155506"/>
          <a:ext cx="9468000" cy="4150360"/>
        </p:xfrm>
        <a:graphic>
          <a:graphicData uri="http://schemas.openxmlformats.org/drawingml/2006/table">
            <a:tbl>
              <a:tblPr>
                <a:tableStyleId>{5C22544A-7EE6-4342-B048-85BDC9FD1C3A}</a:tableStyleId>
              </a:tblPr>
              <a:tblGrid>
                <a:gridCol w="1893600">
                  <a:extLst>
                    <a:ext uri="{9D8B030D-6E8A-4147-A177-3AD203B41FA5}">
                      <a16:colId xmlns:a16="http://schemas.microsoft.com/office/drawing/2014/main" val="20000"/>
                    </a:ext>
                  </a:extLst>
                </a:gridCol>
                <a:gridCol w="1893600">
                  <a:extLst>
                    <a:ext uri="{9D8B030D-6E8A-4147-A177-3AD203B41FA5}">
                      <a16:colId xmlns:a16="http://schemas.microsoft.com/office/drawing/2014/main" val="20001"/>
                    </a:ext>
                  </a:extLst>
                </a:gridCol>
                <a:gridCol w="1893600">
                  <a:extLst>
                    <a:ext uri="{9D8B030D-6E8A-4147-A177-3AD203B41FA5}">
                      <a16:colId xmlns:a16="http://schemas.microsoft.com/office/drawing/2014/main" val="20002"/>
                    </a:ext>
                  </a:extLst>
                </a:gridCol>
                <a:gridCol w="1893600">
                  <a:extLst>
                    <a:ext uri="{9D8B030D-6E8A-4147-A177-3AD203B41FA5}">
                      <a16:colId xmlns:a16="http://schemas.microsoft.com/office/drawing/2014/main" val="20003"/>
                    </a:ext>
                  </a:extLst>
                </a:gridCol>
                <a:gridCol w="1893600">
                  <a:extLst>
                    <a:ext uri="{9D8B030D-6E8A-4147-A177-3AD203B41FA5}">
                      <a16:colId xmlns:a16="http://schemas.microsoft.com/office/drawing/2014/main" val="20004"/>
                    </a:ext>
                  </a:extLst>
                </a:gridCol>
              </a:tblGrid>
              <a:tr h="370840">
                <a:tc>
                  <a:txBody>
                    <a:bodyPr/>
                    <a:lstStyle/>
                    <a:p>
                      <a:endParaRPr lang="en-AU" dirty="0"/>
                    </a:p>
                  </a:txBody>
                  <a:tcPr>
                    <a:noFill/>
                  </a:tcPr>
                </a:tc>
                <a:tc>
                  <a:txBody>
                    <a:bodyPr/>
                    <a:lstStyle/>
                    <a:p>
                      <a:endParaRPr lang="en-AU" dirty="0"/>
                    </a:p>
                  </a:txBody>
                  <a:tcPr>
                    <a:noFill/>
                  </a:tcPr>
                </a:tc>
                <a:tc>
                  <a:txBody>
                    <a:bodyPr/>
                    <a:lstStyle/>
                    <a:p>
                      <a:endParaRPr lang="en-AU"/>
                    </a:p>
                  </a:txBody>
                  <a:tcPr>
                    <a:noFill/>
                  </a:tcPr>
                </a:tc>
                <a:tc>
                  <a:txBody>
                    <a:bodyPr/>
                    <a:lstStyle/>
                    <a:p>
                      <a:endParaRPr lang="en-AU" dirty="0"/>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AU" sz="1800" b="1" dirty="0"/>
                    </a:p>
                  </a:txBody>
                  <a:tcPr>
                    <a:noFill/>
                  </a:tcPr>
                </a:tc>
                <a:extLst>
                  <a:ext uri="{0D108BD9-81ED-4DB2-BD59-A6C34878D82A}">
                    <a16:rowId xmlns:a16="http://schemas.microsoft.com/office/drawing/2014/main" val="10000"/>
                  </a:ext>
                </a:extLst>
              </a:tr>
              <a:tr h="370840">
                <a:tc>
                  <a:txBody>
                    <a:bodyPr/>
                    <a:lstStyle/>
                    <a:p>
                      <a:endParaRPr lang="en-AU" dirty="0"/>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dirty="0"/>
                        <a:t>Lars</a:t>
                      </a:r>
                    </a:p>
                  </a:txBody>
                  <a:tcPr>
                    <a:noFill/>
                  </a:tcPr>
                </a:tc>
                <a:tc>
                  <a:txBody>
                    <a:bodyPr/>
                    <a:lstStyle/>
                    <a:p>
                      <a:endParaRPr lang="en-AU" dirty="0"/>
                    </a:p>
                  </a:txBody>
                  <a:tcPr>
                    <a:noFill/>
                  </a:tcPr>
                </a:tc>
                <a:tc>
                  <a:txBody>
                    <a:bodyPr/>
                    <a:lstStyle/>
                    <a:p>
                      <a:r>
                        <a:rPr lang="en-AU" dirty="0"/>
                        <a:t>Net payoff $1m (</a:t>
                      </a:r>
                      <a:r>
                        <a:rPr lang="en-AU" i="1" dirty="0"/>
                        <a:t>at end 10 years</a:t>
                      </a:r>
                      <a:r>
                        <a:rPr lang="en-AU" dirty="0"/>
                        <a:t>)</a:t>
                      </a:r>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AU" sz="1800" b="1" dirty="0"/>
                    </a:p>
                  </a:txBody>
                  <a:tcPr>
                    <a:noFill/>
                  </a:tcPr>
                </a:tc>
                <a:extLst>
                  <a:ext uri="{0D108BD9-81ED-4DB2-BD59-A6C34878D82A}">
                    <a16:rowId xmlns:a16="http://schemas.microsoft.com/office/drawing/2014/main" val="10001"/>
                  </a:ext>
                </a:extLst>
              </a:tr>
              <a:tr h="370840">
                <a:tc>
                  <a:txBody>
                    <a:bodyPr/>
                    <a:lstStyle/>
                    <a:p>
                      <a:endParaRPr lang="en-AU" dirty="0"/>
                    </a:p>
                  </a:txBody>
                  <a:tcPr>
                    <a:noFill/>
                  </a:tcPr>
                </a:tc>
                <a:tc>
                  <a:txBody>
                    <a:bodyPr/>
                    <a:lstStyle/>
                    <a:p>
                      <a:endParaRPr lang="en-AU" dirty="0"/>
                    </a:p>
                  </a:txBody>
                  <a:tcPr>
                    <a:noFill/>
                  </a:tcPr>
                </a:tc>
                <a:tc>
                  <a:txBody>
                    <a:bodyPr/>
                    <a:lstStyle/>
                    <a:p>
                      <a:endParaRPr lang="en-AU" dirty="0"/>
                    </a:p>
                  </a:txBody>
                  <a:tcPr>
                    <a:noFill/>
                  </a:tcPr>
                </a:tc>
                <a:tc>
                  <a:txBody>
                    <a:bodyPr/>
                    <a:lstStyle/>
                    <a:p>
                      <a:endParaRPr lang="en-AU" dirty="0"/>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AU" sz="1800" b="1" dirty="0"/>
                    </a:p>
                  </a:txBody>
                  <a:tcPr>
                    <a:noFill/>
                  </a:tcPr>
                </a:tc>
                <a:extLst>
                  <a:ext uri="{0D108BD9-81ED-4DB2-BD59-A6C34878D82A}">
                    <a16:rowId xmlns:a16="http://schemas.microsoft.com/office/drawing/2014/main" val="10002"/>
                  </a:ext>
                </a:extLst>
              </a:tr>
              <a:tr h="370840">
                <a:tc>
                  <a:txBody>
                    <a:bodyPr/>
                    <a:lstStyle/>
                    <a:p>
                      <a:endParaRPr lang="en-AU"/>
                    </a:p>
                  </a:txBody>
                  <a:tcPr>
                    <a:noFill/>
                  </a:tcPr>
                </a:tc>
                <a:tc>
                  <a:txBody>
                    <a:bodyPr/>
                    <a:lstStyle/>
                    <a:p>
                      <a:endParaRPr lang="en-AU" dirty="0"/>
                    </a:p>
                  </a:txBody>
                  <a:tcPr>
                    <a:noFill/>
                  </a:tcPr>
                </a:tc>
                <a:tc>
                  <a:txBody>
                    <a:bodyPr/>
                    <a:lstStyle/>
                    <a:p>
                      <a:endParaRPr lang="en-AU" dirty="0"/>
                    </a:p>
                  </a:txBody>
                  <a:tcPr>
                    <a:noFill/>
                  </a:tcPr>
                </a:tc>
                <a:tc>
                  <a:txBody>
                    <a:bodyPr/>
                    <a:lstStyle/>
                    <a:p>
                      <a:endParaRPr lang="en-AU" dirty="0"/>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AU" sz="1800" b="1" dirty="0"/>
                    </a:p>
                  </a:txBody>
                  <a:tcPr>
                    <a:noFill/>
                  </a:tcPr>
                </a:tc>
                <a:extLst>
                  <a:ext uri="{0D108BD9-81ED-4DB2-BD59-A6C34878D82A}">
                    <a16:rowId xmlns:a16="http://schemas.microsoft.com/office/drawing/2014/main" val="10003"/>
                  </a:ext>
                </a:extLst>
              </a:tr>
              <a:tr h="370840">
                <a:tc>
                  <a:txBody>
                    <a:bodyPr/>
                    <a:lstStyle/>
                    <a:p>
                      <a:endParaRPr lang="en-AU" dirty="0"/>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AU" dirty="0"/>
                    </a:p>
                  </a:txBody>
                  <a:tcPr>
                    <a:noFill/>
                  </a:tcPr>
                </a:tc>
                <a:tc>
                  <a:txBody>
                    <a:bodyPr/>
                    <a:lstStyle/>
                    <a:p>
                      <a:endParaRPr lang="en-AU" dirty="0"/>
                    </a:p>
                  </a:txBody>
                  <a:tcPr>
                    <a:noFill/>
                  </a:tcPr>
                </a:tc>
                <a:tc>
                  <a:txBody>
                    <a:bodyPr/>
                    <a:lstStyle/>
                    <a:p>
                      <a:endParaRPr lang="en-AU" dirty="0"/>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AU" sz="1800" b="1" dirty="0"/>
                    </a:p>
                  </a:txBody>
                  <a:tcPr>
                    <a:noFill/>
                  </a:tcPr>
                </a:tc>
                <a:extLst>
                  <a:ext uri="{0D108BD9-81ED-4DB2-BD59-A6C34878D82A}">
                    <a16:rowId xmlns:a16="http://schemas.microsoft.com/office/drawing/2014/main" val="10004"/>
                  </a:ext>
                </a:extLst>
              </a:tr>
              <a:tr h="370840">
                <a:tc>
                  <a:txBody>
                    <a:bodyPr/>
                    <a:lstStyle/>
                    <a:p>
                      <a:endParaRPr lang="en-AU"/>
                    </a:p>
                  </a:txBody>
                  <a:tcPr>
                    <a:noFill/>
                  </a:tcPr>
                </a:tc>
                <a:tc>
                  <a:txBody>
                    <a:bodyPr/>
                    <a:lstStyle/>
                    <a:p>
                      <a:endParaRPr lang="en-AU" dirty="0"/>
                    </a:p>
                  </a:txBody>
                  <a:tcPr>
                    <a:noFill/>
                  </a:tcPr>
                </a:tc>
                <a:tc>
                  <a:txBody>
                    <a:bodyPr/>
                    <a:lstStyle/>
                    <a:p>
                      <a:endParaRPr lang="en-AU" dirty="0"/>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dirty="0"/>
                        <a:t>Net payoff $4m</a:t>
                      </a:r>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AU" sz="1800" b="1" dirty="0"/>
                    </a:p>
                  </a:txBody>
                  <a:tcPr>
                    <a:noFill/>
                  </a:tcPr>
                </a:tc>
                <a:extLst>
                  <a:ext uri="{0D108BD9-81ED-4DB2-BD59-A6C34878D82A}">
                    <a16:rowId xmlns:a16="http://schemas.microsoft.com/office/drawing/2014/main" val="10005"/>
                  </a:ext>
                </a:extLst>
              </a:tr>
              <a:tr h="370840">
                <a:tc>
                  <a:txBody>
                    <a:bodyPr/>
                    <a:lstStyle/>
                    <a:p>
                      <a:endParaRPr lang="en-AU"/>
                    </a:p>
                  </a:txBody>
                  <a:tcPr>
                    <a:noFill/>
                  </a:tcPr>
                </a:tc>
                <a:tc>
                  <a:txBody>
                    <a:bodyPr/>
                    <a:lstStyle/>
                    <a:p>
                      <a:endParaRPr lang="en-AU" dirty="0"/>
                    </a:p>
                  </a:txBody>
                  <a:tcPr>
                    <a:noFill/>
                  </a:tcPr>
                </a:tc>
                <a:tc>
                  <a:txBody>
                    <a:bodyPr/>
                    <a:lstStyle/>
                    <a:p>
                      <a:endParaRPr lang="en-AU" dirty="0"/>
                    </a:p>
                  </a:txBody>
                  <a:tcPr>
                    <a:noFill/>
                  </a:tcPr>
                </a:tc>
                <a:tc>
                  <a:txBody>
                    <a:bodyPr/>
                    <a:lstStyle/>
                    <a:p>
                      <a:endParaRPr lang="en-AU" dirty="0"/>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AU" sz="1800" b="1" dirty="0"/>
                    </a:p>
                  </a:txBody>
                  <a:tcPr>
                    <a:noFill/>
                  </a:tcPr>
                </a:tc>
                <a:extLst>
                  <a:ext uri="{0D108BD9-81ED-4DB2-BD59-A6C34878D82A}">
                    <a16:rowId xmlns:a16="http://schemas.microsoft.com/office/drawing/2014/main" val="10006"/>
                  </a:ext>
                </a:extLst>
              </a:tr>
              <a:tr h="370840">
                <a:tc>
                  <a:txBody>
                    <a:bodyPr/>
                    <a:lstStyle/>
                    <a:p>
                      <a:endParaRPr lang="en-AU"/>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dirty="0"/>
                        <a:t>Bjork</a:t>
                      </a:r>
                    </a:p>
                  </a:txBody>
                  <a:tcPr>
                    <a:noFill/>
                  </a:tcPr>
                </a:tc>
                <a:tc>
                  <a:txBody>
                    <a:bodyPr/>
                    <a:lstStyle/>
                    <a:p>
                      <a:endParaRPr lang="en-AU" dirty="0"/>
                    </a:p>
                  </a:txBody>
                  <a:tcPr>
                    <a:noFill/>
                  </a:tcPr>
                </a:tc>
                <a:tc>
                  <a:txBody>
                    <a:bodyPr/>
                    <a:lstStyle/>
                    <a:p>
                      <a:endParaRPr lang="en-AU" dirty="0"/>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AU" sz="1800" b="1" dirty="0"/>
                    </a:p>
                  </a:txBody>
                  <a:tcPr>
                    <a:noFill/>
                  </a:tcPr>
                </a:tc>
                <a:extLst>
                  <a:ext uri="{0D108BD9-81ED-4DB2-BD59-A6C34878D82A}">
                    <a16:rowId xmlns:a16="http://schemas.microsoft.com/office/drawing/2014/main" val="10007"/>
                  </a:ext>
                </a:extLst>
              </a:tr>
              <a:tr h="370840">
                <a:tc>
                  <a:txBody>
                    <a:bodyPr/>
                    <a:lstStyle/>
                    <a:p>
                      <a:endParaRPr lang="en-AU"/>
                    </a:p>
                  </a:txBody>
                  <a:tcPr>
                    <a:noFill/>
                  </a:tcPr>
                </a:tc>
                <a:tc>
                  <a:txBody>
                    <a:bodyPr/>
                    <a:lstStyle/>
                    <a:p>
                      <a:endParaRPr lang="en-AU" dirty="0"/>
                    </a:p>
                  </a:txBody>
                  <a:tcPr>
                    <a:noFill/>
                  </a:tcPr>
                </a:tc>
                <a:tc>
                  <a:txBody>
                    <a:bodyPr/>
                    <a:lstStyle/>
                    <a:p>
                      <a:endParaRPr lang="en-AU" dirty="0"/>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dirty="0"/>
                        <a:t>Net payoff = </a:t>
                      </a:r>
                    </a:p>
                    <a:p>
                      <a:pPr marL="0" marR="0" indent="0" algn="l" defTabSz="914400" rtl="0" eaLnBrk="1" fontAlgn="auto" latinLnBrk="0" hangingPunct="1">
                        <a:lnSpc>
                          <a:spcPct val="100000"/>
                        </a:lnSpc>
                        <a:spcBef>
                          <a:spcPts val="0"/>
                        </a:spcBef>
                        <a:spcAft>
                          <a:spcPts val="0"/>
                        </a:spcAft>
                        <a:buClrTx/>
                        <a:buSzTx/>
                        <a:buFontTx/>
                        <a:buNone/>
                        <a:tabLst/>
                        <a:defRPr/>
                      </a:pPr>
                      <a:r>
                        <a:rPr lang="en-AU" dirty="0"/>
                        <a:t>-$200,000</a:t>
                      </a:r>
                    </a:p>
                    <a:p>
                      <a:endParaRPr lang="en-AU" dirty="0"/>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AU" sz="1800" b="1" dirty="0"/>
                    </a:p>
                  </a:txBody>
                  <a:tcPr>
                    <a:noFill/>
                  </a:tcPr>
                </a:tc>
                <a:extLst>
                  <a:ext uri="{0D108BD9-81ED-4DB2-BD59-A6C34878D82A}">
                    <a16:rowId xmlns:a16="http://schemas.microsoft.com/office/drawing/2014/main" val="10008"/>
                  </a:ext>
                </a:extLst>
              </a:tr>
            </a:tbl>
          </a:graphicData>
        </a:graphic>
      </p:graphicFrame>
      <p:sp>
        <p:nvSpPr>
          <p:cNvPr id="13" name="Rounded Rectangle 12"/>
          <p:cNvSpPr/>
          <p:nvPr/>
        </p:nvSpPr>
        <p:spPr>
          <a:xfrm>
            <a:off x="1466850" y="3667124"/>
            <a:ext cx="1447800" cy="314325"/>
          </a:xfrm>
          <a:prstGeom prst="roundRect">
            <a:avLst/>
          </a:prstGeom>
          <a:solidFill>
            <a:srgbClr val="00B050">
              <a:alpha val="50000"/>
            </a:srgb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cxnSp>
        <p:nvCxnSpPr>
          <p:cNvPr id="15" name="Straight Arrow Connector 14"/>
          <p:cNvCxnSpPr>
            <a:stCxn id="13" idx="3"/>
          </p:cNvCxnSpPr>
          <p:nvPr/>
        </p:nvCxnSpPr>
        <p:spPr>
          <a:xfrm flipV="1">
            <a:off x="2914650" y="2800350"/>
            <a:ext cx="466725" cy="102393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2914650" y="3824287"/>
            <a:ext cx="466725" cy="114299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4655343" y="4224336"/>
            <a:ext cx="2488407"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V="1">
            <a:off x="6681787" y="2718197"/>
            <a:ext cx="461963" cy="119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V="1">
            <a:off x="4655343" y="5493900"/>
            <a:ext cx="2486025" cy="693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4038601" y="4967285"/>
            <a:ext cx="619124" cy="526615"/>
          </a:xfrm>
          <a:prstGeom prst="straightConnector1">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4038600" y="2718197"/>
            <a:ext cx="2643187" cy="0"/>
          </a:xfrm>
          <a:prstGeom prst="straightConnector1">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H="1">
            <a:off x="4038601" y="4210050"/>
            <a:ext cx="619124" cy="666746"/>
          </a:xfrm>
          <a:prstGeom prst="straightConnector1">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4657725" y="3824286"/>
            <a:ext cx="938212" cy="369332"/>
          </a:xfrm>
          <a:prstGeom prst="rect">
            <a:avLst/>
          </a:prstGeom>
          <a:noFill/>
        </p:spPr>
        <p:txBody>
          <a:bodyPr wrap="square" rtlCol="0">
            <a:spAutoFit/>
          </a:bodyPr>
          <a:lstStyle/>
          <a:p>
            <a:r>
              <a:rPr lang="en-AU" b="1" dirty="0">
                <a:solidFill>
                  <a:srgbClr val="002060"/>
                </a:solidFill>
              </a:rPr>
              <a:t>Retain</a:t>
            </a:r>
          </a:p>
        </p:txBody>
      </p:sp>
      <p:sp>
        <p:nvSpPr>
          <p:cNvPr id="48" name="TextBox 47"/>
          <p:cNvSpPr txBox="1"/>
          <p:nvPr/>
        </p:nvSpPr>
        <p:spPr>
          <a:xfrm>
            <a:off x="4645817" y="5045926"/>
            <a:ext cx="1859757" cy="369332"/>
          </a:xfrm>
          <a:prstGeom prst="rect">
            <a:avLst/>
          </a:prstGeom>
          <a:noFill/>
        </p:spPr>
        <p:txBody>
          <a:bodyPr wrap="square" rtlCol="0">
            <a:spAutoFit/>
          </a:bodyPr>
          <a:lstStyle/>
          <a:p>
            <a:r>
              <a:rPr lang="en-AU" b="1" dirty="0">
                <a:solidFill>
                  <a:srgbClr val="002060"/>
                </a:solidFill>
              </a:rPr>
              <a:t>Fire after year 1</a:t>
            </a:r>
          </a:p>
        </p:txBody>
      </p:sp>
      <p:sp>
        <p:nvSpPr>
          <p:cNvPr id="49" name="TextBox 48"/>
          <p:cNvSpPr txBox="1"/>
          <p:nvPr/>
        </p:nvSpPr>
        <p:spPr>
          <a:xfrm>
            <a:off x="3514725" y="4360304"/>
            <a:ext cx="833438" cy="276999"/>
          </a:xfrm>
          <a:prstGeom prst="rect">
            <a:avLst/>
          </a:prstGeom>
          <a:noFill/>
        </p:spPr>
        <p:txBody>
          <a:bodyPr wrap="square" rtlCol="0">
            <a:spAutoFit/>
          </a:bodyPr>
          <a:lstStyle/>
          <a:p>
            <a:r>
              <a:rPr lang="en-AU" sz="1200" b="1" dirty="0" err="1">
                <a:solidFill>
                  <a:srgbClr val="002060"/>
                </a:solidFill>
              </a:rPr>
              <a:t>Prob</a:t>
            </a:r>
            <a:r>
              <a:rPr lang="en-AU" sz="1200" b="1" dirty="0">
                <a:solidFill>
                  <a:srgbClr val="002060"/>
                </a:solidFill>
              </a:rPr>
              <a:t>=1/2 </a:t>
            </a:r>
          </a:p>
        </p:txBody>
      </p:sp>
      <p:sp>
        <p:nvSpPr>
          <p:cNvPr id="50" name="TextBox 49"/>
          <p:cNvSpPr txBox="1"/>
          <p:nvPr/>
        </p:nvSpPr>
        <p:spPr>
          <a:xfrm>
            <a:off x="3514725" y="5230592"/>
            <a:ext cx="833438" cy="276999"/>
          </a:xfrm>
          <a:prstGeom prst="rect">
            <a:avLst/>
          </a:prstGeom>
          <a:noFill/>
        </p:spPr>
        <p:txBody>
          <a:bodyPr wrap="square" rtlCol="0">
            <a:spAutoFit/>
          </a:bodyPr>
          <a:lstStyle/>
          <a:p>
            <a:r>
              <a:rPr lang="en-AU" sz="1200" b="1" dirty="0" err="1">
                <a:solidFill>
                  <a:srgbClr val="002060"/>
                </a:solidFill>
              </a:rPr>
              <a:t>Prob</a:t>
            </a:r>
            <a:r>
              <a:rPr lang="en-AU" sz="1200" b="1" dirty="0">
                <a:solidFill>
                  <a:srgbClr val="002060"/>
                </a:solidFill>
              </a:rPr>
              <a:t>=1/2 </a:t>
            </a:r>
          </a:p>
        </p:txBody>
      </p:sp>
      <p:sp>
        <p:nvSpPr>
          <p:cNvPr id="34" name="Right Brace 33"/>
          <p:cNvSpPr/>
          <p:nvPr/>
        </p:nvSpPr>
        <p:spPr>
          <a:xfrm>
            <a:off x="8686800" y="3981449"/>
            <a:ext cx="771525" cy="1752601"/>
          </a:xfrm>
          <a:prstGeom prst="rightBrace">
            <a:avLst/>
          </a:prstGeom>
          <a:ln w="19050">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53" name="TextBox 52"/>
          <p:cNvSpPr txBox="1"/>
          <p:nvPr/>
        </p:nvSpPr>
        <p:spPr>
          <a:xfrm>
            <a:off x="9458323" y="4692130"/>
            <a:ext cx="2533651" cy="646331"/>
          </a:xfrm>
          <a:prstGeom prst="rect">
            <a:avLst/>
          </a:prstGeom>
          <a:noFill/>
        </p:spPr>
        <p:txBody>
          <a:bodyPr wrap="square" rtlCol="0">
            <a:spAutoFit/>
          </a:bodyPr>
          <a:lstStyle/>
          <a:p>
            <a:r>
              <a:rPr lang="en-AU" b="1" dirty="0">
                <a:solidFill>
                  <a:srgbClr val="002060"/>
                </a:solidFill>
              </a:rPr>
              <a:t>Expected value = $1.9m (0.5 x $4m + 0.5 x -200k)</a:t>
            </a:r>
          </a:p>
        </p:txBody>
      </p:sp>
    </p:spTree>
    <p:extLst>
      <p:ext uri="{BB962C8B-B14F-4D97-AF65-F5344CB8AC3E}">
        <p14:creationId xmlns:p14="http://schemas.microsoft.com/office/powerpoint/2010/main" val="35076746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solidFill>
                  <a:srgbClr val="002060"/>
                </a:solidFill>
              </a:rPr>
              <a:t>First Question – who to hire.</a:t>
            </a:r>
            <a:endParaRPr lang="en-AU" b="1" i="1" dirty="0">
              <a:solidFill>
                <a:srgbClr val="002060"/>
              </a:solidFill>
            </a:endParaRPr>
          </a:p>
        </p:txBody>
      </p:sp>
      <p:sp>
        <p:nvSpPr>
          <p:cNvPr id="3" name="Content Placeholder 2"/>
          <p:cNvSpPr>
            <a:spLocks noGrp="1"/>
          </p:cNvSpPr>
          <p:nvPr>
            <p:ph idx="1"/>
          </p:nvPr>
        </p:nvSpPr>
        <p:spPr>
          <a:xfrm>
            <a:off x="838200" y="1733550"/>
            <a:ext cx="10515600" cy="4524375"/>
          </a:xfrm>
        </p:spPr>
        <p:txBody>
          <a:bodyPr>
            <a:normAutofit fontScale="85000" lnSpcReduction="20000"/>
          </a:bodyPr>
          <a:lstStyle/>
          <a:p>
            <a:pPr marL="355600" indent="-355600">
              <a:lnSpc>
                <a:spcPct val="120000"/>
              </a:lnSpc>
              <a:buClr>
                <a:srgbClr val="0070C0"/>
              </a:buClr>
              <a:buSzPct val="50000"/>
              <a:buFont typeface="Wingdings" panose="05000000000000000000" pitchFamily="2" charset="2"/>
              <a:buChar char="q"/>
            </a:pPr>
            <a:r>
              <a:rPr lang="en-AU" dirty="0"/>
              <a:t>So go for the risky option because you can always fire or ‘let go’.</a:t>
            </a:r>
          </a:p>
          <a:p>
            <a:pPr marL="355600" indent="-355600">
              <a:lnSpc>
                <a:spcPct val="120000"/>
              </a:lnSpc>
              <a:buClr>
                <a:srgbClr val="0070C0"/>
              </a:buClr>
              <a:buSzPct val="50000"/>
              <a:buFont typeface="Wingdings" panose="05000000000000000000" pitchFamily="2" charset="2"/>
              <a:buChar char="q"/>
            </a:pPr>
            <a:r>
              <a:rPr lang="en-AU" dirty="0"/>
              <a:t>This may be counter intuitive – we often argue that risk is a bad thing so if the expected values are the same go with the ‘safe’ option.</a:t>
            </a:r>
          </a:p>
          <a:p>
            <a:pPr marL="355600" indent="-355600">
              <a:lnSpc>
                <a:spcPct val="120000"/>
              </a:lnSpc>
              <a:buClr>
                <a:srgbClr val="0070C0"/>
              </a:buClr>
              <a:buSzPct val="50000"/>
              <a:buFont typeface="Wingdings" panose="05000000000000000000" pitchFamily="2" charset="2"/>
              <a:buChar char="q"/>
            </a:pPr>
            <a:r>
              <a:rPr lang="en-AU" dirty="0"/>
              <a:t>But this is a simple model, we might need to consider: </a:t>
            </a:r>
          </a:p>
          <a:p>
            <a:pPr marL="714375" indent="-352425">
              <a:lnSpc>
                <a:spcPct val="120000"/>
              </a:lnSpc>
              <a:buClr>
                <a:srgbClr val="0070C0"/>
              </a:buClr>
              <a:buSzPct val="50000"/>
              <a:buFont typeface="Wingdings" panose="05000000000000000000" pitchFamily="2" charset="2"/>
              <a:buChar char="v"/>
            </a:pPr>
            <a:r>
              <a:rPr lang="en-AU" i="1" dirty="0"/>
              <a:t>Downside risk</a:t>
            </a:r>
            <a:r>
              <a:rPr lang="en-AU" i="1" dirty="0">
                <a:solidFill>
                  <a:schemeClr val="bg2">
                    <a:lumMod val="25000"/>
                  </a:schemeClr>
                </a:solidFill>
              </a:rPr>
              <a:t> – the greater the downside risk, the less profitable to go with the risky option. The larger the potential loss, the less attractive is Bjork (as an employee)</a:t>
            </a:r>
          </a:p>
          <a:p>
            <a:pPr marL="714375" indent="-352425">
              <a:lnSpc>
                <a:spcPct val="120000"/>
              </a:lnSpc>
              <a:buClr>
                <a:srgbClr val="0070C0"/>
              </a:buClr>
              <a:buSzPct val="50000"/>
              <a:buFont typeface="Wingdings" panose="05000000000000000000" pitchFamily="2" charset="2"/>
              <a:buChar char="v"/>
            </a:pPr>
            <a:r>
              <a:rPr lang="en-AU" i="1" dirty="0"/>
              <a:t>Upside risk</a:t>
            </a:r>
            <a:r>
              <a:rPr lang="en-AU" i="1" dirty="0">
                <a:solidFill>
                  <a:schemeClr val="bg2">
                    <a:lumMod val="25000"/>
                  </a:schemeClr>
                </a:solidFill>
              </a:rPr>
              <a:t> – the greater the upside risk, the more profitable to go with the risky option.</a:t>
            </a:r>
            <a:r>
              <a:rPr lang="en-AU" i="1" dirty="0"/>
              <a:t> </a:t>
            </a:r>
          </a:p>
          <a:p>
            <a:pPr marL="714375" indent="-352425">
              <a:lnSpc>
                <a:spcPct val="120000"/>
              </a:lnSpc>
              <a:buClr>
                <a:srgbClr val="0070C0"/>
              </a:buClr>
              <a:buSzPct val="50000"/>
              <a:buFont typeface="Wingdings" panose="05000000000000000000" pitchFamily="2" charset="2"/>
              <a:buChar char="v"/>
            </a:pPr>
            <a:r>
              <a:rPr lang="en-AU" i="1" dirty="0"/>
              <a:t>Terminations costs</a:t>
            </a:r>
            <a:r>
              <a:rPr lang="en-AU" i="1" dirty="0">
                <a:solidFill>
                  <a:schemeClr val="bg2">
                    <a:lumMod val="25000"/>
                  </a:schemeClr>
                </a:solidFill>
              </a:rPr>
              <a:t> – we have ignored these, but they may be substantial.</a:t>
            </a:r>
          </a:p>
          <a:p>
            <a:pPr marL="714375" indent="-352425">
              <a:lnSpc>
                <a:spcPct val="120000"/>
              </a:lnSpc>
              <a:buClr>
                <a:srgbClr val="0070C0"/>
              </a:buClr>
              <a:buSzPct val="50000"/>
              <a:buFont typeface="Wingdings" panose="05000000000000000000" pitchFamily="2" charset="2"/>
              <a:buChar char="v"/>
            </a:pPr>
            <a:endParaRPr lang="en-AU" i="1" dirty="0">
              <a:solidFill>
                <a:schemeClr val="bg2">
                  <a:lumMod val="25000"/>
                </a:schemeClr>
              </a:solidFill>
            </a:endParaRPr>
          </a:p>
          <a:p>
            <a:pPr marL="714375" indent="-352425">
              <a:lnSpc>
                <a:spcPct val="120000"/>
              </a:lnSpc>
              <a:buClr>
                <a:srgbClr val="0070C0"/>
              </a:buClr>
              <a:buSzPct val="50000"/>
              <a:buFont typeface="Wingdings" panose="05000000000000000000" pitchFamily="2" charset="2"/>
              <a:buChar char="v"/>
            </a:pPr>
            <a:endParaRPr lang="en-AU" i="1" dirty="0">
              <a:solidFill>
                <a:schemeClr val="bg2">
                  <a:lumMod val="25000"/>
                </a:schemeClr>
              </a:solidFill>
            </a:endParaRPr>
          </a:p>
          <a:p>
            <a:pPr marL="714375" indent="-352425">
              <a:lnSpc>
                <a:spcPct val="120000"/>
              </a:lnSpc>
              <a:buClr>
                <a:srgbClr val="0070C0"/>
              </a:buClr>
              <a:buSzPct val="50000"/>
              <a:buFont typeface="Wingdings" panose="05000000000000000000" pitchFamily="2" charset="2"/>
              <a:buChar char="v"/>
            </a:pPr>
            <a:endParaRPr lang="en-AU" i="1" dirty="0">
              <a:solidFill>
                <a:schemeClr val="bg2">
                  <a:lumMod val="25000"/>
                </a:schemeClr>
              </a:solidFill>
            </a:endParaRPr>
          </a:p>
          <a:p>
            <a:pPr marL="0" indent="0">
              <a:buClr>
                <a:srgbClr val="0070C0"/>
              </a:buClr>
              <a:buSzPct val="50000"/>
              <a:buNone/>
            </a:pPr>
            <a:endParaRPr lang="en-AU"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8</a:t>
            </a:fld>
            <a:endParaRPr lang="en-AU"/>
          </a:p>
        </p:txBody>
      </p:sp>
    </p:spTree>
    <p:extLst>
      <p:ext uri="{BB962C8B-B14F-4D97-AF65-F5344CB8AC3E}">
        <p14:creationId xmlns:p14="http://schemas.microsoft.com/office/powerpoint/2010/main" val="2188708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solidFill>
                  <a:srgbClr val="002060"/>
                </a:solidFill>
              </a:rPr>
              <a:t>First Question – who to hire.</a:t>
            </a:r>
            <a:endParaRPr lang="en-AU" b="1" i="1" dirty="0">
              <a:solidFill>
                <a:srgbClr val="002060"/>
              </a:solidFill>
            </a:endParaRPr>
          </a:p>
        </p:txBody>
      </p:sp>
      <p:sp>
        <p:nvSpPr>
          <p:cNvPr id="3" name="Content Placeholder 2"/>
          <p:cNvSpPr>
            <a:spLocks noGrp="1"/>
          </p:cNvSpPr>
          <p:nvPr>
            <p:ph idx="1"/>
          </p:nvPr>
        </p:nvSpPr>
        <p:spPr>
          <a:xfrm>
            <a:off x="838200" y="1733550"/>
            <a:ext cx="10515600" cy="4524375"/>
          </a:xfrm>
        </p:spPr>
        <p:txBody>
          <a:bodyPr>
            <a:normAutofit lnSpcReduction="10000"/>
          </a:bodyPr>
          <a:lstStyle/>
          <a:p>
            <a:pPr marL="355600" indent="-355600">
              <a:lnSpc>
                <a:spcPct val="120000"/>
              </a:lnSpc>
              <a:buClr>
                <a:srgbClr val="0070C0"/>
              </a:buClr>
              <a:buSzPct val="50000"/>
              <a:buFont typeface="Wingdings" panose="05000000000000000000" pitchFamily="2" charset="2"/>
              <a:buChar char="q"/>
            </a:pPr>
            <a:r>
              <a:rPr lang="en-AU" dirty="0"/>
              <a:t>But this is a simple model, we might need to consider: </a:t>
            </a:r>
          </a:p>
          <a:p>
            <a:pPr marL="714375" indent="-352425">
              <a:lnSpc>
                <a:spcPct val="120000"/>
              </a:lnSpc>
              <a:buClr>
                <a:srgbClr val="0070C0"/>
              </a:buClr>
              <a:buSzPct val="50000"/>
              <a:buFont typeface="Wingdings" panose="05000000000000000000" pitchFamily="2" charset="2"/>
              <a:buChar char="v"/>
            </a:pPr>
            <a:r>
              <a:rPr lang="en-AU" i="1" dirty="0"/>
              <a:t>Risk aversion</a:t>
            </a:r>
            <a:r>
              <a:rPr lang="en-AU" i="1" dirty="0">
                <a:solidFill>
                  <a:schemeClr val="bg2">
                    <a:lumMod val="25000"/>
                  </a:schemeClr>
                </a:solidFill>
              </a:rPr>
              <a:t> – we simply assumed the firm was risk neutral which may or may not be accurate.</a:t>
            </a:r>
          </a:p>
          <a:p>
            <a:pPr marL="714375" indent="-352425">
              <a:lnSpc>
                <a:spcPct val="120000"/>
              </a:lnSpc>
              <a:buClr>
                <a:srgbClr val="0070C0"/>
              </a:buClr>
              <a:buSzPct val="50000"/>
              <a:buFont typeface="Wingdings" panose="05000000000000000000" pitchFamily="2" charset="2"/>
              <a:buChar char="v"/>
            </a:pPr>
            <a:r>
              <a:rPr lang="en-AU" i="1" dirty="0"/>
              <a:t>Probation </a:t>
            </a:r>
            <a:r>
              <a:rPr lang="en-AU" i="1" dirty="0">
                <a:solidFill>
                  <a:schemeClr val="bg2">
                    <a:lumMod val="25000"/>
                  </a:schemeClr>
                </a:solidFill>
              </a:rPr>
              <a:t> – its length could easily change the calculation.</a:t>
            </a:r>
          </a:p>
          <a:p>
            <a:pPr marL="714375" indent="-352425">
              <a:lnSpc>
                <a:spcPct val="120000"/>
              </a:lnSpc>
              <a:buClr>
                <a:srgbClr val="0070C0"/>
              </a:buClr>
              <a:buSzPct val="50000"/>
              <a:buFont typeface="Wingdings" panose="05000000000000000000" pitchFamily="2" charset="2"/>
              <a:buChar char="v"/>
            </a:pPr>
            <a:r>
              <a:rPr lang="en-AU" i="1" dirty="0"/>
              <a:t>Length of evaluation </a:t>
            </a:r>
            <a:r>
              <a:rPr lang="en-AU" i="1" dirty="0">
                <a:solidFill>
                  <a:schemeClr val="bg2">
                    <a:lumMod val="25000"/>
                  </a:schemeClr>
                </a:solidFill>
              </a:rPr>
              <a:t>– the longer it is the greater the potential risk the firm exposes itself to.</a:t>
            </a:r>
          </a:p>
          <a:p>
            <a:pPr marL="714375" indent="-352425">
              <a:lnSpc>
                <a:spcPct val="120000"/>
              </a:lnSpc>
              <a:buClr>
                <a:srgbClr val="0070C0"/>
              </a:buClr>
              <a:buSzPct val="50000"/>
              <a:buFont typeface="Wingdings" panose="05000000000000000000" pitchFamily="2" charset="2"/>
              <a:buChar char="v"/>
            </a:pPr>
            <a:r>
              <a:rPr lang="en-AU" i="1" dirty="0"/>
              <a:t>Length of employment </a:t>
            </a:r>
            <a:r>
              <a:rPr lang="en-AU" i="1" dirty="0">
                <a:solidFill>
                  <a:schemeClr val="bg2">
                    <a:lumMod val="25000"/>
                  </a:schemeClr>
                </a:solidFill>
              </a:rPr>
              <a:t>– also affects the value of making a hire, a star who stays a long time is valuable.</a:t>
            </a:r>
          </a:p>
          <a:p>
            <a:pPr marL="714375" indent="-352425">
              <a:lnSpc>
                <a:spcPct val="120000"/>
              </a:lnSpc>
              <a:buClr>
                <a:srgbClr val="0070C0"/>
              </a:buClr>
              <a:buSzPct val="50000"/>
              <a:buFont typeface="Wingdings" panose="05000000000000000000" pitchFamily="2" charset="2"/>
              <a:buChar char="v"/>
            </a:pPr>
            <a:endParaRPr lang="en-AU" i="1" dirty="0">
              <a:solidFill>
                <a:schemeClr val="bg2">
                  <a:lumMod val="25000"/>
                </a:schemeClr>
              </a:solidFill>
            </a:endParaRPr>
          </a:p>
          <a:p>
            <a:pPr marL="714375" indent="-352425">
              <a:lnSpc>
                <a:spcPct val="120000"/>
              </a:lnSpc>
              <a:buClr>
                <a:srgbClr val="0070C0"/>
              </a:buClr>
              <a:buSzPct val="50000"/>
              <a:buFont typeface="Wingdings" panose="05000000000000000000" pitchFamily="2" charset="2"/>
              <a:buChar char="v"/>
            </a:pPr>
            <a:endParaRPr lang="en-AU" i="1" dirty="0">
              <a:solidFill>
                <a:schemeClr val="bg2">
                  <a:lumMod val="25000"/>
                </a:schemeClr>
              </a:solidFill>
            </a:endParaRPr>
          </a:p>
          <a:p>
            <a:pPr marL="714375" indent="-352425">
              <a:lnSpc>
                <a:spcPct val="120000"/>
              </a:lnSpc>
              <a:buClr>
                <a:srgbClr val="0070C0"/>
              </a:buClr>
              <a:buSzPct val="50000"/>
              <a:buFont typeface="Wingdings" panose="05000000000000000000" pitchFamily="2" charset="2"/>
              <a:buChar char="v"/>
            </a:pPr>
            <a:endParaRPr lang="en-AU" i="1" dirty="0">
              <a:solidFill>
                <a:schemeClr val="bg2">
                  <a:lumMod val="25000"/>
                </a:schemeClr>
              </a:solidFill>
            </a:endParaRPr>
          </a:p>
          <a:p>
            <a:pPr marL="0" indent="0">
              <a:buClr>
                <a:srgbClr val="0070C0"/>
              </a:buClr>
              <a:buSzPct val="50000"/>
              <a:buNone/>
            </a:pPr>
            <a:endParaRPr lang="en-AU"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9</a:t>
            </a:fld>
            <a:endParaRPr lang="en-AU"/>
          </a:p>
        </p:txBody>
      </p:sp>
    </p:spTree>
    <p:extLst>
      <p:ext uri="{BB962C8B-B14F-4D97-AF65-F5344CB8AC3E}">
        <p14:creationId xmlns:p14="http://schemas.microsoft.com/office/powerpoint/2010/main" val="479887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LASTSLIDEVIEWED" val="596,46,Where to next?"/>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9850</TotalTime>
  <Words>4169</Words>
  <Application>Microsoft Office PowerPoint</Application>
  <PresentationFormat>Widescreen</PresentationFormat>
  <Paragraphs>537</Paragraphs>
  <Slides>46</Slides>
  <Notes>41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46</vt:i4>
      </vt:variant>
    </vt:vector>
  </HeadingPairs>
  <TitlesOfParts>
    <vt:vector size="52" baseType="lpstr">
      <vt:lpstr>Arial</vt:lpstr>
      <vt:lpstr>Calibri</vt:lpstr>
      <vt:lpstr>Calibri Light</vt:lpstr>
      <vt:lpstr>Cambria Math</vt:lpstr>
      <vt:lpstr>Wingdings</vt:lpstr>
      <vt:lpstr>Office Theme</vt:lpstr>
      <vt:lpstr>Lecture 8 Getting and Keeping the Right People</vt:lpstr>
      <vt:lpstr>Outline</vt:lpstr>
      <vt:lpstr>Outline</vt:lpstr>
      <vt:lpstr>Getting and keeping the right people..</vt:lpstr>
      <vt:lpstr>First Question – who to hire.</vt:lpstr>
      <vt:lpstr>First Question – who to hire.</vt:lpstr>
      <vt:lpstr>First Question – who to hire.</vt:lpstr>
      <vt:lpstr>First Question – who to hire.</vt:lpstr>
      <vt:lpstr>First Question – who to hire.</vt:lpstr>
      <vt:lpstr>First Question – who to hire.</vt:lpstr>
      <vt:lpstr>Next Question – what standards to apply?</vt:lpstr>
      <vt:lpstr>Next Question – what standards to apply?</vt:lpstr>
      <vt:lpstr>Next Question – what standards to apply?</vt:lpstr>
      <vt:lpstr>Next Step – the recruitment process</vt:lpstr>
      <vt:lpstr>Next Step – the recruitment process</vt:lpstr>
      <vt:lpstr>Next Step – the recruitment process</vt:lpstr>
      <vt:lpstr>Next Step – the recruitment process</vt:lpstr>
      <vt:lpstr>Contracting Objectives</vt:lpstr>
      <vt:lpstr>The Level of Pay</vt:lpstr>
      <vt:lpstr>PowerPoint Presentation</vt:lpstr>
      <vt:lpstr>The Level of Pay - Employees</vt:lpstr>
      <vt:lpstr>The Level of Pay - Jobs</vt:lpstr>
      <vt:lpstr>The Level of Pay - Jobs</vt:lpstr>
      <vt:lpstr>Internal Labour Markets</vt:lpstr>
      <vt:lpstr>Internal Labour Markets</vt:lpstr>
      <vt:lpstr>Internal Labour Markets - Pay</vt:lpstr>
      <vt:lpstr>Internal Labour Markets – Efficiency wages</vt:lpstr>
      <vt:lpstr>Internal Labour Markets – Efficiency wages</vt:lpstr>
      <vt:lpstr>Internal Labour Markets – Efficiency wages</vt:lpstr>
      <vt:lpstr>Internal Labour Markets – Efficiency wages</vt:lpstr>
      <vt:lpstr>Internal Labour Markets – Efficiency wages</vt:lpstr>
      <vt:lpstr>Internal Labour Markets – Efficiency wages</vt:lpstr>
      <vt:lpstr>Internal Labour Markets – Efficiency wages</vt:lpstr>
      <vt:lpstr>Internal Labour Markets – Job Seniority</vt:lpstr>
      <vt:lpstr>PowerPoint Presentation</vt:lpstr>
      <vt:lpstr>Internal Labour Markets – Job Seniority</vt:lpstr>
      <vt:lpstr>Internal Labour Markets – Job Seniority</vt:lpstr>
      <vt:lpstr>Internal Labour Markets – Promotions</vt:lpstr>
      <vt:lpstr>Internal Labour Markets – Promotions</vt:lpstr>
      <vt:lpstr>Internal Labour Markets – Promotions</vt:lpstr>
      <vt:lpstr>Internal Labour Markets – Promotions</vt:lpstr>
      <vt:lpstr>The Salary- Fringe Benefit Mix</vt:lpstr>
      <vt:lpstr>PowerPoint Presentation</vt:lpstr>
      <vt:lpstr>The Salary- Fringe Benefit Mix</vt:lpstr>
      <vt:lpstr>PowerPoint Presentation</vt:lpstr>
      <vt:lpstr>Where to next?</vt:lpstr>
    </vt:vector>
  </TitlesOfParts>
  <Company>University of Sydney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Econ1040  Principles of Economics</dc:title>
  <dc:creator>Stephen Whelan</dc:creator>
  <cp:lastModifiedBy>Jason A Collins</cp:lastModifiedBy>
  <cp:revision>521</cp:revision>
  <dcterms:created xsi:type="dcterms:W3CDTF">2015-02-25T21:48:00Z</dcterms:created>
  <dcterms:modified xsi:type="dcterms:W3CDTF">2020-02-10T22:49:59Z</dcterms:modified>
</cp:coreProperties>
</file>