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95" r:id="rId4"/>
    <p:sldId id="630" r:id="rId5"/>
    <p:sldId id="571" r:id="rId6"/>
    <p:sldId id="631"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5" r:id="rId21"/>
    <p:sldId id="646" r:id="rId22"/>
    <p:sldId id="668" r:id="rId23"/>
    <p:sldId id="647" r:id="rId24"/>
    <p:sldId id="648" r:id="rId25"/>
    <p:sldId id="649" r:id="rId26"/>
    <p:sldId id="650" r:id="rId27"/>
    <p:sldId id="651" r:id="rId28"/>
    <p:sldId id="652" r:id="rId29"/>
    <p:sldId id="573" r:id="rId30"/>
    <p:sldId id="672" r:id="rId31"/>
    <p:sldId id="653" r:id="rId32"/>
    <p:sldId id="669" r:id="rId33"/>
    <p:sldId id="654" r:id="rId34"/>
    <p:sldId id="655" r:id="rId35"/>
    <p:sldId id="656" r:id="rId36"/>
    <p:sldId id="657" r:id="rId37"/>
    <p:sldId id="658" r:id="rId38"/>
    <p:sldId id="665" r:id="rId39"/>
    <p:sldId id="666" r:id="rId40"/>
    <p:sldId id="667" r:id="rId41"/>
    <p:sldId id="660" r:id="rId42"/>
    <p:sldId id="661" r:id="rId43"/>
    <p:sldId id="673" r:id="rId44"/>
    <p:sldId id="662" r:id="rId45"/>
    <p:sldId id="618" r:id="rId46"/>
    <p:sldId id="663" r:id="rId47"/>
    <p:sldId id="670" r:id="rId48"/>
    <p:sldId id="664" r:id="rId49"/>
    <p:sldId id="671" r:id="rId50"/>
    <p:sldId id="596"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705" autoAdjust="0"/>
  </p:normalViewPr>
  <p:slideViewPr>
    <p:cSldViewPr snapToGrid="0">
      <p:cViewPr varScale="1">
        <p:scale>
          <a:sx n="61" d="100"/>
          <a:sy n="61" d="100"/>
        </p:scale>
        <p:origin x="8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760392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394744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9</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Incentive Compensation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01317" y="766547"/>
            <a:ext cx="1473499" cy="646331"/>
          </a:xfrm>
          <a:prstGeom prst="rect">
            <a:avLst/>
          </a:prstGeom>
          <a:noFill/>
        </p:spPr>
        <p:txBody>
          <a:bodyPr wrap="square" rtlCol="0">
            <a:spAutoFit/>
          </a:bodyPr>
          <a:lstStyle/>
          <a:p>
            <a:pPr algn="ctr"/>
            <a:r>
              <a:rPr lang="en-US" dirty="0"/>
              <a:t>Benefits &amp; costs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8634409" y="1408888"/>
            <a:ext cx="1566866" cy="584775"/>
          </a:xfrm>
          <a:prstGeom prst="rect">
            <a:avLst/>
          </a:prstGeom>
          <a:noFill/>
        </p:spPr>
        <p:txBody>
          <a:bodyPr wrap="square" rtlCol="0">
            <a:spAutoFit/>
          </a:bodyPr>
          <a:lstStyle/>
          <a:p>
            <a:pPr algn="ctr"/>
            <a:r>
              <a:rPr lang="en-US" sz="1600" i="1" dirty="0"/>
              <a:t>Benefit of effort: $100e</a:t>
            </a:r>
          </a:p>
        </p:txBody>
      </p:sp>
      <p:sp>
        <p:nvSpPr>
          <p:cNvPr id="41" name="TextBox 40"/>
          <p:cNvSpPr txBox="1"/>
          <p:nvPr/>
        </p:nvSpPr>
        <p:spPr>
          <a:xfrm>
            <a:off x="9689955" y="5554979"/>
            <a:ext cx="1555133" cy="338554"/>
          </a:xfrm>
          <a:prstGeom prst="rect">
            <a:avLst/>
          </a:prstGeom>
          <a:noFill/>
        </p:spPr>
        <p:txBody>
          <a:bodyPr wrap="square" rtlCol="0">
            <a:spAutoFit/>
          </a:bodyPr>
          <a:lstStyle/>
          <a:p>
            <a:pPr algn="ctr"/>
            <a:r>
              <a:rPr lang="en-US" sz="1600" i="1" dirty="0"/>
              <a:t>e (effort)</a:t>
            </a:r>
          </a:p>
        </p:txBody>
      </p:sp>
      <p:cxnSp>
        <p:nvCxnSpPr>
          <p:cNvPr id="24" name="Straight Connector 23"/>
          <p:cNvCxnSpPr/>
          <p:nvPr/>
        </p:nvCxnSpPr>
        <p:spPr>
          <a:xfrm flipV="1">
            <a:off x="3405227" y="1590675"/>
            <a:ext cx="5176798" cy="4096393"/>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93626" y="3638871"/>
            <a:ext cx="363" cy="20481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38066" y="4772353"/>
            <a:ext cx="736750" cy="338554"/>
          </a:xfrm>
          <a:prstGeom prst="rect">
            <a:avLst/>
          </a:prstGeom>
          <a:noFill/>
        </p:spPr>
        <p:txBody>
          <a:bodyPr wrap="square" rtlCol="0">
            <a:spAutoFit/>
          </a:bodyPr>
          <a:lstStyle/>
          <a:p>
            <a:r>
              <a:rPr lang="en-US" sz="1600" dirty="0"/>
              <a:t>1000</a:t>
            </a:r>
          </a:p>
        </p:txBody>
      </p:sp>
      <p:sp>
        <p:nvSpPr>
          <p:cNvPr id="31" name="TextBox 30"/>
          <p:cNvSpPr txBox="1"/>
          <p:nvPr/>
        </p:nvSpPr>
        <p:spPr>
          <a:xfrm>
            <a:off x="5638800" y="5767136"/>
            <a:ext cx="704850" cy="338554"/>
          </a:xfrm>
          <a:prstGeom prst="rect">
            <a:avLst/>
          </a:prstGeom>
          <a:noFill/>
        </p:spPr>
        <p:txBody>
          <a:bodyPr wrap="square" rtlCol="0">
            <a:spAutoFit/>
          </a:bodyPr>
          <a:lstStyle/>
          <a:p>
            <a:r>
              <a:rPr lang="en-US" sz="1600" dirty="0"/>
              <a:t>e*=50</a:t>
            </a:r>
          </a:p>
        </p:txBody>
      </p:sp>
      <p:sp>
        <p:nvSpPr>
          <p:cNvPr id="25" name="TextBox 24"/>
          <p:cNvSpPr txBox="1"/>
          <p:nvPr/>
        </p:nvSpPr>
        <p:spPr>
          <a:xfrm>
            <a:off x="7167277" y="3884331"/>
            <a:ext cx="2091024" cy="338554"/>
          </a:xfrm>
          <a:prstGeom prst="rect">
            <a:avLst/>
          </a:prstGeom>
          <a:noFill/>
        </p:spPr>
        <p:txBody>
          <a:bodyPr wrap="square" rtlCol="0">
            <a:spAutoFit/>
          </a:bodyPr>
          <a:lstStyle/>
          <a:p>
            <a:r>
              <a:rPr lang="en-US" sz="1600" i="1" dirty="0"/>
              <a:t>Firm profit = $1500</a:t>
            </a:r>
          </a:p>
        </p:txBody>
      </p:sp>
      <p:sp>
        <p:nvSpPr>
          <p:cNvPr id="6" name="Arc 5"/>
          <p:cNvSpPr/>
          <p:nvPr/>
        </p:nvSpPr>
        <p:spPr>
          <a:xfrm rot="5773435">
            <a:off x="676011" y="-1432219"/>
            <a:ext cx="6031694" cy="6851764"/>
          </a:xfrm>
          <a:prstGeom prst="arc">
            <a:avLst>
              <a:gd name="adj1" fmla="val 16186269"/>
              <a:gd name="adj2" fmla="val 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0" name="Straight Connector 19"/>
          <p:cNvCxnSpPr/>
          <p:nvPr/>
        </p:nvCxnSpPr>
        <p:spPr>
          <a:xfrm flipV="1">
            <a:off x="4414877" y="2839710"/>
            <a:ext cx="3443248" cy="2715269"/>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269762" y="3638871"/>
            <a:ext cx="27242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66998" y="4222885"/>
            <a:ext cx="272422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17602" y="4061288"/>
            <a:ext cx="736750" cy="338554"/>
          </a:xfrm>
          <a:prstGeom prst="rect">
            <a:avLst/>
          </a:prstGeom>
          <a:noFill/>
        </p:spPr>
        <p:txBody>
          <a:bodyPr wrap="square" rtlCol="0">
            <a:spAutoFit/>
          </a:bodyPr>
          <a:lstStyle/>
          <a:p>
            <a:r>
              <a:rPr lang="en-US" sz="1600" dirty="0"/>
              <a:t>3500</a:t>
            </a:r>
          </a:p>
        </p:txBody>
      </p:sp>
      <p:sp>
        <p:nvSpPr>
          <p:cNvPr id="23" name="TextBox 22"/>
          <p:cNvSpPr txBox="1"/>
          <p:nvPr/>
        </p:nvSpPr>
        <p:spPr>
          <a:xfrm>
            <a:off x="2617602" y="3479203"/>
            <a:ext cx="736750" cy="338554"/>
          </a:xfrm>
          <a:prstGeom prst="rect">
            <a:avLst/>
          </a:prstGeom>
          <a:noFill/>
        </p:spPr>
        <p:txBody>
          <a:bodyPr wrap="square" rtlCol="0">
            <a:spAutoFit/>
          </a:bodyPr>
          <a:lstStyle/>
          <a:p>
            <a:r>
              <a:rPr lang="en-US" sz="1600" dirty="0"/>
              <a:t>5000</a:t>
            </a:r>
          </a:p>
        </p:txBody>
      </p:sp>
      <p:sp>
        <p:nvSpPr>
          <p:cNvPr id="27" name="TextBox 26"/>
          <p:cNvSpPr txBox="1"/>
          <p:nvPr/>
        </p:nvSpPr>
        <p:spPr>
          <a:xfrm>
            <a:off x="6062659" y="1704213"/>
            <a:ext cx="1566866" cy="584775"/>
          </a:xfrm>
          <a:prstGeom prst="rect">
            <a:avLst/>
          </a:prstGeom>
          <a:noFill/>
        </p:spPr>
        <p:txBody>
          <a:bodyPr wrap="square" rtlCol="0">
            <a:spAutoFit/>
          </a:bodyPr>
          <a:lstStyle/>
          <a:p>
            <a:pPr algn="ctr"/>
            <a:r>
              <a:rPr lang="en-US" sz="1600" i="1" dirty="0"/>
              <a:t>Cost of effort: $1000 + e</a:t>
            </a:r>
            <a:r>
              <a:rPr lang="en-US" sz="1600" i="1" baseline="30000" dirty="0"/>
              <a:t>2</a:t>
            </a:r>
          </a:p>
        </p:txBody>
      </p:sp>
      <p:sp>
        <p:nvSpPr>
          <p:cNvPr id="7" name="Right Brace 6"/>
          <p:cNvSpPr/>
          <p:nvPr/>
        </p:nvSpPr>
        <p:spPr>
          <a:xfrm>
            <a:off x="6062659" y="3648480"/>
            <a:ext cx="45719" cy="548864"/>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9" name="Straight Arrow Connector 8"/>
          <p:cNvCxnSpPr>
            <a:stCxn id="25" idx="1"/>
            <a:endCxn id="7" idx="1"/>
          </p:cNvCxnSpPr>
          <p:nvPr/>
        </p:nvCxnSpPr>
        <p:spPr>
          <a:xfrm flipH="1" flipV="1">
            <a:off x="6108378" y="3922912"/>
            <a:ext cx="1058899" cy="1306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31" grpId="0"/>
      <p:bldP spid="25" grpId="0"/>
      <p:bldP spid="6" grpId="0" animBg="1"/>
      <p:bldP spid="22" grpId="0"/>
      <p:bldP spid="23" grpId="0"/>
      <p:bldP spid="27"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Why not pay Ian more – after all it will induce higher effort…. </a:t>
                </a:r>
                <a:r>
                  <a:rPr lang="en-AU" b="1" i="1" dirty="0">
                    <a:solidFill>
                      <a:srgbClr val="FF0000"/>
                    </a:solidFill>
                  </a:rPr>
                  <a:t>but</a:t>
                </a:r>
                <a:r>
                  <a:rPr lang="en-AU" dirty="0"/>
                  <a:t>..?</a:t>
                </a:r>
              </a:p>
              <a:p>
                <a:pPr marL="355600" indent="-355600">
                  <a:lnSpc>
                    <a:spcPct val="120000"/>
                  </a:lnSpc>
                  <a:buClr>
                    <a:srgbClr val="0070C0"/>
                  </a:buClr>
                  <a:buSzPct val="50000"/>
                  <a:buFont typeface="Wingdings" panose="05000000000000000000" pitchFamily="2" charset="2"/>
                  <a:buChar char="q"/>
                </a:pPr>
                <a:r>
                  <a:rPr lang="en-AU" dirty="0"/>
                  <a:t>In fact, the key here is that at effort level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a:rPr>
                          <m:t>𝑒</m:t>
                        </m:r>
                        <m:r>
                          <a:rPr lang="en-AU" b="0" i="1" smtClean="0">
                            <a:latin typeface="Cambria Math"/>
                          </a:rPr>
                          <m:t> </m:t>
                        </m:r>
                      </m:e>
                    </m:acc>
                    <m:r>
                      <a:rPr lang="en-AU" b="0" i="1" smtClean="0">
                        <a:latin typeface="Cambria Math"/>
                      </a:rPr>
                      <m:t>=50</m:t>
                    </m:r>
                  </m:oMath>
                </a14:m>
                <a:r>
                  <a:rPr lang="en-AU" dirty="0"/>
                  <a:t>, what we should recognise is that the </a:t>
                </a:r>
                <a:r>
                  <a:rPr lang="en-AU" b="1" i="1" dirty="0">
                    <a:solidFill>
                      <a:srgbClr val="FF0000"/>
                    </a:solidFill>
                  </a:rPr>
                  <a:t>marginal benefit </a:t>
                </a:r>
                <a:r>
                  <a:rPr lang="en-AU" dirty="0"/>
                  <a:t>of higher effort is exactly equal to the </a:t>
                </a:r>
                <a:r>
                  <a:rPr lang="en-AU" b="1" i="1" dirty="0">
                    <a:solidFill>
                      <a:srgbClr val="FF0000"/>
                    </a:solidFill>
                  </a:rPr>
                  <a:t>marginal cost </a:t>
                </a:r>
                <a:r>
                  <a:rPr lang="en-AU" dirty="0"/>
                  <a:t>of inducing higher effort.</a:t>
                </a:r>
              </a:p>
              <a:p>
                <a:pPr marL="355600" indent="-355600">
                  <a:lnSpc>
                    <a:spcPct val="120000"/>
                  </a:lnSpc>
                  <a:buClr>
                    <a:srgbClr val="0070C0"/>
                  </a:buClr>
                  <a:buSzPct val="50000"/>
                  <a:buFont typeface="Wingdings" panose="05000000000000000000" pitchFamily="2" charset="2"/>
                  <a:buChar char="q"/>
                </a:pPr>
                <a:r>
                  <a:rPr lang="en-AU" dirty="0"/>
                  <a:t>This can be seen in the diagram on the previous page…</a:t>
                </a:r>
              </a:p>
              <a:p>
                <a:pPr marL="355600" indent="-355600">
                  <a:lnSpc>
                    <a:spcPct val="120000"/>
                  </a:lnSpc>
                  <a:buClr>
                    <a:srgbClr val="0070C0"/>
                  </a:buClr>
                  <a:buSzPct val="50000"/>
                  <a:buFont typeface="Wingdings" panose="05000000000000000000" pitchFamily="2" charset="2"/>
                  <a:buChar char="q"/>
                </a:pPr>
                <a:r>
                  <a:rPr lang="en-AU" dirty="0"/>
                  <a:t>What is wrong with the story so far?</a:t>
                </a:r>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42273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For one, Ian’s effort is usually not </a:t>
                </a:r>
                <a:r>
                  <a:rPr lang="en-AU" dirty="0" err="1"/>
                  <a:t>costlessly</a:t>
                </a:r>
                <a:r>
                  <a:rPr lang="en-AU" dirty="0"/>
                  <a:t> observable by </a:t>
                </a:r>
                <a:r>
                  <a:rPr lang="en-AU" dirty="0" err="1"/>
                  <a:t>AssemCo</a:t>
                </a:r>
                <a:r>
                  <a:rPr lang="en-AU" dirty="0"/>
                  <a:t>. , and therefore not verifiable by a court. </a:t>
                </a:r>
              </a:p>
              <a:p>
                <a:pPr marL="355600" indent="-355600">
                  <a:lnSpc>
                    <a:spcPct val="120000"/>
                  </a:lnSpc>
                  <a:buClr>
                    <a:srgbClr val="0070C0"/>
                  </a:buClr>
                  <a:buSzPct val="50000"/>
                  <a:buFont typeface="Wingdings" panose="05000000000000000000" pitchFamily="2" charset="2"/>
                  <a:buChar char="q"/>
                </a:pPr>
                <a:r>
                  <a:rPr lang="en-AU" dirty="0"/>
                  <a:t>Hence, in general the effort is not contractible over.</a:t>
                </a:r>
              </a:p>
              <a:p>
                <a:pPr marL="355600" indent="-355600">
                  <a:lnSpc>
                    <a:spcPct val="120000"/>
                  </a:lnSpc>
                  <a:buClr>
                    <a:srgbClr val="0070C0"/>
                  </a:buClr>
                  <a:buSzPct val="50000"/>
                  <a:buFont typeface="Wingdings" panose="05000000000000000000" pitchFamily="2" charset="2"/>
                  <a:buChar char="q"/>
                </a:pPr>
                <a:r>
                  <a:rPr lang="en-AU" dirty="0"/>
                  <a:t>Why not just look at output?</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For one it may be difficult to measure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Even if it was measureable, it may not reflect effort. That is, its more likely that:</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b="0" i="1" smtClean="0">
                          <a:latin typeface="Cambria Math"/>
                        </a:rPr>
                        <m:t>𝑄</m:t>
                      </m:r>
                      <m:r>
                        <a:rPr lang="en-AU" b="0" i="1" smtClean="0">
                          <a:latin typeface="Cambria Math"/>
                        </a:rPr>
                        <m:t>=100</m:t>
                      </m:r>
                      <m:r>
                        <a:rPr lang="en-AU" b="0" i="1" smtClean="0">
                          <a:latin typeface="Cambria Math"/>
                        </a:rPr>
                        <m:t>𝑒</m:t>
                      </m:r>
                      <m:r>
                        <a:rPr lang="en-AU" b="0" i="1" smtClean="0">
                          <a:latin typeface="Cambria Math"/>
                        </a:rPr>
                        <m:t>+</m:t>
                      </m:r>
                      <m:r>
                        <a:rPr lang="en-AU" b="0" i="1" smtClean="0">
                          <a:latin typeface="Cambria Math"/>
                          <a:ea typeface="Cambria Math"/>
                        </a:rPr>
                        <m:t>𝜇</m:t>
                      </m:r>
                    </m:oMath>
                  </m:oMathPara>
                </a14:m>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8" t="-700" r="-4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338098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p:sp>
        <p:nvSpPr>
          <p:cNvPr id="3" name="Content Placeholder 2"/>
          <p:cNvSpPr>
            <a:spLocks noGrp="1"/>
          </p:cNvSpPr>
          <p:nvPr>
            <p:ph idx="1"/>
          </p:nvPr>
        </p:nvSpPr>
        <p:spPr>
          <a:xfrm>
            <a:off x="838200" y="1695450"/>
            <a:ext cx="10515600" cy="4533900"/>
          </a:xfrm>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There are at least three lessons that we can draw:</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Incentive problems exist because the interests of the firm/ employer and the employee diverge. The principal-agent problem.</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Incentive conflicts do not cause problems when effort is contractible – so with DuPont they could have simply specified the appropriate level of effort for which a bonus was payable if it was the case that the actions of employees were </a:t>
            </a:r>
            <a:r>
              <a:rPr lang="en-AU" i="1" dirty="0" err="1">
                <a:solidFill>
                  <a:schemeClr val="bg2">
                    <a:lumMod val="25000"/>
                  </a:schemeClr>
                </a:solidFill>
              </a:rPr>
              <a:t>costlessly</a:t>
            </a:r>
            <a:r>
              <a:rPr lang="en-AU" i="1" dirty="0">
                <a:solidFill>
                  <a:schemeClr val="bg2">
                    <a:lumMod val="25000"/>
                  </a:schemeClr>
                </a:solidFill>
              </a:rPr>
              <a:t> observable.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 choosing the optimal action the costs to the employee from higher effort and the benefits to the firm in terms of higher profits need to be balanced. Recall we have discussed the idea of compensating differentials previously</a:t>
            </a: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397040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Incentives from Ownership</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There is a ‘simple’ solution to the problem – </a:t>
                </a:r>
                <a:r>
                  <a:rPr lang="en-AU" i="1" dirty="0">
                    <a:solidFill>
                      <a:schemeClr val="bg2">
                        <a:lumMod val="25000"/>
                      </a:schemeClr>
                    </a:solidFill>
                  </a:rPr>
                  <a:t>sell Ian the benefits of his efforts…</a:t>
                </a:r>
              </a:p>
              <a:p>
                <a:pPr marL="355600" indent="-355600">
                  <a:lnSpc>
                    <a:spcPct val="120000"/>
                  </a:lnSpc>
                  <a:buClr>
                    <a:srgbClr val="0070C0"/>
                  </a:buClr>
                  <a:buSzPct val="50000"/>
                  <a:buFont typeface="Wingdings" panose="05000000000000000000" pitchFamily="2" charset="2"/>
                  <a:buChar char="q"/>
                </a:pPr>
                <a:r>
                  <a:rPr lang="en-AU" dirty="0"/>
                  <a:t>In this case that would mean selling to Ian his output which is equal to </a:t>
                </a:r>
                <a14:m>
                  <m:oMath xmlns:m="http://schemas.openxmlformats.org/officeDocument/2006/math">
                    <m:r>
                      <a:rPr lang="en-AU" i="1">
                        <a:latin typeface="Cambria Math"/>
                      </a:rPr>
                      <m:t>100</m:t>
                    </m:r>
                    <m:r>
                      <a:rPr lang="en-AU" i="1">
                        <a:latin typeface="Cambria Math"/>
                      </a:rPr>
                      <m:t>𝑒</m:t>
                    </m:r>
                    <m:r>
                      <a:rPr lang="en-AU" b="0" i="0" smtClean="0">
                        <a:latin typeface="Cambria Math"/>
                      </a:rPr>
                      <m:t> </m:t>
                    </m:r>
                  </m:oMath>
                </a14:m>
                <a:r>
                  <a:rPr lang="en-AU" dirty="0"/>
                  <a:t>for a price of $1500. </a:t>
                </a:r>
                <a:r>
                  <a:rPr lang="en-AU" i="1" dirty="0">
                    <a:solidFill>
                      <a:srgbClr val="FF0000"/>
                    </a:solidFill>
                  </a:rPr>
                  <a:t>Why this amount?</a:t>
                </a:r>
              </a:p>
              <a:p>
                <a:pPr marL="355600" indent="-355600">
                  <a:lnSpc>
                    <a:spcPct val="120000"/>
                  </a:lnSpc>
                  <a:buClr>
                    <a:srgbClr val="0070C0"/>
                  </a:buClr>
                  <a:buSzPct val="50000"/>
                  <a:buFont typeface="Wingdings" panose="05000000000000000000" pitchFamily="2" charset="2"/>
                  <a:buChar char="q"/>
                </a:pPr>
                <a:r>
                  <a:rPr lang="en-AU" dirty="0"/>
                  <a:t>Ian’s problem then becomes: </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b="0" i="1" smtClean="0">
                              <a:latin typeface="Cambria Math"/>
                            </a:rPr>
                            <m:t>𝑚𝑎𝑥</m:t>
                          </m:r>
                        </m:e>
                        <m:sub>
                          <m:r>
                            <a:rPr lang="en-AU" i="1">
                              <a:latin typeface="Cambria Math"/>
                            </a:rPr>
                            <m:t>𝑒</m:t>
                          </m:r>
                        </m:sub>
                      </m:sSub>
                      <m:r>
                        <a:rPr lang="en-AU" b="0" i="1" smtClean="0">
                          <a:latin typeface="Cambria Math"/>
                        </a:rPr>
                        <m:t>𝑈</m:t>
                      </m:r>
                      <m:d>
                        <m:dPr>
                          <m:ctrlPr>
                            <a:rPr lang="en-AU" b="0" i="1" smtClean="0">
                              <a:latin typeface="Cambria Math" panose="02040503050406030204" pitchFamily="18" charset="0"/>
                            </a:rPr>
                          </m:ctrlPr>
                        </m:dPr>
                        <m:e>
                          <m:r>
                            <a:rPr lang="en-AU" b="0" i="1" smtClean="0">
                              <a:latin typeface="Cambria Math"/>
                            </a:rPr>
                            <m:t>.</m:t>
                          </m:r>
                        </m:e>
                      </m:d>
                      <m:r>
                        <a:rPr lang="en-AU" i="1">
                          <a:latin typeface="Cambria Math"/>
                        </a:rPr>
                        <m:t>=</m:t>
                      </m:r>
                      <m:r>
                        <a:rPr lang="en-AU" b="0" i="1" smtClean="0">
                          <a:latin typeface="Cambria Math"/>
                        </a:rPr>
                        <m:t>𝐼</m:t>
                      </m:r>
                      <m:r>
                        <a:rPr lang="en-AU" b="0" i="1" smtClean="0">
                          <a:latin typeface="Cambria Math"/>
                        </a:rPr>
                        <m:t>−</m:t>
                      </m:r>
                      <m:sSup>
                        <m:sSupPr>
                          <m:ctrlPr>
                            <a:rPr lang="en-AU" b="0" i="1" smtClean="0">
                              <a:latin typeface="Cambria Math" panose="02040503050406030204" pitchFamily="18" charset="0"/>
                            </a:rPr>
                          </m:ctrlPr>
                        </m:sSupPr>
                        <m:e>
                          <m:r>
                            <a:rPr lang="en-AU" b="0" i="1" smtClean="0">
                              <a:latin typeface="Cambria Math"/>
                            </a:rPr>
                            <m:t>𝑒</m:t>
                          </m:r>
                        </m:e>
                        <m:sup>
                          <m:r>
                            <a:rPr lang="en-AU" b="0" i="1" smtClean="0">
                              <a:latin typeface="Cambria Math"/>
                            </a:rPr>
                            <m:t>2</m:t>
                          </m:r>
                        </m:sup>
                      </m:sSup>
                      <m:r>
                        <a:rPr lang="en-AU" b="0" i="1" smtClean="0">
                          <a:latin typeface="Cambria Math"/>
                        </a:rPr>
                        <m:t>   </m:t>
                      </m:r>
                      <m:r>
                        <a:rPr lang="en-AU" b="0" i="1" smtClean="0">
                          <a:latin typeface="Cambria Math"/>
                        </a:rPr>
                        <m:t>𝑠</m:t>
                      </m:r>
                      <m:r>
                        <a:rPr lang="en-AU" b="0" i="1" smtClean="0">
                          <a:latin typeface="Cambria Math"/>
                        </a:rPr>
                        <m:t>.</m:t>
                      </m:r>
                      <m:r>
                        <a:rPr lang="en-AU" b="0" i="1" smtClean="0">
                          <a:latin typeface="Cambria Math"/>
                        </a:rPr>
                        <m:t>𝑡</m:t>
                      </m:r>
                      <m:r>
                        <a:rPr lang="en-AU" b="0" i="1" smtClean="0">
                          <a:latin typeface="Cambria Math"/>
                        </a:rPr>
                        <m:t>.  </m:t>
                      </m:r>
                      <m:r>
                        <a:rPr lang="en-AU" b="0" i="1" smtClean="0">
                          <a:latin typeface="Cambria Math"/>
                        </a:rPr>
                        <m:t>𝐼</m:t>
                      </m:r>
                      <m:r>
                        <a:rPr lang="en-AU" b="0" i="1" smtClean="0">
                          <a:latin typeface="Cambria Math"/>
                        </a:rPr>
                        <m:t>=100</m:t>
                      </m:r>
                      <m:r>
                        <a:rPr lang="en-AU" b="0" i="1" smtClean="0">
                          <a:latin typeface="Cambria Math"/>
                        </a:rPr>
                        <m:t>𝑒</m:t>
                      </m:r>
                      <m:r>
                        <a:rPr lang="en-AU" b="0" i="1" smtClean="0">
                          <a:latin typeface="Cambria Math"/>
                        </a:rPr>
                        <m:t>−1500</m:t>
                      </m:r>
                    </m:oMath>
                  </m:oMathPara>
                </a14:m>
                <a:endParaRPr lang="en-AU" dirty="0"/>
              </a:p>
              <a:p>
                <a:pPr marL="361950" indent="0">
                  <a:lnSpc>
                    <a:spcPct val="120000"/>
                  </a:lnSpc>
                  <a:buClr>
                    <a:srgbClr val="0070C0"/>
                  </a:buClr>
                  <a:buSzPct val="50000"/>
                  <a:buNone/>
                  <a:tabLst>
                    <a:tab pos="2867025" algn="l"/>
                  </a:tabLst>
                </a:pPr>
                <a:r>
                  <a:rPr lang="en-AU" i="1" dirty="0">
                    <a:solidFill>
                      <a:schemeClr val="bg2">
                        <a:lumMod val="25000"/>
                      </a:schemeClr>
                    </a:solidFill>
                  </a:rPr>
                  <a:t>Solution: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a:rPr>
                          <m:t>𝑒</m:t>
                        </m:r>
                      </m:e>
                      <m:sup>
                        <m:r>
                          <a:rPr lang="en-AU" b="0" i="1" smtClean="0">
                            <a:latin typeface="Cambria Math"/>
                          </a:rPr>
                          <m:t>∗</m:t>
                        </m:r>
                      </m:sup>
                    </m:sSup>
                    <m:r>
                      <a:rPr lang="en-AU" b="0" i="1" smtClean="0">
                        <a:latin typeface="Cambria Math"/>
                      </a:rPr>
                      <m:t>=50</m:t>
                    </m:r>
                  </m:oMath>
                </a14:m>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134185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Incentives from Ownership</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In fact, this is what we see in the ‘real world’ all the time – many jobs are ‘sold’.</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Franchisees – effectively the franchisee buys the right to a future stream of profits generated by his or her efforts.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Think about the incentives which such arrangements provide. At the same time, what constraints are imposed on the franchisees?.</a:t>
            </a:r>
          </a:p>
          <a:p>
            <a:pPr marL="355600" indent="-355600">
              <a:lnSpc>
                <a:spcPct val="120000"/>
              </a:lnSpc>
              <a:buClr>
                <a:srgbClr val="0070C0"/>
              </a:buClr>
              <a:buSzPct val="50000"/>
              <a:buFont typeface="Wingdings" panose="05000000000000000000" pitchFamily="2" charset="2"/>
              <a:buChar char="q"/>
            </a:pPr>
            <a:r>
              <a:rPr lang="en-AU" dirty="0"/>
              <a:t>More generally, a majority of businesses (at least by number) are owner operated. </a:t>
            </a:r>
          </a:p>
          <a:p>
            <a:pPr marL="355600" indent="-355600">
              <a:lnSpc>
                <a:spcPct val="120000"/>
              </a:lnSpc>
              <a:buClr>
                <a:srgbClr val="0070C0"/>
              </a:buClr>
              <a:buSzPct val="50000"/>
              <a:buFont typeface="Wingdings" panose="05000000000000000000" pitchFamily="2" charset="2"/>
              <a:buChar char="q"/>
            </a:pPr>
            <a:r>
              <a:rPr lang="en-AU" dirty="0"/>
              <a:t>Of course there are limits from such an arrangement …</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18742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Limits from Ownership</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There are of course limits from simply atomising the employment relationship so all individuals are effectively owner-operated firms: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Wealth constraints – few managers (or individuals more generally) have the resources to buy their share of the firm</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Risk aversion – typically individuals are risk averse. Owners expose themselves to the inherent risks associated with the business environment. Employees avoid ( to some extent) the risk associated with risky environments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Team production – output or the results from an individuals efforts depend on not just the individuals own effort. Identifying the output from any one individual may be difficult or impossible.</a:t>
            </a:r>
          </a:p>
          <a:p>
            <a:pPr marL="355600" indent="-355600">
              <a:lnSpc>
                <a:spcPct val="120000"/>
              </a:lnSpc>
              <a:buClr>
                <a:srgbClr val="0070C0"/>
              </a:buClr>
              <a:buSzPct val="50000"/>
              <a:buFont typeface="Wingdings" panose="05000000000000000000" pitchFamily="2" charset="2"/>
              <a:buChar char="q"/>
            </a:pPr>
            <a:r>
              <a:rPr lang="en-AU" dirty="0"/>
              <a:t>Lets consider the problem of risk sharing …this is important when thinking about the agency problem…..</a:t>
            </a: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20549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Optimal Risk Sharing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Consider two risk averse individuals.</a:t>
                </a:r>
              </a:p>
              <a:p>
                <a:pPr marL="355600" indent="-355600">
                  <a:lnSpc>
                    <a:spcPct val="120000"/>
                  </a:lnSpc>
                  <a:buClr>
                    <a:srgbClr val="0070C0"/>
                  </a:buClr>
                  <a:buSzPct val="50000"/>
                  <a:buFont typeface="Wingdings" panose="05000000000000000000" pitchFamily="2" charset="2"/>
                  <a:buChar char="q"/>
                </a:pPr>
                <a:r>
                  <a:rPr lang="en-AU" dirty="0"/>
                  <a:t>Suppose they each face a risky but independent payment/ income stream.</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smtClean="0">
                          <a:latin typeface="Cambria Math"/>
                          <a:ea typeface="Cambria Math"/>
                        </a:rPr>
                        <m:t>𝛼</m:t>
                      </m:r>
                      <m:r>
                        <a:rPr lang="en-AU" b="0" i="1" smtClean="0">
                          <a:latin typeface="Cambria Math"/>
                          <a:ea typeface="Cambria Math"/>
                        </a:rPr>
                        <m:t>=0.5=</m:t>
                      </m:r>
                      <m:r>
                        <a:rPr lang="en-AU" b="0" i="1" smtClean="0">
                          <a:latin typeface="Cambria Math"/>
                          <a:ea typeface="Cambria Math"/>
                        </a:rPr>
                        <m:t>𝑝𝑟𝑜𝑏𝑎𝑏𝑖𝑙𝑖𝑡𝑦</m:t>
                      </m:r>
                      <m:r>
                        <a:rPr lang="en-AU" b="0" i="1" smtClean="0">
                          <a:latin typeface="Cambria Math"/>
                          <a:ea typeface="Cambria Math"/>
                        </a:rPr>
                        <m:t> </m:t>
                      </m:r>
                      <m:r>
                        <a:rPr lang="en-AU" b="0" i="1" smtClean="0">
                          <a:latin typeface="Cambria Math"/>
                          <a:ea typeface="Cambria Math"/>
                        </a:rPr>
                        <m:t>𝑜𝑓</m:t>
                      </m:r>
                      <m:r>
                        <a:rPr lang="en-AU" b="0" i="1" smtClean="0">
                          <a:latin typeface="Cambria Math"/>
                          <a:ea typeface="Cambria Math"/>
                        </a:rPr>
                        <m:t> </m:t>
                      </m:r>
                      <m:r>
                        <a:rPr lang="en-AU" b="0" i="1" smtClean="0">
                          <a:latin typeface="Cambria Math"/>
                          <a:ea typeface="Cambria Math"/>
                        </a:rPr>
                        <m:t>𝑟𝑒𝑐𝑒𝑖𝑣𝑖𝑛𝑔</m:t>
                      </m:r>
                      <m:r>
                        <a:rPr lang="en-AU" b="0" i="1" smtClean="0">
                          <a:latin typeface="Cambria Math"/>
                          <a:ea typeface="Cambria Math"/>
                        </a:rPr>
                        <m:t> $10,000</m:t>
                      </m:r>
                    </m:oMath>
                  </m:oMathPara>
                </a14:m>
                <a:endParaRPr lang="en-AU" b="0" dirty="0">
                  <a:ea typeface="Cambria Math"/>
                </a:endParaRPr>
              </a:p>
              <a:p>
                <a:pPr marL="361950" indent="-361950" algn="ctr">
                  <a:lnSpc>
                    <a:spcPct val="120000"/>
                  </a:lnSpc>
                  <a:buClr>
                    <a:srgbClr val="0070C0"/>
                  </a:buClr>
                  <a:buSzPct val="50000"/>
                  <a:buNone/>
                </a:pPr>
                <a:r>
                  <a:rPr lang="en-AU" dirty="0">
                    <a:ea typeface="Cambria Math"/>
                  </a:rPr>
                  <a:t>(</a:t>
                </a:r>
                <a14:m>
                  <m:oMath xmlns:m="http://schemas.openxmlformats.org/officeDocument/2006/math">
                    <m:r>
                      <a:rPr lang="en-AU" b="0" i="0" smtClean="0">
                        <a:latin typeface="Cambria Math"/>
                        <a:ea typeface="Cambria Math"/>
                      </a:rPr>
                      <m:t>1−</m:t>
                    </m:r>
                    <m:r>
                      <a:rPr lang="en-AU" i="1">
                        <a:latin typeface="Cambria Math"/>
                        <a:ea typeface="Cambria Math"/>
                      </a:rPr>
                      <m:t>𝛼</m:t>
                    </m:r>
                    <m:r>
                      <a:rPr lang="en-AU" b="0" i="1" smtClean="0">
                        <a:latin typeface="Cambria Math"/>
                        <a:ea typeface="Cambria Math"/>
                      </a:rPr>
                      <m:t>)</m:t>
                    </m:r>
                    <m:r>
                      <a:rPr lang="en-AU" i="1">
                        <a:latin typeface="Cambria Math"/>
                        <a:ea typeface="Cambria Math"/>
                      </a:rPr>
                      <m:t>=0.5=</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m:t>
                    </m:r>
                    <m:r>
                      <a:rPr lang="en-AU" i="1">
                        <a:latin typeface="Cambria Math"/>
                        <a:ea typeface="Cambria Math"/>
                      </a:rPr>
                      <m:t>𝑟𝑒𝑐𝑒𝑖𝑣𝑖𝑛𝑔</m:t>
                    </m:r>
                    <m:r>
                      <a:rPr lang="en-AU" i="1">
                        <a:latin typeface="Cambria Math"/>
                        <a:ea typeface="Cambria Math"/>
                      </a:rPr>
                      <m:t> $0</m:t>
                    </m:r>
                  </m:oMath>
                </a14:m>
                <a:endParaRPr lang="en-AU" dirty="0">
                  <a:ea typeface="Cambria Math"/>
                </a:endParaRPr>
              </a:p>
              <a:p>
                <a:pPr marL="355600" indent="-355600">
                  <a:lnSpc>
                    <a:spcPct val="120000"/>
                  </a:lnSpc>
                  <a:buClr>
                    <a:srgbClr val="0070C0"/>
                  </a:buClr>
                  <a:buSzPct val="50000"/>
                  <a:buFont typeface="Wingdings" panose="05000000000000000000" pitchFamily="2" charset="2"/>
                  <a:buChar char="q"/>
                </a:pPr>
                <a:r>
                  <a:rPr lang="en-AU" dirty="0"/>
                  <a:t>Now consider the probabilities and payoffs if the parties agree to split the payoff:</a:t>
                </a:r>
              </a:p>
              <a:p>
                <a:pPr marL="0" indent="266700">
                  <a:lnSpc>
                    <a:spcPct val="120000"/>
                  </a:lnSpc>
                  <a:buClr>
                    <a:srgbClr val="0070C0"/>
                  </a:buClr>
                  <a:buSzPct val="50000"/>
                  <a:buNone/>
                  <a:tabLst>
                    <a:tab pos="266700" algn="l"/>
                  </a:tabLst>
                </a:pPr>
                <a14:m>
                  <m:oMathPara xmlns:m="http://schemas.openxmlformats.org/officeDocument/2006/math">
                    <m:oMathParaPr>
                      <m:jc m:val="center"/>
                    </m:oMathParaPr>
                    <m:oMath xmlns:m="http://schemas.openxmlformats.org/officeDocument/2006/math">
                      <m:r>
                        <a:rPr lang="en-AU" b="0" i="1" smtClean="0">
                          <a:latin typeface="Cambria Math"/>
                          <a:ea typeface="Cambria Math"/>
                        </a:rPr>
                        <m:t>$0 </m:t>
                      </m:r>
                      <m:r>
                        <a:rPr lang="en-AU" b="0" i="1" smtClean="0">
                          <a:latin typeface="Cambria Math"/>
                          <a:ea typeface="Cambria Math"/>
                        </a:rPr>
                        <m:t>𝑤𝑖𝑡h</m:t>
                      </m:r>
                      <m:r>
                        <a:rPr lang="en-AU" b="0" i="1" smtClean="0">
                          <a:latin typeface="Cambria Math"/>
                          <a:ea typeface="Cambria Math"/>
                        </a:rPr>
                        <m:t> </m:t>
                      </m:r>
                      <m:r>
                        <a:rPr lang="en-AU" b="0" i="1" smtClean="0">
                          <a:latin typeface="Cambria Math"/>
                          <a:ea typeface="Cambria Math"/>
                        </a:rPr>
                        <m:t>𝑝𝑟𝑜𝑏𝑎𝑏𝑖𝑙𝑖𝑡𝑦</m:t>
                      </m:r>
                      <m:r>
                        <a:rPr lang="en-AU" b="0" i="1" smtClean="0">
                          <a:latin typeface="Cambria Math"/>
                          <a:ea typeface="Cambria Math"/>
                        </a:rPr>
                        <m:t> </m:t>
                      </m:r>
                      <m:r>
                        <a:rPr lang="en-AU" b="0" i="1" smtClean="0">
                          <a:latin typeface="Cambria Math"/>
                          <a:ea typeface="Cambria Math"/>
                        </a:rPr>
                        <m:t>𝑜𝑓</m:t>
                      </m:r>
                      <m:r>
                        <a:rPr lang="en-AU" b="0" i="1" smtClean="0">
                          <a:latin typeface="Cambria Math"/>
                          <a:ea typeface="Cambria Math"/>
                        </a:rPr>
                        <m:t> 0.25.</m:t>
                      </m:r>
                    </m:oMath>
                  </m:oMathPara>
                </a14:m>
                <a:endParaRPr lang="en-AU" b="0" i="1" dirty="0">
                  <a:latin typeface="Cambria Math"/>
                  <a:ea typeface="Cambria Math"/>
                </a:endParaRPr>
              </a:p>
              <a:p>
                <a:pPr marL="0" indent="0" algn="ctr">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a:latin typeface="Cambria Math"/>
                          <a:ea typeface="Cambria Math"/>
                        </a:rPr>
                        <m:t>$</m:t>
                      </m:r>
                      <m:r>
                        <a:rPr lang="en-AU" b="0" i="1" smtClean="0">
                          <a:latin typeface="Cambria Math"/>
                          <a:ea typeface="Cambria Math"/>
                        </a:rPr>
                        <m:t>500</m:t>
                      </m:r>
                      <m:r>
                        <a:rPr lang="en-AU" i="1">
                          <a:latin typeface="Cambria Math"/>
                          <a:ea typeface="Cambria Math"/>
                        </a:rPr>
                        <m:t>0 </m:t>
                      </m:r>
                      <m:r>
                        <a:rPr lang="en-AU" i="1">
                          <a:latin typeface="Cambria Math"/>
                          <a:ea typeface="Cambria Math"/>
                        </a:rPr>
                        <m:t>𝑤𝑖𝑡h</m:t>
                      </m:r>
                      <m:r>
                        <a:rPr lang="en-AU" i="1">
                          <a:latin typeface="Cambria Math"/>
                          <a:ea typeface="Cambria Math"/>
                        </a:rPr>
                        <m:t> </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0.25.</m:t>
                      </m:r>
                    </m:oMath>
                  </m:oMathPara>
                </a14:m>
                <a:endParaRPr lang="en-AU" i="1" dirty="0">
                  <a:latin typeface="Cambria Math"/>
                  <a:ea typeface="Cambria Math"/>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m:t>
                      </m:r>
                      <m:r>
                        <a:rPr lang="en-AU" b="0" i="1" smtClean="0">
                          <a:latin typeface="Cambria Math"/>
                          <a:ea typeface="Cambria Math"/>
                        </a:rPr>
                        <m:t>500</m:t>
                      </m:r>
                      <m:r>
                        <a:rPr lang="en-AU" i="1">
                          <a:latin typeface="Cambria Math"/>
                          <a:ea typeface="Cambria Math"/>
                        </a:rPr>
                        <m:t>0 </m:t>
                      </m:r>
                      <m:r>
                        <a:rPr lang="en-AU" i="1">
                          <a:latin typeface="Cambria Math"/>
                          <a:ea typeface="Cambria Math"/>
                        </a:rPr>
                        <m:t>𝑤𝑖𝑡h</m:t>
                      </m:r>
                      <m:r>
                        <a:rPr lang="en-AU" i="1">
                          <a:latin typeface="Cambria Math"/>
                          <a:ea typeface="Cambria Math"/>
                        </a:rPr>
                        <m:t> </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0.25.</m:t>
                      </m:r>
                    </m:oMath>
                  </m:oMathPara>
                </a14:m>
                <a:endParaRPr lang="en-AU" i="1" dirty="0">
                  <a:latin typeface="Cambria Math"/>
                  <a:ea typeface="Cambria Math"/>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m:t>
                      </m:r>
                      <m:r>
                        <a:rPr lang="en-AU" b="0" i="1" smtClean="0">
                          <a:latin typeface="Cambria Math"/>
                          <a:ea typeface="Cambria Math"/>
                        </a:rPr>
                        <m:t>1000</m:t>
                      </m:r>
                      <m:r>
                        <a:rPr lang="en-AU" i="1">
                          <a:latin typeface="Cambria Math"/>
                          <a:ea typeface="Cambria Math"/>
                        </a:rPr>
                        <m:t>0 </m:t>
                      </m:r>
                      <m:r>
                        <a:rPr lang="en-AU" i="1">
                          <a:latin typeface="Cambria Math"/>
                          <a:ea typeface="Cambria Math"/>
                        </a:rPr>
                        <m:t>𝑤𝑖𝑡h</m:t>
                      </m:r>
                      <m:r>
                        <a:rPr lang="en-AU" i="1">
                          <a:latin typeface="Cambria Math"/>
                          <a:ea typeface="Cambria Math"/>
                        </a:rPr>
                        <m:t> </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0.25.</m:t>
                      </m:r>
                    </m:oMath>
                  </m:oMathPara>
                </a14:m>
                <a:endParaRPr lang="en-AU" i="1" dirty="0">
                  <a:latin typeface="Cambria Math"/>
                  <a:ea typeface="Cambria Math"/>
                </a:endParaRPr>
              </a:p>
              <a:p>
                <a:pPr marL="355600" indent="-355600">
                  <a:lnSpc>
                    <a:spcPct val="120000"/>
                  </a:lnSpc>
                  <a:buClr>
                    <a:srgbClr val="0070C0"/>
                  </a:buClr>
                  <a:buSzPct val="50000"/>
                  <a:buFont typeface="Wingdings" panose="05000000000000000000" pitchFamily="2" charset="2"/>
                  <a:buChar char="q"/>
                </a:pPr>
                <a:r>
                  <a:rPr lang="en-AU" b="1" i="1" dirty="0">
                    <a:solidFill>
                      <a:srgbClr val="FF0000"/>
                    </a:solidFill>
                  </a:rPr>
                  <a:t>In both cases the expected payoff is equal to $5,000</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840" b="-140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338536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Optimal Risk Sharing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Even though the expected payoff is equal to $5,000 in both cases, if the individuals are risk averse they are better off under the latter arrangement.</a:t>
                </a:r>
              </a:p>
              <a:p>
                <a:pPr marL="355600" indent="-355600">
                  <a:lnSpc>
                    <a:spcPct val="120000"/>
                  </a:lnSpc>
                  <a:buClr>
                    <a:srgbClr val="0070C0"/>
                  </a:buClr>
                  <a:buSzPct val="50000"/>
                  <a:buFont typeface="Wingdings" panose="05000000000000000000" pitchFamily="2" charset="2"/>
                  <a:buChar char="q"/>
                </a:pPr>
                <a:r>
                  <a:rPr lang="en-AU" dirty="0"/>
                  <a:t>For one, the probability of receiving a low payment (i.e. a payment of zero) is halved.</a:t>
                </a:r>
              </a:p>
              <a:p>
                <a:pPr marL="355600" indent="-355600">
                  <a:lnSpc>
                    <a:spcPct val="120000"/>
                  </a:lnSpc>
                  <a:buClr>
                    <a:srgbClr val="0070C0"/>
                  </a:buClr>
                  <a:buSzPct val="50000"/>
                  <a:buFont typeface="Wingdings" panose="05000000000000000000" pitchFamily="2" charset="2"/>
                  <a:buChar char="q"/>
                </a:pPr>
                <a:r>
                  <a:rPr lang="en-AU" dirty="0"/>
                  <a:t>Moreover the variability of the payoffs are reduced:</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smtClean="0">
                          <a:latin typeface="Cambria Math"/>
                          <a:ea typeface="Cambria Math"/>
                        </a:rPr>
                        <m:t>𝜎</m:t>
                      </m:r>
                      <m:r>
                        <a:rPr lang="en-AU" b="0" i="1" smtClean="0">
                          <a:latin typeface="Cambria Math"/>
                          <a:ea typeface="Cambria Math"/>
                        </a:rPr>
                        <m:t>= $3535</m:t>
                      </m:r>
                    </m:oMath>
                  </m:oMathPara>
                </a14:m>
                <a:endParaRPr lang="en-AU" b="0" dirty="0">
                  <a:ea typeface="Cambria Math"/>
                </a:endParaRP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a:latin typeface="Cambria Math"/>
                          <a:ea typeface="Cambria Math"/>
                        </a:rPr>
                        <m:t>𝜎</m:t>
                      </m:r>
                      <m:r>
                        <a:rPr lang="en-AU" i="1">
                          <a:latin typeface="Cambria Math"/>
                          <a:ea typeface="Cambria Math"/>
                        </a:rPr>
                        <m:t>= $5000</m:t>
                      </m:r>
                    </m:oMath>
                  </m:oMathPara>
                </a14:m>
                <a:endParaRPr lang="en-AU" dirty="0">
                  <a:ea typeface="Cambria Math"/>
                </a:endParaRP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840" r="-179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254714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Optimal Risk Sharing</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We know that individuals generally avoid risky outcomes: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Insurance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Buying into mutual funds or share portfolios</a:t>
            </a:r>
          </a:p>
          <a:p>
            <a:pPr marL="355600" indent="-355600">
              <a:lnSpc>
                <a:spcPct val="120000"/>
              </a:lnSpc>
              <a:buClr>
                <a:srgbClr val="0070C0"/>
              </a:buClr>
              <a:buSzPct val="50000"/>
              <a:buFont typeface="Wingdings" panose="05000000000000000000" pitchFamily="2" charset="2"/>
              <a:buChar char="q"/>
            </a:pPr>
            <a:r>
              <a:rPr lang="en-AU" dirty="0"/>
              <a:t>Moreover, there is an opportunity for a Pareto improving trade if those who are more risk tolerant can pay purchase the risky income stream for a fixed amount. Then the risk averse individual is better off (by being paid their certainty equivalent) and the risk lover is also better off by being compensated for taking on additional risk. </a:t>
            </a:r>
          </a:p>
          <a:p>
            <a:pPr marL="355600" indent="-355600">
              <a:lnSpc>
                <a:spcPct val="120000"/>
              </a:lnSpc>
              <a:buClr>
                <a:srgbClr val="0070C0"/>
              </a:buClr>
              <a:buSzPct val="50000"/>
              <a:buFont typeface="Wingdings" panose="05000000000000000000" pitchFamily="2" charset="2"/>
              <a:buChar char="q"/>
            </a:pPr>
            <a:r>
              <a:rPr lang="en-AU" dirty="0"/>
              <a:t>For example, one individual (the risk neutral one) could purchase the risky income stream (with expected value of $5000) for $4500. If the certainty equivalent for the risk averse person is &lt;$4500, both parties are better off.</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207686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 15 of </a:t>
            </a:r>
            <a:r>
              <a:rPr lang="en-AU" i="1" dirty="0" err="1">
                <a:solidFill>
                  <a:schemeClr val="bg2">
                    <a:lumMod val="25000"/>
                  </a:schemeClr>
                </a:solidFill>
              </a:rPr>
              <a:t>Brickley</a:t>
            </a:r>
            <a:r>
              <a:rPr lang="en-AU" i="1" dirty="0">
                <a:solidFill>
                  <a:schemeClr val="bg2">
                    <a:lumMod val="25000"/>
                  </a:schemeClr>
                </a:solidFill>
              </a:rPr>
              <a:t> et al</a:t>
            </a:r>
            <a:r>
              <a:rPr lang="en-AU" i="1">
                <a:solidFill>
                  <a:schemeClr val="bg2">
                    <a:lumMod val="25000"/>
                  </a:schemeClr>
                </a:solidFill>
              </a:rPr>
              <a:t>.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How might incentive schemes work?</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The Basic Principal-Agent problem</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Optimal Incentive Schemes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The Challenge of Multi-tasking.</a:t>
            </a: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Effective Incentive Contracts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will an effective incentive contract do? At least two things:</a:t>
            </a:r>
          </a:p>
          <a:p>
            <a:pPr marL="895350" indent="-533400">
              <a:lnSpc>
                <a:spcPct val="120000"/>
              </a:lnSpc>
              <a:buClr>
                <a:srgbClr val="0070C0"/>
              </a:buClr>
              <a:buSzPct val="100000"/>
              <a:buFont typeface="+mj-lt"/>
              <a:buAutoNum type="alphaLcParenR"/>
            </a:pPr>
            <a:r>
              <a:rPr lang="en-AU" b="1" dirty="0">
                <a:solidFill>
                  <a:srgbClr val="FF0000"/>
                </a:solidFill>
              </a:rPr>
              <a:t>Provide incentives </a:t>
            </a:r>
            <a:r>
              <a:rPr lang="en-AU" dirty="0"/>
              <a:t>– </a:t>
            </a:r>
            <a:r>
              <a:rPr lang="en-AU" i="1" dirty="0">
                <a:solidFill>
                  <a:schemeClr val="bg2">
                    <a:lumMod val="50000"/>
                  </a:schemeClr>
                </a:solidFill>
              </a:rPr>
              <a:t>that is it will motivate employees to put in greater effort.  Pay should be related to performance</a:t>
            </a:r>
            <a:r>
              <a:rPr lang="en-AU" dirty="0"/>
              <a:t>.</a:t>
            </a:r>
          </a:p>
          <a:p>
            <a:pPr marL="895350" indent="-533400">
              <a:lnSpc>
                <a:spcPct val="120000"/>
              </a:lnSpc>
              <a:buClr>
                <a:srgbClr val="0070C0"/>
              </a:buClr>
              <a:buSzPct val="100000"/>
              <a:buFont typeface="+mj-lt"/>
              <a:buAutoNum type="alphaLcParenR"/>
            </a:pPr>
            <a:r>
              <a:rPr lang="en-AU" b="1" dirty="0">
                <a:solidFill>
                  <a:srgbClr val="FF0000"/>
                </a:solidFill>
              </a:rPr>
              <a:t>Share risk efficiently </a:t>
            </a:r>
            <a:r>
              <a:rPr lang="en-AU" dirty="0"/>
              <a:t>– </a:t>
            </a:r>
            <a:r>
              <a:rPr lang="en-AU" i="1" dirty="0">
                <a:solidFill>
                  <a:schemeClr val="bg2">
                    <a:lumMod val="50000"/>
                  </a:schemeClr>
                </a:solidFill>
              </a:rPr>
              <a:t>this may require that employees are paid a fixed salary, or more likely that they will be compensated appropriately for the risk that they assume. </a:t>
            </a:r>
          </a:p>
          <a:p>
            <a:pPr marL="361950" indent="-361950">
              <a:buClr>
                <a:srgbClr val="0070C0"/>
              </a:buClr>
              <a:buSzPct val="50000"/>
              <a:buFont typeface="Wingdings" panose="05000000000000000000" pitchFamily="2" charset="2"/>
              <a:buChar char="q"/>
            </a:pPr>
            <a:r>
              <a:rPr lang="en-AU" dirty="0"/>
              <a:t>Clearly there is a </a:t>
            </a:r>
            <a:r>
              <a:rPr lang="en-AU" dirty="0" err="1"/>
              <a:t>tradeoff</a:t>
            </a:r>
            <a:r>
              <a:rPr lang="en-AU" dirty="0"/>
              <a:t> in achieving these two aims – </a:t>
            </a:r>
            <a:r>
              <a:rPr lang="en-AU" i="1" dirty="0">
                <a:solidFill>
                  <a:schemeClr val="bg2">
                    <a:lumMod val="50000"/>
                  </a:schemeClr>
                </a:solidFill>
              </a:rPr>
              <a:t>when incentives are greater, so too will be the level of risk the employee is exposed to</a:t>
            </a:r>
            <a:r>
              <a:rPr lang="en-AU" i="1" dirty="0"/>
              <a:t>.</a:t>
            </a:r>
          </a:p>
          <a:p>
            <a:pPr marL="361950" indent="-361950">
              <a:buClr>
                <a:srgbClr val="0070C0"/>
              </a:buClr>
              <a:buSzPct val="50000"/>
              <a:buFont typeface="Wingdings" panose="05000000000000000000" pitchFamily="2" charset="2"/>
              <a:buChar char="q"/>
            </a:pPr>
            <a:r>
              <a:rPr lang="en-AU" dirty="0"/>
              <a:t>Essentially we have a moral hazard problem – </a:t>
            </a:r>
            <a:r>
              <a:rPr lang="en-AU" i="1" dirty="0">
                <a:solidFill>
                  <a:schemeClr val="bg2">
                    <a:lumMod val="50000"/>
                  </a:schemeClr>
                </a:solidFill>
              </a:rPr>
              <a:t>when the employer ‘insures’ the employee against risk the incentive to perform is reduced</a:t>
            </a:r>
            <a:r>
              <a:rPr lang="en-AU" dirty="0"/>
              <a:t>.</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176438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Consider the following (single-period) model. In particular assume: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Employer – a risk neutral principal</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Employer – a risk averse agent</a:t>
                </a:r>
              </a:p>
              <a:p>
                <a:pPr marL="355600" indent="-355600">
                  <a:lnSpc>
                    <a:spcPct val="120000"/>
                  </a:lnSpc>
                  <a:buClr>
                    <a:srgbClr val="0070C0"/>
                  </a:buClr>
                  <a:buSzPct val="50000"/>
                  <a:buFont typeface="Wingdings" panose="05000000000000000000" pitchFamily="2" charset="2"/>
                  <a:buChar char="q"/>
                </a:pPr>
                <a:r>
                  <a:rPr lang="en-AU" dirty="0"/>
                  <a:t>‘Erica’ is an employee who has output given by the following.</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𝑄</m:t>
                      </m:r>
                      <m:r>
                        <a:rPr lang="en-AU" i="1">
                          <a:latin typeface="Cambria Math"/>
                          <a:ea typeface="Cambria Math"/>
                        </a:rPr>
                        <m:t>= </m:t>
                      </m:r>
                      <m:r>
                        <a:rPr lang="en-AU" i="1" smtClean="0">
                          <a:latin typeface="Cambria Math"/>
                          <a:ea typeface="Cambria Math"/>
                        </a:rPr>
                        <m:t>𝛼</m:t>
                      </m:r>
                      <m:r>
                        <a:rPr lang="en-AU" b="0" i="1" smtClean="0">
                          <a:latin typeface="Cambria Math"/>
                          <a:ea typeface="Cambria Math"/>
                        </a:rPr>
                        <m:t>𝑒</m:t>
                      </m:r>
                      <m:r>
                        <a:rPr lang="en-AU" b="0" i="1" smtClean="0">
                          <a:latin typeface="Cambria Math"/>
                          <a:ea typeface="Cambria Math"/>
                        </a:rPr>
                        <m:t>+</m:t>
                      </m:r>
                      <m:r>
                        <a:rPr lang="en-AU" b="0" i="1" smtClean="0">
                          <a:latin typeface="Cambria Math"/>
                          <a:ea typeface="Cambria Math"/>
                        </a:rPr>
                        <m:t>𝜇</m:t>
                      </m:r>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Where </a:t>
                </a:r>
                <a14:m>
                  <m:oMath xmlns:m="http://schemas.openxmlformats.org/officeDocument/2006/math">
                    <m:r>
                      <a:rPr lang="en-AU" i="1">
                        <a:latin typeface="Cambria Math"/>
                        <a:ea typeface="Cambria Math"/>
                      </a:rPr>
                      <m:t>𝑄</m:t>
                    </m:r>
                    <m:r>
                      <a:rPr lang="en-AU" b="0" i="1" smtClean="0">
                        <a:latin typeface="Cambria Math"/>
                        <a:ea typeface="Cambria Math"/>
                      </a:rPr>
                      <m:t> </m:t>
                    </m:r>
                  </m:oMath>
                </a14:m>
                <a:r>
                  <a:rPr lang="en-AU" dirty="0"/>
                  <a:t>is output (</a:t>
                </a:r>
                <a:r>
                  <a:rPr lang="en-AU" i="1" dirty="0">
                    <a:solidFill>
                      <a:srgbClr val="FF0000"/>
                    </a:solidFill>
                  </a:rPr>
                  <a:t>which is observable</a:t>
                </a:r>
                <a:r>
                  <a:rPr lang="en-AU" dirty="0"/>
                  <a:t>); </a:t>
                </a:r>
                <a14:m>
                  <m:oMath xmlns:m="http://schemas.openxmlformats.org/officeDocument/2006/math">
                    <m:r>
                      <a:rPr lang="en-AU" i="1">
                        <a:latin typeface="Cambria Math"/>
                        <a:ea typeface="Cambria Math"/>
                      </a:rPr>
                      <m:t>𝑒</m:t>
                    </m:r>
                    <m:r>
                      <a:rPr lang="en-AU" b="0" i="0" smtClean="0">
                        <a:latin typeface="Cambria Math"/>
                        <a:ea typeface="Cambria Math"/>
                      </a:rPr>
                      <m:t> </m:t>
                    </m:r>
                  </m:oMath>
                </a14:m>
                <a:r>
                  <a:rPr lang="en-AU" dirty="0"/>
                  <a:t>is effort; </a:t>
                </a:r>
                <a14:m>
                  <m:oMath xmlns:m="http://schemas.openxmlformats.org/officeDocument/2006/math">
                    <m:r>
                      <a:rPr lang="en-AU" i="1">
                        <a:latin typeface="Cambria Math"/>
                        <a:ea typeface="Cambria Math"/>
                      </a:rPr>
                      <m:t>𝛼</m:t>
                    </m:r>
                  </m:oMath>
                </a14:m>
                <a:r>
                  <a:rPr lang="en-AU" dirty="0"/>
                  <a:t> is her marginal productivity, and:</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𝜇</m:t>
                      </m:r>
                      <m:r>
                        <a:rPr lang="en-AU" i="1" smtClean="0">
                          <a:latin typeface="Cambria Math"/>
                          <a:ea typeface="Cambria Math"/>
                        </a:rPr>
                        <m:t>~</m:t>
                      </m:r>
                      <m:d>
                        <m:dPr>
                          <m:ctrlPr>
                            <a:rPr lang="en-AU" i="1" smtClean="0">
                              <a:latin typeface="Cambria Math" panose="02040503050406030204" pitchFamily="18" charset="0"/>
                              <a:ea typeface="Cambria Math"/>
                            </a:rPr>
                          </m:ctrlPr>
                        </m:dPr>
                        <m:e>
                          <m:r>
                            <a:rPr lang="en-AU" b="0" i="1" smtClean="0">
                              <a:latin typeface="Cambria Math"/>
                              <a:ea typeface="Cambria Math"/>
                            </a:rPr>
                            <m:t>0, </m:t>
                          </m:r>
                          <m:sSubSup>
                            <m:sSubSupPr>
                              <m:ctrlPr>
                                <a:rPr lang="en-AU" b="0" i="1" smtClean="0">
                                  <a:latin typeface="Cambria Math" panose="02040503050406030204" pitchFamily="18" charset="0"/>
                                  <a:ea typeface="Cambria Math"/>
                                </a:rPr>
                              </m:ctrlPr>
                            </m:sSubSupPr>
                            <m:e>
                              <m:r>
                                <a:rPr lang="en-AU" b="0" i="1" smtClean="0">
                                  <a:latin typeface="Cambria Math"/>
                                  <a:ea typeface="Cambria Math"/>
                                </a:rPr>
                                <m:t>𝜎</m:t>
                              </m:r>
                            </m:e>
                            <m:sub/>
                            <m:sup>
                              <m:r>
                                <a:rPr lang="en-AU" b="0" i="1" smtClean="0">
                                  <a:latin typeface="Cambria Math"/>
                                  <a:ea typeface="Cambria Math"/>
                                </a:rPr>
                                <m:t>2</m:t>
                              </m:r>
                            </m:sup>
                          </m:sSubSup>
                        </m:e>
                      </m:d>
                    </m:oMath>
                  </m:oMathPara>
                </a14:m>
                <a:endParaRPr lang="en-AU" dirty="0"/>
              </a:p>
              <a:p>
                <a:pPr marL="0" indent="0" algn="ctr">
                  <a:lnSpc>
                    <a:spcPct val="120000"/>
                  </a:lnSpc>
                  <a:buClr>
                    <a:srgbClr val="0070C0"/>
                  </a:buClr>
                  <a:buSzPct val="50000"/>
                  <a:buNone/>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263562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In this case we argue that optimal risk sharing requires that Erica be paid a fixed salary</a:t>
                </a:r>
              </a:p>
              <a:p>
                <a:pPr marL="355600" indent="-355600">
                  <a:lnSpc>
                    <a:spcPct val="120000"/>
                  </a:lnSpc>
                  <a:buClr>
                    <a:srgbClr val="0070C0"/>
                  </a:buClr>
                  <a:buSzPct val="50000"/>
                  <a:buFont typeface="Wingdings" panose="05000000000000000000" pitchFamily="2" charset="2"/>
                  <a:buChar char="q"/>
                </a:pPr>
                <a:r>
                  <a:rPr lang="en-AU" dirty="0"/>
                  <a:t>There is of course a problem with this…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Erica will have an incentive to put in low effort (assuming effort is not observable)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Blame the low output on bad luck (a poor </a:t>
                </a:r>
                <a14:m>
                  <m:oMath xmlns:m="http://schemas.openxmlformats.org/officeDocument/2006/math">
                    <m:sSubSup>
                      <m:sSubSupPr>
                        <m:ctrlPr>
                          <a:rPr lang="en-AU" i="1">
                            <a:latin typeface="Cambria Math" panose="02040503050406030204" pitchFamily="18" charset="0"/>
                            <a:ea typeface="Cambria Math"/>
                          </a:rPr>
                        </m:ctrlPr>
                      </m:sSubSupPr>
                      <m:e>
                        <m:r>
                          <a:rPr lang="en-AU" i="1">
                            <a:latin typeface="Cambria Math"/>
                            <a:ea typeface="Cambria Math"/>
                          </a:rPr>
                          <m:t>𝜎</m:t>
                        </m:r>
                      </m:e>
                      <m:sub/>
                      <m:sup>
                        <m:r>
                          <a:rPr lang="en-AU" i="1">
                            <a:latin typeface="Cambria Math"/>
                            <a:ea typeface="Cambria Math"/>
                          </a:rPr>
                          <m:t>2</m:t>
                        </m:r>
                      </m:sup>
                    </m:sSubSup>
                  </m:oMath>
                </a14:m>
                <a:r>
                  <a:rPr lang="en-AU" i="1" dirty="0">
                    <a:solidFill>
                      <a:schemeClr val="bg2">
                        <a:lumMod val="25000"/>
                      </a:schemeClr>
                    </a:solidFill>
                  </a:rPr>
                  <a:t>) rather than her low effort. </a:t>
                </a:r>
              </a:p>
              <a:p>
                <a:pPr marL="0" indent="0" algn="ctr">
                  <a:lnSpc>
                    <a:spcPct val="120000"/>
                  </a:lnSpc>
                  <a:buClr>
                    <a:srgbClr val="0070C0"/>
                  </a:buClr>
                  <a:buSzPct val="50000"/>
                  <a:buNone/>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r="-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36183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Assume initially that effort (</a:t>
                </a:r>
                <a14:m>
                  <m:oMath xmlns:m="http://schemas.openxmlformats.org/officeDocument/2006/math">
                    <m:r>
                      <a:rPr lang="en-AU" i="1">
                        <a:latin typeface="Cambria Math"/>
                        <a:ea typeface="Cambria Math"/>
                      </a:rPr>
                      <m:t>𝑒</m:t>
                    </m:r>
                  </m:oMath>
                </a14:m>
                <a:r>
                  <a:rPr lang="en-AU" dirty="0"/>
                  <a:t>) can be observed.</a:t>
                </a:r>
              </a:p>
              <a:p>
                <a:pPr marL="355600" indent="-355600">
                  <a:lnSpc>
                    <a:spcPct val="120000"/>
                  </a:lnSpc>
                  <a:buClr>
                    <a:srgbClr val="0070C0"/>
                  </a:buClr>
                  <a:buSzPct val="50000"/>
                  <a:buFont typeface="Wingdings" panose="05000000000000000000" pitchFamily="2" charset="2"/>
                  <a:buChar char="q"/>
                </a:pPr>
                <a:r>
                  <a:rPr lang="en-AU" dirty="0"/>
                  <a:t>In that case we might expect to observe a contract that specifies a level of effort </a:t>
                </a:r>
                <a14:m>
                  <m:oMath xmlns:m="http://schemas.openxmlformats.org/officeDocument/2006/math">
                    <m:acc>
                      <m:accPr>
                        <m:chr m:val="̂"/>
                        <m:ctrlPr>
                          <a:rPr lang="en-AU" i="1">
                            <a:latin typeface="Cambria Math" panose="02040503050406030204" pitchFamily="18" charset="0"/>
                          </a:rPr>
                        </m:ctrlPr>
                      </m:accPr>
                      <m:e>
                        <m:r>
                          <a:rPr lang="en-AU" i="1">
                            <a:latin typeface="Cambria Math"/>
                          </a:rPr>
                          <m:t>𝑒</m:t>
                        </m:r>
                        <m:r>
                          <a:rPr lang="en-AU" i="1">
                            <a:latin typeface="Cambria Math"/>
                          </a:rPr>
                          <m:t> </m:t>
                        </m:r>
                      </m:e>
                    </m:acc>
                  </m:oMath>
                </a14:m>
                <a:r>
                  <a:rPr lang="en-AU" dirty="0"/>
                  <a:t> for a fixed salary </a:t>
                </a:r>
                <a14:m>
                  <m:oMath xmlns:m="http://schemas.openxmlformats.org/officeDocument/2006/math">
                    <m:r>
                      <a:rPr lang="en-AU" b="0" i="1" smtClean="0">
                        <a:latin typeface="Cambria Math"/>
                        <a:ea typeface="Cambria Math"/>
                      </a:rPr>
                      <m:t>𝑤</m:t>
                    </m:r>
                    <m:r>
                      <a:rPr lang="en-AU" i="1">
                        <a:latin typeface="Cambria Math"/>
                        <a:ea typeface="Cambria Math"/>
                      </a:rPr>
                      <m:t> </m:t>
                    </m:r>
                  </m:oMath>
                </a14:m>
                <a:endParaRPr lang="en-AU" dirty="0"/>
              </a:p>
              <a:p>
                <a:pPr marL="355600" indent="-355600">
                  <a:lnSpc>
                    <a:spcPct val="120000"/>
                  </a:lnSpc>
                  <a:buClr>
                    <a:srgbClr val="0070C0"/>
                  </a:buClr>
                  <a:buSzPct val="50000"/>
                  <a:buFont typeface="Wingdings" panose="05000000000000000000" pitchFamily="2" charset="2"/>
                  <a:buChar char="q"/>
                </a:pPr>
                <a:r>
                  <a:rPr lang="en-AU" dirty="0"/>
                  <a:t>In turn:</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𝜋</m:t>
                      </m:r>
                      <m:r>
                        <a:rPr lang="en-AU" i="1">
                          <a:latin typeface="Cambria Math"/>
                          <a:ea typeface="Cambria Math"/>
                        </a:rPr>
                        <m:t>= </m:t>
                      </m:r>
                      <m:d>
                        <m:dPr>
                          <m:ctrlPr>
                            <a:rPr lang="en-AU" i="1" smtClean="0">
                              <a:latin typeface="Cambria Math" panose="02040503050406030204" pitchFamily="18" charset="0"/>
                              <a:ea typeface="Cambria Math"/>
                            </a:rPr>
                          </m:ctrlPr>
                        </m:dPr>
                        <m:e>
                          <m:r>
                            <a:rPr lang="en-AU" i="1">
                              <a:latin typeface="Cambria Math"/>
                              <a:ea typeface="Cambria Math"/>
                            </a:rPr>
                            <m:t>𝛼</m:t>
                          </m:r>
                          <m:acc>
                            <m:accPr>
                              <m:chr m:val="̂"/>
                              <m:ctrlPr>
                                <a:rPr lang="en-AU" i="1">
                                  <a:latin typeface="Cambria Math" panose="02040503050406030204" pitchFamily="18" charset="0"/>
                                  <a:ea typeface="Cambria Math"/>
                                </a:rPr>
                              </m:ctrlPr>
                            </m:accPr>
                            <m:e>
                              <m:r>
                                <a:rPr lang="en-AU" i="1">
                                  <a:latin typeface="Cambria Math"/>
                                  <a:ea typeface="Cambria Math"/>
                                </a:rPr>
                                <m:t>𝑒</m:t>
                              </m:r>
                            </m:e>
                          </m:acc>
                          <m:r>
                            <a:rPr lang="en-AU" i="1">
                              <a:latin typeface="Cambria Math"/>
                              <a:ea typeface="Cambria Math"/>
                            </a:rPr>
                            <m:t>+</m:t>
                          </m:r>
                          <m:r>
                            <a:rPr lang="en-AU" i="1">
                              <a:latin typeface="Cambria Math"/>
                              <a:ea typeface="Cambria Math"/>
                            </a:rPr>
                            <m:t>𝜇</m:t>
                          </m:r>
                          <m:r>
                            <m:rPr>
                              <m:nor/>
                            </m:rPr>
                            <a:rPr lang="en-AU" dirty="0"/>
                            <m:t> </m:t>
                          </m:r>
                        </m:e>
                      </m:d>
                      <m:r>
                        <a:rPr lang="en-AU" b="0" i="1" smtClean="0">
                          <a:latin typeface="Cambria Math"/>
                          <a:ea typeface="Cambria Math"/>
                        </a:rPr>
                        <m:t>−</m:t>
                      </m:r>
                      <m:r>
                        <a:rPr lang="en-AU" b="0" i="1" smtClean="0">
                          <a:latin typeface="Cambria Math"/>
                          <a:ea typeface="Cambria Math"/>
                        </a:rPr>
                        <m:t>𝑤</m:t>
                      </m:r>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But, problems arise because neither </a:t>
                </a:r>
                <a14:m>
                  <m:oMath xmlns:m="http://schemas.openxmlformats.org/officeDocument/2006/math">
                    <m:r>
                      <a:rPr lang="en-AU" b="0" i="1" smtClean="0">
                        <a:latin typeface="Cambria Math"/>
                        <a:ea typeface="Cambria Math"/>
                      </a:rPr>
                      <m:t>𝑒</m:t>
                    </m:r>
                  </m:oMath>
                </a14:m>
                <a:r>
                  <a:rPr lang="en-AU" dirty="0"/>
                  <a:t> nor </a:t>
                </a:r>
                <a14:m>
                  <m:oMath xmlns:m="http://schemas.openxmlformats.org/officeDocument/2006/math">
                    <m:r>
                      <a:rPr lang="en-AU" i="1">
                        <a:latin typeface="Cambria Math"/>
                        <a:ea typeface="Cambria Math"/>
                      </a:rPr>
                      <m:t>𝜇</m:t>
                    </m:r>
                  </m:oMath>
                </a14:m>
                <a:r>
                  <a:rPr lang="en-AU" dirty="0"/>
                  <a:t> is observable</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4639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Consider the employees effort problem if faced by a linear payment schedule. </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𝐶𝑜𝑚𝑝𝑒𝑛𝑠𝑎𝑡𝑖𝑜𝑛</m:t>
                      </m:r>
                      <m:r>
                        <a:rPr lang="en-AU" i="1">
                          <a:latin typeface="Cambria Math"/>
                          <a:ea typeface="Cambria Math"/>
                        </a:rPr>
                        <m:t>= </m:t>
                      </m:r>
                      <m:sSub>
                        <m:sSubPr>
                          <m:ctrlPr>
                            <a:rPr lang="en-AU" i="1" smtClean="0">
                              <a:latin typeface="Cambria Math" panose="02040503050406030204" pitchFamily="18" charset="0"/>
                              <a:ea typeface="Cambria Math"/>
                            </a:rPr>
                          </m:ctrlPr>
                        </m:sSubPr>
                        <m:e>
                          <m:r>
                            <a:rPr lang="en-AU" b="0" i="1" smtClean="0">
                              <a:latin typeface="Cambria Math"/>
                              <a:ea typeface="Cambria Math"/>
                            </a:rPr>
                            <m:t>𝑤</m:t>
                          </m:r>
                        </m:e>
                        <m:sub>
                          <m:r>
                            <a:rPr lang="en-AU" b="0" i="1" smtClean="0">
                              <a:latin typeface="Cambria Math"/>
                              <a:ea typeface="Cambria Math"/>
                            </a:rPr>
                            <m:t>0</m:t>
                          </m:r>
                        </m:sub>
                      </m:sSub>
                      <m:r>
                        <a:rPr lang="en-AU" b="0" i="1" smtClean="0">
                          <a:latin typeface="Cambria Math"/>
                          <a:ea typeface="Cambria Math"/>
                        </a:rPr>
                        <m:t>+</m:t>
                      </m:r>
                      <m:r>
                        <a:rPr lang="en-AU" b="0" i="1" smtClean="0">
                          <a:latin typeface="Cambria Math"/>
                          <a:ea typeface="Cambria Math"/>
                        </a:rPr>
                        <m:t>𝛽</m:t>
                      </m:r>
                      <m:r>
                        <a:rPr lang="en-AU" b="0" i="1" smtClean="0">
                          <a:latin typeface="Cambria Math"/>
                          <a:ea typeface="Cambria Math"/>
                        </a:rPr>
                        <m:t>𝑄</m:t>
                      </m:r>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Where </a:t>
                </a:r>
                <a14:m>
                  <m:oMath xmlns:m="http://schemas.openxmlformats.org/officeDocument/2006/math">
                    <m:r>
                      <a:rPr lang="en-AU" b="0" i="0" smtClean="0">
                        <a:latin typeface="Cambria Math"/>
                        <a:ea typeface="Cambria Math"/>
                      </a:rPr>
                      <m:t>0</m:t>
                    </m:r>
                    <m:r>
                      <a:rPr lang="en-AU" b="0" i="1" smtClean="0">
                        <a:latin typeface="Cambria Math"/>
                        <a:ea typeface="Cambria Math"/>
                      </a:rPr>
                      <m:t>≤</m:t>
                    </m:r>
                    <m:r>
                      <a:rPr lang="en-AU" i="1">
                        <a:latin typeface="Cambria Math"/>
                        <a:ea typeface="Cambria Math"/>
                      </a:rPr>
                      <m:t>𝛽</m:t>
                    </m:r>
                    <m:r>
                      <a:rPr lang="en-AU" i="1" smtClean="0">
                        <a:latin typeface="Cambria Math"/>
                        <a:ea typeface="Cambria Math"/>
                      </a:rPr>
                      <m:t>≤</m:t>
                    </m:r>
                    <m:r>
                      <a:rPr lang="en-AU" b="0" i="1" smtClean="0">
                        <a:latin typeface="Cambria Math"/>
                        <a:ea typeface="Cambria Math"/>
                      </a:rPr>
                      <m:t>1</m:t>
                    </m:r>
                  </m:oMath>
                </a14:m>
                <a:r>
                  <a:rPr lang="en-AU" dirty="0"/>
                  <a:t>,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oMath>
                </a14:m>
                <a:r>
                  <a:rPr lang="en-AU" dirty="0"/>
                  <a:t> is a fixed wage and </a:t>
                </a:r>
                <a14:m>
                  <m:oMath xmlns:m="http://schemas.openxmlformats.org/officeDocument/2006/math">
                    <m:r>
                      <a:rPr lang="en-AU" i="1">
                        <a:latin typeface="Cambria Math"/>
                        <a:ea typeface="Cambria Math"/>
                      </a:rPr>
                      <m:t>𝛽</m:t>
                    </m:r>
                  </m:oMath>
                </a14:m>
                <a:r>
                  <a:rPr lang="en-AU" dirty="0"/>
                  <a:t> is the proportion of output received. </a:t>
                </a:r>
              </a:p>
              <a:p>
                <a:pPr marL="355600" indent="-355600">
                  <a:lnSpc>
                    <a:spcPct val="120000"/>
                  </a:lnSpc>
                  <a:buClr>
                    <a:srgbClr val="0070C0"/>
                  </a:buClr>
                  <a:buSzPct val="50000"/>
                  <a:buFont typeface="Wingdings" panose="05000000000000000000" pitchFamily="2" charset="2"/>
                  <a:buChar char="q"/>
                </a:pPr>
                <a:r>
                  <a:rPr lang="en-AU" dirty="0"/>
                  <a:t>This might represent a typical compensation scheme.</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23616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Consider if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r>
                      <a:rPr lang="en-AU" b="0" i="1" smtClean="0">
                        <a:latin typeface="Cambria Math"/>
                        <a:ea typeface="Cambria Math"/>
                      </a:rPr>
                      <m:t>=1000</m:t>
                    </m:r>
                  </m:oMath>
                </a14:m>
                <a:r>
                  <a:rPr lang="en-AU" dirty="0"/>
                  <a:t> and </a:t>
                </a:r>
                <a14:m>
                  <m:oMath xmlns:m="http://schemas.openxmlformats.org/officeDocument/2006/math">
                    <m:r>
                      <a:rPr lang="en-AU" i="1">
                        <a:latin typeface="Cambria Math"/>
                        <a:ea typeface="Cambria Math"/>
                      </a:rPr>
                      <m:t>𝛽</m:t>
                    </m:r>
                    <m:r>
                      <a:rPr lang="en-AU" b="0" i="1" smtClean="0">
                        <a:latin typeface="Cambria Math"/>
                        <a:ea typeface="Cambria Math"/>
                      </a:rPr>
                      <m:t>=0.2</m:t>
                    </m:r>
                  </m:oMath>
                </a14:m>
                <a:r>
                  <a:rPr lang="en-AU" dirty="0"/>
                  <a:t>.</a:t>
                </a:r>
              </a:p>
              <a:p>
                <a:pPr marL="355600" indent="-355600">
                  <a:lnSpc>
                    <a:spcPct val="120000"/>
                  </a:lnSpc>
                  <a:buClr>
                    <a:srgbClr val="0070C0"/>
                  </a:buClr>
                  <a:buSzPct val="50000"/>
                  <a:buFont typeface="Wingdings" panose="05000000000000000000" pitchFamily="2" charset="2"/>
                  <a:buChar char="q"/>
                </a:pPr>
                <a:r>
                  <a:rPr lang="en-AU" dirty="0"/>
                  <a:t>Further </a:t>
                </a:r>
                <a14:m>
                  <m:oMath xmlns:m="http://schemas.openxmlformats.org/officeDocument/2006/math">
                    <m:r>
                      <a:rPr lang="en-AU" i="1">
                        <a:latin typeface="Cambria Math"/>
                        <a:ea typeface="Cambria Math"/>
                      </a:rPr>
                      <m:t>𝑄</m:t>
                    </m:r>
                    <m:r>
                      <a:rPr lang="en-AU" b="0" i="1" smtClean="0">
                        <a:latin typeface="Cambria Math"/>
                        <a:ea typeface="Cambria Math"/>
                      </a:rPr>
                      <m:t>=100</m:t>
                    </m:r>
                    <m:r>
                      <a:rPr lang="en-AU" b="0" i="1" smtClean="0">
                        <a:latin typeface="Cambria Math"/>
                        <a:ea typeface="Cambria Math"/>
                      </a:rPr>
                      <m:t>𝑒</m:t>
                    </m:r>
                    <m:r>
                      <a:rPr lang="en-AU" b="0" i="1" smtClean="0">
                        <a:latin typeface="Cambria Math"/>
                        <a:ea typeface="Cambria Math"/>
                      </a:rPr>
                      <m:t>+ </m:t>
                    </m:r>
                    <m:r>
                      <a:rPr lang="en-AU" b="0" i="1" smtClean="0">
                        <a:latin typeface="Cambria Math"/>
                        <a:ea typeface="Cambria Math"/>
                      </a:rPr>
                      <m:t>𝜇</m:t>
                    </m:r>
                  </m:oMath>
                </a14:m>
                <a:endParaRPr lang="en-AU" dirty="0"/>
              </a:p>
              <a:p>
                <a:pPr marL="355600" indent="-355600">
                  <a:lnSpc>
                    <a:spcPct val="120000"/>
                  </a:lnSpc>
                  <a:buClr>
                    <a:srgbClr val="0070C0"/>
                  </a:buClr>
                  <a:buSzPct val="50000"/>
                  <a:buFont typeface="Wingdings" panose="05000000000000000000" pitchFamily="2" charset="2"/>
                  <a:buChar char="q"/>
                </a:pPr>
                <a:r>
                  <a:rPr lang="en-AU" dirty="0"/>
                  <a:t>And </a:t>
                </a:r>
                <a14:m>
                  <m:oMath xmlns:m="http://schemas.openxmlformats.org/officeDocument/2006/math">
                    <m:r>
                      <a:rPr lang="en-AU" b="0" i="1" smtClean="0">
                        <a:latin typeface="Cambria Math"/>
                        <a:ea typeface="Cambria Math"/>
                      </a:rPr>
                      <m:t>𝐶</m:t>
                    </m:r>
                    <m:d>
                      <m:dPr>
                        <m:ctrlPr>
                          <a:rPr lang="en-AU" b="0" i="1" smtClean="0">
                            <a:latin typeface="Cambria Math" panose="02040503050406030204" pitchFamily="18" charset="0"/>
                            <a:ea typeface="Cambria Math"/>
                          </a:rPr>
                        </m:ctrlPr>
                      </m:dPr>
                      <m:e>
                        <m:r>
                          <a:rPr lang="en-AU" b="0" i="1" smtClean="0">
                            <a:latin typeface="Cambria Math"/>
                            <a:ea typeface="Cambria Math"/>
                          </a:rPr>
                          <m:t>𝑒</m:t>
                        </m:r>
                      </m:e>
                    </m:d>
                    <m:r>
                      <a:rPr lang="en-AU" b="0" i="1" smtClean="0">
                        <a:latin typeface="Cambria Math"/>
                        <a:ea typeface="Cambria Math"/>
                      </a:rPr>
                      <m:t>=</m:t>
                    </m:r>
                    <m:sSup>
                      <m:sSupPr>
                        <m:ctrlPr>
                          <a:rPr lang="en-AU" b="0" i="1" smtClean="0">
                            <a:latin typeface="Cambria Math" panose="02040503050406030204" pitchFamily="18" charset="0"/>
                            <a:ea typeface="Cambria Math"/>
                          </a:rPr>
                        </m:ctrlPr>
                      </m:sSupPr>
                      <m:e>
                        <m:r>
                          <a:rPr lang="en-AU" b="0" i="1" smtClean="0">
                            <a:latin typeface="Cambria Math"/>
                            <a:ea typeface="Cambria Math"/>
                          </a:rPr>
                          <m:t>𝑒</m:t>
                        </m:r>
                      </m:e>
                      <m:sup>
                        <m:r>
                          <a:rPr lang="en-AU" b="0" i="1" smtClean="0">
                            <a:latin typeface="Cambria Math"/>
                            <a:ea typeface="Cambria Math"/>
                          </a:rPr>
                          <m:t>2</m:t>
                        </m:r>
                      </m:sup>
                    </m:sSup>
                  </m:oMath>
                </a14:m>
                <a:r>
                  <a:rPr lang="en-AU" dirty="0"/>
                  <a:t>. </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𝐶𝑜𝑚𝑝𝑒𝑛𝑠𝑎𝑡𝑖𝑜𝑛</m:t>
                      </m:r>
                      <m:r>
                        <a:rPr lang="en-AU" i="1">
                          <a:latin typeface="Cambria Math"/>
                          <a:ea typeface="Cambria Math"/>
                        </a:rPr>
                        <m:t>=</m:t>
                      </m:r>
                      <m:r>
                        <a:rPr lang="en-AU" i="1" smtClean="0">
                          <a:latin typeface="Cambria Math"/>
                          <a:ea typeface="Cambria Math"/>
                        </a:rPr>
                        <m:t>1</m:t>
                      </m:r>
                      <m:r>
                        <a:rPr lang="en-AU" b="0" i="1" smtClean="0">
                          <a:latin typeface="Cambria Math"/>
                          <a:ea typeface="Cambria Math"/>
                        </a:rPr>
                        <m:t>000+0.2</m:t>
                      </m:r>
                      <m:d>
                        <m:dPr>
                          <m:ctrlPr>
                            <a:rPr lang="en-AU" b="0" i="1" smtClean="0">
                              <a:latin typeface="Cambria Math" panose="02040503050406030204" pitchFamily="18" charset="0"/>
                              <a:ea typeface="Cambria Math"/>
                            </a:rPr>
                          </m:ctrlPr>
                        </m:dPr>
                        <m:e>
                          <m:r>
                            <a:rPr lang="en-AU" i="1">
                              <a:latin typeface="Cambria Math"/>
                              <a:ea typeface="Cambria Math"/>
                            </a:rPr>
                            <m:t>100</m:t>
                          </m:r>
                          <m:r>
                            <a:rPr lang="en-AU" i="1">
                              <a:latin typeface="Cambria Math"/>
                              <a:ea typeface="Cambria Math"/>
                            </a:rPr>
                            <m:t>𝑒</m:t>
                          </m:r>
                          <m:r>
                            <a:rPr lang="en-AU" i="1">
                              <a:latin typeface="Cambria Math"/>
                              <a:ea typeface="Cambria Math"/>
                            </a:rPr>
                            <m:t>+ </m:t>
                          </m:r>
                          <m:r>
                            <a:rPr lang="en-AU" i="1">
                              <a:latin typeface="Cambria Math"/>
                              <a:ea typeface="Cambria Math"/>
                            </a:rPr>
                            <m:t>𝜇</m:t>
                          </m:r>
                          <m:r>
                            <m:rPr>
                              <m:nor/>
                            </m:rPr>
                            <a:rPr lang="en-AU" dirty="0"/>
                            <m:t> </m:t>
                          </m:r>
                        </m:e>
                      </m:d>
                    </m:oMath>
                  </m:oMathPara>
                </a14:m>
                <a:endParaRPr lang="en-AU"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𝐶𝑜𝑚𝑝𝑒𝑛𝑠𝑎𝑡𝑖𝑜𝑛</m:t>
                      </m:r>
                      <m:r>
                        <a:rPr lang="en-AU" i="1">
                          <a:latin typeface="Cambria Math"/>
                          <a:ea typeface="Cambria Math"/>
                        </a:rPr>
                        <m:t>=1000+20</m:t>
                      </m:r>
                      <m:r>
                        <a:rPr lang="en-AU" b="0" i="1" smtClean="0">
                          <a:latin typeface="Cambria Math"/>
                          <a:ea typeface="Cambria Math"/>
                        </a:rPr>
                        <m:t>𝑒</m:t>
                      </m:r>
                      <m:r>
                        <a:rPr lang="en-AU" b="0" i="1" smtClean="0">
                          <a:latin typeface="Cambria Math"/>
                          <a:ea typeface="Cambria Math"/>
                        </a:rPr>
                        <m:t>+0.2</m:t>
                      </m:r>
                      <m:r>
                        <a:rPr lang="en-AU" i="1">
                          <a:latin typeface="Cambria Math"/>
                          <a:ea typeface="Cambria Math"/>
                        </a:rPr>
                        <m:t>𝜇</m:t>
                      </m:r>
                    </m:oMath>
                  </m:oMathPara>
                </a14:m>
                <a:endParaRPr lang="en-AU" dirty="0"/>
              </a:p>
              <a:p>
                <a:pPr marL="361950" indent="-361950">
                  <a:lnSpc>
                    <a:spcPct val="120000"/>
                  </a:lnSpc>
                  <a:buClr>
                    <a:srgbClr val="0070C0"/>
                  </a:buClr>
                  <a:buSzPct val="50000"/>
                  <a:buFont typeface="Wingdings" panose="05000000000000000000" pitchFamily="2" charset="2"/>
                  <a:buChar char="q"/>
                </a:pPr>
                <a:r>
                  <a:rPr lang="en-AU" dirty="0"/>
                  <a:t>So in expectation: </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𝐶𝑜𝑚𝑝𝑒𝑛𝑠𝑎𝑡𝑖𝑜𝑛</m:t>
                      </m:r>
                      <m:r>
                        <a:rPr lang="en-AU" i="1">
                          <a:latin typeface="Cambria Math"/>
                          <a:ea typeface="Cambria Math"/>
                        </a:rPr>
                        <m:t>=1000+20</m:t>
                      </m:r>
                      <m:r>
                        <a:rPr lang="en-AU" i="1">
                          <a:latin typeface="Cambria Math"/>
                          <a:ea typeface="Cambria Math"/>
                        </a:rPr>
                        <m:t>𝑒</m:t>
                      </m:r>
                    </m:oMath>
                  </m:oMathPara>
                </a14:m>
                <a:endParaRPr lang="en-AU" dirty="0"/>
              </a:p>
              <a:p>
                <a:pPr marL="361950" indent="-361950">
                  <a:lnSpc>
                    <a:spcPct val="120000"/>
                  </a:lnSpc>
                  <a:buClr>
                    <a:srgbClr val="0070C0"/>
                  </a:buClr>
                  <a:buSzPct val="50000"/>
                  <a:buFont typeface="Wingdings" panose="05000000000000000000" pitchFamily="2" charset="2"/>
                  <a:buChar char="q"/>
                </a:pPr>
                <a:r>
                  <a:rPr lang="en-AU" i="1" dirty="0"/>
                  <a:t>Aside: Why does the </a:t>
                </a:r>
                <a14:m>
                  <m:oMath xmlns:m="http://schemas.openxmlformats.org/officeDocument/2006/math">
                    <m:d>
                      <m:dPr>
                        <m:ctrlPr>
                          <a:rPr lang="en-AU" i="1">
                            <a:latin typeface="Cambria Math" panose="02040503050406030204" pitchFamily="18" charset="0"/>
                            <a:ea typeface="Cambria Math"/>
                          </a:rPr>
                        </m:ctrlPr>
                      </m:dPr>
                      <m:e>
                        <m:r>
                          <a:rPr lang="en-AU" i="1">
                            <a:latin typeface="Cambria Math"/>
                            <a:ea typeface="Cambria Math"/>
                          </a:rPr>
                          <m:t>𝜇</m:t>
                        </m:r>
                        <m:r>
                          <m:rPr>
                            <m:nor/>
                          </m:rPr>
                          <a:rPr lang="en-AU" dirty="0"/>
                          <m:t> </m:t>
                        </m:r>
                      </m:e>
                    </m:d>
                  </m:oMath>
                </a14:m>
                <a:r>
                  <a:rPr lang="en-AU" i="1" dirty="0"/>
                  <a:t> ‘disappear’ when we take the expectation?</a:t>
                </a:r>
              </a:p>
              <a:p>
                <a:pPr marL="361950" indent="-361950">
                  <a:lnSpc>
                    <a:spcPct val="120000"/>
                  </a:lnSpc>
                  <a:buClr>
                    <a:srgbClr val="0070C0"/>
                  </a:buClr>
                  <a:buSzPct val="50000"/>
                  <a:buFont typeface="Wingdings" panose="05000000000000000000" pitchFamily="2" charset="2"/>
                  <a:buChar char="q"/>
                </a:pPr>
                <a:r>
                  <a:rPr lang="en-AU" i="1" dirty="0">
                    <a:solidFill>
                      <a:srgbClr val="FF0000"/>
                    </a:solidFill>
                  </a:rPr>
                  <a:t>So what does the ‘solution’ look like in this case? </a:t>
                </a:r>
              </a:p>
              <a:p>
                <a:pPr marL="0" indent="0">
                  <a:lnSpc>
                    <a:spcPct val="120000"/>
                  </a:lnSpc>
                  <a:buClr>
                    <a:srgbClr val="0070C0"/>
                  </a:buClr>
                  <a:buSzPct val="50000"/>
                  <a:buNone/>
                </a:pPr>
                <a:endParaRPr lang="en-AU" dirty="0"/>
              </a:p>
              <a:p>
                <a:pPr marL="0" indent="0">
                  <a:lnSpc>
                    <a:spcPct val="120000"/>
                  </a:lnSpc>
                  <a:buClr>
                    <a:srgbClr val="0070C0"/>
                  </a:buClr>
                  <a:buSzPct val="50000"/>
                  <a:buNone/>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120" b="-56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244975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01317" y="766547"/>
            <a:ext cx="1473499" cy="369332"/>
          </a:xfrm>
          <a:prstGeom prst="rect">
            <a:avLst/>
          </a:prstGeom>
          <a:noFill/>
        </p:spPr>
        <p:txBody>
          <a:bodyPr wrap="square" rtlCol="0">
            <a:spAutoFit/>
          </a:bodyPr>
          <a:lstStyle/>
          <a:p>
            <a:pPr algn="ctr"/>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9494043" y="2633818"/>
            <a:ext cx="1566866" cy="584775"/>
          </a:xfrm>
          <a:prstGeom prst="rect">
            <a:avLst/>
          </a:prstGeom>
          <a:noFill/>
        </p:spPr>
        <p:txBody>
          <a:bodyPr wrap="square" rtlCol="0">
            <a:spAutoFit/>
          </a:bodyPr>
          <a:lstStyle/>
          <a:p>
            <a:pPr algn="ctr"/>
            <a:r>
              <a:rPr lang="en-US" sz="1600" i="1" dirty="0">
                <a:solidFill>
                  <a:srgbClr val="002060"/>
                </a:solidFill>
              </a:rPr>
              <a:t>Compensation: $1000+20e</a:t>
            </a:r>
          </a:p>
        </p:txBody>
      </p:sp>
      <p:sp>
        <p:nvSpPr>
          <p:cNvPr id="41" name="TextBox 40"/>
          <p:cNvSpPr txBox="1"/>
          <p:nvPr/>
        </p:nvSpPr>
        <p:spPr>
          <a:xfrm>
            <a:off x="9689955" y="5554979"/>
            <a:ext cx="1555133" cy="338554"/>
          </a:xfrm>
          <a:prstGeom prst="rect">
            <a:avLst/>
          </a:prstGeom>
          <a:noFill/>
        </p:spPr>
        <p:txBody>
          <a:bodyPr wrap="square" rtlCol="0">
            <a:spAutoFit/>
          </a:bodyPr>
          <a:lstStyle/>
          <a:p>
            <a:pPr algn="ctr"/>
            <a:r>
              <a:rPr lang="en-US" sz="1600" i="1" dirty="0"/>
              <a:t>e (effort)</a:t>
            </a:r>
          </a:p>
        </p:txBody>
      </p:sp>
      <p:cxnSp>
        <p:nvCxnSpPr>
          <p:cNvPr id="24" name="Straight Connector 23"/>
          <p:cNvCxnSpPr/>
          <p:nvPr/>
        </p:nvCxnSpPr>
        <p:spPr>
          <a:xfrm flipV="1">
            <a:off x="3387848" y="2904310"/>
            <a:ext cx="6222877" cy="234130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99286" y="4053608"/>
            <a:ext cx="0" cy="1727194"/>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19376" y="4772353"/>
            <a:ext cx="678372" cy="338554"/>
          </a:xfrm>
          <a:prstGeom prst="rect">
            <a:avLst/>
          </a:prstGeom>
          <a:noFill/>
        </p:spPr>
        <p:txBody>
          <a:bodyPr wrap="square" rtlCol="0">
            <a:spAutoFit/>
          </a:bodyPr>
          <a:lstStyle/>
          <a:p>
            <a:r>
              <a:rPr lang="en-US" sz="1600" dirty="0"/>
              <a:t>1000</a:t>
            </a:r>
          </a:p>
        </p:txBody>
      </p:sp>
      <p:sp>
        <p:nvSpPr>
          <p:cNvPr id="31" name="TextBox 30"/>
          <p:cNvSpPr txBox="1"/>
          <p:nvPr/>
        </p:nvSpPr>
        <p:spPr>
          <a:xfrm>
            <a:off x="6146861" y="5780802"/>
            <a:ext cx="704850" cy="338554"/>
          </a:xfrm>
          <a:prstGeom prst="rect">
            <a:avLst/>
          </a:prstGeom>
          <a:noFill/>
        </p:spPr>
        <p:txBody>
          <a:bodyPr wrap="square" rtlCol="0">
            <a:spAutoFit/>
          </a:bodyPr>
          <a:lstStyle/>
          <a:p>
            <a:r>
              <a:rPr lang="en-US" sz="1600" dirty="0"/>
              <a:t>e*=10</a:t>
            </a:r>
          </a:p>
        </p:txBody>
      </p:sp>
      <p:sp>
        <p:nvSpPr>
          <p:cNvPr id="6" name="Arc 5"/>
          <p:cNvSpPr/>
          <p:nvPr/>
        </p:nvSpPr>
        <p:spPr>
          <a:xfrm rot="5400000">
            <a:off x="574649" y="-2835921"/>
            <a:ext cx="6192329" cy="10853646"/>
          </a:xfrm>
          <a:prstGeom prst="arc">
            <a:avLst>
              <a:gd name="adj1" fmla="val 16186269"/>
              <a:gd name="adj2" fmla="val 339707"/>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0" name="Straight Connector 19"/>
          <p:cNvCxnSpPr/>
          <p:nvPr/>
        </p:nvCxnSpPr>
        <p:spPr>
          <a:xfrm flipV="1">
            <a:off x="5462627" y="4947137"/>
            <a:ext cx="1916847" cy="657867"/>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269762" y="4089971"/>
            <a:ext cx="3277829" cy="7245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76057" y="3956921"/>
            <a:ext cx="678372" cy="338554"/>
          </a:xfrm>
          <a:prstGeom prst="rect">
            <a:avLst/>
          </a:prstGeom>
          <a:noFill/>
        </p:spPr>
        <p:txBody>
          <a:bodyPr wrap="square" rtlCol="0">
            <a:spAutoFit/>
          </a:bodyPr>
          <a:lstStyle/>
          <a:p>
            <a:r>
              <a:rPr lang="en-US" sz="1600" dirty="0"/>
              <a:t>1200</a:t>
            </a:r>
          </a:p>
        </p:txBody>
      </p:sp>
      <p:sp>
        <p:nvSpPr>
          <p:cNvPr id="19" name="TextBox 18"/>
          <p:cNvSpPr txBox="1"/>
          <p:nvPr/>
        </p:nvSpPr>
        <p:spPr>
          <a:xfrm>
            <a:off x="8123089" y="1986220"/>
            <a:ext cx="1566866" cy="338554"/>
          </a:xfrm>
          <a:prstGeom prst="rect">
            <a:avLst/>
          </a:prstGeom>
          <a:noFill/>
        </p:spPr>
        <p:txBody>
          <a:bodyPr wrap="square" rtlCol="0">
            <a:spAutoFit/>
          </a:bodyPr>
          <a:lstStyle/>
          <a:p>
            <a:pPr algn="ctr"/>
            <a:r>
              <a:rPr lang="en-US" sz="1600" i="1" dirty="0">
                <a:solidFill>
                  <a:schemeClr val="accent6">
                    <a:lumMod val="50000"/>
                  </a:schemeClr>
                </a:solidFill>
              </a:rPr>
              <a:t>Cost of effort</a:t>
            </a:r>
          </a:p>
        </p:txBody>
      </p:sp>
    </p:spTree>
    <p:extLst>
      <p:ext uri="{BB962C8B-B14F-4D97-AF65-F5344CB8AC3E}">
        <p14:creationId xmlns:p14="http://schemas.microsoft.com/office/powerpoint/2010/main" val="332467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31" grpId="0"/>
      <p:bldP spid="6" grpId="0" animBg="1"/>
      <p:bldP spid="2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Note that extra effort always increases compensation by $20.</a:t>
                </a:r>
              </a:p>
              <a:p>
                <a:pPr marL="355600" indent="-355600">
                  <a:lnSpc>
                    <a:spcPct val="120000"/>
                  </a:lnSpc>
                  <a:buClr>
                    <a:srgbClr val="0070C0"/>
                  </a:buClr>
                  <a:buSzPct val="50000"/>
                  <a:buFont typeface="Wingdings" panose="05000000000000000000" pitchFamily="2" charset="2"/>
                  <a:buChar char="q"/>
                </a:pPr>
                <a:r>
                  <a:rPr lang="en-AU" dirty="0"/>
                  <a:t>The random component or shock </a:t>
                </a:r>
                <a14:m>
                  <m:oMath xmlns:m="http://schemas.openxmlformats.org/officeDocument/2006/math">
                    <m:d>
                      <m:dPr>
                        <m:ctrlPr>
                          <a:rPr lang="en-AU" i="1">
                            <a:latin typeface="Cambria Math" panose="02040503050406030204" pitchFamily="18" charset="0"/>
                            <a:ea typeface="Cambria Math"/>
                          </a:rPr>
                        </m:ctrlPr>
                      </m:dPr>
                      <m:e>
                        <m:r>
                          <a:rPr lang="en-AU" i="1">
                            <a:latin typeface="Cambria Math"/>
                            <a:ea typeface="Cambria Math"/>
                          </a:rPr>
                          <m:t>𝜇</m:t>
                        </m:r>
                        <m:r>
                          <m:rPr>
                            <m:nor/>
                          </m:rPr>
                          <a:rPr lang="en-AU" dirty="0"/>
                          <m:t> </m:t>
                        </m:r>
                      </m:e>
                    </m:d>
                    <m:r>
                      <a:rPr lang="en-AU" b="0" i="0" dirty="0" smtClean="0">
                        <a:latin typeface="Cambria Math"/>
                      </a:rPr>
                      <m:t> </m:t>
                    </m:r>
                  </m:oMath>
                </a14:m>
                <a:r>
                  <a:rPr lang="en-AU" dirty="0"/>
                  <a:t>affects the total level of payment</a:t>
                </a:r>
                <a:r>
                  <a:rPr lang="en-AU" i="1" dirty="0">
                    <a:solidFill>
                      <a:srgbClr val="FF0000"/>
                    </a:solidFill>
                  </a:rPr>
                  <a:t>, but not the marginal impact of effort</a:t>
                </a:r>
                <a:r>
                  <a:rPr lang="en-AU" dirty="0"/>
                  <a:t>.</a:t>
                </a:r>
              </a:p>
              <a:p>
                <a:pPr marL="355600" indent="-355600">
                  <a:lnSpc>
                    <a:spcPct val="120000"/>
                  </a:lnSpc>
                  <a:buClr>
                    <a:srgbClr val="0070C0"/>
                  </a:buClr>
                  <a:buSzPct val="50000"/>
                  <a:buFont typeface="Wingdings" panose="05000000000000000000" pitchFamily="2" charset="2"/>
                  <a:buChar char="q"/>
                </a:pPr>
                <a:r>
                  <a:rPr lang="en-AU" dirty="0"/>
                  <a:t>This means that the employee (Erica) can effectively ignore </a:t>
                </a:r>
                <a14:m>
                  <m:oMath xmlns:m="http://schemas.openxmlformats.org/officeDocument/2006/math">
                    <m:r>
                      <a:rPr lang="en-AU" i="1">
                        <a:latin typeface="Cambria Math"/>
                        <a:ea typeface="Cambria Math"/>
                      </a:rPr>
                      <m:t>𝜇</m:t>
                    </m:r>
                    <m:r>
                      <a:rPr lang="en-AU" b="0" i="0" smtClean="0">
                        <a:latin typeface="Cambria Math"/>
                        <a:ea typeface="Cambria Math"/>
                      </a:rPr>
                      <m:t>.</m:t>
                    </m:r>
                  </m:oMath>
                </a14:m>
                <a:endParaRPr lang="en-AU" dirty="0"/>
              </a:p>
              <a:p>
                <a:pPr marL="355600" indent="-355600">
                  <a:lnSpc>
                    <a:spcPct val="120000"/>
                  </a:lnSpc>
                  <a:buClr>
                    <a:srgbClr val="0070C0"/>
                  </a:buClr>
                  <a:buSzPct val="50000"/>
                  <a:buFont typeface="Wingdings" panose="05000000000000000000" pitchFamily="2" charset="2"/>
                  <a:buChar char="q"/>
                </a:pPr>
                <a:r>
                  <a:rPr lang="en-AU" dirty="0"/>
                  <a:t>In this case the optimal choice of effort is equal to 10, keeping in mind that the cost of effort equals </a:t>
                </a:r>
                <a14:m>
                  <m:oMath xmlns:m="http://schemas.openxmlformats.org/officeDocument/2006/math">
                    <m:sSup>
                      <m:sSupPr>
                        <m:ctrlPr>
                          <a:rPr lang="en-AU" i="1" smtClean="0">
                            <a:latin typeface="Cambria Math" panose="02040503050406030204" pitchFamily="18" charset="0"/>
                            <a:ea typeface="Cambria Math"/>
                          </a:rPr>
                        </m:ctrlPr>
                      </m:sSupPr>
                      <m:e>
                        <m:r>
                          <a:rPr lang="en-AU" b="0" i="1" smtClean="0">
                            <a:latin typeface="Cambria Math"/>
                            <a:ea typeface="Cambria Math"/>
                          </a:rPr>
                          <m:t>𝑒</m:t>
                        </m:r>
                      </m:e>
                      <m:sup>
                        <m:r>
                          <a:rPr lang="en-AU" b="0" i="1" smtClean="0">
                            <a:latin typeface="Cambria Math"/>
                            <a:ea typeface="Cambria Math"/>
                          </a:rPr>
                          <m:t>2</m:t>
                        </m:r>
                      </m:sup>
                    </m:sSup>
                  </m:oMath>
                </a14:m>
                <a:endParaRPr lang="en-AU" dirty="0"/>
              </a:p>
              <a:p>
                <a:pPr marL="355600" indent="-355600">
                  <a:lnSpc>
                    <a:spcPct val="120000"/>
                  </a:lnSpc>
                  <a:buClr>
                    <a:srgbClr val="0070C0"/>
                  </a:buClr>
                  <a:buSzPct val="50000"/>
                  <a:buFont typeface="Wingdings" panose="05000000000000000000" pitchFamily="2" charset="2"/>
                  <a:buChar char="q"/>
                </a:pPr>
                <a:r>
                  <a:rPr lang="en-AU" dirty="0"/>
                  <a:t>Obviously, if the parameters change so too will the solution…</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52139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01317" y="766547"/>
            <a:ext cx="1473499" cy="369332"/>
          </a:xfrm>
          <a:prstGeom prst="rect">
            <a:avLst/>
          </a:prstGeom>
          <a:noFill/>
        </p:spPr>
        <p:txBody>
          <a:bodyPr wrap="square" rtlCol="0">
            <a:spAutoFit/>
          </a:bodyPr>
          <a:lstStyle/>
          <a:p>
            <a:pPr algn="ctr"/>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8289867" y="1914691"/>
            <a:ext cx="1916907" cy="338554"/>
          </a:xfrm>
          <a:prstGeom prst="rect">
            <a:avLst/>
          </a:prstGeom>
          <a:noFill/>
        </p:spPr>
        <p:txBody>
          <a:bodyPr wrap="square" rtlCol="0">
            <a:spAutoFit/>
          </a:bodyPr>
          <a:lstStyle/>
          <a:p>
            <a:pPr algn="ctr"/>
            <a:r>
              <a:rPr lang="en-US" sz="1600" i="1" dirty="0">
                <a:solidFill>
                  <a:srgbClr val="FF0000"/>
                </a:solidFill>
              </a:rPr>
              <a:t>Intercept change</a:t>
            </a:r>
          </a:p>
        </p:txBody>
      </p:sp>
      <p:sp>
        <p:nvSpPr>
          <p:cNvPr id="41" name="TextBox 40"/>
          <p:cNvSpPr txBox="1"/>
          <p:nvPr/>
        </p:nvSpPr>
        <p:spPr>
          <a:xfrm>
            <a:off x="9689955" y="5554979"/>
            <a:ext cx="1555133" cy="338554"/>
          </a:xfrm>
          <a:prstGeom prst="rect">
            <a:avLst/>
          </a:prstGeom>
          <a:noFill/>
        </p:spPr>
        <p:txBody>
          <a:bodyPr wrap="square" rtlCol="0">
            <a:spAutoFit/>
          </a:bodyPr>
          <a:lstStyle/>
          <a:p>
            <a:pPr algn="ctr"/>
            <a:r>
              <a:rPr lang="en-US" sz="1600" i="1" dirty="0"/>
              <a:t>e (effort)</a:t>
            </a:r>
          </a:p>
        </p:txBody>
      </p:sp>
      <p:cxnSp>
        <p:nvCxnSpPr>
          <p:cNvPr id="24" name="Straight Connector 23"/>
          <p:cNvCxnSpPr/>
          <p:nvPr/>
        </p:nvCxnSpPr>
        <p:spPr>
          <a:xfrm flipV="1">
            <a:off x="3387848" y="2904310"/>
            <a:ext cx="6222877" cy="234130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99286" y="4089971"/>
            <a:ext cx="0" cy="169083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19376" y="4772353"/>
            <a:ext cx="678372" cy="338554"/>
          </a:xfrm>
          <a:prstGeom prst="rect">
            <a:avLst/>
          </a:prstGeom>
          <a:noFill/>
        </p:spPr>
        <p:txBody>
          <a:bodyPr wrap="square" rtlCol="0">
            <a:spAutoFit/>
          </a:bodyPr>
          <a:lstStyle/>
          <a:p>
            <a:r>
              <a:rPr lang="en-US" sz="1600" dirty="0"/>
              <a:t>1000</a:t>
            </a:r>
          </a:p>
        </p:txBody>
      </p:sp>
      <p:sp>
        <p:nvSpPr>
          <p:cNvPr id="31" name="TextBox 30"/>
          <p:cNvSpPr txBox="1"/>
          <p:nvPr/>
        </p:nvSpPr>
        <p:spPr>
          <a:xfrm>
            <a:off x="6068625" y="5780802"/>
            <a:ext cx="704850" cy="338554"/>
          </a:xfrm>
          <a:prstGeom prst="rect">
            <a:avLst/>
          </a:prstGeom>
          <a:noFill/>
        </p:spPr>
        <p:txBody>
          <a:bodyPr wrap="square" rtlCol="0">
            <a:spAutoFit/>
          </a:bodyPr>
          <a:lstStyle/>
          <a:p>
            <a:r>
              <a:rPr lang="en-US" sz="1600" dirty="0"/>
              <a:t>e*=10</a:t>
            </a:r>
          </a:p>
        </p:txBody>
      </p:sp>
      <p:sp>
        <p:nvSpPr>
          <p:cNvPr id="6" name="Arc 5"/>
          <p:cNvSpPr/>
          <p:nvPr/>
        </p:nvSpPr>
        <p:spPr>
          <a:xfrm rot="5400000">
            <a:off x="574649" y="-2835921"/>
            <a:ext cx="6192329" cy="10853646"/>
          </a:xfrm>
          <a:prstGeom prst="arc">
            <a:avLst>
              <a:gd name="adj1" fmla="val 16186269"/>
              <a:gd name="adj2" fmla="val 339707"/>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0" name="Straight Connector 19"/>
          <p:cNvCxnSpPr/>
          <p:nvPr/>
        </p:nvCxnSpPr>
        <p:spPr>
          <a:xfrm flipV="1">
            <a:off x="5462627" y="4947137"/>
            <a:ext cx="1916847" cy="657867"/>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269762" y="4089971"/>
            <a:ext cx="3277829" cy="7245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76057" y="3956921"/>
            <a:ext cx="678372" cy="338554"/>
          </a:xfrm>
          <a:prstGeom prst="rect">
            <a:avLst/>
          </a:prstGeom>
          <a:noFill/>
        </p:spPr>
        <p:txBody>
          <a:bodyPr wrap="square" rtlCol="0">
            <a:spAutoFit/>
          </a:bodyPr>
          <a:lstStyle/>
          <a:p>
            <a:r>
              <a:rPr lang="en-US" sz="1600" dirty="0"/>
              <a:t>1200</a:t>
            </a:r>
          </a:p>
        </p:txBody>
      </p:sp>
      <p:cxnSp>
        <p:nvCxnSpPr>
          <p:cNvPr id="19" name="Straight Connector 18"/>
          <p:cNvCxnSpPr/>
          <p:nvPr/>
        </p:nvCxnSpPr>
        <p:spPr>
          <a:xfrm flipV="1">
            <a:off x="3405227" y="2331618"/>
            <a:ext cx="6222877" cy="23413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39096" y="2083968"/>
            <a:ext cx="7238429" cy="3161649"/>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51991" y="1787045"/>
            <a:ext cx="1916907" cy="338554"/>
          </a:xfrm>
          <a:prstGeom prst="rect">
            <a:avLst/>
          </a:prstGeom>
          <a:noFill/>
        </p:spPr>
        <p:txBody>
          <a:bodyPr wrap="square" rtlCol="0">
            <a:spAutoFit/>
          </a:bodyPr>
          <a:lstStyle/>
          <a:p>
            <a:pPr algn="ctr"/>
            <a:r>
              <a:rPr lang="en-US" sz="1600" i="1" dirty="0">
                <a:solidFill>
                  <a:srgbClr val="7030A0"/>
                </a:solidFill>
              </a:rPr>
              <a:t>Slope change</a:t>
            </a:r>
          </a:p>
        </p:txBody>
      </p:sp>
      <p:cxnSp>
        <p:nvCxnSpPr>
          <p:cNvPr id="29" name="Straight Connector 28"/>
          <p:cNvCxnSpPr/>
          <p:nvPr/>
        </p:nvCxnSpPr>
        <p:spPr>
          <a:xfrm>
            <a:off x="6851711" y="3762375"/>
            <a:ext cx="0" cy="201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146861" y="4577722"/>
            <a:ext cx="1868817" cy="876300"/>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74624" y="5780802"/>
            <a:ext cx="704850" cy="338554"/>
          </a:xfrm>
          <a:prstGeom prst="rect">
            <a:avLst/>
          </a:prstGeom>
          <a:noFill/>
        </p:spPr>
        <p:txBody>
          <a:bodyPr wrap="square" rtlCol="0">
            <a:spAutoFit/>
          </a:bodyPr>
          <a:lstStyle/>
          <a:p>
            <a:r>
              <a:rPr lang="en-US" sz="1600" dirty="0"/>
              <a:t>e^=15</a:t>
            </a:r>
          </a:p>
        </p:txBody>
      </p:sp>
      <p:cxnSp>
        <p:nvCxnSpPr>
          <p:cNvPr id="34" name="Straight Connector 33"/>
          <p:cNvCxnSpPr/>
          <p:nvPr/>
        </p:nvCxnSpPr>
        <p:spPr>
          <a:xfrm>
            <a:off x="6499286" y="3502271"/>
            <a:ext cx="0" cy="572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8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Principal-Agent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Note the following implications of this model:</a:t>
                </a:r>
              </a:p>
              <a:p>
                <a:pPr marL="514350" indent="-514350">
                  <a:lnSpc>
                    <a:spcPct val="120000"/>
                  </a:lnSpc>
                  <a:buClr>
                    <a:srgbClr val="0070C0"/>
                  </a:buClr>
                  <a:buSzPct val="100000"/>
                  <a:buFont typeface="+mj-lt"/>
                  <a:buAutoNum type="alphaLcParenR"/>
                </a:pPr>
                <a:r>
                  <a:rPr lang="en-AU" dirty="0"/>
                  <a:t>A change in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oMath>
                </a14:m>
                <a:r>
                  <a:rPr lang="en-AU" dirty="0"/>
                  <a:t> doesn’t change incentives around effort – </a:t>
                </a:r>
                <a:r>
                  <a:rPr lang="en-AU" i="1" dirty="0">
                    <a:solidFill>
                      <a:schemeClr val="bg2">
                        <a:lumMod val="25000"/>
                      </a:schemeClr>
                    </a:solidFill>
                  </a:rPr>
                  <a:t>with a higher intercept the optimal choice of effort is unchanged.</a:t>
                </a:r>
              </a:p>
              <a:p>
                <a:pPr marL="0" indent="0" algn="ctr">
                  <a:lnSpc>
                    <a:spcPct val="120000"/>
                  </a:lnSpc>
                  <a:buClr>
                    <a:srgbClr val="0070C0"/>
                  </a:buClr>
                  <a:buSzPct val="100000"/>
                  <a:buNone/>
                </a:pPr>
                <a:r>
                  <a:rPr lang="en-AU" b="1" dirty="0">
                    <a:solidFill>
                      <a:srgbClr val="FF0000"/>
                    </a:solidFill>
                  </a:rPr>
                  <a:t>Why?</a:t>
                </a:r>
              </a:p>
              <a:p>
                <a:pPr marL="514350" indent="-514350">
                  <a:lnSpc>
                    <a:spcPct val="120000"/>
                  </a:lnSpc>
                  <a:buClr>
                    <a:srgbClr val="0070C0"/>
                  </a:buClr>
                  <a:buSzPct val="100000"/>
                  <a:buFont typeface="+mj-lt"/>
                  <a:buAutoNum type="alphaLcParenR" startAt="2"/>
                </a:pPr>
                <a:r>
                  <a:rPr lang="en-AU" dirty="0"/>
                  <a:t>A change in </a:t>
                </a:r>
                <a14:m>
                  <m:oMath xmlns:m="http://schemas.openxmlformats.org/officeDocument/2006/math">
                    <m:r>
                      <a:rPr lang="en-AU" i="1" smtClean="0">
                        <a:latin typeface="Cambria Math"/>
                        <a:ea typeface="Cambria Math"/>
                      </a:rPr>
                      <m:t>𝛽</m:t>
                    </m:r>
                  </m:oMath>
                </a14:m>
                <a:r>
                  <a:rPr lang="en-AU" dirty="0"/>
                  <a:t> changes the optimal effort level -</a:t>
                </a:r>
                <a:r>
                  <a:rPr lang="en-AU" i="1" dirty="0">
                    <a:solidFill>
                      <a:schemeClr val="bg2">
                        <a:lumMod val="25000"/>
                      </a:schemeClr>
                    </a:solidFill>
                  </a:rPr>
                  <a:t>with a higher slope the optimal choice of effort is increased.</a:t>
                </a:r>
                <a:endParaRPr lang="en-AU" dirty="0"/>
              </a:p>
              <a:p>
                <a:pPr marL="0" indent="0" algn="ctr">
                  <a:lnSpc>
                    <a:spcPct val="120000"/>
                  </a:lnSpc>
                  <a:buClr>
                    <a:srgbClr val="0070C0"/>
                  </a:buClr>
                  <a:buSzPct val="100000"/>
                  <a:buNone/>
                </a:pPr>
                <a:r>
                  <a:rPr lang="en-AU" b="1" dirty="0">
                    <a:solidFill>
                      <a:srgbClr val="FF0000"/>
                    </a:solidFill>
                  </a:rPr>
                  <a:t>Why?</a:t>
                </a:r>
              </a:p>
              <a:p>
                <a:pPr marL="361950" indent="-361950">
                  <a:lnSpc>
                    <a:spcPct val="120000"/>
                  </a:lnSpc>
                  <a:buClr>
                    <a:srgbClr val="0070C0"/>
                  </a:buClr>
                  <a:buSzPct val="50000"/>
                  <a:buFont typeface="Wingdings" panose="05000000000000000000" pitchFamily="2" charset="2"/>
                  <a:buChar char="q"/>
                </a:pPr>
                <a:r>
                  <a:rPr lang="en-AU" dirty="0"/>
                  <a:t>In both cases it reflects the fact that what is important is the MB and MC of effort</a:t>
                </a:r>
                <a:r>
                  <a:rPr lang="en-AU" i="1" dirty="0">
                    <a:solidFill>
                      <a:schemeClr val="bg2">
                        <a:lumMod val="50000"/>
                      </a:schemeClr>
                    </a:solidFill>
                  </a:rPr>
                  <a:t>. </a:t>
                </a:r>
              </a:p>
              <a:p>
                <a:pPr marL="0" indent="0" algn="ctr">
                  <a:lnSpc>
                    <a:spcPct val="120000"/>
                  </a:lnSpc>
                  <a:buClr>
                    <a:srgbClr val="0070C0"/>
                  </a:buClr>
                  <a:buSzPct val="50000"/>
                  <a:buNone/>
                </a:pPr>
                <a:r>
                  <a:rPr lang="en-AU" b="1" i="1" dirty="0">
                    <a:solidFill>
                      <a:srgbClr val="FF0000"/>
                    </a:solidFill>
                  </a:rPr>
                  <a:t>What matters is how pay varies with effort!</a:t>
                </a:r>
                <a:endParaRPr lang="en-AU" i="1" dirty="0">
                  <a:solidFill>
                    <a:srgbClr val="FF0000"/>
                  </a:solidFill>
                </a:endParaRPr>
              </a:p>
              <a:p>
                <a:pPr marL="355600" indent="-355600">
                  <a:lnSpc>
                    <a:spcPct val="120000"/>
                  </a:lnSpc>
                  <a:buClr>
                    <a:srgbClr val="0070C0"/>
                  </a:buClr>
                  <a:buSzPct val="50000"/>
                  <a:buFont typeface="Wingdings" panose="05000000000000000000" pitchFamily="2" charset="2"/>
                  <a:buChar char="q"/>
                </a:pPr>
                <a:endParaRPr lang="en-AU" dirty="0"/>
              </a:p>
              <a:p>
                <a:pPr marL="358775" indent="-358775">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t="-8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423139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Incentive Schemes Gone Wrong..</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Consider the experience of DuPont’s Fibres Division in the late 1980s.</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Placed up to 6 percent of annual pay into an ‘at-risk pool’ for around 20,000 employees</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Then, if profits beat forecasts, a bonus of k x (at risk pool) was paid.</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 Otherwise, no bonus was paid</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In 1990 real earnings growth of &gt;4% had to be attained to have bonus paid</a:t>
            </a:r>
          </a:p>
          <a:p>
            <a:pPr marL="358775" indent="-358775">
              <a:lnSpc>
                <a:spcPct val="120000"/>
              </a:lnSpc>
              <a:buClr>
                <a:srgbClr val="0070C0"/>
              </a:buClr>
              <a:buSzPct val="50000"/>
              <a:buFont typeface="Wingdings" panose="05000000000000000000" pitchFamily="2" charset="2"/>
              <a:buChar char="q"/>
            </a:pPr>
            <a:r>
              <a:rPr lang="en-AU" dirty="0"/>
              <a:t>The plan was abandoned  less than two years into its three year schedule when employees were faced with the entire loss of the ‘at risk pool’</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Gulf War of 1990 did not help with matters, nor did general economic conditions.</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700617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Principal-Agent Model</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dirty="0"/>
              <a:t>Two issues to consider:</a:t>
            </a:r>
          </a:p>
          <a:p>
            <a:pPr marL="514350" indent="-514350">
              <a:lnSpc>
                <a:spcPct val="120000"/>
              </a:lnSpc>
              <a:buClr>
                <a:srgbClr val="0070C0"/>
              </a:buClr>
              <a:buSzPct val="100000"/>
              <a:buFont typeface="+mj-lt"/>
              <a:buAutoNum type="alphaLcParenR"/>
            </a:pPr>
            <a:r>
              <a:rPr lang="en-AU" dirty="0"/>
              <a:t>Recall our discussion at the very beginning of semester around the ’happy is productive’ model – what does that model say about the principal-agent framework we have just spelt out?</a:t>
            </a:r>
            <a:r>
              <a:rPr lang="en-AU" i="1" dirty="0">
                <a:solidFill>
                  <a:schemeClr val="bg2">
                    <a:lumMod val="25000"/>
                  </a:schemeClr>
                </a:solidFill>
              </a:rPr>
              <a:t>.</a:t>
            </a:r>
          </a:p>
          <a:p>
            <a:pPr marL="514350" indent="-514350">
              <a:lnSpc>
                <a:spcPct val="120000"/>
              </a:lnSpc>
              <a:buClr>
                <a:srgbClr val="0070C0"/>
              </a:buClr>
              <a:buSzPct val="100000"/>
              <a:buFont typeface="+mj-lt"/>
              <a:buAutoNum type="alphaLcParenR" startAt="2"/>
            </a:pPr>
            <a:r>
              <a:rPr lang="en-AU" dirty="0"/>
              <a:t>How does the model we have just described relate to the efficiency wage model described last week – here there is a direct cost of not working hard (your pay is lower!). </a:t>
            </a:r>
          </a:p>
          <a:p>
            <a:pPr marL="0" indent="0" algn="ctr">
              <a:lnSpc>
                <a:spcPct val="120000"/>
              </a:lnSpc>
              <a:buClr>
                <a:srgbClr val="0070C0"/>
              </a:buClr>
              <a:buSzPct val="100000"/>
              <a:buNone/>
            </a:pPr>
            <a:r>
              <a:rPr lang="en-AU" b="1" i="1" dirty="0"/>
              <a:t>What happened when you didn’t work hard in the efficiency wage model?</a:t>
            </a:r>
            <a:r>
              <a:rPr lang="en-AU" b="1" i="1" dirty="0">
                <a:solidFill>
                  <a:schemeClr val="bg2">
                    <a:lumMod val="50000"/>
                  </a:schemeClr>
                </a:solidFill>
              </a:rPr>
              <a:t> </a:t>
            </a:r>
          </a:p>
          <a:p>
            <a:pPr marL="355600" indent="-355600">
              <a:lnSpc>
                <a:spcPct val="120000"/>
              </a:lnSpc>
              <a:buClr>
                <a:srgbClr val="0070C0"/>
              </a:buClr>
              <a:buSzPct val="50000"/>
              <a:buFont typeface="Wingdings" panose="05000000000000000000" pitchFamily="2" charset="2"/>
              <a:buChar char="q"/>
            </a:pPr>
            <a:endParaRPr lang="en-AU" dirty="0"/>
          </a:p>
          <a:p>
            <a:pPr marL="358775" indent="-358775">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39050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Optimal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2100"/>
                <a:ext cx="10515600" cy="4781550"/>
              </a:xfrm>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should a firm do?</a:t>
                </a:r>
              </a:p>
              <a:p>
                <a:pPr marL="355600" indent="-355600">
                  <a:lnSpc>
                    <a:spcPct val="120000"/>
                  </a:lnSpc>
                  <a:buClr>
                    <a:srgbClr val="0070C0"/>
                  </a:buClr>
                  <a:buSzPct val="50000"/>
                  <a:buFont typeface="Wingdings" panose="05000000000000000000" pitchFamily="2" charset="2"/>
                  <a:buChar char="q"/>
                </a:pPr>
                <a:r>
                  <a:rPr lang="en-AU" dirty="0"/>
                  <a:t>Recall that it will want to try and maximise profit.</a:t>
                </a:r>
              </a:p>
              <a:p>
                <a:pPr marL="514350" indent="-514350">
                  <a:lnSpc>
                    <a:spcPct val="120000"/>
                  </a:lnSpc>
                  <a:buClr>
                    <a:srgbClr val="0070C0"/>
                  </a:buClr>
                  <a:buSzPct val="100000"/>
                  <a:buFont typeface="+mj-lt"/>
                  <a:buAutoNum type="alphaLcParenR"/>
                </a:pPr>
                <a:r>
                  <a:rPr lang="en-AU" dirty="0"/>
                  <a:t>It needs to ensure that the reservation level of utility is met, otherwise the individual will not work for the firm. One way to do this is to adjust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oMath>
                </a14:m>
                <a:r>
                  <a:rPr lang="en-AU" dirty="0"/>
                  <a:t> (the base pay) to ensure this is the case. Recall the idea of the efficiency wage – </a:t>
                </a:r>
                <a:r>
                  <a:rPr lang="en-AU" i="1" dirty="0">
                    <a:solidFill>
                      <a:schemeClr val="bg2">
                        <a:lumMod val="25000"/>
                      </a:schemeClr>
                    </a:solidFill>
                  </a:rPr>
                  <a:t>the employee might want to avoid getting fired if this is sufficiently high and therefore it can actually help motivate effort</a:t>
                </a:r>
                <a:r>
                  <a:rPr lang="en-AU" dirty="0"/>
                  <a:t>.</a:t>
                </a:r>
              </a:p>
              <a:p>
                <a:pPr marL="514350" indent="-514350">
                  <a:lnSpc>
                    <a:spcPct val="120000"/>
                  </a:lnSpc>
                  <a:buClr>
                    <a:srgbClr val="0070C0"/>
                  </a:buClr>
                  <a:buSzPct val="100000"/>
                  <a:buFont typeface="+mj-lt"/>
                  <a:buAutoNum type="alphaLcParenR"/>
                </a:pPr>
                <a:r>
                  <a:rPr lang="en-AU" dirty="0"/>
                  <a:t>To induce effort, it will want to increase </a:t>
                </a:r>
                <a14:m>
                  <m:oMath xmlns:m="http://schemas.openxmlformats.org/officeDocument/2006/math">
                    <m:r>
                      <a:rPr lang="en-AU" i="1">
                        <a:latin typeface="Cambria Math"/>
                        <a:ea typeface="Cambria Math"/>
                      </a:rPr>
                      <m:t>𝛽</m:t>
                    </m:r>
                  </m:oMath>
                </a14:m>
                <a:r>
                  <a:rPr lang="en-AU" dirty="0"/>
                  <a:t> , but this comes at a cost to the firm…</a:t>
                </a:r>
              </a:p>
              <a:p>
                <a:pPr marL="0" indent="0" algn="ctr">
                  <a:lnSpc>
                    <a:spcPct val="120000"/>
                  </a:lnSpc>
                  <a:buClr>
                    <a:srgbClr val="0070C0"/>
                  </a:buClr>
                  <a:buSzPct val="100000"/>
                  <a:buNone/>
                </a:pPr>
                <a:r>
                  <a:rPr lang="en-AU" b="1" dirty="0">
                    <a:solidFill>
                      <a:srgbClr val="FF0000"/>
                    </a:solidFill>
                  </a:rPr>
                  <a:t>Why?</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2100"/>
                <a:ext cx="10515600" cy="4781550"/>
              </a:xfrm>
              <a:blipFill rotWithShape="1">
                <a:blip r:embed="rId3"/>
                <a:stretch>
                  <a:fillRect l="-1101" t="-1019" r="-133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37281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Optimal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2100"/>
                <a:ext cx="10515600" cy="4781550"/>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There are two reasons…</a:t>
                </a:r>
              </a:p>
              <a:p>
                <a:pPr marL="514350" indent="-514350">
                  <a:lnSpc>
                    <a:spcPct val="120000"/>
                  </a:lnSpc>
                  <a:buClr>
                    <a:srgbClr val="0070C0"/>
                  </a:buClr>
                  <a:buSzPct val="100000"/>
                  <a:buFont typeface="+mj-lt"/>
                  <a:buAutoNum type="alphaLcParenR"/>
                </a:pPr>
                <a:r>
                  <a:rPr lang="en-AU" dirty="0"/>
                  <a:t>First with greater reward for effort we would expect that Erica will work harder– </a:t>
                </a:r>
                <a:r>
                  <a:rPr lang="en-AU" i="1" dirty="0">
                    <a:solidFill>
                      <a:schemeClr val="bg2">
                        <a:lumMod val="25000"/>
                      </a:schemeClr>
                    </a:solidFill>
                  </a:rPr>
                  <a:t>this should lead to </a:t>
                </a:r>
                <a:r>
                  <a:rPr lang="en-AU" i="1" dirty="0">
                    <a:solidFill>
                      <a:srgbClr val="FF0000"/>
                    </a:solidFill>
                  </a:rPr>
                  <a:t>higher payments for the </a:t>
                </a:r>
                <a:r>
                  <a:rPr lang="en-AU" b="1" i="1" dirty="0">
                    <a:solidFill>
                      <a:srgbClr val="FF0000"/>
                    </a:solidFill>
                  </a:rPr>
                  <a:t>firm</a:t>
                </a:r>
                <a:r>
                  <a:rPr lang="en-AU" dirty="0"/>
                  <a:t>.</a:t>
                </a:r>
              </a:p>
              <a:p>
                <a:pPr marL="514350" indent="-514350">
                  <a:lnSpc>
                    <a:spcPct val="120000"/>
                  </a:lnSpc>
                  <a:buClr>
                    <a:srgbClr val="0070C0"/>
                  </a:buClr>
                  <a:buSzPct val="100000"/>
                  <a:buFont typeface="+mj-lt"/>
                  <a:buAutoNum type="alphaLcParenR"/>
                </a:pPr>
                <a:r>
                  <a:rPr lang="en-AU" dirty="0"/>
                  <a:t>Second, with higher  </a:t>
                </a:r>
                <a14:m>
                  <m:oMath xmlns:m="http://schemas.openxmlformats.org/officeDocument/2006/math">
                    <m:r>
                      <a:rPr lang="en-AU" i="1">
                        <a:latin typeface="Cambria Math"/>
                        <a:ea typeface="Cambria Math"/>
                      </a:rPr>
                      <m:t>𝛽</m:t>
                    </m:r>
                  </m:oMath>
                </a14:m>
                <a:r>
                  <a:rPr lang="en-AU" dirty="0"/>
                  <a:t> the risk that Erica is exposed to is increased. For a risk neutral worker this will generally mean that Erica will need to be compensated more so that she is willing to bear the higher risk.</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2100"/>
                <a:ext cx="10515600" cy="4781550"/>
              </a:xfrm>
              <a:blipFill>
                <a:blip r:embed="rId3"/>
                <a:stretch>
                  <a:fillRect l="-1217" t="-127" r="-63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32239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Optimal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2100"/>
                <a:ext cx="10515600" cy="4781550"/>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does all this mean?</a:t>
                </a:r>
              </a:p>
              <a:p>
                <a:pPr marL="355600" indent="-355600">
                  <a:lnSpc>
                    <a:spcPct val="120000"/>
                  </a:lnSpc>
                  <a:buClr>
                    <a:srgbClr val="0070C0"/>
                  </a:buClr>
                  <a:buSzPct val="50000"/>
                  <a:buFont typeface="Wingdings" panose="05000000000000000000" pitchFamily="2" charset="2"/>
                  <a:buChar char="q"/>
                </a:pPr>
                <a:r>
                  <a:rPr lang="en-AU" dirty="0"/>
                  <a:t>There are five factors that are important in deciding how closely to tie pay to performance:</a:t>
                </a:r>
              </a:p>
              <a:p>
                <a:pPr marL="809625" indent="-447675">
                  <a:lnSpc>
                    <a:spcPct val="120000"/>
                  </a:lnSpc>
                  <a:buClr>
                    <a:srgbClr val="0070C0"/>
                  </a:buClr>
                  <a:buSzPct val="100000"/>
                  <a:buFont typeface="+mj-lt"/>
                  <a:buAutoNum type="alphaLcParenR"/>
                </a:pPr>
                <a:r>
                  <a:rPr lang="en-AU" i="1" dirty="0">
                    <a:solidFill>
                      <a:schemeClr val="bg2">
                        <a:lumMod val="50000"/>
                      </a:schemeClr>
                    </a:solidFill>
                  </a:rPr>
                  <a:t>The relationship of output to the employees effort – when </a:t>
                </a:r>
                <a14:m>
                  <m:oMath xmlns:m="http://schemas.openxmlformats.org/officeDocument/2006/math">
                    <m:r>
                      <a:rPr lang="en-AU" i="1">
                        <a:latin typeface="Cambria Math"/>
                        <a:ea typeface="Cambria Math"/>
                      </a:rPr>
                      <m:t>𝛼</m:t>
                    </m:r>
                  </m:oMath>
                </a14:m>
                <a:r>
                  <a:rPr lang="en-AU" i="1" dirty="0">
                    <a:solidFill>
                      <a:schemeClr val="bg2">
                        <a:lumMod val="50000"/>
                      </a:schemeClr>
                    </a:solidFill>
                  </a:rPr>
                  <a:t> is high then in general you want to tie pay to performance.</a:t>
                </a:r>
              </a:p>
              <a:p>
                <a:pPr marL="809625" indent="-447675">
                  <a:lnSpc>
                    <a:spcPct val="120000"/>
                  </a:lnSpc>
                  <a:buClr>
                    <a:srgbClr val="0070C0"/>
                  </a:buClr>
                  <a:buSzPct val="100000"/>
                  <a:buFont typeface="+mj-lt"/>
                  <a:buAutoNum type="alphaLcParenR"/>
                </a:pPr>
                <a:r>
                  <a:rPr lang="en-AU" i="1" dirty="0">
                    <a:solidFill>
                      <a:schemeClr val="bg2">
                        <a:lumMod val="50000"/>
                      </a:schemeClr>
                    </a:solidFill>
                  </a:rPr>
                  <a:t>The employee’s risk aversion – when the employee is less risk averse, then in general you want to tie pay to performance.</a:t>
                </a:r>
              </a:p>
              <a:p>
                <a:pPr marL="809625" indent="-447675">
                  <a:lnSpc>
                    <a:spcPct val="120000"/>
                  </a:lnSpc>
                  <a:buClr>
                    <a:srgbClr val="0070C0"/>
                  </a:buClr>
                  <a:buSzPct val="100000"/>
                  <a:buFont typeface="+mj-lt"/>
                  <a:buAutoNum type="alphaLcParenR"/>
                </a:pPr>
                <a:r>
                  <a:rPr lang="en-AU" i="1" dirty="0">
                    <a:solidFill>
                      <a:schemeClr val="bg2">
                        <a:lumMod val="50000"/>
                      </a:schemeClr>
                    </a:solidFill>
                  </a:rPr>
                  <a:t>The level of risk that is beyond the control of the employee (</a:t>
                </a:r>
                <a14:m>
                  <m:oMath xmlns:m="http://schemas.openxmlformats.org/officeDocument/2006/math">
                    <m:sSubSup>
                      <m:sSubSupPr>
                        <m:ctrlPr>
                          <a:rPr lang="en-AU" i="1">
                            <a:latin typeface="Cambria Math" panose="02040503050406030204" pitchFamily="18" charset="0"/>
                            <a:ea typeface="Cambria Math"/>
                          </a:rPr>
                        </m:ctrlPr>
                      </m:sSubSupPr>
                      <m:e>
                        <m:r>
                          <a:rPr lang="en-AU" i="1">
                            <a:latin typeface="Cambria Math"/>
                            <a:ea typeface="Cambria Math"/>
                          </a:rPr>
                          <m:t>𝜎</m:t>
                        </m:r>
                      </m:e>
                      <m:sub/>
                      <m:sup>
                        <m:r>
                          <a:rPr lang="en-AU" i="1">
                            <a:latin typeface="Cambria Math"/>
                            <a:ea typeface="Cambria Math"/>
                          </a:rPr>
                          <m:t>2</m:t>
                        </m:r>
                      </m:sup>
                    </m:sSubSup>
                  </m:oMath>
                </a14:m>
                <a:r>
                  <a:rPr lang="en-AU" i="1" dirty="0">
                    <a:solidFill>
                      <a:schemeClr val="bg2">
                        <a:lumMod val="50000"/>
                      </a:schemeClr>
                    </a:solidFill>
                  </a:rPr>
                  <a:t>)– when this is low, then in general you want to tie pay to performance because output depends largely on effort.</a:t>
                </a:r>
              </a:p>
              <a:p>
                <a:pPr marL="809625" indent="-447675">
                  <a:lnSpc>
                    <a:spcPct val="120000"/>
                  </a:lnSpc>
                  <a:buClr>
                    <a:srgbClr val="0070C0"/>
                  </a:buClr>
                  <a:buSzPct val="100000"/>
                  <a:buFont typeface="+mj-lt"/>
                  <a:buAutoNum type="alphaLcParenR"/>
                </a:pPr>
                <a:r>
                  <a:rPr lang="en-AU" i="1" dirty="0">
                    <a:solidFill>
                      <a:schemeClr val="bg2">
                        <a:lumMod val="50000"/>
                      </a:schemeClr>
                    </a:solidFill>
                  </a:rPr>
                  <a:t>The response of the employee to increased incentives – if the cost of effort is high for example, Erica might not respond to higher incentives.</a:t>
                </a:r>
              </a:p>
              <a:p>
                <a:pPr marL="809625" indent="-447675">
                  <a:lnSpc>
                    <a:spcPct val="120000"/>
                  </a:lnSpc>
                  <a:buClr>
                    <a:srgbClr val="0070C0"/>
                  </a:buClr>
                  <a:buSzPct val="100000"/>
                  <a:buFont typeface="+mj-lt"/>
                  <a:buAutoNum type="alphaLcParenR"/>
                </a:pPr>
                <a:r>
                  <a:rPr lang="en-AU" i="1" dirty="0">
                    <a:solidFill>
                      <a:schemeClr val="bg2">
                        <a:lumMod val="50000"/>
                      </a:schemeClr>
                    </a:solidFill>
                  </a:rPr>
                  <a:t>Measurability of the employee’s output – the more costly it is to measure output, the less closely you want to tie pay to performance. </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2100"/>
                <a:ext cx="10515600" cy="4781550"/>
              </a:xfrm>
              <a:blipFill>
                <a:blip r:embed="rId3"/>
                <a:stretch>
                  <a:fillRect t="-637" r="-63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20972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Why did </a:t>
            </a:r>
            <a:r>
              <a:rPr lang="en-AU" b="1" dirty="0" err="1">
                <a:solidFill>
                  <a:srgbClr val="002060"/>
                </a:solidFill>
              </a:rPr>
              <a:t>DuPonts</a:t>
            </a:r>
            <a:r>
              <a:rPr lang="en-AU" b="1" dirty="0">
                <a:solidFill>
                  <a:srgbClr val="002060"/>
                </a:solidFill>
              </a:rPr>
              <a:t> Scheme Fail?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2100"/>
                <a:ext cx="10515600" cy="4781550"/>
              </a:xfrm>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might be some of the problems associated with the scheme created by DuPont?</a:t>
                </a:r>
              </a:p>
              <a:p>
                <a:pPr marL="355600" indent="-355600">
                  <a:lnSpc>
                    <a:spcPct val="120000"/>
                  </a:lnSpc>
                  <a:buClr>
                    <a:srgbClr val="0070C0"/>
                  </a:buClr>
                  <a:buSzPct val="50000"/>
                  <a:buFont typeface="Wingdings" panose="05000000000000000000" pitchFamily="2" charset="2"/>
                  <a:buChar char="q"/>
                </a:pPr>
                <a:r>
                  <a:rPr lang="en-AU" dirty="0"/>
                  <a:t>First, recall that the scheme relied on divisional profits on which the bonus was determined.</a:t>
                </a:r>
              </a:p>
              <a:p>
                <a:pPr marL="355600" indent="-355600">
                  <a:lnSpc>
                    <a:spcPct val="120000"/>
                  </a:lnSpc>
                  <a:buClr>
                    <a:srgbClr val="0070C0"/>
                  </a:buClr>
                  <a:buSzPct val="50000"/>
                  <a:buFont typeface="Wingdings" panose="05000000000000000000" pitchFamily="2" charset="2"/>
                  <a:buChar char="q"/>
                </a:pPr>
                <a:r>
                  <a:rPr lang="en-AU" dirty="0"/>
                  <a:t>This meant that there was free-riding – ‘I put in the effort and my 19,999 co-workers get most of the benefit!’… </a:t>
                </a:r>
                <a:r>
                  <a:rPr lang="en-AU" i="1" dirty="0">
                    <a:solidFill>
                      <a:schemeClr val="bg2">
                        <a:lumMod val="50000"/>
                      </a:schemeClr>
                    </a:solidFill>
                  </a:rPr>
                  <a:t>a familiar complaint about colleagues!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Think of this as a small </a:t>
                </a:r>
                <a14:m>
                  <m:oMath xmlns:m="http://schemas.openxmlformats.org/officeDocument/2006/math">
                    <m:r>
                      <a:rPr lang="en-AU" i="1">
                        <a:solidFill>
                          <a:schemeClr val="bg2">
                            <a:lumMod val="50000"/>
                          </a:schemeClr>
                        </a:solidFill>
                        <a:latin typeface="Cambria Math"/>
                        <a:ea typeface="Cambria Math"/>
                      </a:rPr>
                      <m:t>𝛽</m:t>
                    </m:r>
                  </m:oMath>
                </a14:m>
                <a:r>
                  <a:rPr lang="en-AU" i="1" dirty="0">
                    <a:solidFill>
                      <a:schemeClr val="bg2">
                        <a:lumMod val="50000"/>
                      </a:schemeClr>
                    </a:solidFill>
                  </a:rPr>
                  <a:t> problem.</a:t>
                </a:r>
              </a:p>
              <a:p>
                <a:pPr marL="355600" indent="-355600">
                  <a:lnSpc>
                    <a:spcPct val="120000"/>
                  </a:lnSpc>
                  <a:buClr>
                    <a:srgbClr val="0070C0"/>
                  </a:buClr>
                  <a:buSzPct val="50000"/>
                  <a:buFont typeface="Wingdings" panose="05000000000000000000" pitchFamily="2" charset="2"/>
                  <a:buChar char="q"/>
                </a:pPr>
                <a14:m>
                  <m:oMath xmlns:m="http://schemas.openxmlformats.org/officeDocument/2006/math">
                    <m:sSubSup>
                      <m:sSubSupPr>
                        <m:ctrlPr>
                          <a:rPr lang="en-AU" i="1">
                            <a:latin typeface="Cambria Math" panose="02040503050406030204" pitchFamily="18" charset="0"/>
                            <a:ea typeface="Cambria Math"/>
                          </a:rPr>
                        </m:ctrlPr>
                      </m:sSubSupPr>
                      <m:e>
                        <m:r>
                          <a:rPr lang="en-AU" i="1">
                            <a:latin typeface="Cambria Math"/>
                            <a:ea typeface="Cambria Math"/>
                          </a:rPr>
                          <m:t>𝜎</m:t>
                        </m:r>
                      </m:e>
                      <m:sub/>
                      <m:sup>
                        <m:r>
                          <a:rPr lang="en-AU" i="1">
                            <a:latin typeface="Cambria Math"/>
                            <a:ea typeface="Cambria Math"/>
                          </a:rPr>
                          <m:t>2</m:t>
                        </m:r>
                      </m:sup>
                    </m:sSubSup>
                  </m:oMath>
                </a14:m>
                <a:r>
                  <a:rPr lang="en-AU" dirty="0"/>
                  <a:t> was high.</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Recall the Gulf War</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2100"/>
                <a:ext cx="10515600" cy="4781550"/>
              </a:xfrm>
              <a:blipFill>
                <a:blip r:embed="rId3"/>
                <a:stretch>
                  <a:fillRect l="-58" t="-1019" r="-1623" b="-229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292328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solidFill>
                  <a:srgbClr val="002060"/>
                </a:solidFill>
              </a:rPr>
              <a:t>Informativeness</a:t>
            </a:r>
            <a:r>
              <a:rPr lang="en-AU" b="1" dirty="0">
                <a:solidFill>
                  <a:srgbClr val="002060"/>
                </a:solidFill>
              </a:rPr>
              <a:t> Principle</a:t>
            </a:r>
            <a:endParaRPr lang="en-AU" b="1" i="1" dirty="0">
              <a:solidFill>
                <a:srgbClr val="002060"/>
              </a:solidFill>
            </a:endParaRPr>
          </a:p>
        </p:txBody>
      </p:sp>
      <p:sp>
        <p:nvSpPr>
          <p:cNvPr id="3" name="Content Placeholder 2"/>
          <p:cNvSpPr>
            <a:spLocks noGrp="1"/>
          </p:cNvSpPr>
          <p:nvPr>
            <p:ph idx="1"/>
          </p:nvPr>
        </p:nvSpPr>
        <p:spPr>
          <a:xfrm>
            <a:off x="838200" y="1562100"/>
            <a:ext cx="10515600" cy="4781550"/>
          </a:xfrm>
        </p:spPr>
        <p:txBody>
          <a:bodyPr>
            <a:normAutofit fontScale="92500" lnSpcReduction="10000"/>
          </a:bodyPr>
          <a:lstStyle/>
          <a:p>
            <a:pPr marL="361950" indent="0" algn="ctr">
              <a:lnSpc>
                <a:spcPct val="120000"/>
              </a:lnSpc>
              <a:buClr>
                <a:srgbClr val="0070C0"/>
              </a:buClr>
              <a:buSzPct val="50000"/>
              <a:buNone/>
            </a:pPr>
            <a:r>
              <a:rPr lang="en-AU" i="1" dirty="0">
                <a:solidFill>
                  <a:schemeClr val="bg2">
                    <a:lumMod val="50000"/>
                  </a:schemeClr>
                </a:solidFill>
              </a:rPr>
              <a:t>In designing compensation contracts, theory suggests that it is productive to include all performance indicators that provide additional information about the employee’s effort assuming that such indicators can be included at low cost. Doing so reduces the cost of inefficient risk bearing and generally leads to a more efficient effort choice. </a:t>
            </a:r>
          </a:p>
          <a:p>
            <a:pPr marL="361950" indent="-361950">
              <a:buClr>
                <a:srgbClr val="0070C0"/>
              </a:buClr>
              <a:buSzPct val="50000"/>
              <a:buFont typeface="Wingdings" panose="05000000000000000000" pitchFamily="2" charset="2"/>
              <a:buChar char="q"/>
            </a:pPr>
            <a:r>
              <a:rPr lang="en-AU" dirty="0"/>
              <a:t>Above we have assumed that the only measure of the employees performance is output – this is clearly not the case</a:t>
            </a:r>
          </a:p>
          <a:p>
            <a:pPr marL="361950" indent="-361950">
              <a:buClr>
                <a:srgbClr val="0070C0"/>
              </a:buClr>
              <a:buSzPct val="50000"/>
              <a:buFont typeface="Wingdings" panose="05000000000000000000" pitchFamily="2" charset="2"/>
              <a:buChar char="q"/>
            </a:pPr>
            <a:r>
              <a:rPr lang="en-AU" dirty="0"/>
              <a:t>Example, it may be useful to use information about the performance of co-workers, i.e. to include measures of </a:t>
            </a:r>
            <a:r>
              <a:rPr lang="en-AU" i="1" dirty="0">
                <a:solidFill>
                  <a:srgbClr val="FF0000"/>
                </a:solidFill>
              </a:rPr>
              <a:t>relative performance</a:t>
            </a:r>
          </a:p>
          <a:p>
            <a:pPr marL="361950" indent="-361950">
              <a:buClr>
                <a:srgbClr val="0070C0"/>
              </a:buClr>
              <a:buSzPct val="50000"/>
              <a:buFont typeface="Wingdings" panose="05000000000000000000" pitchFamily="2" charset="2"/>
              <a:buChar char="q"/>
            </a:pPr>
            <a:r>
              <a:rPr lang="en-AU" i="1" dirty="0">
                <a:solidFill>
                  <a:schemeClr val="bg2">
                    <a:lumMod val="25000"/>
                  </a:schemeClr>
                </a:solidFill>
              </a:rPr>
              <a:t>What might have been the benefits of doing so in the case of DuPont? How might it have been implemented in the DuPont case?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14878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Group Incentive Pay</a:t>
            </a:r>
            <a:endParaRPr lang="en-AU" b="1" i="1" dirty="0">
              <a:solidFill>
                <a:srgbClr val="002060"/>
              </a:solidFill>
            </a:endParaRPr>
          </a:p>
        </p:txBody>
      </p:sp>
      <p:sp>
        <p:nvSpPr>
          <p:cNvPr id="3" name="Content Placeholder 2"/>
          <p:cNvSpPr>
            <a:spLocks noGrp="1"/>
          </p:cNvSpPr>
          <p:nvPr>
            <p:ph idx="1"/>
          </p:nvPr>
        </p:nvSpPr>
        <p:spPr>
          <a:xfrm>
            <a:off x="838200" y="1562100"/>
            <a:ext cx="10515600" cy="4781550"/>
          </a:xfrm>
        </p:spPr>
        <p:txBody>
          <a:bodyPr>
            <a:normAutofit fontScale="85000" lnSpcReduction="20000"/>
          </a:bodyPr>
          <a:lstStyle/>
          <a:p>
            <a:pPr marL="361950" indent="-361950">
              <a:buClr>
                <a:srgbClr val="0070C0"/>
              </a:buClr>
              <a:buSzPct val="50000"/>
              <a:buFont typeface="Wingdings" panose="05000000000000000000" pitchFamily="2" charset="2"/>
              <a:buChar char="q"/>
            </a:pPr>
            <a:r>
              <a:rPr lang="en-AU" dirty="0"/>
              <a:t>Payoffs can be tied to performance of teams, business unit, firm </a:t>
            </a:r>
          </a:p>
          <a:p>
            <a:pPr marL="361950" indent="-361950">
              <a:buClr>
                <a:srgbClr val="0070C0"/>
              </a:buClr>
              <a:buSzPct val="50000"/>
              <a:buFont typeface="Wingdings" panose="05000000000000000000" pitchFamily="2" charset="2"/>
              <a:buChar char="q"/>
            </a:pPr>
            <a:r>
              <a:rPr lang="en-AU" dirty="0"/>
              <a:t>Performance can be measured by stock prices, accounting earnings or business unit costs</a:t>
            </a:r>
          </a:p>
          <a:p>
            <a:pPr marL="361950" indent="-361950">
              <a:buClr>
                <a:srgbClr val="0070C0"/>
              </a:buClr>
              <a:buSzPct val="50000"/>
              <a:buFont typeface="Wingdings" panose="05000000000000000000" pitchFamily="2" charset="2"/>
              <a:buChar char="q"/>
            </a:pPr>
            <a:r>
              <a:rPr lang="en-AU" dirty="0"/>
              <a:t>Why use this approach?</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Difficulty measuring individual performance</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Group pay </a:t>
            </a:r>
            <a:r>
              <a:rPr lang="en-AU" i="1" dirty="0">
                <a:solidFill>
                  <a:srgbClr val="FF0000"/>
                </a:solidFill>
              </a:rPr>
              <a:t>may</a:t>
            </a:r>
            <a:r>
              <a:rPr lang="en-AU" i="1" dirty="0">
                <a:solidFill>
                  <a:schemeClr val="bg2">
                    <a:lumMod val="25000"/>
                  </a:schemeClr>
                </a:solidFill>
              </a:rPr>
              <a:t> encourage cooperation and teamwork</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Performance monitoring can be encouraged among team members.</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Retention valued workers and it may increase the amount of firm specific investment by employees if it discourages quits</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Reduction in contracting costs by matching compensation with team performance – it may be the case that when an individuals performance is correlated with the that of the team, this type of remuneration automatically adjusts and helps retain staff who may be faced with external offers.</a:t>
            </a:r>
          </a:p>
          <a:p>
            <a:pPr marL="714375" indent="-352425">
              <a:buClr>
                <a:srgbClr val="0070C0"/>
              </a:buClr>
              <a:buSzPct val="50000"/>
              <a:buFont typeface="Wingdings" panose="05000000000000000000" pitchFamily="2" charset="2"/>
              <a:buChar char="v"/>
            </a:pPr>
            <a:endParaRPr lang="en-AU" i="1"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Tree>
    <p:extLst>
      <p:ext uri="{BB962C8B-B14F-4D97-AF65-F5344CB8AC3E}">
        <p14:creationId xmlns:p14="http://schemas.microsoft.com/office/powerpoint/2010/main" val="13218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Group Incentive Pay</a:t>
            </a:r>
            <a:endParaRPr lang="en-AU" b="1" i="1" dirty="0">
              <a:solidFill>
                <a:srgbClr val="002060"/>
              </a:solidFill>
            </a:endParaRPr>
          </a:p>
        </p:txBody>
      </p:sp>
      <p:sp>
        <p:nvSpPr>
          <p:cNvPr id="3" name="Content Placeholder 2"/>
          <p:cNvSpPr>
            <a:spLocks noGrp="1"/>
          </p:cNvSpPr>
          <p:nvPr>
            <p:ph idx="1"/>
          </p:nvPr>
        </p:nvSpPr>
        <p:spPr>
          <a:xfrm>
            <a:off x="838200" y="1562100"/>
            <a:ext cx="10515600" cy="4781550"/>
          </a:xfrm>
        </p:spPr>
        <p:txBody>
          <a:bodyPr>
            <a:normAutofit/>
          </a:bodyPr>
          <a:lstStyle/>
          <a:p>
            <a:pPr marL="361950" indent="-361950">
              <a:buClr>
                <a:srgbClr val="0070C0"/>
              </a:buClr>
              <a:buSzPct val="50000"/>
              <a:buFont typeface="Wingdings" panose="05000000000000000000" pitchFamily="2" charset="2"/>
              <a:buChar char="q"/>
            </a:pPr>
            <a:r>
              <a:rPr lang="en-AU" dirty="0"/>
              <a:t>What might be some of the difficulties associated with such an approach?</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Free riding</a:t>
            </a:r>
          </a:p>
          <a:p>
            <a:pPr marL="714375" indent="-352425">
              <a:buClr>
                <a:srgbClr val="0070C0"/>
              </a:buClr>
              <a:buSzPct val="50000"/>
              <a:buFont typeface="Wingdings" panose="05000000000000000000" pitchFamily="2" charset="2"/>
              <a:buChar char="v"/>
            </a:pPr>
            <a:r>
              <a:rPr lang="en-AU" i="1" dirty="0">
                <a:solidFill>
                  <a:schemeClr val="bg2">
                    <a:lumMod val="25000"/>
                  </a:schemeClr>
                </a:solidFill>
              </a:rPr>
              <a:t>Limited incentives – witness the experience of DuPont</a:t>
            </a:r>
          </a:p>
          <a:p>
            <a:pPr marL="714375" indent="-352425">
              <a:buClr>
                <a:srgbClr val="0070C0"/>
              </a:buClr>
              <a:buSzPct val="50000"/>
              <a:buFont typeface="Wingdings" panose="05000000000000000000" pitchFamily="2" charset="2"/>
              <a:buChar char="v"/>
            </a:pPr>
            <a:endParaRPr lang="en-AU" i="1"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195269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McAfee focuses on the challenge of a convenience store that wants fresh bread delivered twice daily. The tasks required might include: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Planning the route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Driving the truck</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Maintaining the truck</a:t>
            </a:r>
          </a:p>
          <a:p>
            <a:pPr marL="355600" indent="-355600">
              <a:lnSpc>
                <a:spcPct val="120000"/>
              </a:lnSpc>
              <a:buClr>
                <a:srgbClr val="0070C0"/>
              </a:buClr>
              <a:buSzPct val="50000"/>
              <a:buFont typeface="Wingdings" panose="05000000000000000000" pitchFamily="2" charset="2"/>
              <a:buChar char="q"/>
            </a:pPr>
            <a:r>
              <a:rPr lang="en-AU" dirty="0"/>
              <a:t>A firm might use an independent contractor to undertake the task, or they may use an employee</a:t>
            </a:r>
          </a:p>
          <a:p>
            <a:pPr marL="355600" indent="-355600">
              <a:lnSpc>
                <a:spcPct val="120000"/>
              </a:lnSpc>
              <a:buClr>
                <a:srgbClr val="0070C0"/>
              </a:buClr>
              <a:buSzPct val="50000"/>
              <a:buFont typeface="Wingdings" panose="05000000000000000000" pitchFamily="2" charset="2"/>
              <a:buChar char="q"/>
            </a:pPr>
            <a:r>
              <a:rPr lang="en-AU" i="1" dirty="0" err="1">
                <a:solidFill>
                  <a:schemeClr val="bg2">
                    <a:lumMod val="25000"/>
                  </a:schemeClr>
                </a:solidFill>
              </a:rPr>
              <a:t>Q</a:t>
            </a:r>
            <a:r>
              <a:rPr lang="en-AU" i="1" baseline="30000" dirty="0" err="1">
                <a:solidFill>
                  <a:schemeClr val="bg2">
                    <a:lumMod val="25000"/>
                  </a:schemeClr>
                </a:solidFill>
              </a:rPr>
              <a:t>n</a:t>
            </a:r>
            <a:r>
              <a:rPr lang="en-AU" i="1" dirty="0">
                <a:solidFill>
                  <a:schemeClr val="bg2">
                    <a:lumMod val="25000"/>
                  </a:schemeClr>
                </a:solidFill>
              </a:rPr>
              <a:t>: What might be some of the implications of each approach?</a:t>
            </a: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7376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Independent contractors – </a:t>
            </a:r>
            <a:r>
              <a:rPr lang="en-AU" i="1" dirty="0"/>
              <a:t>have authority where employees don’t such as choice of route; owns truck; usually has some incentive payment; looks after truck and chooses whether to carry other items.</a:t>
            </a:r>
          </a:p>
          <a:p>
            <a:pPr marL="355600" indent="-355600">
              <a:lnSpc>
                <a:spcPct val="120000"/>
              </a:lnSpc>
              <a:buClr>
                <a:srgbClr val="0070C0"/>
              </a:buClr>
              <a:buSzPct val="50000"/>
              <a:buFont typeface="Wingdings" panose="05000000000000000000" pitchFamily="2" charset="2"/>
              <a:buChar char="q"/>
            </a:pPr>
            <a:r>
              <a:rPr lang="en-AU" dirty="0"/>
              <a:t>Employees– </a:t>
            </a:r>
            <a:r>
              <a:rPr lang="en-AU" i="1" dirty="0"/>
              <a:t>company may set route; company owns truck; hourly wage; truck maintained by company and company chooses what can and cannot be carried.</a:t>
            </a:r>
          </a:p>
          <a:p>
            <a:pPr marL="355600" indent="-355600">
              <a:lnSpc>
                <a:spcPct val="120000"/>
              </a:lnSpc>
              <a:buClr>
                <a:srgbClr val="0070C0"/>
              </a:buClr>
              <a:buSzPct val="50000"/>
              <a:buFont typeface="Wingdings" panose="05000000000000000000" pitchFamily="2" charset="2"/>
              <a:buChar char="q"/>
            </a:pPr>
            <a:r>
              <a:rPr lang="en-AU" dirty="0"/>
              <a:t>Think about why these arrangements are in place and what incentives they create: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To look after truck</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Choose an appropriate route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Incentives for side activities</a:t>
            </a:r>
          </a:p>
          <a:p>
            <a:pPr marL="355600" indent="-355600">
              <a:lnSpc>
                <a:spcPct val="120000"/>
              </a:lnSpc>
              <a:buClr>
                <a:srgbClr val="0070C0"/>
              </a:buClr>
              <a:buSzPct val="50000"/>
              <a:buFont typeface="Wingdings" panose="05000000000000000000" pitchFamily="2" charset="2"/>
              <a:buChar char="q"/>
            </a:pPr>
            <a:r>
              <a:rPr lang="en-AU" dirty="0"/>
              <a:t>Multitasking focuses on the challenge of designing an incentive compensation scheme when there are a myriad of potentially conflicting goals. </a:t>
            </a:r>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spTree>
    <p:extLst>
      <p:ext uri="{BB962C8B-B14F-4D97-AF65-F5344CB8AC3E}">
        <p14:creationId xmlns:p14="http://schemas.microsoft.com/office/powerpoint/2010/main" val="39517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Lessons from the DuPont Experience..</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i="1" dirty="0">
                <a:solidFill>
                  <a:srgbClr val="FF0000"/>
                </a:solidFill>
              </a:rPr>
              <a:t>Possibility 1 - Maybe</a:t>
            </a:r>
            <a:r>
              <a:rPr lang="en-AU" dirty="0"/>
              <a:t> incentive plans on this scale (in excess of 20,000 employees) often don’t work…</a:t>
            </a:r>
          </a:p>
          <a:p>
            <a:pPr marL="355600" indent="-355600">
              <a:lnSpc>
                <a:spcPct val="120000"/>
              </a:lnSpc>
              <a:buClr>
                <a:srgbClr val="0070C0"/>
              </a:buClr>
              <a:buSzPct val="50000"/>
              <a:buFont typeface="Wingdings" panose="05000000000000000000" pitchFamily="2" charset="2"/>
              <a:buChar char="q"/>
            </a:pPr>
            <a:r>
              <a:rPr lang="en-AU" i="1" dirty="0">
                <a:solidFill>
                  <a:srgbClr val="FF0000"/>
                </a:solidFill>
              </a:rPr>
              <a:t>Possibility 2 - Perhaps</a:t>
            </a:r>
            <a:r>
              <a:rPr lang="en-AU" dirty="0">
                <a:solidFill>
                  <a:srgbClr val="FF0000"/>
                </a:solidFill>
              </a:rPr>
              <a:t> </a:t>
            </a:r>
            <a:r>
              <a:rPr lang="en-AU" dirty="0"/>
              <a:t>the scheme was simply poorly designed….</a:t>
            </a:r>
          </a:p>
          <a:p>
            <a:pPr marL="355600" indent="-355600">
              <a:lnSpc>
                <a:spcPct val="120000"/>
              </a:lnSpc>
              <a:buClr>
                <a:srgbClr val="0070C0"/>
              </a:buClr>
              <a:buSzPct val="50000"/>
              <a:buFont typeface="Wingdings" panose="05000000000000000000" pitchFamily="2" charset="2"/>
              <a:buChar char="q"/>
            </a:pPr>
            <a:r>
              <a:rPr lang="en-AU" dirty="0"/>
              <a:t>Can you think of some of the problems that might have characterised the DuPont plan?</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Weak relationship between effort and reward</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External factors beyond the control of any individual likely impacted on the probability the bonus was paid.</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Implications…?</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226796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Key issues to consider in multitasking:</a:t>
            </a:r>
          </a:p>
          <a:p>
            <a:pPr marL="714375" indent="-352425">
              <a:lnSpc>
                <a:spcPct val="120000"/>
              </a:lnSpc>
              <a:buClr>
                <a:srgbClr val="0070C0"/>
              </a:buClr>
              <a:buSzPct val="50000"/>
              <a:buFont typeface="Wingdings" panose="05000000000000000000" pitchFamily="2" charset="2"/>
              <a:buChar char="v"/>
            </a:pPr>
            <a:r>
              <a:rPr lang="en-AU" b="1" i="1" dirty="0"/>
              <a:t>Measurement errors </a:t>
            </a:r>
            <a:r>
              <a:rPr lang="en-AU" i="1" dirty="0">
                <a:solidFill>
                  <a:schemeClr val="bg2">
                    <a:lumMod val="50000"/>
                  </a:schemeClr>
                </a:solidFill>
              </a:rPr>
              <a:t>– can performance/ activities or output be measured accurately? For example, can you measure if the truck driven carefully? If not, can you define incentives that encourage such behaviour?</a:t>
            </a:r>
          </a:p>
          <a:p>
            <a:pPr marL="714375" indent="-352425">
              <a:lnSpc>
                <a:spcPct val="120000"/>
              </a:lnSpc>
              <a:buClr>
                <a:srgbClr val="0070C0"/>
              </a:buClr>
              <a:buSzPct val="50000"/>
              <a:buFont typeface="Wingdings" panose="05000000000000000000" pitchFamily="2" charset="2"/>
              <a:buChar char="v"/>
            </a:pPr>
            <a:r>
              <a:rPr lang="en-AU" b="1" i="1" dirty="0"/>
              <a:t>Substitution across tasks </a:t>
            </a:r>
            <a:r>
              <a:rPr lang="en-AU" i="1" dirty="0">
                <a:solidFill>
                  <a:schemeClr val="bg2">
                    <a:lumMod val="50000"/>
                  </a:schemeClr>
                </a:solidFill>
              </a:rPr>
              <a:t>– incentives for one task will tend to reduce performance on other tasks. Be careful of providing strong incentives on one dimension (such as delivery time for an employee) only</a:t>
            </a:r>
          </a:p>
          <a:p>
            <a:pPr marL="714375" indent="-352425">
              <a:lnSpc>
                <a:spcPct val="120000"/>
              </a:lnSpc>
              <a:buClr>
                <a:srgbClr val="0070C0"/>
              </a:buClr>
              <a:buSzPct val="50000"/>
              <a:buFont typeface="Wingdings" panose="05000000000000000000" pitchFamily="2" charset="2"/>
              <a:buChar char="v"/>
            </a:pPr>
            <a:r>
              <a:rPr lang="en-AU" b="1" dirty="0"/>
              <a:t>Risk</a:t>
            </a:r>
            <a:r>
              <a:rPr lang="en-AU" i="1" dirty="0">
                <a:solidFill>
                  <a:schemeClr val="bg2">
                    <a:lumMod val="50000"/>
                  </a:schemeClr>
                </a:solidFill>
              </a:rPr>
              <a:t> – if risk is increased, then employees or independent contractors need to be compensated</a:t>
            </a:r>
          </a:p>
          <a:p>
            <a:pPr marL="355600" indent="-355600">
              <a:lnSpc>
                <a:spcPct val="120000"/>
              </a:lnSpc>
              <a:buClr>
                <a:srgbClr val="0070C0"/>
              </a:buClr>
              <a:buSzPct val="50000"/>
              <a:buFont typeface="Wingdings" panose="05000000000000000000" pitchFamily="2" charset="2"/>
              <a:buChar char="q"/>
            </a:pPr>
            <a:r>
              <a:rPr lang="en-AU" dirty="0"/>
              <a:t>These considerations also have important implications for the design of jobs – want to bundle tasks that have similar characteristics re monitoring activities. </a:t>
            </a:r>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282929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As noted, most jobs have more than one dimension – </a:t>
            </a:r>
            <a:r>
              <a:rPr lang="en-AU" i="1" dirty="0">
                <a:solidFill>
                  <a:schemeClr val="bg2">
                    <a:lumMod val="25000"/>
                  </a:schemeClr>
                </a:solidFill>
              </a:rPr>
              <a:t>for example, research, teaching and administration.</a:t>
            </a:r>
            <a:r>
              <a:rPr lang="en-AU" dirty="0"/>
              <a:t> </a:t>
            </a:r>
          </a:p>
          <a:p>
            <a:pPr marL="355600" indent="-355600">
              <a:lnSpc>
                <a:spcPct val="120000"/>
              </a:lnSpc>
              <a:buClr>
                <a:srgbClr val="0070C0"/>
              </a:buClr>
              <a:buSzPct val="50000"/>
              <a:buFont typeface="Wingdings" panose="05000000000000000000" pitchFamily="2" charset="2"/>
              <a:buChar char="q"/>
            </a:pPr>
            <a:r>
              <a:rPr lang="en-AU" dirty="0"/>
              <a:t>Consider an employee who has two tasks:</a:t>
            </a:r>
          </a:p>
          <a:p>
            <a:pPr marL="355600" indent="-355600">
              <a:lnSpc>
                <a:spcPct val="120000"/>
              </a:lnSpc>
              <a:buClr>
                <a:srgbClr val="0070C0"/>
              </a:buClr>
              <a:buSzPct val="50000"/>
              <a:buFont typeface="Wingdings" panose="05000000000000000000" pitchFamily="2" charset="2"/>
              <a:buChar char="q"/>
            </a:pPr>
            <a:endParaRPr lang="en-AU" dirty="0"/>
          </a:p>
          <a:p>
            <a:pPr marL="358775" indent="-358775">
              <a:lnSpc>
                <a:spcPct val="120000"/>
              </a:lnSpc>
              <a:buClr>
                <a:srgbClr val="0070C0"/>
              </a:buClr>
              <a:buSzPct val="50000"/>
              <a:buFont typeface="Wingdings" panose="05000000000000000000" pitchFamily="2" charset="2"/>
              <a:buChar char="q"/>
            </a:pPr>
            <a:endParaRPr lang="en-AU" dirty="0"/>
          </a:p>
          <a:p>
            <a:pPr marL="361950" indent="-361950">
              <a:lnSpc>
                <a:spcPct val="120000"/>
              </a:lnSpc>
              <a:buClr>
                <a:srgbClr val="0070C0"/>
              </a:buClr>
              <a:buSzPct val="50000"/>
              <a:buFont typeface="Wingdings" panose="05000000000000000000" pitchFamily="2" charset="2"/>
              <a:buChar char="q"/>
            </a:pPr>
            <a:r>
              <a:rPr lang="en-AU" dirty="0"/>
              <a:t>Consider a payment scheme that provides for piece rates plus a bonus for quality. That is, both a quantity and quality component.</a:t>
            </a:r>
          </a:p>
          <a:p>
            <a:pPr marL="0" indent="0" algn="ctr">
              <a:lnSpc>
                <a:spcPct val="120000"/>
              </a:lnSpc>
              <a:buClr>
                <a:srgbClr val="0070C0"/>
              </a:buClr>
              <a:buSzPct val="50000"/>
              <a:buNone/>
            </a:pPr>
            <a:r>
              <a:rPr lang="en-AU" b="1" i="1" dirty="0">
                <a:solidFill>
                  <a:srgbClr val="FF0000"/>
                </a:solidFill>
              </a:rPr>
              <a:t>For the next bit, don’t worry if you don’t understand the math, it’s the diagram and intuition that is critical.</a:t>
            </a:r>
          </a:p>
          <a:p>
            <a:pPr marL="361950" indent="-36195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
        <p:nvSpPr>
          <p:cNvPr id="7" name="TextBox 6"/>
          <p:cNvSpPr txBox="1"/>
          <p:nvPr/>
        </p:nvSpPr>
        <p:spPr>
          <a:xfrm>
            <a:off x="3718777" y="3579540"/>
            <a:ext cx="1916907" cy="461665"/>
          </a:xfrm>
          <a:prstGeom prst="rect">
            <a:avLst/>
          </a:prstGeom>
          <a:noFill/>
        </p:spPr>
        <p:txBody>
          <a:bodyPr wrap="square" rtlCol="0">
            <a:spAutoFit/>
          </a:bodyPr>
          <a:lstStyle/>
          <a:p>
            <a:pPr algn="ctr"/>
            <a:r>
              <a:rPr lang="en-US" sz="2400" b="1" i="1" dirty="0">
                <a:solidFill>
                  <a:schemeClr val="bg2">
                    <a:lumMod val="25000"/>
                  </a:schemeClr>
                </a:solidFill>
              </a:rPr>
              <a:t>Assembly</a:t>
            </a:r>
          </a:p>
        </p:txBody>
      </p:sp>
      <p:sp>
        <p:nvSpPr>
          <p:cNvPr id="9" name="TextBox 8"/>
          <p:cNvSpPr txBox="1"/>
          <p:nvPr/>
        </p:nvSpPr>
        <p:spPr>
          <a:xfrm>
            <a:off x="6577834" y="3579540"/>
            <a:ext cx="1916907" cy="461665"/>
          </a:xfrm>
          <a:prstGeom prst="rect">
            <a:avLst/>
          </a:prstGeom>
          <a:noFill/>
        </p:spPr>
        <p:txBody>
          <a:bodyPr wrap="square" rtlCol="0">
            <a:spAutoFit/>
          </a:bodyPr>
          <a:lstStyle/>
          <a:p>
            <a:pPr algn="ctr"/>
            <a:r>
              <a:rPr lang="en-US" sz="2400" b="1" i="1" dirty="0">
                <a:solidFill>
                  <a:schemeClr val="bg2">
                    <a:lumMod val="25000"/>
                  </a:schemeClr>
                </a:solidFill>
              </a:rPr>
              <a:t>Quality check</a:t>
            </a:r>
          </a:p>
        </p:txBody>
      </p:sp>
    </p:spTree>
    <p:extLst>
      <p:ext uri="{BB962C8B-B14F-4D97-AF65-F5344CB8AC3E}">
        <p14:creationId xmlns:p14="http://schemas.microsoft.com/office/powerpoint/2010/main" val="378728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Let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a:rPr>
                          <m:t>𝑡</m:t>
                        </m:r>
                      </m:e>
                      <m:sub>
                        <m:r>
                          <a:rPr lang="en-AU" b="0" i="1" smtClean="0">
                            <a:latin typeface="Cambria Math"/>
                          </a:rPr>
                          <m:t>1</m:t>
                        </m:r>
                      </m:sub>
                    </m:sSub>
                  </m:oMath>
                </a14:m>
                <a:r>
                  <a:rPr lang="en-AU" i="1" dirty="0">
                    <a:solidFill>
                      <a:schemeClr val="bg2">
                        <a:lumMod val="25000"/>
                      </a:schemeClr>
                    </a:solidFill>
                  </a:rPr>
                  <a:t>= </a:t>
                </a:r>
                <a:r>
                  <a:rPr lang="en-AU" dirty="0"/>
                  <a:t>hours per day allocated to assembly</a:t>
                </a:r>
                <a:r>
                  <a:rPr lang="en-AU" i="1" dirty="0">
                    <a:solidFill>
                      <a:schemeClr val="bg2">
                        <a:lumMod val="25000"/>
                      </a:schemeClr>
                    </a:solidFill>
                  </a:rPr>
                  <a:t>.</a:t>
                </a:r>
                <a:r>
                  <a:rPr lang="en-AU" dirty="0"/>
                  <a:t> </a:t>
                </a:r>
              </a:p>
              <a:p>
                <a:pPr marL="355600" indent="-355600">
                  <a:lnSpc>
                    <a:spcPct val="120000"/>
                  </a:lnSpc>
                  <a:buClr>
                    <a:srgbClr val="0070C0"/>
                  </a:buClr>
                  <a:buSzPct val="50000"/>
                  <a:buFont typeface="Wingdings" panose="05000000000000000000" pitchFamily="2" charset="2"/>
                  <a:buChar char="q"/>
                </a:pPr>
                <a:r>
                  <a:rPr lang="en-AU" dirty="0"/>
                  <a:t>Let </a:t>
                </a:r>
                <a14:m>
                  <m:oMath xmlns:m="http://schemas.openxmlformats.org/officeDocument/2006/math">
                    <m:sSub>
                      <m:sSubPr>
                        <m:ctrlPr>
                          <a:rPr lang="en-AU" i="1">
                            <a:latin typeface="Cambria Math" panose="02040503050406030204" pitchFamily="18" charset="0"/>
                          </a:rPr>
                        </m:ctrlPr>
                      </m:sSubPr>
                      <m:e>
                        <m:r>
                          <a:rPr lang="en-AU" i="1">
                            <a:latin typeface="Cambria Math"/>
                          </a:rPr>
                          <m:t>𝑡</m:t>
                        </m:r>
                      </m:e>
                      <m:sub>
                        <m:r>
                          <a:rPr lang="en-AU" b="0" i="1" smtClean="0">
                            <a:latin typeface="Cambria Math"/>
                          </a:rPr>
                          <m:t>2</m:t>
                        </m:r>
                      </m:sub>
                    </m:sSub>
                  </m:oMath>
                </a14:m>
                <a:r>
                  <a:rPr lang="en-AU" i="1" dirty="0">
                    <a:solidFill>
                      <a:schemeClr val="bg2">
                        <a:lumMod val="25000"/>
                      </a:schemeClr>
                    </a:solidFill>
                  </a:rPr>
                  <a:t>= </a:t>
                </a:r>
                <a:r>
                  <a:rPr lang="en-AU" dirty="0"/>
                  <a:t>hours per day allocated to quality assurance</a:t>
                </a:r>
                <a:r>
                  <a:rPr lang="en-AU" i="1" dirty="0">
                    <a:solidFill>
                      <a:schemeClr val="bg2">
                        <a:lumMod val="25000"/>
                      </a:schemeClr>
                    </a:solidFill>
                  </a:rPr>
                  <a:t>.</a:t>
                </a:r>
                <a:r>
                  <a:rPr lang="en-AU" dirty="0"/>
                  <a:t> </a:t>
                </a:r>
              </a:p>
              <a:p>
                <a:pPr marL="355600" indent="-355600">
                  <a:lnSpc>
                    <a:spcPct val="120000"/>
                  </a:lnSpc>
                  <a:buClr>
                    <a:srgbClr val="0070C0"/>
                  </a:buClr>
                  <a:buSzPct val="50000"/>
                  <a:buFont typeface="Wingdings" panose="05000000000000000000" pitchFamily="2" charset="2"/>
                  <a:buChar char="q"/>
                </a:pPr>
                <a:r>
                  <a:rPr lang="en-AU" dirty="0"/>
                  <a:t>So </a:t>
                </a:r>
                <a14:m>
                  <m:oMath xmlns:m="http://schemas.openxmlformats.org/officeDocument/2006/math">
                    <m:sSub>
                      <m:sSubPr>
                        <m:ctrlPr>
                          <a:rPr lang="en-AU" i="1">
                            <a:latin typeface="Cambria Math" panose="02040503050406030204" pitchFamily="18" charset="0"/>
                          </a:rPr>
                        </m:ctrlPr>
                      </m:sSubPr>
                      <m:e>
                        <m:r>
                          <a:rPr lang="en-AU" i="1">
                            <a:latin typeface="Cambria Math"/>
                          </a:rPr>
                          <m:t>𝑡</m:t>
                        </m:r>
                      </m:e>
                      <m:sub>
                        <m:r>
                          <a:rPr lang="en-AU" b="0" i="1" smtClean="0">
                            <a:latin typeface="Cambria Math"/>
                          </a:rPr>
                          <m:t>2</m:t>
                        </m:r>
                      </m:sub>
                    </m:sSub>
                    <m:r>
                      <a:rPr lang="en-AU" b="0" i="1" smtClean="0">
                        <a:latin typeface="Cambria Math"/>
                      </a:rPr>
                      <m:t>=</m:t>
                    </m:r>
                    <m:d>
                      <m:dPr>
                        <m:ctrlPr>
                          <a:rPr lang="en-AU" b="0" i="1" smtClean="0">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a:rPr>
                              <m:t>10−</m:t>
                            </m:r>
                            <m:r>
                              <a:rPr lang="en-AU" i="1">
                                <a:latin typeface="Cambria Math"/>
                              </a:rPr>
                              <m:t>𝑡</m:t>
                            </m:r>
                          </m:e>
                          <m:sub>
                            <m:r>
                              <a:rPr lang="en-AU" i="1">
                                <a:latin typeface="Cambria Math"/>
                              </a:rPr>
                              <m:t>1</m:t>
                            </m:r>
                          </m:sub>
                        </m:sSub>
                      </m:e>
                    </m:d>
                  </m:oMath>
                </a14:m>
                <a:endParaRPr lang="en-AU" dirty="0"/>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50000"/>
                      </a:schemeClr>
                    </a:solidFill>
                  </a:rPr>
                  <a:t>Aside: we are ignoring the potential problem of shirking.</a:t>
                </a:r>
              </a:p>
              <a:p>
                <a:pPr marL="355600" indent="-355600">
                  <a:lnSpc>
                    <a:spcPct val="120000"/>
                  </a:lnSpc>
                  <a:buClr>
                    <a:srgbClr val="0070C0"/>
                  </a:buClr>
                  <a:buSzPct val="50000"/>
                  <a:buFont typeface="Wingdings" panose="05000000000000000000" pitchFamily="2" charset="2"/>
                  <a:buChar char="q"/>
                </a:pPr>
                <a:r>
                  <a:rPr lang="en-AU" dirty="0"/>
                  <a:t>Compensation is given by the following:</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𝐶𝑜𝑚𝑝𝑒𝑛𝑠𝑎𝑡𝑖𝑜𝑛</m:t>
                      </m:r>
                      <m:r>
                        <a:rPr lang="en-AU" i="1">
                          <a:latin typeface="Cambria Math"/>
                        </a:rPr>
                        <m:t>=</m:t>
                      </m:r>
                      <m:sSub>
                        <m:sSubPr>
                          <m:ctrlPr>
                            <a:rPr lang="en-AU" i="1" smtClean="0">
                              <a:latin typeface="Cambria Math" panose="02040503050406030204" pitchFamily="18" charset="0"/>
                            </a:rPr>
                          </m:ctrlPr>
                        </m:sSubPr>
                        <m:e>
                          <m:r>
                            <a:rPr lang="en-AU" i="1" smtClean="0">
                              <a:latin typeface="Cambria Math"/>
                              <a:ea typeface="Cambria Math"/>
                            </a:rPr>
                            <m:t>𝛼</m:t>
                          </m:r>
                        </m:e>
                        <m:sub>
                          <m:r>
                            <a:rPr lang="en-AU" b="0" i="1" smtClean="0">
                              <a:latin typeface="Cambria Math"/>
                            </a:rPr>
                            <m:t>1</m:t>
                          </m:r>
                        </m:sub>
                      </m:sSub>
                      <m:d>
                        <m:dPr>
                          <m:ctrlPr>
                            <a:rPr lang="en-AU" i="1" smtClean="0">
                              <a:latin typeface="Cambria Math" panose="02040503050406030204" pitchFamily="18" charset="0"/>
                            </a:rPr>
                          </m:ctrlPr>
                        </m:dPr>
                        <m:e>
                          <m:sSubSup>
                            <m:sSubSupPr>
                              <m:ctrlPr>
                                <a:rPr lang="en-AU" i="1">
                                  <a:latin typeface="Cambria Math" panose="02040503050406030204" pitchFamily="18" charset="0"/>
                                </a:rPr>
                              </m:ctrlPr>
                            </m:sSubSupPr>
                            <m:e>
                              <m:sSub>
                                <m:sSubPr>
                                  <m:ctrlPr>
                                    <a:rPr lang="en-AU" i="1">
                                      <a:latin typeface="Cambria Math" panose="02040503050406030204" pitchFamily="18" charset="0"/>
                                    </a:rPr>
                                  </m:ctrlPr>
                                </m:sSubPr>
                                <m:e>
                                  <m:r>
                                    <a:rPr lang="en-AU" b="0" i="1" smtClean="0">
                                      <a:latin typeface="Cambria Math"/>
                                    </a:rPr>
                                    <m:t>6</m:t>
                                  </m:r>
                                  <m:r>
                                    <a:rPr lang="en-AU" i="1">
                                      <a:latin typeface="Cambria Math"/>
                                    </a:rPr>
                                    <m:t>𝑡</m:t>
                                  </m:r>
                                </m:e>
                                <m:sub>
                                  <m:r>
                                    <a:rPr lang="en-AU" i="1">
                                      <a:latin typeface="Cambria Math"/>
                                    </a:rPr>
                                    <m:t>1</m:t>
                                  </m:r>
                                </m:sub>
                              </m:sSub>
                            </m:e>
                            <m:sub/>
                            <m:sup>
                              <m:r>
                                <a:rPr lang="en-AU" i="1">
                                  <a:latin typeface="Cambria Math"/>
                                </a:rPr>
                                <m:t>0.5</m:t>
                              </m:r>
                            </m:sup>
                          </m:sSubSup>
                        </m:e>
                      </m:d>
                      <m:r>
                        <a:rPr lang="en-AU" b="0" i="1" smtClean="0">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b="0" i="1" smtClean="0">
                              <a:latin typeface="Cambria Math"/>
                            </a:rPr>
                            <m:t>2</m:t>
                          </m:r>
                        </m:sub>
                      </m:sSub>
                      <m:sSub>
                        <m:sSubPr>
                          <m:ctrlPr>
                            <a:rPr lang="en-AU" i="1">
                              <a:latin typeface="Cambria Math" panose="02040503050406030204" pitchFamily="18" charset="0"/>
                            </a:rPr>
                          </m:ctrlPr>
                        </m:sSubPr>
                        <m:e>
                          <m:r>
                            <a:rPr lang="en-AU" b="0" i="1" smtClean="0">
                              <a:latin typeface="Cambria Math"/>
                              <a:ea typeface="Cambria Math"/>
                            </a:rPr>
                            <m:t>𝑡</m:t>
                          </m:r>
                        </m:e>
                        <m:sub>
                          <m:r>
                            <a:rPr lang="en-AU" b="0" i="1" smtClean="0">
                              <a:latin typeface="Cambria Math"/>
                            </a:rPr>
                            <m:t>2</m:t>
                          </m:r>
                        </m:sub>
                      </m:sSub>
                    </m:oMath>
                  </m:oMathPara>
                </a14:m>
                <a:endParaRPr lang="en-AU"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rPr>
                        <m:t>𝐶𝑜𝑚𝑝𝑒𝑛𝑠𝑎𝑡𝑖𝑜𝑛</m:t>
                      </m:r>
                      <m:r>
                        <a:rPr lang="en-AU" i="1">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1</m:t>
                          </m:r>
                        </m:sub>
                      </m:sSub>
                      <m:d>
                        <m:dPr>
                          <m:ctrlPr>
                            <a:rPr lang="en-AU" i="1">
                              <a:latin typeface="Cambria Math" panose="02040503050406030204" pitchFamily="18" charset="0"/>
                            </a:rPr>
                          </m:ctrlPr>
                        </m:dPr>
                        <m:e>
                          <m:sSubSup>
                            <m:sSubSupPr>
                              <m:ctrlPr>
                                <a:rPr lang="en-AU" i="1">
                                  <a:latin typeface="Cambria Math" panose="02040503050406030204" pitchFamily="18" charset="0"/>
                                </a:rPr>
                              </m:ctrlPr>
                            </m:sSubSupPr>
                            <m:e>
                              <m:sSub>
                                <m:sSubPr>
                                  <m:ctrlPr>
                                    <a:rPr lang="en-AU" i="1">
                                      <a:latin typeface="Cambria Math" panose="02040503050406030204" pitchFamily="18" charset="0"/>
                                    </a:rPr>
                                  </m:ctrlPr>
                                </m:sSubPr>
                                <m:e>
                                  <m:r>
                                    <a:rPr lang="en-AU" i="1">
                                      <a:latin typeface="Cambria Math"/>
                                    </a:rPr>
                                    <m:t>6</m:t>
                                  </m:r>
                                  <m:r>
                                    <a:rPr lang="en-AU" i="1">
                                      <a:latin typeface="Cambria Math"/>
                                    </a:rPr>
                                    <m:t>𝑡</m:t>
                                  </m:r>
                                </m:e>
                                <m:sub>
                                  <m:r>
                                    <a:rPr lang="en-AU" i="1">
                                      <a:latin typeface="Cambria Math"/>
                                    </a:rPr>
                                    <m:t>1</m:t>
                                  </m:r>
                                </m:sub>
                              </m:sSub>
                            </m:e>
                            <m:sub/>
                            <m:sup>
                              <m:r>
                                <a:rPr lang="en-AU" i="1">
                                  <a:latin typeface="Cambria Math"/>
                                </a:rPr>
                                <m:t>0.5</m:t>
                              </m:r>
                            </m:sup>
                          </m:sSubSup>
                        </m:e>
                      </m:d>
                      <m:r>
                        <a:rPr lang="en-AU" i="1">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2</m:t>
                          </m:r>
                        </m:sub>
                      </m:sSub>
                      <m:d>
                        <m:dPr>
                          <m:ctrlPr>
                            <a:rPr lang="en-AU" i="1" smtClean="0">
                              <a:latin typeface="Cambria Math" panose="02040503050406030204" pitchFamily="18" charset="0"/>
                            </a:rPr>
                          </m:ctrlPr>
                        </m:dPr>
                        <m:e>
                          <m:r>
                            <a:rPr lang="en-AU" b="0" i="1" smtClean="0">
                              <a:latin typeface="Cambria Math"/>
                            </a:rPr>
                            <m:t>10−</m:t>
                          </m:r>
                          <m:sSub>
                            <m:sSubPr>
                              <m:ctrlPr>
                                <a:rPr lang="en-AU" i="1">
                                  <a:latin typeface="Cambria Math" panose="02040503050406030204" pitchFamily="18" charset="0"/>
                                </a:rPr>
                              </m:ctrlPr>
                            </m:sSubPr>
                            <m:e>
                              <m:r>
                                <a:rPr lang="en-AU" i="1">
                                  <a:latin typeface="Cambria Math"/>
                                  <a:ea typeface="Cambria Math"/>
                                </a:rPr>
                                <m:t>𝑡</m:t>
                              </m:r>
                            </m:e>
                            <m:sub>
                              <m:r>
                                <a:rPr lang="en-AU" b="0" i="1" smtClean="0">
                                  <a:latin typeface="Cambria Math"/>
                                </a:rPr>
                                <m:t>1</m:t>
                              </m:r>
                            </m:sub>
                          </m:sSub>
                        </m:e>
                      </m:d>
                    </m:oMath>
                  </m:oMathPara>
                </a14:m>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8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141926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a:latin typeface="Cambria Math"/>
                        </a:rPr>
                        <m:t>𝐶𝑜𝑚𝑝𝑒𝑛𝑠𝑎𝑡𝑖𝑜𝑛</m:t>
                      </m:r>
                      <m:r>
                        <a:rPr lang="en-AU" i="1">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1</m:t>
                          </m:r>
                        </m:sub>
                      </m:sSub>
                      <m:d>
                        <m:dPr>
                          <m:ctrlPr>
                            <a:rPr lang="en-AU" i="1">
                              <a:latin typeface="Cambria Math" panose="02040503050406030204" pitchFamily="18" charset="0"/>
                            </a:rPr>
                          </m:ctrlPr>
                        </m:dPr>
                        <m:e>
                          <m:sSubSup>
                            <m:sSubSupPr>
                              <m:ctrlPr>
                                <a:rPr lang="en-AU" i="1">
                                  <a:latin typeface="Cambria Math" panose="02040503050406030204" pitchFamily="18" charset="0"/>
                                </a:rPr>
                              </m:ctrlPr>
                            </m:sSubSupPr>
                            <m:e>
                              <m:sSub>
                                <m:sSubPr>
                                  <m:ctrlPr>
                                    <a:rPr lang="en-AU" i="1">
                                      <a:latin typeface="Cambria Math" panose="02040503050406030204" pitchFamily="18" charset="0"/>
                                    </a:rPr>
                                  </m:ctrlPr>
                                </m:sSubPr>
                                <m:e>
                                  <m:r>
                                    <a:rPr lang="en-AU" i="1">
                                      <a:latin typeface="Cambria Math"/>
                                    </a:rPr>
                                    <m:t>6</m:t>
                                  </m:r>
                                  <m:r>
                                    <a:rPr lang="en-AU" i="1">
                                      <a:latin typeface="Cambria Math"/>
                                    </a:rPr>
                                    <m:t>𝑡</m:t>
                                  </m:r>
                                </m:e>
                                <m:sub>
                                  <m:r>
                                    <a:rPr lang="en-AU" i="1">
                                      <a:latin typeface="Cambria Math"/>
                                    </a:rPr>
                                    <m:t>1</m:t>
                                  </m:r>
                                </m:sub>
                              </m:sSub>
                            </m:e>
                            <m:sub/>
                            <m:sup>
                              <m:r>
                                <a:rPr lang="en-AU" i="1">
                                  <a:latin typeface="Cambria Math"/>
                                </a:rPr>
                                <m:t>0.5</m:t>
                              </m:r>
                            </m:sup>
                          </m:sSubSup>
                        </m:e>
                      </m:d>
                      <m:r>
                        <a:rPr lang="en-AU" i="1">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2</m:t>
                          </m:r>
                        </m:sub>
                      </m:sSub>
                      <m:d>
                        <m:dPr>
                          <m:ctrlPr>
                            <a:rPr lang="en-AU" i="1">
                              <a:latin typeface="Cambria Math" panose="02040503050406030204" pitchFamily="18" charset="0"/>
                            </a:rPr>
                          </m:ctrlPr>
                        </m:dPr>
                        <m:e>
                          <m:r>
                            <a:rPr lang="en-AU" i="1">
                              <a:latin typeface="Cambria Math"/>
                            </a:rPr>
                            <m:t>10−</m:t>
                          </m:r>
                          <m:sSub>
                            <m:sSubPr>
                              <m:ctrlPr>
                                <a:rPr lang="en-AU" i="1">
                                  <a:latin typeface="Cambria Math" panose="02040503050406030204" pitchFamily="18" charset="0"/>
                                </a:rPr>
                              </m:ctrlPr>
                            </m:sSubPr>
                            <m:e>
                              <m:r>
                                <a:rPr lang="en-AU" i="1">
                                  <a:latin typeface="Cambria Math"/>
                                  <a:ea typeface="Cambria Math"/>
                                </a:rPr>
                                <m:t>𝑡</m:t>
                              </m:r>
                            </m:e>
                            <m:sub>
                              <m:r>
                                <a:rPr lang="en-AU" i="1">
                                  <a:latin typeface="Cambria Math"/>
                                </a:rPr>
                                <m:t>1</m:t>
                              </m:r>
                            </m:sub>
                          </m:sSub>
                        </m:e>
                      </m:d>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So effectively what this is saying is that the employee is paid in response to how much s/he produces (the first term on the RHS) and also an amount that reflect the quality of what s/he produces (second term on RHS). </a:t>
                </a:r>
              </a:p>
              <a:p>
                <a:pPr marL="358775" indent="-358775">
                  <a:lnSpc>
                    <a:spcPct val="120000"/>
                  </a:lnSpc>
                  <a:buClr>
                    <a:srgbClr val="0070C0"/>
                  </a:buClr>
                  <a:buSzPct val="50000"/>
                  <a:buFont typeface="Wingdings" panose="05000000000000000000" pitchFamily="2" charset="2"/>
                  <a:buChar char="q"/>
                </a:pPr>
                <a:r>
                  <a:rPr lang="en-AU" dirty="0"/>
                  <a:t>For the employee, they will choose </a:t>
                </a:r>
                <a14:m>
                  <m:oMath xmlns:m="http://schemas.openxmlformats.org/officeDocument/2006/math">
                    <m:sSub>
                      <m:sSubPr>
                        <m:ctrlPr>
                          <a:rPr lang="en-AU" i="1">
                            <a:latin typeface="Cambria Math" panose="02040503050406030204" pitchFamily="18" charset="0"/>
                          </a:rPr>
                        </m:ctrlPr>
                      </m:sSubPr>
                      <m:e>
                        <m:r>
                          <a:rPr lang="en-AU" i="1">
                            <a:latin typeface="Cambria Math"/>
                          </a:rPr>
                          <m:t>𝑡</m:t>
                        </m:r>
                      </m:e>
                      <m:sub>
                        <m:r>
                          <a:rPr lang="en-AU" i="1">
                            <a:latin typeface="Cambria Math"/>
                          </a:rPr>
                          <m:t>1</m:t>
                        </m:r>
                      </m:sub>
                    </m:sSub>
                  </m:oMath>
                </a14:m>
                <a:r>
                  <a:rPr lang="en-AU" dirty="0"/>
                  <a:t> to maximise compensation</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r="-156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9337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FOC: 		</a:t>
                </a:r>
                <a14:m>
                  <m:oMath xmlns:m="http://schemas.openxmlformats.org/officeDocument/2006/math">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1</m:t>
                        </m:r>
                      </m:sub>
                    </m:sSub>
                    <m:d>
                      <m:dPr>
                        <m:ctrlPr>
                          <a:rPr lang="en-AU" i="1">
                            <a:latin typeface="Cambria Math" panose="02040503050406030204" pitchFamily="18" charset="0"/>
                          </a:rPr>
                        </m:ctrlPr>
                      </m:dPr>
                      <m:e>
                        <m:sSubSup>
                          <m:sSubSupPr>
                            <m:ctrlPr>
                              <a:rPr lang="en-AU" i="1">
                                <a:latin typeface="Cambria Math" panose="02040503050406030204" pitchFamily="18" charset="0"/>
                              </a:rPr>
                            </m:ctrlPr>
                          </m:sSubSupPr>
                          <m:e>
                            <m:sSub>
                              <m:sSubPr>
                                <m:ctrlPr>
                                  <a:rPr lang="en-AU" i="1">
                                    <a:latin typeface="Cambria Math" panose="02040503050406030204" pitchFamily="18" charset="0"/>
                                  </a:rPr>
                                </m:ctrlPr>
                              </m:sSubPr>
                              <m:e>
                                <m:r>
                                  <a:rPr lang="en-AU" b="0" i="1" smtClean="0">
                                    <a:latin typeface="Cambria Math"/>
                                  </a:rPr>
                                  <m:t>3</m:t>
                                </m:r>
                                <m:r>
                                  <a:rPr lang="en-AU" i="1">
                                    <a:latin typeface="Cambria Math"/>
                                  </a:rPr>
                                  <m:t>𝑡</m:t>
                                </m:r>
                              </m:e>
                              <m:sub>
                                <m:r>
                                  <a:rPr lang="en-AU" i="1">
                                    <a:latin typeface="Cambria Math"/>
                                  </a:rPr>
                                  <m:t>1</m:t>
                                </m:r>
                              </m:sub>
                            </m:sSub>
                          </m:e>
                          <m:sub/>
                          <m:sup>
                            <m:r>
                              <a:rPr lang="en-AU" b="0" i="1" smtClean="0">
                                <a:latin typeface="Cambria Math"/>
                              </a:rPr>
                              <m:t>−</m:t>
                            </m:r>
                            <m:r>
                              <a:rPr lang="en-AU" i="1">
                                <a:latin typeface="Cambria Math"/>
                              </a:rPr>
                              <m:t>0.5</m:t>
                            </m:r>
                          </m:sup>
                        </m:sSubSup>
                      </m:e>
                    </m:d>
                    <m:r>
                      <a:rPr lang="en-AU" b="0" i="1" smtClean="0">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2</m:t>
                        </m:r>
                      </m:sub>
                    </m:sSub>
                  </m:oMath>
                </a14:m>
                <a:r>
                  <a:rPr lang="en-AU" i="1" dirty="0">
                    <a:solidFill>
                      <a:schemeClr val="bg2">
                        <a:lumMod val="25000"/>
                      </a:schemeClr>
                    </a:solidFill>
                  </a:rPr>
                  <a:t>.</a:t>
                </a:r>
                <a:r>
                  <a:rPr lang="en-AU" dirty="0"/>
                  <a:t> </a:t>
                </a:r>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r>
                  <a:rPr lang="en-AU" dirty="0"/>
                  <a:t>So what is this really saying?</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Allocate time so that the MB (in terms of payoff) are equated across tasks - </a:t>
                </a:r>
                <a:r>
                  <a:rPr lang="en-AU" b="1" i="1" dirty="0">
                    <a:solidFill>
                      <a:srgbClr val="FF0000"/>
                    </a:solidFill>
                  </a:rPr>
                  <a:t>intuition</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
        <p:nvSpPr>
          <p:cNvPr id="6" name="TextBox 5"/>
          <p:cNvSpPr txBox="1"/>
          <p:nvPr/>
        </p:nvSpPr>
        <p:spPr>
          <a:xfrm>
            <a:off x="1908117" y="3019591"/>
            <a:ext cx="2816283" cy="830997"/>
          </a:xfrm>
          <a:prstGeom prst="rect">
            <a:avLst/>
          </a:prstGeom>
          <a:noFill/>
        </p:spPr>
        <p:txBody>
          <a:bodyPr wrap="square" rtlCol="0">
            <a:spAutoFit/>
          </a:bodyPr>
          <a:lstStyle/>
          <a:p>
            <a:pPr algn="ctr"/>
            <a:r>
              <a:rPr lang="en-US" sz="2400" b="1" i="1" dirty="0">
                <a:solidFill>
                  <a:schemeClr val="bg2">
                    <a:lumMod val="25000"/>
                  </a:schemeClr>
                </a:solidFill>
              </a:rPr>
              <a:t>Marginal benefit from higher output</a:t>
            </a:r>
          </a:p>
        </p:txBody>
      </p:sp>
      <p:sp>
        <p:nvSpPr>
          <p:cNvPr id="7" name="TextBox 6"/>
          <p:cNvSpPr txBox="1"/>
          <p:nvPr/>
        </p:nvSpPr>
        <p:spPr>
          <a:xfrm>
            <a:off x="5651442" y="3048332"/>
            <a:ext cx="2816283" cy="830997"/>
          </a:xfrm>
          <a:prstGeom prst="rect">
            <a:avLst/>
          </a:prstGeom>
          <a:noFill/>
        </p:spPr>
        <p:txBody>
          <a:bodyPr wrap="square" rtlCol="0">
            <a:spAutoFit/>
          </a:bodyPr>
          <a:lstStyle/>
          <a:p>
            <a:pPr algn="ctr"/>
            <a:r>
              <a:rPr lang="en-US" sz="2400" b="1" i="1" dirty="0">
                <a:solidFill>
                  <a:schemeClr val="bg2">
                    <a:lumMod val="25000"/>
                  </a:schemeClr>
                </a:solidFill>
              </a:rPr>
              <a:t>Marginal benefit from higher quality</a:t>
            </a:r>
          </a:p>
        </p:txBody>
      </p:sp>
      <p:sp>
        <p:nvSpPr>
          <p:cNvPr id="8" name="Down Arrow 7"/>
          <p:cNvSpPr/>
          <p:nvPr/>
        </p:nvSpPr>
        <p:spPr>
          <a:xfrm rot="13336923">
            <a:off x="3602050" y="2428875"/>
            <a:ext cx="371475" cy="72423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Down Arrow 8"/>
          <p:cNvSpPr/>
          <p:nvPr/>
        </p:nvSpPr>
        <p:spPr>
          <a:xfrm rot="8335766">
            <a:off x="6278576" y="2426718"/>
            <a:ext cx="371475" cy="72423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363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369332"/>
          </a:xfrm>
          <a:prstGeom prst="rect">
            <a:avLst/>
          </a:prstGeom>
          <a:noFill/>
        </p:spPr>
        <p:txBody>
          <a:bodyPr wrap="square" rtlCol="0">
            <a:spAutoFit/>
          </a:bodyPr>
          <a:lstStyle/>
          <a:p>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3912843" y="2019953"/>
                <a:ext cx="3573995" cy="430887"/>
              </a:xfrm>
              <a:prstGeom prst="rect">
                <a:avLst/>
              </a:prstGeom>
              <a:noFill/>
            </p:spPr>
            <p:txBody>
              <a:bodyPr wrap="square" rtlCol="0">
                <a:spAutoFit/>
              </a:bodyPr>
              <a:lstStyle/>
              <a:p>
                <a:r>
                  <a:rPr lang="en-US" b="1" i="1" dirty="0">
                    <a:solidFill>
                      <a:srgbClr val="7030A0"/>
                    </a:solidFill>
                  </a:rPr>
                  <a:t>MB quantity i.e. </a:t>
                </a:r>
                <a14:m>
                  <m:oMath xmlns:m="http://schemas.openxmlformats.org/officeDocument/2006/math">
                    <m:sSub>
                      <m:sSubPr>
                        <m:ctrlPr>
                          <a:rPr lang="en-AU" b="1" i="1">
                            <a:latin typeface="Cambria Math" panose="02040503050406030204" pitchFamily="18" charset="0"/>
                          </a:rPr>
                        </m:ctrlPr>
                      </m:sSubPr>
                      <m:e>
                        <m:r>
                          <a:rPr lang="en-AU" b="1" i="1">
                            <a:latin typeface="Cambria Math"/>
                            <a:ea typeface="Cambria Math"/>
                          </a:rPr>
                          <m:t>𝜶</m:t>
                        </m:r>
                      </m:e>
                      <m:sub>
                        <m:r>
                          <a:rPr lang="en-AU" b="1" i="1">
                            <a:latin typeface="Cambria Math"/>
                          </a:rPr>
                          <m:t>𝟏</m:t>
                        </m:r>
                      </m:sub>
                    </m:sSub>
                    <m:d>
                      <m:dPr>
                        <m:ctrlPr>
                          <a:rPr lang="en-AU" b="1" i="1">
                            <a:latin typeface="Cambria Math" panose="02040503050406030204" pitchFamily="18" charset="0"/>
                          </a:rPr>
                        </m:ctrlPr>
                      </m:dPr>
                      <m:e>
                        <m:sSubSup>
                          <m:sSubSupPr>
                            <m:ctrlPr>
                              <a:rPr lang="en-AU" b="1" i="1">
                                <a:latin typeface="Cambria Math" panose="02040503050406030204" pitchFamily="18" charset="0"/>
                              </a:rPr>
                            </m:ctrlPr>
                          </m:sSubSupPr>
                          <m:e>
                            <m:sSub>
                              <m:sSubPr>
                                <m:ctrlPr>
                                  <a:rPr lang="en-AU" b="1" i="1">
                                    <a:latin typeface="Cambria Math" panose="02040503050406030204" pitchFamily="18" charset="0"/>
                                  </a:rPr>
                                </m:ctrlPr>
                              </m:sSubPr>
                              <m:e>
                                <m:r>
                                  <a:rPr lang="en-AU" b="1" i="1">
                                    <a:latin typeface="Cambria Math"/>
                                  </a:rPr>
                                  <m:t>𝟑</m:t>
                                </m:r>
                                <m:r>
                                  <a:rPr lang="en-AU" b="1" i="1">
                                    <a:latin typeface="Cambria Math"/>
                                  </a:rPr>
                                  <m:t>𝒕</m:t>
                                </m:r>
                              </m:e>
                              <m:sub>
                                <m:r>
                                  <a:rPr lang="en-AU" b="1" i="1">
                                    <a:latin typeface="Cambria Math"/>
                                  </a:rPr>
                                  <m:t>𝟏</m:t>
                                </m:r>
                              </m:sub>
                            </m:sSub>
                          </m:e>
                          <m:sub/>
                          <m:sup>
                            <m:r>
                              <a:rPr lang="en-AU" b="1" i="1">
                                <a:latin typeface="Cambria Math"/>
                              </a:rPr>
                              <m:t>−</m:t>
                            </m:r>
                            <m:r>
                              <a:rPr lang="en-AU" b="1" i="1">
                                <a:latin typeface="Cambria Math"/>
                              </a:rPr>
                              <m:t>𝟎</m:t>
                            </m:r>
                            <m:r>
                              <a:rPr lang="en-AU" b="1" i="1">
                                <a:latin typeface="Cambria Math"/>
                              </a:rPr>
                              <m:t>.</m:t>
                            </m:r>
                            <m:r>
                              <a:rPr lang="en-AU" b="1" i="1">
                                <a:latin typeface="Cambria Math"/>
                              </a:rPr>
                              <m:t>𝟓</m:t>
                            </m:r>
                          </m:sup>
                        </m:sSubSup>
                      </m:e>
                    </m:d>
                  </m:oMath>
                </a14:m>
                <a:endParaRPr lang="en-US" b="1" i="1" dirty="0">
                  <a:solidFill>
                    <a:srgbClr val="7030A0"/>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3912843" y="2019953"/>
                <a:ext cx="3573995" cy="430887"/>
              </a:xfrm>
              <a:prstGeom prst="rect">
                <a:avLst/>
              </a:prstGeom>
              <a:blipFill>
                <a:blip r:embed="rId2"/>
                <a:stretch>
                  <a:fillRect l="-1536" b="-15493"/>
                </a:stretch>
              </a:blipFill>
            </p:spPr>
            <p:txBody>
              <a:bodyPr/>
              <a:lstStyle/>
              <a:p>
                <a:r>
                  <a:rPr lang="en-AU">
                    <a:noFill/>
                  </a:rPr>
                  <a:t> </a:t>
                </a:r>
              </a:p>
            </p:txBody>
          </p:sp>
        </mc:Fallback>
      </mc:AlternateContent>
      <p:sp>
        <p:nvSpPr>
          <p:cNvPr id="41" name="TextBox 40"/>
          <p:cNvSpPr txBox="1"/>
          <p:nvPr/>
        </p:nvSpPr>
        <p:spPr>
          <a:xfrm>
            <a:off x="8199576" y="5538266"/>
            <a:ext cx="777566" cy="338554"/>
          </a:xfrm>
          <a:prstGeom prst="rect">
            <a:avLst/>
          </a:prstGeom>
          <a:noFill/>
        </p:spPr>
        <p:txBody>
          <a:bodyPr wrap="square" rtlCol="0">
            <a:spAutoFit/>
          </a:bodyPr>
          <a:lstStyle/>
          <a:p>
            <a:pPr algn="ctr"/>
            <a:r>
              <a:rPr lang="en-US" sz="1600" i="1" dirty="0"/>
              <a:t>t</a:t>
            </a:r>
            <a:r>
              <a:rPr lang="en-US" sz="1600" i="1" baseline="-25000" dirty="0"/>
              <a:t>1</a:t>
            </a:r>
          </a:p>
        </p:txBody>
      </p:sp>
      <p:cxnSp>
        <p:nvCxnSpPr>
          <p:cNvPr id="24" name="Straight Connector 23"/>
          <p:cNvCxnSpPr/>
          <p:nvPr/>
        </p:nvCxnSpPr>
        <p:spPr>
          <a:xfrm>
            <a:off x="3334618" y="4162425"/>
            <a:ext cx="494260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308844" y="-77567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6" name="Straight Connector 25"/>
          <p:cNvCxnSpPr/>
          <p:nvPr/>
        </p:nvCxnSpPr>
        <p:spPr>
          <a:xfrm flipH="1">
            <a:off x="5458461" y="4224803"/>
            <a:ext cx="1" cy="15559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12416" y="3993148"/>
            <a:ext cx="422202" cy="338554"/>
          </a:xfrm>
          <a:prstGeom prst="rect">
            <a:avLst/>
          </a:prstGeom>
          <a:noFill/>
        </p:spPr>
        <p:txBody>
          <a:bodyPr wrap="square" rtlCol="0">
            <a:spAutoFit/>
          </a:bodyPr>
          <a:lstStyle/>
          <a:p>
            <a:r>
              <a:rPr lang="el-GR" sz="1600" dirty="0"/>
              <a:t>α</a:t>
            </a:r>
            <a:r>
              <a:rPr lang="en-AU" sz="1600" baseline="-25000" dirty="0"/>
              <a:t>2</a:t>
            </a:r>
            <a:endParaRPr lang="en-US" sz="1600" baseline="-25000" dirty="0"/>
          </a:p>
        </p:txBody>
      </p:sp>
      <p:sp>
        <p:nvSpPr>
          <p:cNvPr id="31" name="TextBox 30"/>
          <p:cNvSpPr txBox="1"/>
          <p:nvPr/>
        </p:nvSpPr>
        <p:spPr>
          <a:xfrm>
            <a:off x="5180194" y="5724256"/>
            <a:ext cx="556536" cy="338554"/>
          </a:xfrm>
          <a:prstGeom prst="rect">
            <a:avLst/>
          </a:prstGeom>
          <a:noFill/>
        </p:spPr>
        <p:txBody>
          <a:bodyPr wrap="square" rtlCol="0">
            <a:spAutoFit/>
          </a:bodyPr>
          <a:lstStyle/>
          <a:p>
            <a:r>
              <a:rPr lang="en-US" sz="1600" dirty="0"/>
              <a:t>t</a:t>
            </a:r>
            <a:r>
              <a:rPr lang="en-US" sz="1600" baseline="-25000" dirty="0"/>
              <a:t>1</a:t>
            </a:r>
            <a:r>
              <a:rPr lang="en-US" sz="1600" dirty="0"/>
              <a:t>*</a:t>
            </a:r>
          </a:p>
        </p:txBody>
      </p:sp>
      <mc:AlternateContent xmlns:mc="http://schemas.openxmlformats.org/markup-compatibility/2006" xmlns:a14="http://schemas.microsoft.com/office/drawing/2010/main">
        <mc:Choice Requires="a14">
          <p:sp>
            <p:nvSpPr>
              <p:cNvPr id="27" name="TextBox 26"/>
              <p:cNvSpPr txBox="1"/>
              <p:nvPr/>
            </p:nvSpPr>
            <p:spPr>
              <a:xfrm>
                <a:off x="8256725" y="3998980"/>
                <a:ext cx="2154099" cy="400110"/>
              </a:xfrm>
              <a:prstGeom prst="rect">
                <a:avLst/>
              </a:prstGeom>
              <a:noFill/>
            </p:spPr>
            <p:txBody>
              <a:bodyPr wrap="square" rtlCol="0">
                <a:spAutoFit/>
              </a:bodyPr>
              <a:lstStyle/>
              <a:p>
                <a:r>
                  <a:rPr lang="en-US" sz="2000" b="1" i="1" dirty="0">
                    <a:solidFill>
                      <a:srgbClr val="00B050"/>
                    </a:solidFill>
                  </a:rPr>
                  <a:t>MB quality  i.e. </a:t>
                </a:r>
                <a14:m>
                  <m:oMath xmlns:m="http://schemas.openxmlformats.org/officeDocument/2006/math">
                    <m:sSub>
                      <m:sSubPr>
                        <m:ctrlPr>
                          <a:rPr lang="en-AU" sz="2000" b="1" i="1">
                            <a:latin typeface="Cambria Math" panose="02040503050406030204" pitchFamily="18" charset="0"/>
                          </a:rPr>
                        </m:ctrlPr>
                      </m:sSubPr>
                      <m:e>
                        <m:r>
                          <a:rPr lang="en-AU" sz="2000" b="1" i="1">
                            <a:latin typeface="Cambria Math"/>
                            <a:ea typeface="Cambria Math"/>
                          </a:rPr>
                          <m:t>𝜶</m:t>
                        </m:r>
                      </m:e>
                      <m:sub>
                        <m:r>
                          <a:rPr lang="en-AU" sz="2000" b="1" i="1">
                            <a:latin typeface="Cambria Math"/>
                          </a:rPr>
                          <m:t>𝟐</m:t>
                        </m:r>
                      </m:sub>
                    </m:sSub>
                  </m:oMath>
                </a14:m>
                <a:endParaRPr lang="en-US" sz="2000" b="1" i="1" dirty="0">
                  <a:solidFill>
                    <a:srgbClr val="00B05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8256725" y="3998980"/>
                <a:ext cx="2154099" cy="400110"/>
              </a:xfrm>
              <a:prstGeom prst="rect">
                <a:avLst/>
              </a:prstGeom>
              <a:blipFill>
                <a:blip r:embed="rId3"/>
                <a:stretch>
                  <a:fillRect l="-2825" t="-7576" b="-25758"/>
                </a:stretch>
              </a:blipFill>
            </p:spPr>
            <p:txBody>
              <a:bodyPr/>
              <a:lstStyle/>
              <a:p>
                <a:r>
                  <a:rPr lang="en-AU">
                    <a:noFill/>
                  </a:rPr>
                  <a:t> </a:t>
                </a:r>
              </a:p>
            </p:txBody>
          </p:sp>
        </mc:Fallback>
      </mc:AlternateContent>
    </p:spTree>
    <p:extLst>
      <p:ext uri="{BB962C8B-B14F-4D97-AF65-F5344CB8AC3E}">
        <p14:creationId xmlns:p14="http://schemas.microsoft.com/office/powerpoint/2010/main" val="314544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29" grpId="0" animBg="1"/>
      <p:bldP spid="30" grpId="0"/>
      <p:bldP spid="31"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Multitasking</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Solution: 		</a:t>
                </a:r>
                <a14:m>
                  <m:oMath xmlns:m="http://schemas.openxmlformats.org/officeDocument/2006/math">
                    <m:sSub>
                      <m:sSubPr>
                        <m:ctrlPr>
                          <a:rPr lang="en-AU" i="1">
                            <a:latin typeface="Cambria Math" panose="02040503050406030204" pitchFamily="18" charset="0"/>
                          </a:rPr>
                        </m:ctrlPr>
                      </m:sSubPr>
                      <m:e>
                        <m:r>
                          <a:rPr lang="en-AU" b="0" i="1" smtClean="0">
                            <a:latin typeface="Cambria Math"/>
                            <a:ea typeface="Cambria Math"/>
                          </a:rPr>
                          <m:t>𝑡</m:t>
                        </m:r>
                      </m:e>
                      <m:sub>
                        <m:r>
                          <a:rPr lang="en-AU" i="1">
                            <a:latin typeface="Cambria Math"/>
                          </a:rPr>
                          <m:t>1</m:t>
                        </m:r>
                      </m:sub>
                    </m:sSub>
                    <m:r>
                      <a:rPr lang="en-AU" b="0" i="1" smtClean="0">
                        <a:latin typeface="Cambria Math"/>
                      </a:rPr>
                      <m:t>=9</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sSub>
                                  <m:sSubPr>
                                    <m:ctrlPr>
                                      <a:rPr lang="en-AU" i="1">
                                        <a:latin typeface="Cambria Math" panose="02040503050406030204" pitchFamily="18" charset="0"/>
                                      </a:rPr>
                                    </m:ctrlPr>
                                  </m:sSubPr>
                                  <m:e>
                                    <m:r>
                                      <a:rPr lang="en-AU" i="1">
                                        <a:latin typeface="Cambria Math"/>
                                        <a:ea typeface="Cambria Math"/>
                                      </a:rPr>
                                      <m:t>𝛼</m:t>
                                    </m:r>
                                  </m:e>
                                  <m:sub>
                                    <m:r>
                                      <a:rPr lang="en-AU" b="0" i="1" smtClean="0">
                                        <a:latin typeface="Cambria Math"/>
                                      </a:rPr>
                                      <m:t>1</m:t>
                                    </m:r>
                                  </m:sub>
                                </m:sSub>
                              </m:num>
                              <m:den>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2</m:t>
                                    </m:r>
                                  </m:sub>
                                </m:sSub>
                              </m:den>
                            </m:f>
                          </m:e>
                        </m:d>
                      </m:e>
                      <m:sup>
                        <m:r>
                          <a:rPr lang="en-AU" b="0" i="1" smtClean="0">
                            <a:latin typeface="Cambria Math"/>
                          </a:rPr>
                          <m:t>2</m:t>
                        </m:r>
                      </m:sup>
                    </m:sSup>
                  </m:oMath>
                </a14:m>
                <a:r>
                  <a:rPr lang="en-AU" i="1" dirty="0">
                    <a:solidFill>
                      <a:schemeClr val="bg2">
                        <a:lumMod val="25000"/>
                      </a:schemeClr>
                    </a:solidFill>
                  </a:rPr>
                  <a:t>.</a:t>
                </a:r>
                <a:r>
                  <a:rPr lang="en-AU" dirty="0"/>
                  <a:t> </a:t>
                </a:r>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r>
                  <a:rPr lang="en-AU" dirty="0"/>
                  <a:t>So, for </a:t>
                </a:r>
                <a14:m>
                  <m:oMath xmlns:m="http://schemas.openxmlformats.org/officeDocument/2006/math">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1</m:t>
                        </m:r>
                      </m:sub>
                    </m:sSub>
                    <m:r>
                      <a:rPr lang="en-AU" b="0" i="1" smtClean="0">
                        <a:latin typeface="Cambria Math"/>
                      </a:rPr>
                      <m:t>=</m:t>
                    </m:r>
                    <m:sSub>
                      <m:sSubPr>
                        <m:ctrlPr>
                          <a:rPr lang="en-AU" i="1">
                            <a:latin typeface="Cambria Math" panose="02040503050406030204" pitchFamily="18" charset="0"/>
                          </a:rPr>
                        </m:ctrlPr>
                      </m:sSubPr>
                      <m:e>
                        <m:r>
                          <a:rPr lang="en-AU" i="1">
                            <a:latin typeface="Cambria Math"/>
                            <a:ea typeface="Cambria Math"/>
                          </a:rPr>
                          <m:t>𝛼</m:t>
                        </m:r>
                      </m:e>
                      <m:sub>
                        <m:r>
                          <a:rPr lang="en-AU" b="0" i="1" smtClean="0">
                            <a:latin typeface="Cambria Math"/>
                          </a:rPr>
                          <m:t>2</m:t>
                        </m:r>
                      </m:sub>
                    </m:sSub>
                  </m:oMath>
                </a14:m>
                <a:r>
                  <a:rPr lang="en-AU" dirty="0"/>
                  <a:t> spend 9 hours on quantity and 1 hour on quality</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Getting balance of incentives right is important and non trivial</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Need to be careful to avoid a corner solution by, for example, making </a:t>
                </a:r>
                <a14:m>
                  <m:oMath xmlns:m="http://schemas.openxmlformats.org/officeDocument/2006/math">
                    <m:sSub>
                      <m:sSubPr>
                        <m:ctrlPr>
                          <a:rPr lang="en-AU" i="1">
                            <a:latin typeface="Cambria Math" panose="02040503050406030204" pitchFamily="18" charset="0"/>
                          </a:rPr>
                        </m:ctrlPr>
                      </m:sSubPr>
                      <m:e>
                        <m:r>
                          <a:rPr lang="en-AU" i="1">
                            <a:latin typeface="Cambria Math"/>
                            <a:ea typeface="Cambria Math"/>
                          </a:rPr>
                          <m:t>𝛼</m:t>
                        </m:r>
                      </m:e>
                      <m:sub>
                        <m:r>
                          <a:rPr lang="en-AU" i="1">
                            <a:latin typeface="Cambria Math"/>
                          </a:rPr>
                          <m:t>2</m:t>
                        </m:r>
                      </m:sub>
                    </m:sSub>
                  </m:oMath>
                </a14:m>
                <a:r>
                  <a:rPr lang="en-AU" i="1" dirty="0">
                    <a:solidFill>
                      <a:schemeClr val="bg2">
                        <a:lumMod val="25000"/>
                      </a:schemeClr>
                    </a:solidFill>
                  </a:rPr>
                  <a:t> too small </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r="-104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spTree>
    <p:extLst>
      <p:ext uri="{BB962C8B-B14F-4D97-AF65-F5344CB8AC3E}">
        <p14:creationId xmlns:p14="http://schemas.microsoft.com/office/powerpoint/2010/main" val="9128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369332"/>
          </a:xfrm>
          <a:prstGeom prst="rect">
            <a:avLst/>
          </a:prstGeom>
          <a:noFill/>
        </p:spPr>
        <p:txBody>
          <a:bodyPr wrap="square" rtlCol="0">
            <a:spAutoFit/>
          </a:bodyPr>
          <a:lstStyle/>
          <a:p>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3912843" y="2019953"/>
                <a:ext cx="2611781" cy="386901"/>
              </a:xfrm>
              <a:prstGeom prst="rect">
                <a:avLst/>
              </a:prstGeom>
              <a:noFill/>
            </p:spPr>
            <p:txBody>
              <a:bodyPr wrap="square" rtlCol="0">
                <a:spAutoFit/>
              </a:bodyPr>
              <a:lstStyle/>
              <a:p>
                <a:r>
                  <a:rPr lang="en-US" sz="1600" i="1" dirty="0">
                    <a:solidFill>
                      <a:srgbClr val="7030A0"/>
                    </a:solidFill>
                  </a:rPr>
                  <a:t>MB quantity i.e. </a:t>
                </a:r>
                <a14:m>
                  <m:oMath xmlns:m="http://schemas.openxmlformats.org/officeDocument/2006/math">
                    <m:sSub>
                      <m:sSubPr>
                        <m:ctrlPr>
                          <a:rPr lang="en-AU" sz="1600" i="1">
                            <a:latin typeface="Cambria Math" panose="02040503050406030204" pitchFamily="18" charset="0"/>
                          </a:rPr>
                        </m:ctrlPr>
                      </m:sSubPr>
                      <m:e>
                        <m:r>
                          <a:rPr lang="en-AU" sz="1600" i="1">
                            <a:latin typeface="Cambria Math"/>
                            <a:ea typeface="Cambria Math"/>
                          </a:rPr>
                          <m:t>𝛼</m:t>
                        </m:r>
                      </m:e>
                      <m:sub>
                        <m:r>
                          <a:rPr lang="en-AU" sz="1600" i="1">
                            <a:latin typeface="Cambria Math"/>
                          </a:rPr>
                          <m:t>1</m:t>
                        </m:r>
                      </m:sub>
                    </m:sSub>
                    <m:d>
                      <m:dPr>
                        <m:ctrlPr>
                          <a:rPr lang="en-AU" sz="1600" i="1">
                            <a:latin typeface="Cambria Math" panose="02040503050406030204" pitchFamily="18" charset="0"/>
                          </a:rPr>
                        </m:ctrlPr>
                      </m:dPr>
                      <m:e>
                        <m:sSubSup>
                          <m:sSubSupPr>
                            <m:ctrlPr>
                              <a:rPr lang="en-AU" sz="1600" i="1">
                                <a:latin typeface="Cambria Math" panose="02040503050406030204" pitchFamily="18" charset="0"/>
                              </a:rPr>
                            </m:ctrlPr>
                          </m:sSubSupPr>
                          <m:e>
                            <m:sSub>
                              <m:sSubPr>
                                <m:ctrlPr>
                                  <a:rPr lang="en-AU" sz="1600" i="1">
                                    <a:latin typeface="Cambria Math" panose="02040503050406030204" pitchFamily="18" charset="0"/>
                                  </a:rPr>
                                </m:ctrlPr>
                              </m:sSubPr>
                              <m:e>
                                <m:r>
                                  <a:rPr lang="en-AU" sz="1600" i="1">
                                    <a:latin typeface="Cambria Math"/>
                                  </a:rPr>
                                  <m:t>3</m:t>
                                </m:r>
                                <m:r>
                                  <a:rPr lang="en-AU" sz="1600" i="1">
                                    <a:latin typeface="Cambria Math"/>
                                  </a:rPr>
                                  <m:t>𝑡</m:t>
                                </m:r>
                              </m:e>
                              <m:sub>
                                <m:r>
                                  <a:rPr lang="en-AU" sz="1600" i="1">
                                    <a:latin typeface="Cambria Math"/>
                                  </a:rPr>
                                  <m:t>1</m:t>
                                </m:r>
                              </m:sub>
                            </m:sSub>
                          </m:e>
                          <m:sub/>
                          <m:sup>
                            <m:r>
                              <a:rPr lang="en-AU" sz="1600" i="1">
                                <a:latin typeface="Cambria Math"/>
                              </a:rPr>
                              <m:t>−0.5</m:t>
                            </m:r>
                          </m:sup>
                        </m:sSubSup>
                      </m:e>
                    </m:d>
                  </m:oMath>
                </a14:m>
                <a:endParaRPr lang="en-US" sz="1600" i="1" dirty="0">
                  <a:solidFill>
                    <a:srgbClr val="7030A0"/>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3912843" y="2019953"/>
                <a:ext cx="2611781" cy="386901"/>
              </a:xfrm>
              <a:prstGeom prst="rect">
                <a:avLst/>
              </a:prstGeom>
              <a:blipFill rotWithShape="1">
                <a:blip r:embed="rId2"/>
                <a:stretch>
                  <a:fillRect l="-1402" b="-14063"/>
                </a:stretch>
              </a:blipFill>
            </p:spPr>
            <p:txBody>
              <a:bodyPr/>
              <a:lstStyle/>
              <a:p>
                <a:r>
                  <a:rPr lang="en-AU">
                    <a:noFill/>
                  </a:rPr>
                  <a:t> </a:t>
                </a:r>
              </a:p>
            </p:txBody>
          </p:sp>
        </mc:Fallback>
      </mc:AlternateContent>
      <p:sp>
        <p:nvSpPr>
          <p:cNvPr id="41" name="TextBox 40"/>
          <p:cNvSpPr txBox="1"/>
          <p:nvPr/>
        </p:nvSpPr>
        <p:spPr>
          <a:xfrm>
            <a:off x="8199576" y="5538266"/>
            <a:ext cx="777566" cy="338554"/>
          </a:xfrm>
          <a:prstGeom prst="rect">
            <a:avLst/>
          </a:prstGeom>
          <a:noFill/>
        </p:spPr>
        <p:txBody>
          <a:bodyPr wrap="square" rtlCol="0">
            <a:spAutoFit/>
          </a:bodyPr>
          <a:lstStyle/>
          <a:p>
            <a:pPr algn="ctr"/>
            <a:r>
              <a:rPr lang="en-US" sz="1600" i="1" dirty="0"/>
              <a:t>t</a:t>
            </a:r>
            <a:r>
              <a:rPr lang="en-US" sz="1600" i="1" baseline="-25000" dirty="0"/>
              <a:t>1</a:t>
            </a:r>
          </a:p>
        </p:txBody>
      </p:sp>
      <p:cxnSp>
        <p:nvCxnSpPr>
          <p:cNvPr id="24" name="Straight Connector 23"/>
          <p:cNvCxnSpPr/>
          <p:nvPr/>
        </p:nvCxnSpPr>
        <p:spPr>
          <a:xfrm>
            <a:off x="3256969" y="4829175"/>
            <a:ext cx="494260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308844" y="-77567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6" name="Straight Connector 25"/>
          <p:cNvCxnSpPr/>
          <p:nvPr/>
        </p:nvCxnSpPr>
        <p:spPr>
          <a:xfrm flipH="1">
            <a:off x="5458461" y="4224803"/>
            <a:ext cx="1" cy="155599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7959" y="4659898"/>
            <a:ext cx="797663" cy="338554"/>
          </a:xfrm>
          <a:prstGeom prst="rect">
            <a:avLst/>
          </a:prstGeom>
          <a:noFill/>
        </p:spPr>
        <p:txBody>
          <a:bodyPr wrap="square" rtlCol="0">
            <a:spAutoFit/>
          </a:bodyPr>
          <a:lstStyle/>
          <a:p>
            <a:r>
              <a:rPr lang="en-AU" sz="1600" dirty="0">
                <a:solidFill>
                  <a:srgbClr val="FF0000"/>
                </a:solidFill>
              </a:rPr>
              <a:t>Low </a:t>
            </a:r>
            <a:r>
              <a:rPr lang="el-GR" sz="1600" dirty="0">
                <a:solidFill>
                  <a:srgbClr val="FF0000"/>
                </a:solidFill>
              </a:rPr>
              <a:t>α</a:t>
            </a:r>
            <a:r>
              <a:rPr lang="en-AU" sz="1600" baseline="-25000" dirty="0">
                <a:solidFill>
                  <a:srgbClr val="FF0000"/>
                </a:solidFill>
              </a:rPr>
              <a:t>2</a:t>
            </a:r>
            <a:endParaRPr lang="en-US" sz="1600" baseline="-25000" dirty="0">
              <a:solidFill>
                <a:srgbClr val="FF0000"/>
              </a:solidFill>
            </a:endParaRPr>
          </a:p>
        </p:txBody>
      </p:sp>
      <p:sp>
        <p:nvSpPr>
          <p:cNvPr id="31" name="TextBox 30"/>
          <p:cNvSpPr txBox="1"/>
          <p:nvPr/>
        </p:nvSpPr>
        <p:spPr>
          <a:xfrm>
            <a:off x="5180194" y="5724256"/>
            <a:ext cx="556536" cy="338554"/>
          </a:xfrm>
          <a:prstGeom prst="rect">
            <a:avLst/>
          </a:prstGeom>
          <a:noFill/>
        </p:spPr>
        <p:txBody>
          <a:bodyPr wrap="square" rtlCol="0">
            <a:spAutoFit/>
          </a:bodyPr>
          <a:lstStyle/>
          <a:p>
            <a:r>
              <a:rPr lang="en-US" sz="1600" dirty="0"/>
              <a:t>t</a:t>
            </a:r>
            <a:r>
              <a:rPr lang="en-US" sz="1600" baseline="-25000" dirty="0"/>
              <a:t>1</a:t>
            </a:r>
            <a:r>
              <a:rPr lang="en-US" sz="1600" dirty="0"/>
              <a:t>*</a:t>
            </a:r>
          </a:p>
        </p:txBody>
      </p:sp>
      <mc:AlternateContent xmlns:mc="http://schemas.openxmlformats.org/markup-compatibility/2006" xmlns:a14="http://schemas.microsoft.com/office/drawing/2010/main">
        <mc:Choice Requires="a14">
          <p:sp>
            <p:nvSpPr>
              <p:cNvPr id="27" name="TextBox 26"/>
              <p:cNvSpPr txBox="1"/>
              <p:nvPr/>
            </p:nvSpPr>
            <p:spPr>
              <a:xfrm>
                <a:off x="8199576" y="4659898"/>
                <a:ext cx="2154099" cy="338554"/>
              </a:xfrm>
              <a:prstGeom prst="rect">
                <a:avLst/>
              </a:prstGeom>
              <a:noFill/>
            </p:spPr>
            <p:txBody>
              <a:bodyPr wrap="square" rtlCol="0">
                <a:spAutoFit/>
              </a:bodyPr>
              <a:lstStyle/>
              <a:p>
                <a:r>
                  <a:rPr lang="en-US" sz="1600" i="1" dirty="0">
                    <a:solidFill>
                      <a:srgbClr val="FF0000"/>
                    </a:solidFill>
                  </a:rPr>
                  <a:t>MB quality  i.e. low  </a:t>
                </a:r>
                <a14:m>
                  <m:oMath xmlns:m="http://schemas.openxmlformats.org/officeDocument/2006/math">
                    <m:sSub>
                      <m:sSubPr>
                        <m:ctrlPr>
                          <a:rPr lang="en-AU" sz="1600" i="1">
                            <a:solidFill>
                              <a:srgbClr val="FF0000"/>
                            </a:solidFill>
                            <a:latin typeface="Cambria Math" panose="02040503050406030204" pitchFamily="18" charset="0"/>
                          </a:rPr>
                        </m:ctrlPr>
                      </m:sSubPr>
                      <m:e>
                        <m:r>
                          <a:rPr lang="en-AU" sz="1600" i="1">
                            <a:solidFill>
                              <a:srgbClr val="FF0000"/>
                            </a:solidFill>
                            <a:latin typeface="Cambria Math"/>
                            <a:ea typeface="Cambria Math"/>
                          </a:rPr>
                          <m:t>𝛼</m:t>
                        </m:r>
                      </m:e>
                      <m:sub>
                        <m:r>
                          <a:rPr lang="en-AU" sz="1600" i="1">
                            <a:solidFill>
                              <a:srgbClr val="FF0000"/>
                            </a:solidFill>
                            <a:latin typeface="Cambria Math"/>
                          </a:rPr>
                          <m:t>2</m:t>
                        </m:r>
                      </m:sub>
                    </m:sSub>
                  </m:oMath>
                </a14:m>
                <a:endParaRPr lang="en-US" sz="1600" i="1" dirty="0">
                  <a:solidFill>
                    <a:srgbClr val="FF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8199576" y="4659898"/>
                <a:ext cx="2154099" cy="338554"/>
              </a:xfrm>
              <a:prstGeom prst="rect">
                <a:avLst/>
              </a:prstGeom>
              <a:blipFill rotWithShape="1">
                <a:blip r:embed="rId3"/>
                <a:stretch>
                  <a:fillRect l="-1416" t="-5357" b="-21429"/>
                </a:stretch>
              </a:blipFill>
            </p:spPr>
            <p:txBody>
              <a:bodyPr/>
              <a:lstStyle/>
              <a:p>
                <a:r>
                  <a:rPr lang="en-AU">
                    <a:noFill/>
                  </a:rPr>
                  <a:t> </a:t>
                </a:r>
              </a:p>
            </p:txBody>
          </p:sp>
        </mc:Fallback>
      </mc:AlternateContent>
      <p:cxnSp>
        <p:nvCxnSpPr>
          <p:cNvPr id="18" name="Straight Connector 17"/>
          <p:cNvCxnSpPr/>
          <p:nvPr/>
        </p:nvCxnSpPr>
        <p:spPr>
          <a:xfrm>
            <a:off x="3334618" y="4162425"/>
            <a:ext cx="494260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218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So what does all this mean?</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First, note that incentive pay schemes take many forms: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Piece rates and commissions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Bonuses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Prizes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Promotions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Profit sharing plans </a:t>
            </a:r>
            <a:r>
              <a:rPr lang="en-AU" i="1" dirty="0" err="1">
                <a:solidFill>
                  <a:schemeClr val="bg2">
                    <a:lumMod val="25000"/>
                  </a:schemeClr>
                </a:solidFill>
              </a:rPr>
              <a:t>etc</a:t>
            </a:r>
            <a:endParaRPr lang="en-AU"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309923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So what does all this mean?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Moreover, incentive schemes may be useful in eliciting information and resolving some other challenges for firms: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What types of employees are likely to take on jobs with incentive based pay schemes?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Is it possible, for example, to design incentive based pay schemes so that only hard working individual, or high skilled individuals apply for jobs?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Perhaps yes, thereby at least partially overcoming the information asymmetry associated with hiring and firing</a:t>
            </a:r>
          </a:p>
          <a:p>
            <a:pPr marL="355600" indent="-355600">
              <a:lnSpc>
                <a:spcPct val="120000"/>
              </a:lnSpc>
              <a:buClr>
                <a:srgbClr val="0070C0"/>
              </a:buClr>
              <a:buSzPct val="50000"/>
              <a:buFont typeface="Wingdings" panose="05000000000000000000" pitchFamily="2" charset="2"/>
              <a:buChar char="q"/>
            </a:pPr>
            <a:r>
              <a:rPr lang="en-AU" dirty="0"/>
              <a:t>Do incentives work?</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Why or why not?</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spTree>
    <p:extLst>
      <p:ext uri="{BB962C8B-B14F-4D97-AF65-F5344CB8AC3E}">
        <p14:creationId xmlns:p14="http://schemas.microsoft.com/office/powerpoint/2010/main" val="376085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The problem is one that have already discussed this semester </a:t>
            </a:r>
            <a:r>
              <a:rPr lang="en-AU" i="1" dirty="0">
                <a:solidFill>
                  <a:schemeClr val="bg2">
                    <a:lumMod val="50000"/>
                  </a:schemeClr>
                </a:solidFill>
              </a:rPr>
              <a:t>– recall that we discussed organisational design (allocation of decision rights) and in doing so, identified a key challenge was the agency problem created by delegating decision rights</a:t>
            </a:r>
            <a:r>
              <a:rPr lang="en-AU" dirty="0"/>
              <a:t>. </a:t>
            </a:r>
          </a:p>
          <a:p>
            <a:pPr marL="355600" indent="-355600">
              <a:lnSpc>
                <a:spcPct val="120000"/>
              </a:lnSpc>
              <a:buClr>
                <a:srgbClr val="0070C0"/>
              </a:buClr>
              <a:buSzPct val="50000"/>
              <a:buFont typeface="Wingdings" panose="05000000000000000000" pitchFamily="2" charset="2"/>
              <a:buChar char="q"/>
            </a:pPr>
            <a:r>
              <a:rPr lang="en-AU" dirty="0"/>
              <a:t>The interests of the owners and employees is not always aligned </a:t>
            </a:r>
          </a:p>
          <a:p>
            <a:pPr marL="355600" indent="-355600">
              <a:lnSpc>
                <a:spcPct val="120000"/>
              </a:lnSpc>
              <a:buClr>
                <a:srgbClr val="0070C0"/>
              </a:buClr>
              <a:buSzPct val="50000"/>
              <a:buFont typeface="Wingdings" panose="05000000000000000000" pitchFamily="2" charset="2"/>
              <a:buChar char="q"/>
            </a:pPr>
            <a:r>
              <a:rPr lang="en-US" dirty="0"/>
              <a:t>More generally, the interest of principals and agents is not generally aligned.</a:t>
            </a:r>
            <a:endParaRPr lang="en-AU" dirty="0"/>
          </a:p>
          <a:p>
            <a:pPr marL="355600" indent="-355600">
              <a:lnSpc>
                <a:spcPct val="120000"/>
              </a:lnSpc>
              <a:buClr>
                <a:srgbClr val="0070C0"/>
              </a:buClr>
              <a:buSzPct val="50000"/>
              <a:buFont typeface="Wingdings" panose="05000000000000000000" pitchFamily="2" charset="2"/>
              <a:buChar char="q"/>
            </a:pPr>
            <a:r>
              <a:rPr lang="en-AU" dirty="0"/>
              <a:t>The example used in the text is of </a:t>
            </a:r>
            <a:r>
              <a:rPr lang="en-AU" dirty="0" err="1"/>
              <a:t>AssemCo</a:t>
            </a:r>
            <a:r>
              <a:rPr lang="en-AU" dirty="0"/>
              <a:t>.</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owner wants the employees to put in higher effort and work diligently.</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Employees prefer to take breaks and work at a more leisurely pace.</a:t>
            </a:r>
          </a:p>
          <a:p>
            <a:pPr marL="355600" indent="-355600">
              <a:lnSpc>
                <a:spcPct val="120000"/>
              </a:lnSpc>
              <a:buClr>
                <a:srgbClr val="0070C0"/>
              </a:buClr>
              <a:buSzPct val="50000"/>
              <a:buFont typeface="Wingdings" panose="05000000000000000000" pitchFamily="2" charset="2"/>
              <a:buChar char="q"/>
            </a:pPr>
            <a:r>
              <a:rPr lang="en-AU" dirty="0"/>
              <a:t>Consider the problem of motivating an individual worker over a one week period when they can potentially put in 40 hours of effort.  </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323233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b="1" dirty="0"/>
              <a:t>Performance Evaluation</a:t>
            </a:r>
            <a:r>
              <a:rPr lang="en-US" dirty="0"/>
              <a:t>–</a:t>
            </a:r>
            <a:r>
              <a:rPr lang="en-US" i="1" dirty="0">
                <a:solidFill>
                  <a:schemeClr val="bg2">
                    <a:lumMod val="50000"/>
                  </a:schemeClr>
                </a:solidFill>
              </a:rPr>
              <a:t>Tutorial next week based on this weeks lecture.</a:t>
            </a:r>
          </a:p>
          <a:p>
            <a:pPr marL="355600" indent="-355600">
              <a:lnSpc>
                <a:spcPct val="120000"/>
              </a:lnSpc>
              <a:buClr>
                <a:srgbClr val="0070C0"/>
              </a:buClr>
              <a:buSzPct val="50000"/>
              <a:buFont typeface="Wingdings" panose="05000000000000000000" pitchFamily="2" charset="2"/>
              <a:buChar char="q"/>
            </a:pPr>
            <a:r>
              <a:rPr lang="en-US" b="1" dirty="0"/>
              <a:t>Vertical Integration </a:t>
            </a:r>
            <a:r>
              <a:rPr lang="en-US" dirty="0"/>
              <a:t>(following week).</a:t>
            </a:r>
          </a:p>
          <a:p>
            <a:pPr marL="714375" indent="-35242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Tutorial following week based on this performance measures.</a:t>
            </a:r>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US" b="1" dirty="0"/>
              <a:t>Wrap up </a:t>
            </a:r>
            <a:r>
              <a:rPr lang="en-US" dirty="0"/>
              <a:t>– </a:t>
            </a:r>
            <a:r>
              <a:rPr lang="en-US" i="1" dirty="0">
                <a:solidFill>
                  <a:schemeClr val="bg2">
                    <a:lumMod val="50000"/>
                  </a:schemeClr>
                </a:solidFill>
              </a:rPr>
              <a:t>Tutorial based on this vertical integration.</a:t>
            </a: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50</a:t>
            </a:fld>
            <a:endParaRPr lang="en-AU"/>
          </a:p>
        </p:txBody>
      </p:sp>
    </p:spTree>
    <p:extLst>
      <p:ext uri="{BB962C8B-B14F-4D97-AF65-F5344CB8AC3E}">
        <p14:creationId xmlns:p14="http://schemas.microsoft.com/office/powerpoint/2010/main" val="44298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For Ian (the worker in this example), his utility is a function of his income (I) and his effort (e).</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𝑈</m:t>
                      </m:r>
                      <m:d>
                        <m:dPr>
                          <m:ctrlPr>
                            <a:rPr lang="en-AU" b="0" i="1" smtClean="0">
                              <a:latin typeface="Cambria Math" panose="02040503050406030204" pitchFamily="18" charset="0"/>
                            </a:rPr>
                          </m:ctrlPr>
                        </m:dPr>
                        <m:e>
                          <m:r>
                            <a:rPr lang="en-AU" b="0" i="1" smtClean="0">
                              <a:latin typeface="Cambria Math"/>
                            </a:rPr>
                            <m:t>𝐼</m:t>
                          </m:r>
                          <m:r>
                            <a:rPr lang="en-AU" b="0" i="1" smtClean="0">
                              <a:latin typeface="Cambria Math"/>
                            </a:rPr>
                            <m:t>, </m:t>
                          </m:r>
                          <m:r>
                            <a:rPr lang="en-AU" b="0" i="1" smtClean="0">
                              <a:latin typeface="Cambria Math"/>
                            </a:rPr>
                            <m:t>𝑒</m:t>
                          </m:r>
                        </m:e>
                      </m:d>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Let:</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rPr>
                        <m:t>𝑈</m:t>
                      </m:r>
                      <m:d>
                        <m:dPr>
                          <m:ctrlPr>
                            <a:rPr lang="en-AU" i="1">
                              <a:latin typeface="Cambria Math" panose="02040503050406030204" pitchFamily="18" charset="0"/>
                            </a:rPr>
                          </m:ctrlPr>
                        </m:dPr>
                        <m:e>
                          <m:r>
                            <a:rPr lang="en-AU" i="1">
                              <a:latin typeface="Cambria Math"/>
                            </a:rPr>
                            <m:t>𝐼</m:t>
                          </m:r>
                          <m:r>
                            <a:rPr lang="en-AU" i="1">
                              <a:latin typeface="Cambria Math"/>
                            </a:rPr>
                            <m:t>, </m:t>
                          </m:r>
                          <m:r>
                            <a:rPr lang="en-AU" i="1">
                              <a:latin typeface="Cambria Math"/>
                            </a:rPr>
                            <m:t>𝑒</m:t>
                          </m:r>
                        </m:e>
                      </m:d>
                      <m:r>
                        <a:rPr lang="en-AU" b="0" i="1" smtClean="0">
                          <a:latin typeface="Cambria Math"/>
                        </a:rPr>
                        <m:t>=</m:t>
                      </m:r>
                      <m:r>
                        <m:rPr>
                          <m:sty m:val="p"/>
                        </m:rPr>
                        <a:rPr lang="en-AU" b="0" i="0" smtClean="0">
                          <a:latin typeface="Cambria Math"/>
                        </a:rPr>
                        <m:t>I</m:t>
                      </m:r>
                      <m:r>
                        <a:rPr lang="en-AU" b="0" i="0" smtClean="0">
                          <a:latin typeface="Cambria Math"/>
                        </a:rPr>
                        <m:t>−</m:t>
                      </m:r>
                      <m:sSup>
                        <m:sSupPr>
                          <m:ctrlPr>
                            <a:rPr lang="en-AU" b="0" i="1" smtClean="0">
                              <a:latin typeface="Cambria Math" panose="02040503050406030204" pitchFamily="18" charset="0"/>
                            </a:rPr>
                          </m:ctrlPr>
                        </m:sSupPr>
                        <m:e>
                          <m:r>
                            <a:rPr lang="en-AU" b="0" i="1" smtClean="0">
                              <a:latin typeface="Cambria Math"/>
                            </a:rPr>
                            <m:t>𝑒</m:t>
                          </m:r>
                        </m:e>
                        <m:sup>
                          <m:r>
                            <a:rPr lang="en-AU" b="0" i="1" smtClean="0">
                              <a:latin typeface="Cambria Math"/>
                            </a:rPr>
                            <m:t>2</m:t>
                          </m:r>
                        </m:sup>
                      </m:sSup>
                    </m:oMath>
                  </m:oMathPara>
                </a14:m>
                <a:endParaRPr lang="en-AU" dirty="0"/>
              </a:p>
              <a:p>
                <a:pPr marL="0" indent="361950">
                  <a:lnSpc>
                    <a:spcPct val="120000"/>
                  </a:lnSpc>
                  <a:buClr>
                    <a:srgbClr val="0070C0"/>
                  </a:buClr>
                  <a:buSzPct val="50000"/>
                  <a:buNone/>
                </a:pPr>
                <a:r>
                  <a:rPr lang="en-AU" dirty="0"/>
                  <a:t>So utility is increasing in income (+</a:t>
                </a:r>
                <a:r>
                  <a:rPr lang="en-AU" dirty="0" err="1"/>
                  <a:t>ve</a:t>
                </a:r>
                <a:r>
                  <a:rPr lang="en-AU" dirty="0"/>
                  <a:t>) and decreasing (-</a:t>
                </a:r>
                <a:r>
                  <a:rPr lang="en-AU" dirty="0" err="1"/>
                  <a:t>ve</a:t>
                </a:r>
                <a:r>
                  <a:rPr lang="en-AU" dirty="0"/>
                  <a:t>) in effort </a:t>
                </a:r>
              </a:p>
              <a:p>
                <a:pPr marL="355600" indent="-355600">
                  <a:lnSpc>
                    <a:spcPct val="120000"/>
                  </a:lnSpc>
                  <a:buClr>
                    <a:srgbClr val="0070C0"/>
                  </a:buClr>
                  <a:buSzPct val="50000"/>
                  <a:buFont typeface="Wingdings" panose="05000000000000000000" pitchFamily="2" charset="2"/>
                  <a:buChar char="q"/>
                </a:pPr>
                <a:r>
                  <a:rPr lang="en-AU" dirty="0"/>
                  <a:t>Note that we want to think about effort </a:t>
                </a:r>
                <a14:m>
                  <m:oMath xmlns:m="http://schemas.openxmlformats.org/officeDocument/2006/math">
                    <m:d>
                      <m:dPr>
                        <m:ctrlPr>
                          <a:rPr lang="en-AU" i="1">
                            <a:latin typeface="Cambria Math" panose="02040503050406030204" pitchFamily="18" charset="0"/>
                          </a:rPr>
                        </m:ctrlPr>
                      </m:dPr>
                      <m:e>
                        <m:r>
                          <a:rPr lang="en-AU" i="1">
                            <a:latin typeface="Cambria Math"/>
                          </a:rPr>
                          <m:t>𝑒</m:t>
                        </m:r>
                      </m:e>
                    </m:d>
                    <m:r>
                      <a:rPr lang="en-AU" b="0" i="1" smtClean="0">
                        <a:latin typeface="Cambria Math"/>
                      </a:rPr>
                      <m:t> </m:t>
                    </m:r>
                  </m:oMath>
                </a14:m>
                <a:r>
                  <a:rPr lang="en-AU" dirty="0"/>
                  <a:t>here as hours actually spent working.</a:t>
                </a:r>
              </a:p>
              <a:p>
                <a:pPr marL="355600" indent="-355600">
                  <a:lnSpc>
                    <a:spcPct val="120000"/>
                  </a:lnSpc>
                  <a:buClr>
                    <a:srgbClr val="0070C0"/>
                  </a:buClr>
                  <a:buSzPct val="50000"/>
                  <a:buFont typeface="Wingdings" panose="05000000000000000000" pitchFamily="2" charset="2"/>
                  <a:buChar char="q"/>
                </a:pPr>
                <a:r>
                  <a:rPr lang="en-AU" dirty="0"/>
                  <a:t>To induce someone to work for you, you usually have to offer some minimum compensation. </a:t>
                </a:r>
              </a:p>
              <a:p>
                <a:pPr marL="0" indent="0" algn="ctr">
                  <a:lnSpc>
                    <a:spcPct val="120000"/>
                  </a:lnSpc>
                  <a:buClr>
                    <a:srgbClr val="0070C0"/>
                  </a:buClr>
                  <a:buSzPct val="50000"/>
                  <a:buNone/>
                </a:pPr>
                <a:r>
                  <a:rPr lang="en-AU" b="1" i="1" dirty="0">
                    <a:solidFill>
                      <a:srgbClr val="FF0000"/>
                    </a:solidFill>
                  </a:rPr>
                  <a:t>Why?  </a:t>
                </a:r>
              </a:p>
              <a:p>
                <a:pPr marL="355600" indent="-355600">
                  <a:lnSpc>
                    <a:spcPct val="120000"/>
                  </a:lnSpc>
                  <a:buClr>
                    <a:srgbClr val="0070C0"/>
                  </a:buClr>
                  <a:buSzPct val="50000"/>
                  <a:buFont typeface="Wingdings" panose="05000000000000000000" pitchFamily="2" charset="2"/>
                  <a:buChar char="q"/>
                </a:pPr>
                <a:r>
                  <a:rPr lang="en-AU" dirty="0"/>
                  <a:t>Think about this as the </a:t>
                </a:r>
                <a:r>
                  <a:rPr lang="en-AU" i="1" dirty="0">
                    <a:solidFill>
                      <a:srgbClr val="FF0000"/>
                    </a:solidFill>
                  </a:rPr>
                  <a:t>reservation utility,</a:t>
                </a:r>
                <a:r>
                  <a:rPr lang="en-AU" dirty="0"/>
                  <a:t> with:</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a:rPr>
                            <m:t>𝑈</m:t>
                          </m:r>
                        </m:e>
                        <m:sub>
                          <m:r>
                            <a:rPr lang="en-AU" b="0" i="1" smtClean="0">
                              <a:latin typeface="Cambria Math"/>
                            </a:rPr>
                            <m:t>𝑟𝑒𝑠</m:t>
                          </m:r>
                        </m:sub>
                      </m:sSub>
                      <m:d>
                        <m:dPr>
                          <m:ctrlPr>
                            <a:rPr lang="en-AU" i="1">
                              <a:latin typeface="Cambria Math" panose="02040503050406030204" pitchFamily="18" charset="0"/>
                            </a:rPr>
                          </m:ctrlPr>
                        </m:dPr>
                        <m:e>
                          <m:r>
                            <a:rPr lang="en-AU" b="0" i="1" smtClean="0">
                              <a:latin typeface="Cambria Math"/>
                            </a:rPr>
                            <m:t>.</m:t>
                          </m:r>
                        </m:e>
                      </m:d>
                      <m:r>
                        <a:rPr lang="en-AU" i="1">
                          <a:latin typeface="Cambria Math"/>
                        </a:rPr>
                        <m:t>=</m:t>
                      </m:r>
                      <m:r>
                        <a:rPr lang="en-AU" b="0" i="1" smtClean="0">
                          <a:latin typeface="Cambria Math"/>
                        </a:rPr>
                        <m:t>1000</m:t>
                      </m:r>
                    </m:oMath>
                  </m:oMathPara>
                </a14:m>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403454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dirty="0"/>
                  <a:t>For  the firm more effort is better than less. Lets assume:</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𝐵</m:t>
                      </m:r>
                      <m:r>
                        <a:rPr lang="en-AU" b="0" i="1" smtClean="0">
                          <a:latin typeface="Cambria Math"/>
                        </a:rPr>
                        <m:t>=$100</m:t>
                      </m:r>
                      <m:r>
                        <a:rPr lang="en-AU" b="0" i="1" smtClean="0">
                          <a:latin typeface="Cambria Math"/>
                        </a:rPr>
                        <m:t>𝑒</m:t>
                      </m:r>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Assume that initially effort is observable at zero cost and its verifiable so that a court could make a binding ruling about it. Effectively what we are saying is that it is possible to contract over effort. </a:t>
                </a:r>
                <a:r>
                  <a:rPr lang="en-AU" b="1" i="1" dirty="0">
                    <a:solidFill>
                      <a:srgbClr val="FF0000"/>
                    </a:solidFill>
                  </a:rPr>
                  <a:t> That is it is contractible</a:t>
                </a:r>
              </a:p>
              <a:p>
                <a:pPr marL="355600" indent="-355600">
                  <a:lnSpc>
                    <a:spcPct val="120000"/>
                  </a:lnSpc>
                  <a:buClr>
                    <a:srgbClr val="0070C0"/>
                  </a:buClr>
                  <a:buSzPct val="50000"/>
                  <a:buFont typeface="Wingdings" panose="05000000000000000000" pitchFamily="2" charset="2"/>
                  <a:buChar char="q"/>
                </a:pPr>
                <a:r>
                  <a:rPr lang="en-AU" dirty="0"/>
                  <a:t>Recall the discussion of the firm as a </a:t>
                </a:r>
                <a:r>
                  <a:rPr lang="en-AU" b="1" i="1" dirty="0">
                    <a:solidFill>
                      <a:schemeClr val="bg2">
                        <a:lumMod val="25000"/>
                      </a:schemeClr>
                    </a:solidFill>
                  </a:rPr>
                  <a:t>‘nexus of contracts’.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Here we are thinking of an explicit contract that is enforceable but it doesn’t have to be like this.</a:t>
                </a:r>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r="-290" b="-126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34907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So here effectively what we are saying is that </a:t>
                </a:r>
                <a:r>
                  <a:rPr lang="en-AU" dirty="0" err="1"/>
                  <a:t>AssemCo</a:t>
                </a:r>
                <a:r>
                  <a:rPr lang="en-AU" dirty="0"/>
                  <a:t>. will offer Ian a contract requiring he puts in a specified level of effort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a:rPr>
                          <m:t>𝑒</m:t>
                        </m:r>
                      </m:e>
                    </m:acc>
                  </m:oMath>
                </a14:m>
                <a:r>
                  <a:rPr lang="en-AU" dirty="0"/>
                  <a:t>.</a:t>
                </a:r>
              </a:p>
              <a:p>
                <a:pPr marL="355600" indent="-355600">
                  <a:lnSpc>
                    <a:spcPct val="120000"/>
                  </a:lnSpc>
                  <a:buClr>
                    <a:srgbClr val="0070C0"/>
                  </a:buClr>
                  <a:buSzPct val="50000"/>
                  <a:buFont typeface="Wingdings" panose="05000000000000000000" pitchFamily="2" charset="2"/>
                  <a:buChar char="q"/>
                </a:pPr>
                <a:r>
                  <a:rPr lang="en-AU" dirty="0"/>
                  <a:t>The contract will be acceptable to Ian if he receives at least his reservation level of utility.</a:t>
                </a:r>
              </a:p>
              <a:p>
                <a:pPr marL="355600" indent="-355600">
                  <a:lnSpc>
                    <a:spcPct val="120000"/>
                  </a:lnSpc>
                  <a:buClr>
                    <a:srgbClr val="0070C0"/>
                  </a:buClr>
                  <a:buSzPct val="50000"/>
                  <a:buFont typeface="Wingdings" panose="05000000000000000000" pitchFamily="2" charset="2"/>
                  <a:buChar char="q"/>
                </a:pPr>
                <a:r>
                  <a:rPr lang="en-AU" dirty="0"/>
                  <a:t>That is, the contract will be acceptable as long as it pays: </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smtClean="0">
                          <a:latin typeface="Cambria Math"/>
                        </a:rPr>
                        <m:t>1</m:t>
                      </m:r>
                      <m:r>
                        <a:rPr lang="en-AU" b="0" i="1" smtClean="0">
                          <a:latin typeface="Cambria Math"/>
                        </a:rPr>
                        <m:t>000+</m:t>
                      </m:r>
                      <m:sSup>
                        <m:sSupPr>
                          <m:ctrlPr>
                            <a:rPr lang="en-AU" b="0" i="1" smtClean="0">
                              <a:latin typeface="Cambria Math" panose="02040503050406030204" pitchFamily="18" charset="0"/>
                            </a:rPr>
                          </m:ctrlPr>
                        </m:sSupPr>
                        <m:e>
                          <m:acc>
                            <m:accPr>
                              <m:chr m:val="̂"/>
                              <m:ctrlPr>
                                <a:rPr lang="en-AU" b="0" i="1" smtClean="0">
                                  <a:latin typeface="Cambria Math" panose="02040503050406030204" pitchFamily="18" charset="0"/>
                                </a:rPr>
                              </m:ctrlPr>
                            </m:accPr>
                            <m:e>
                              <m:r>
                                <a:rPr lang="en-AU" b="0" i="1" smtClean="0">
                                  <a:latin typeface="Cambria Math"/>
                                </a:rPr>
                                <m:t>𝑒</m:t>
                              </m:r>
                            </m:e>
                          </m:acc>
                        </m:e>
                        <m:sup>
                          <m:r>
                            <a:rPr lang="en-AU" b="0" i="1" smtClean="0">
                              <a:latin typeface="Cambria Math"/>
                            </a:rPr>
                            <m:t>2</m:t>
                          </m:r>
                        </m:sup>
                      </m:sSup>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If the contract is accepted Ian gets:</a:t>
                </a:r>
              </a:p>
              <a:p>
                <a:pPr marL="0" indent="0" algn="ctr">
                  <a:lnSpc>
                    <a:spcPct val="120000"/>
                  </a:lnSpc>
                  <a:buClr>
                    <a:srgbClr val="0070C0"/>
                  </a:buClr>
                  <a:buSzPct val="50000"/>
                  <a:buNone/>
                </a:pPr>
                <a14:m>
                  <m:oMath xmlns:m="http://schemas.openxmlformats.org/officeDocument/2006/math">
                    <m:r>
                      <a:rPr lang="en-AU" b="0" i="1" smtClean="0">
                        <a:latin typeface="Cambria Math"/>
                      </a:rPr>
                      <m:t>𝑈</m:t>
                    </m:r>
                    <m:d>
                      <m:dPr>
                        <m:ctrlPr>
                          <a:rPr lang="en-AU" i="1">
                            <a:latin typeface="Cambria Math" panose="02040503050406030204" pitchFamily="18" charset="0"/>
                          </a:rPr>
                        </m:ctrlPr>
                      </m:dPr>
                      <m:e>
                        <m:r>
                          <a:rPr lang="en-AU" b="0" i="1" smtClean="0">
                            <a:latin typeface="Cambria Math"/>
                          </a:rPr>
                          <m:t>.</m:t>
                        </m:r>
                      </m:e>
                    </m:d>
                    <m:r>
                      <a:rPr lang="en-AU" i="1">
                        <a:latin typeface="Cambria Math"/>
                      </a:rPr>
                      <m:t>=</m:t>
                    </m:r>
                    <m:r>
                      <a:rPr lang="en-AU" b="0" i="1" smtClean="0">
                        <a:latin typeface="Cambria Math"/>
                      </a:rPr>
                      <m:t>1000+</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oMath>
                </a14:m>
                <a:r>
                  <a:rPr lang="en-AU" dirty="0"/>
                  <a:t> </a:t>
                </a:r>
                <a14:m>
                  <m:oMath xmlns:m="http://schemas.openxmlformats.org/officeDocument/2006/math">
                    <m:r>
                      <a:rPr lang="en-AU" b="0" i="1" smtClean="0">
                        <a:latin typeface="Cambria Math"/>
                      </a:rPr>
                      <m:t>−</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r>
                      <a:rPr lang="en-AU" b="0" i="1" smtClean="0">
                        <a:latin typeface="Cambria Math"/>
                      </a:rPr>
                      <m:t>=1000</m:t>
                    </m:r>
                  </m:oMath>
                </a14:m>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700" r="-133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1765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Basic Incentive Problem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For the next bit, don’t worry if you don’t understand the math, it’s the diagram and intuition that is critical.</a:t>
                </a:r>
              </a:p>
              <a:p>
                <a:pPr marL="355600" indent="-355600">
                  <a:lnSpc>
                    <a:spcPct val="120000"/>
                  </a:lnSpc>
                  <a:buClr>
                    <a:srgbClr val="0070C0"/>
                  </a:buClr>
                  <a:buSzPct val="50000"/>
                  <a:buFont typeface="Wingdings" panose="05000000000000000000" pitchFamily="2" charset="2"/>
                  <a:buChar char="q"/>
                </a:pPr>
                <a:r>
                  <a:rPr lang="en-AU" dirty="0"/>
                  <a:t>For </a:t>
                </a:r>
                <a:r>
                  <a:rPr lang="en-AU" dirty="0" err="1"/>
                  <a:t>AssemCo</a:t>
                </a:r>
                <a:r>
                  <a:rPr lang="en-AU" dirty="0"/>
                  <a:t>., the challenge they face is to maximise profit. That is:</a:t>
                </a:r>
              </a:p>
              <a:p>
                <a:pPr marL="0" indent="0" algn="ctr">
                  <a:lnSpc>
                    <a:spcPct val="120000"/>
                  </a:lnSpc>
                  <a:buClr>
                    <a:srgbClr val="0070C0"/>
                  </a:buClr>
                  <a:buSzPct val="50000"/>
                  <a:buNone/>
                </a:pPr>
                <a14:m>
                  <m:oMath xmlns:m="http://schemas.openxmlformats.org/officeDocument/2006/math">
                    <m:sSub>
                      <m:sSubPr>
                        <m:ctrlPr>
                          <a:rPr lang="en-AU" i="1" smtClean="0">
                            <a:latin typeface="Cambria Math" panose="02040503050406030204" pitchFamily="18" charset="0"/>
                          </a:rPr>
                        </m:ctrlPr>
                      </m:sSubPr>
                      <m:e>
                        <m:func>
                          <m:funcPr>
                            <m:ctrlPr>
                              <a:rPr lang="en-AU" b="0" i="1" smtClean="0">
                                <a:latin typeface="Cambria Math" panose="02040503050406030204" pitchFamily="18" charset="0"/>
                              </a:rPr>
                            </m:ctrlPr>
                          </m:funcPr>
                          <m:fName>
                            <m:r>
                              <m:rPr>
                                <m:sty m:val="p"/>
                              </m:rPr>
                              <a:rPr lang="en-AU" b="0" i="0" smtClean="0">
                                <a:latin typeface="Cambria Math"/>
                              </a:rPr>
                              <m:t>max</m:t>
                            </m:r>
                            <m:r>
                              <a:rPr lang="en-AU" b="0" i="0" smtClean="0">
                                <a:latin typeface="Cambria Math"/>
                              </a:rPr>
                              <m:t>  </m:t>
                            </m:r>
                          </m:fName>
                          <m:e>
                            <m:r>
                              <a:rPr lang="en-AU" b="0" i="1" smtClean="0">
                                <a:latin typeface="Cambria Math"/>
                                <a:ea typeface="Cambria Math"/>
                              </a:rPr>
                              <m:t>𝜋</m:t>
                            </m:r>
                          </m:e>
                        </m:func>
                      </m:e>
                      <m:sub>
                        <m:r>
                          <a:rPr lang="en-AU" b="0" i="1" smtClean="0">
                            <a:latin typeface="Cambria Math"/>
                          </a:rPr>
                          <m:t>𝑒</m:t>
                        </m:r>
                      </m:sub>
                    </m:sSub>
                    <m:r>
                      <a:rPr lang="en-AU" i="1">
                        <a:latin typeface="Cambria Math"/>
                      </a:rPr>
                      <m:t>=100</m:t>
                    </m:r>
                    <m:acc>
                      <m:accPr>
                        <m:chr m:val="̂"/>
                        <m:ctrlPr>
                          <a:rPr lang="en-AU" i="1">
                            <a:latin typeface="Cambria Math" panose="02040503050406030204" pitchFamily="18" charset="0"/>
                          </a:rPr>
                        </m:ctrlPr>
                      </m:accPr>
                      <m:e>
                        <m:r>
                          <a:rPr lang="en-AU" i="1">
                            <a:latin typeface="Cambria Math"/>
                          </a:rPr>
                          <m:t>𝑒</m:t>
                        </m:r>
                      </m:e>
                    </m:acc>
                    <m:r>
                      <a:rPr lang="en-AU" b="0" i="1" smtClean="0">
                        <a:latin typeface="Cambria Math"/>
                      </a:rPr>
                      <m:t>−</m:t>
                    </m:r>
                    <m:d>
                      <m:dPr>
                        <m:begChr m:val="["/>
                        <m:endChr m:val="]"/>
                        <m:ctrlPr>
                          <a:rPr lang="en-AU" b="0" i="1" smtClean="0">
                            <a:latin typeface="Cambria Math" panose="02040503050406030204" pitchFamily="18" charset="0"/>
                          </a:rPr>
                        </m:ctrlPr>
                      </m:dPr>
                      <m:e>
                        <m:r>
                          <a:rPr lang="en-AU" i="1">
                            <a:latin typeface="Cambria Math"/>
                          </a:rPr>
                          <m:t>1000+</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e>
                    </m:d>
                  </m:oMath>
                </a14:m>
                <a:r>
                  <a:rPr lang="en-AU" dirty="0"/>
                  <a:t> </a:t>
                </a:r>
              </a:p>
              <a:p>
                <a:pPr marL="355600" indent="-355600">
                  <a:lnSpc>
                    <a:spcPct val="120000"/>
                  </a:lnSpc>
                  <a:buClr>
                    <a:srgbClr val="0070C0"/>
                  </a:buClr>
                  <a:buSzPct val="50000"/>
                  <a:buFont typeface="Wingdings" panose="05000000000000000000" pitchFamily="2" charset="2"/>
                  <a:buChar char="q"/>
                  <a:tabLst>
                    <a:tab pos="2962275" algn="l"/>
                  </a:tabLst>
                </a:pPr>
                <a:r>
                  <a:rPr lang="en-AU" dirty="0"/>
                  <a:t>FOC: 	</a:t>
                </a:r>
                <a14:m>
                  <m:oMath xmlns:m="http://schemas.openxmlformats.org/officeDocument/2006/math">
                    <m:r>
                      <a:rPr lang="en-AU" i="1">
                        <a:latin typeface="Cambria Math"/>
                      </a:rPr>
                      <m:t>100</m:t>
                    </m:r>
                    <m:r>
                      <a:rPr lang="en-AU" b="0" i="1" smtClean="0">
                        <a:latin typeface="Cambria Math"/>
                      </a:rPr>
                      <m:t>−2</m:t>
                    </m:r>
                    <m:acc>
                      <m:accPr>
                        <m:chr m:val="̂"/>
                        <m:ctrlPr>
                          <a:rPr lang="en-AU" i="1">
                            <a:latin typeface="Cambria Math" panose="02040503050406030204" pitchFamily="18" charset="0"/>
                          </a:rPr>
                        </m:ctrlPr>
                      </m:accPr>
                      <m:e>
                        <m:r>
                          <a:rPr lang="en-AU" i="1">
                            <a:latin typeface="Cambria Math"/>
                          </a:rPr>
                          <m:t>𝑒</m:t>
                        </m:r>
                      </m:e>
                    </m:acc>
                    <m:r>
                      <a:rPr lang="en-AU" b="0" i="1" smtClean="0">
                        <a:latin typeface="Cambria Math"/>
                      </a:rPr>
                      <m:t>=0</m:t>
                    </m:r>
                  </m:oMath>
                </a14:m>
                <a:endParaRPr lang="en-AU" dirty="0"/>
              </a:p>
              <a:p>
                <a:pPr marL="355600" indent="-355600">
                  <a:lnSpc>
                    <a:spcPct val="120000"/>
                  </a:lnSpc>
                  <a:buClr>
                    <a:srgbClr val="0070C0"/>
                  </a:buClr>
                  <a:buSzPct val="50000"/>
                  <a:buFont typeface="Wingdings" panose="05000000000000000000" pitchFamily="2" charset="2"/>
                  <a:buChar char="q"/>
                  <a:tabLst>
                    <a:tab pos="3048000" algn="l"/>
                  </a:tabLst>
                </a:pPr>
                <a:r>
                  <a:rPr lang="en-AU" dirty="0"/>
                  <a:t>So: 	</a:t>
                </a:r>
                <a14:m>
                  <m:oMath xmlns:m="http://schemas.openxmlformats.org/officeDocument/2006/math">
                    <m:acc>
                      <m:accPr>
                        <m:chr m:val="̂"/>
                        <m:ctrlPr>
                          <a:rPr lang="en-AU" i="1">
                            <a:latin typeface="Cambria Math" panose="02040503050406030204" pitchFamily="18" charset="0"/>
                          </a:rPr>
                        </m:ctrlPr>
                      </m:accPr>
                      <m:e>
                        <m:r>
                          <a:rPr lang="en-AU" i="1">
                            <a:latin typeface="Cambria Math"/>
                          </a:rPr>
                          <m:t>𝑒</m:t>
                        </m:r>
                      </m:e>
                    </m:acc>
                    <m:r>
                      <a:rPr lang="en-AU" i="1">
                        <a:latin typeface="Cambria Math"/>
                      </a:rPr>
                      <m:t>=</m:t>
                    </m:r>
                    <m:r>
                      <a:rPr lang="en-AU" b="0" i="1" smtClean="0">
                        <a:latin typeface="Cambria Math"/>
                      </a:rPr>
                      <m:t>5</m:t>
                    </m:r>
                    <m:r>
                      <a:rPr lang="en-AU" i="1">
                        <a:latin typeface="Cambria Math"/>
                      </a:rPr>
                      <m:t>0</m:t>
                    </m:r>
                  </m:oMath>
                </a14:m>
                <a:endParaRPr lang="en-AU" dirty="0"/>
              </a:p>
              <a:p>
                <a:pPr marL="355600" indent="-355600">
                  <a:lnSpc>
                    <a:spcPct val="120000"/>
                  </a:lnSpc>
                  <a:buClr>
                    <a:srgbClr val="0070C0"/>
                  </a:buClr>
                  <a:buSzPct val="50000"/>
                  <a:buFont typeface="Wingdings" panose="05000000000000000000" pitchFamily="2" charset="2"/>
                  <a:buChar char="q"/>
                  <a:tabLst>
                    <a:tab pos="2962275" algn="l"/>
                  </a:tabLst>
                </a:pPr>
                <a:r>
                  <a:rPr lang="en-AU" dirty="0"/>
                  <a:t>Note: 	Payment = </a:t>
                </a:r>
                <a14:m>
                  <m:oMath xmlns:m="http://schemas.openxmlformats.org/officeDocument/2006/math">
                    <m:r>
                      <a:rPr lang="en-AU" i="1" smtClean="0">
                        <a:latin typeface="Cambria Math"/>
                      </a:rPr>
                      <m:t>1</m:t>
                    </m:r>
                    <m:r>
                      <a:rPr lang="en-AU" b="0" i="1" smtClean="0">
                        <a:latin typeface="Cambria Math"/>
                      </a:rPr>
                      <m:t>000+</m:t>
                    </m:r>
                    <m:sSup>
                      <m:sSupPr>
                        <m:ctrlPr>
                          <a:rPr lang="en-AU" b="0" i="1" smtClean="0">
                            <a:latin typeface="Cambria Math" panose="02040503050406030204" pitchFamily="18" charset="0"/>
                          </a:rPr>
                        </m:ctrlPr>
                      </m:sSupPr>
                      <m:e>
                        <m:acc>
                          <m:accPr>
                            <m:chr m:val="̂"/>
                            <m:ctrlPr>
                              <a:rPr lang="en-AU" b="0" i="1" smtClean="0">
                                <a:latin typeface="Cambria Math" panose="02040503050406030204" pitchFamily="18" charset="0"/>
                              </a:rPr>
                            </m:ctrlPr>
                          </m:accPr>
                          <m:e>
                            <m:r>
                              <a:rPr lang="en-AU" b="0" i="1" smtClean="0">
                                <a:latin typeface="Cambria Math"/>
                              </a:rPr>
                              <m:t>𝑒</m:t>
                            </m:r>
                          </m:e>
                        </m:acc>
                      </m:e>
                      <m:sup>
                        <m:r>
                          <a:rPr lang="en-AU" b="0" i="1" smtClean="0">
                            <a:latin typeface="Cambria Math"/>
                          </a:rPr>
                          <m:t>2</m:t>
                        </m:r>
                      </m:sup>
                    </m:sSup>
                    <m:r>
                      <a:rPr lang="en-AU" b="0" i="1" smtClean="0">
                        <a:latin typeface="Cambria Math"/>
                      </a:rPr>
                      <m:t>=1000+2500=3500</m:t>
                    </m:r>
                  </m:oMath>
                </a14:m>
                <a:endParaRPr lang="en-AU" dirty="0"/>
              </a:p>
              <a:p>
                <a:pPr marL="355600" indent="-355600">
                  <a:lnSpc>
                    <a:spcPct val="120000"/>
                  </a:lnSpc>
                  <a:buClr>
                    <a:srgbClr val="0070C0"/>
                  </a:buClr>
                  <a:buSzPct val="50000"/>
                  <a:buFont typeface="Wingdings" panose="05000000000000000000" pitchFamily="2" charset="2"/>
                  <a:buChar char="q"/>
                  <a:tabLst>
                    <a:tab pos="2962275" algn="l"/>
                  </a:tabLst>
                </a:pPr>
                <a:r>
                  <a:rPr lang="en-AU" dirty="0"/>
                  <a:t>Note: 	 </a:t>
                </a:r>
                <a14:m>
                  <m:oMath xmlns:m="http://schemas.openxmlformats.org/officeDocument/2006/math">
                    <m:r>
                      <m:rPr>
                        <m:sty m:val="p"/>
                      </m:rPr>
                      <a:rPr lang="el-GR" i="1" smtClean="0">
                        <a:latin typeface="Cambria Math"/>
                        <a:ea typeface="Cambria Math"/>
                      </a:rPr>
                      <m:t>π</m:t>
                    </m:r>
                    <m:r>
                      <a:rPr lang="en-AU" b="0" i="1" smtClean="0">
                        <a:latin typeface="Cambria Math"/>
                        <a:ea typeface="Cambria Math"/>
                      </a:rPr>
                      <m:t>=50</m:t>
                    </m:r>
                    <m:d>
                      <m:dPr>
                        <m:ctrlPr>
                          <a:rPr lang="en-AU" b="0" i="1" smtClean="0">
                            <a:latin typeface="Cambria Math" panose="02040503050406030204" pitchFamily="18" charset="0"/>
                            <a:ea typeface="Cambria Math"/>
                          </a:rPr>
                        </m:ctrlPr>
                      </m:dPr>
                      <m:e>
                        <m:r>
                          <a:rPr lang="en-AU" i="1">
                            <a:latin typeface="Cambria Math"/>
                          </a:rPr>
                          <m:t>1000</m:t>
                        </m:r>
                      </m:e>
                    </m:d>
                    <m:r>
                      <a:rPr lang="en-AU" b="0" i="1" smtClean="0">
                        <a:latin typeface="Cambria Math"/>
                      </a:rPr>
                      <m:t>−3500</m:t>
                    </m:r>
                    <m:r>
                      <a:rPr lang="en-AU" i="1">
                        <a:latin typeface="Cambria Math"/>
                      </a:rPr>
                      <m:t>=1500</m:t>
                    </m:r>
                  </m:oMath>
                </a14:m>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700" b="-280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48629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95,3,Incentive Schemes Gone Wro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8761</TotalTime>
  <Words>4190</Words>
  <Application>Microsoft Office PowerPoint</Application>
  <PresentationFormat>Widescreen</PresentationFormat>
  <Paragraphs>507</Paragraphs>
  <Slides>50</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Lecture 9 Incentive Compensation</vt:lpstr>
      <vt:lpstr>Outline</vt:lpstr>
      <vt:lpstr>Incentive Schemes Gone Wrong..</vt:lpstr>
      <vt:lpstr>Lessons from the DuPont Experience..</vt:lpstr>
      <vt:lpstr>The Basic Incentive Problem</vt:lpstr>
      <vt:lpstr>The Basic Incentive Problem</vt:lpstr>
      <vt:lpstr>The Basic Incentive Problem</vt:lpstr>
      <vt:lpstr>The Basic Incentive Problem</vt:lpstr>
      <vt:lpstr>The Basic Incentive Problem</vt:lpstr>
      <vt:lpstr>PowerPoint Presentation</vt:lpstr>
      <vt:lpstr>The Basic Incentive Problem</vt:lpstr>
      <vt:lpstr>The Basic Incentive Problem</vt:lpstr>
      <vt:lpstr>The Basic Incentive Problem</vt:lpstr>
      <vt:lpstr>Incentives from Ownership</vt:lpstr>
      <vt:lpstr>Incentives from Ownership</vt:lpstr>
      <vt:lpstr>Limits from Ownership</vt:lpstr>
      <vt:lpstr>Optimal Risk Sharing</vt:lpstr>
      <vt:lpstr>Optimal Risk Sharing</vt:lpstr>
      <vt:lpstr>Optimal Risk Sharing</vt:lpstr>
      <vt:lpstr>Effective Incentive Contracts</vt:lpstr>
      <vt:lpstr>Principal-Agent Model</vt:lpstr>
      <vt:lpstr>Principal-Agent Model</vt:lpstr>
      <vt:lpstr>Principal-Agent Model</vt:lpstr>
      <vt:lpstr>Principal-Agent Model</vt:lpstr>
      <vt:lpstr>Principal-Agent Model</vt:lpstr>
      <vt:lpstr>PowerPoint Presentation</vt:lpstr>
      <vt:lpstr>Principal-Agent Model</vt:lpstr>
      <vt:lpstr>PowerPoint Presentation</vt:lpstr>
      <vt:lpstr>The Principal-Agent Model</vt:lpstr>
      <vt:lpstr>The Principal-Agent Model</vt:lpstr>
      <vt:lpstr>The Optimal Contract</vt:lpstr>
      <vt:lpstr>The Optimal Contract</vt:lpstr>
      <vt:lpstr>The Optimal Contract</vt:lpstr>
      <vt:lpstr>Why did DuPonts Scheme Fail?</vt:lpstr>
      <vt:lpstr>Informativeness Principle</vt:lpstr>
      <vt:lpstr>Group Incentive Pay</vt:lpstr>
      <vt:lpstr>Group Incentive Pay</vt:lpstr>
      <vt:lpstr>Multitasking</vt:lpstr>
      <vt:lpstr>Multitasking</vt:lpstr>
      <vt:lpstr>Multitasking</vt:lpstr>
      <vt:lpstr>Multitasking</vt:lpstr>
      <vt:lpstr>Multitasking</vt:lpstr>
      <vt:lpstr>Multitasking</vt:lpstr>
      <vt:lpstr>Multitasking</vt:lpstr>
      <vt:lpstr>PowerPoint Presentation</vt:lpstr>
      <vt:lpstr>Multitasking</vt:lpstr>
      <vt:lpstr>PowerPoint Presentation</vt:lpstr>
      <vt:lpstr>So what does all this mean?</vt:lpstr>
      <vt:lpstr>So what does all this mean?</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555</cp:revision>
  <dcterms:created xsi:type="dcterms:W3CDTF">2015-02-25T21:48:00Z</dcterms:created>
  <dcterms:modified xsi:type="dcterms:W3CDTF">2020-02-10T23:05:21Z</dcterms:modified>
</cp:coreProperties>
</file>