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6" r:id="rId2"/>
    <p:sldId id="257" r:id="rId3"/>
    <p:sldId id="295" r:id="rId4"/>
    <p:sldId id="672" r:id="rId5"/>
    <p:sldId id="673" r:id="rId6"/>
    <p:sldId id="674" r:id="rId7"/>
    <p:sldId id="675" r:id="rId8"/>
    <p:sldId id="677" r:id="rId9"/>
    <p:sldId id="678" r:id="rId10"/>
    <p:sldId id="679" r:id="rId11"/>
    <p:sldId id="680" r:id="rId12"/>
    <p:sldId id="681" r:id="rId13"/>
    <p:sldId id="705" r:id="rId14"/>
    <p:sldId id="710" r:id="rId15"/>
    <p:sldId id="713" r:id="rId16"/>
    <p:sldId id="711" r:id="rId17"/>
    <p:sldId id="706" r:id="rId18"/>
    <p:sldId id="707" r:id="rId19"/>
    <p:sldId id="714" r:id="rId20"/>
    <p:sldId id="708" r:id="rId21"/>
    <p:sldId id="712" r:id="rId22"/>
    <p:sldId id="682" r:id="rId23"/>
    <p:sldId id="683" r:id="rId24"/>
    <p:sldId id="684" r:id="rId25"/>
    <p:sldId id="685" r:id="rId26"/>
    <p:sldId id="704" r:id="rId27"/>
    <p:sldId id="686" r:id="rId28"/>
    <p:sldId id="687" r:id="rId29"/>
    <p:sldId id="688" r:id="rId30"/>
    <p:sldId id="689" r:id="rId31"/>
    <p:sldId id="690" r:id="rId32"/>
    <p:sldId id="691" r:id="rId33"/>
    <p:sldId id="692" r:id="rId34"/>
    <p:sldId id="709" r:id="rId35"/>
    <p:sldId id="693" r:id="rId36"/>
    <p:sldId id="695" r:id="rId37"/>
    <p:sldId id="715" r:id="rId38"/>
    <p:sldId id="694" r:id="rId39"/>
    <p:sldId id="698" r:id="rId40"/>
    <p:sldId id="716" r:id="rId41"/>
    <p:sldId id="696" r:id="rId42"/>
    <p:sldId id="697" r:id="rId43"/>
    <p:sldId id="718" r:id="rId44"/>
    <p:sldId id="699" r:id="rId45"/>
    <p:sldId id="700" r:id="rId46"/>
    <p:sldId id="701" r:id="rId47"/>
    <p:sldId id="702" r:id="rId48"/>
    <p:sldId id="703" r:id="rId49"/>
    <p:sldId id="596" r:id="rId50"/>
  </p:sldIdLst>
  <p:sldSz cx="12192000" cy="6858000"/>
  <p:notesSz cx="6858000" cy="9144000"/>
  <p:custDataLst>
    <p:tags r:id="rId5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1F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55" autoAdjust="0"/>
    <p:restoredTop sz="94705" autoAdjust="0"/>
  </p:normalViewPr>
  <p:slideViewPr>
    <p:cSldViewPr snapToGrid="0">
      <p:cViewPr varScale="1">
        <p:scale>
          <a:sx n="61" d="100"/>
          <a:sy n="61" d="100"/>
        </p:scale>
        <p:origin x="80" y="120"/>
      </p:cViewPr>
      <p:guideLst>
        <p:guide orient="horz" pos="2160"/>
        <p:guide pos="3840"/>
      </p:guideLst>
    </p:cSldViewPr>
  </p:slideViewPr>
  <p:notesTextViewPr>
    <p:cViewPr>
      <p:scale>
        <a:sx n="1" d="1"/>
        <a:sy n="1" d="1"/>
      </p:scale>
      <p:origin x="0" y="0"/>
    </p:cViewPr>
  </p:notesTextViewPr>
  <p:sorterViewPr>
    <p:cViewPr>
      <p:scale>
        <a:sx n="100" d="100"/>
        <a:sy n="100" d="100"/>
      </p:scale>
      <p:origin x="0" y="638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B3379F-937F-4919-83C5-972AB0B9385E}" type="datetimeFigureOut">
              <a:rPr lang="en-AU" smtClean="0"/>
              <a:t>11/02/2020</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34B9F-80A5-4BFE-AF17-36279E57021D}" type="slidenum">
              <a:rPr lang="en-AU" smtClean="0"/>
              <a:t>‹#›</a:t>
            </a:fld>
            <a:endParaRPr lang="en-AU"/>
          </a:p>
        </p:txBody>
      </p:sp>
    </p:spTree>
    <p:extLst>
      <p:ext uri="{BB962C8B-B14F-4D97-AF65-F5344CB8AC3E}">
        <p14:creationId xmlns:p14="http://schemas.microsoft.com/office/powerpoint/2010/main" val="3632766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2</a:t>
            </a:fld>
            <a:endParaRPr lang="en-AU"/>
          </a:p>
        </p:txBody>
      </p:sp>
    </p:spTree>
    <p:extLst>
      <p:ext uri="{BB962C8B-B14F-4D97-AF65-F5344CB8AC3E}">
        <p14:creationId xmlns:p14="http://schemas.microsoft.com/office/powerpoint/2010/main" val="2349514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11</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12</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13</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14</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15</a:t>
            </a:fld>
            <a:endParaRPr lang="en-AU"/>
          </a:p>
        </p:txBody>
      </p:sp>
    </p:spTree>
    <p:extLst>
      <p:ext uri="{BB962C8B-B14F-4D97-AF65-F5344CB8AC3E}">
        <p14:creationId xmlns:p14="http://schemas.microsoft.com/office/powerpoint/2010/main" val="18099135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16</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17</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18</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19</a:t>
            </a:fld>
            <a:endParaRPr lang="en-AU"/>
          </a:p>
        </p:txBody>
      </p:sp>
    </p:spTree>
    <p:extLst>
      <p:ext uri="{BB962C8B-B14F-4D97-AF65-F5344CB8AC3E}">
        <p14:creationId xmlns:p14="http://schemas.microsoft.com/office/powerpoint/2010/main" val="29298211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20</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3</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21</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22</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23</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24</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26</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27</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28</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29</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30</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31</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4</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32</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33</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34</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35</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36</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37</a:t>
            </a:fld>
            <a:endParaRPr lang="en-AU"/>
          </a:p>
        </p:txBody>
      </p:sp>
    </p:spTree>
    <p:extLst>
      <p:ext uri="{BB962C8B-B14F-4D97-AF65-F5344CB8AC3E}">
        <p14:creationId xmlns:p14="http://schemas.microsoft.com/office/powerpoint/2010/main" val="6440196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38</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39</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40</a:t>
            </a:fld>
            <a:endParaRPr lang="en-AU"/>
          </a:p>
        </p:txBody>
      </p:sp>
    </p:spTree>
    <p:extLst>
      <p:ext uri="{BB962C8B-B14F-4D97-AF65-F5344CB8AC3E}">
        <p14:creationId xmlns:p14="http://schemas.microsoft.com/office/powerpoint/2010/main" val="230571021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41</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5</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42</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43</a:t>
            </a:fld>
            <a:endParaRPr lang="en-AU"/>
          </a:p>
        </p:txBody>
      </p:sp>
    </p:spTree>
    <p:extLst>
      <p:ext uri="{BB962C8B-B14F-4D97-AF65-F5344CB8AC3E}">
        <p14:creationId xmlns:p14="http://schemas.microsoft.com/office/powerpoint/2010/main" val="49700301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44</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45</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46</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47</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48</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49</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6</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7</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8</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9</a:t>
            </a:fld>
            <a:endParaRPr lang="en-AU"/>
          </a:p>
        </p:txBody>
      </p:sp>
    </p:spTree>
    <p:extLst>
      <p:ext uri="{BB962C8B-B14F-4D97-AF65-F5344CB8AC3E}">
        <p14:creationId xmlns:p14="http://schemas.microsoft.com/office/powerpoint/2010/main" val="11550237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D434B9F-80A5-4BFE-AF17-36279E57021D}" type="slidenum">
              <a:rPr lang="en-AU" smtClean="0"/>
              <a:t>10</a:t>
            </a:fld>
            <a:endParaRPr lang="en-AU"/>
          </a:p>
        </p:txBody>
      </p:sp>
    </p:spTree>
    <p:extLst>
      <p:ext uri="{BB962C8B-B14F-4D97-AF65-F5344CB8AC3E}">
        <p14:creationId xmlns:p14="http://schemas.microsoft.com/office/powerpoint/2010/main" val="1155023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42B299CD-62D9-4299-BA5B-90FF26755AB5}" type="datetime1">
              <a:rPr lang="en-AU" smtClean="0"/>
              <a:t>11/02/2020</a:t>
            </a:fld>
            <a:endParaRPr lang="en-AU"/>
          </a:p>
        </p:txBody>
      </p:sp>
      <p:sp>
        <p:nvSpPr>
          <p:cNvPr id="5" name="Footer Placeholder 4"/>
          <p:cNvSpPr>
            <a:spLocks noGrp="1"/>
          </p:cNvSpPr>
          <p:nvPr>
            <p:ph type="ftr" sz="quarter" idx="11"/>
          </p:nvPr>
        </p:nvSpPr>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1954801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32592B64-6304-4E9F-B867-C95182D0F3BE}" type="datetime1">
              <a:rPr lang="en-AU" smtClean="0"/>
              <a:t>11/02/2020</a:t>
            </a:fld>
            <a:endParaRPr lang="en-AU"/>
          </a:p>
        </p:txBody>
      </p:sp>
      <p:sp>
        <p:nvSpPr>
          <p:cNvPr id="5" name="Footer Placeholder 4"/>
          <p:cNvSpPr>
            <a:spLocks noGrp="1"/>
          </p:cNvSpPr>
          <p:nvPr>
            <p:ph type="ftr" sz="quarter" idx="11"/>
          </p:nvPr>
        </p:nvSpPr>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946630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A8B57931-9989-4D8F-B100-B86B390A530F}" type="datetime1">
              <a:rPr lang="en-AU" smtClean="0"/>
              <a:t>11/02/2020</a:t>
            </a:fld>
            <a:endParaRPr lang="en-AU"/>
          </a:p>
        </p:txBody>
      </p:sp>
      <p:sp>
        <p:nvSpPr>
          <p:cNvPr id="5" name="Footer Placeholder 4"/>
          <p:cNvSpPr>
            <a:spLocks noGrp="1"/>
          </p:cNvSpPr>
          <p:nvPr>
            <p:ph type="ftr" sz="quarter" idx="11"/>
          </p:nvPr>
        </p:nvSpPr>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666739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2E139088-8FE6-4FCD-ABD3-BCB189F00056}" type="datetime1">
              <a:rPr lang="en-AU" smtClean="0"/>
              <a:t>11/02/2020</a:t>
            </a:fld>
            <a:endParaRPr lang="en-AU"/>
          </a:p>
        </p:txBody>
      </p:sp>
      <p:sp>
        <p:nvSpPr>
          <p:cNvPr id="5" name="Footer Placeholder 4"/>
          <p:cNvSpPr>
            <a:spLocks noGrp="1"/>
          </p:cNvSpPr>
          <p:nvPr>
            <p:ph type="ftr" sz="quarter" idx="11"/>
          </p:nvPr>
        </p:nvSpPr>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120240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A84E0C-B099-4996-9F62-0EED3015E6DB}" type="datetime1">
              <a:rPr lang="en-AU" smtClean="0"/>
              <a:t>11/02/2020</a:t>
            </a:fld>
            <a:endParaRPr lang="en-AU"/>
          </a:p>
        </p:txBody>
      </p:sp>
      <p:sp>
        <p:nvSpPr>
          <p:cNvPr id="5" name="Footer Placeholder 4"/>
          <p:cNvSpPr>
            <a:spLocks noGrp="1"/>
          </p:cNvSpPr>
          <p:nvPr>
            <p:ph type="ftr" sz="quarter" idx="11"/>
          </p:nvPr>
        </p:nvSpPr>
        <p:spPr/>
        <p:txBody>
          <a:bodyPr/>
          <a:lstStyle/>
          <a:p>
            <a:r>
              <a:rPr lang="en-AU"/>
              <a:t>Econ1040 Principles of Economics, S115</a:t>
            </a:r>
          </a:p>
        </p:txBody>
      </p:sp>
      <p:sp>
        <p:nvSpPr>
          <p:cNvPr id="6" name="Slide Number Placeholder 5"/>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360964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6F7F6BEA-41F2-4407-ABCB-C6D8601B677E}" type="datetime1">
              <a:rPr lang="en-AU" smtClean="0"/>
              <a:t>11/02/2020</a:t>
            </a:fld>
            <a:endParaRPr lang="en-AU"/>
          </a:p>
        </p:txBody>
      </p:sp>
      <p:sp>
        <p:nvSpPr>
          <p:cNvPr id="6" name="Footer Placeholder 5"/>
          <p:cNvSpPr>
            <a:spLocks noGrp="1"/>
          </p:cNvSpPr>
          <p:nvPr>
            <p:ph type="ftr" sz="quarter" idx="11"/>
          </p:nvPr>
        </p:nvSpPr>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1178591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6BD4E304-FBAB-4896-82CA-0B76C032048B}" type="datetime1">
              <a:rPr lang="en-AU" smtClean="0"/>
              <a:t>11/02/2020</a:t>
            </a:fld>
            <a:endParaRPr lang="en-AU"/>
          </a:p>
        </p:txBody>
      </p:sp>
      <p:sp>
        <p:nvSpPr>
          <p:cNvPr id="8" name="Footer Placeholder 7"/>
          <p:cNvSpPr>
            <a:spLocks noGrp="1"/>
          </p:cNvSpPr>
          <p:nvPr>
            <p:ph type="ftr" sz="quarter" idx="11"/>
          </p:nvPr>
        </p:nvSpPr>
        <p:spPr/>
        <p:txBody>
          <a:bodyPr/>
          <a:lstStyle/>
          <a:p>
            <a:r>
              <a:rPr lang="en-AU"/>
              <a:t>Econ1040 Principles of Economics, S115</a:t>
            </a:r>
          </a:p>
        </p:txBody>
      </p:sp>
      <p:sp>
        <p:nvSpPr>
          <p:cNvPr id="9" name="Slide Number Placeholder 8"/>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3622210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60565075-399A-4AAE-A449-ADE93D42FC61}" type="datetime1">
              <a:rPr lang="en-AU" smtClean="0"/>
              <a:t>11/02/2020</a:t>
            </a:fld>
            <a:endParaRPr lang="en-AU"/>
          </a:p>
        </p:txBody>
      </p:sp>
      <p:sp>
        <p:nvSpPr>
          <p:cNvPr id="4" name="Footer Placeholder 3"/>
          <p:cNvSpPr>
            <a:spLocks noGrp="1"/>
          </p:cNvSpPr>
          <p:nvPr>
            <p:ph type="ftr" sz="quarter" idx="11"/>
          </p:nvPr>
        </p:nvSpPr>
        <p:spPr/>
        <p:txBody>
          <a:bodyPr/>
          <a:lstStyle/>
          <a:p>
            <a:r>
              <a:rPr lang="en-AU"/>
              <a:t>Econ1040 Principles of Economics, S115</a:t>
            </a:r>
          </a:p>
        </p:txBody>
      </p:sp>
      <p:sp>
        <p:nvSpPr>
          <p:cNvPr id="5" name="Slide Number Placeholder 4"/>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375668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371173-4CC9-492D-BCC1-34FD37CC3187}" type="datetime1">
              <a:rPr lang="en-AU" smtClean="0"/>
              <a:t>11/02/2020</a:t>
            </a:fld>
            <a:endParaRPr lang="en-AU"/>
          </a:p>
        </p:txBody>
      </p:sp>
      <p:sp>
        <p:nvSpPr>
          <p:cNvPr id="3" name="Footer Placeholder 2"/>
          <p:cNvSpPr>
            <a:spLocks noGrp="1"/>
          </p:cNvSpPr>
          <p:nvPr>
            <p:ph type="ftr" sz="quarter" idx="11"/>
          </p:nvPr>
        </p:nvSpPr>
        <p:spPr/>
        <p:txBody>
          <a:bodyPr/>
          <a:lstStyle/>
          <a:p>
            <a:r>
              <a:rPr lang="en-AU"/>
              <a:t>Econ1040 Principles of Economics, S115</a:t>
            </a:r>
          </a:p>
        </p:txBody>
      </p:sp>
      <p:sp>
        <p:nvSpPr>
          <p:cNvPr id="4" name="Slide Number Placeholder 3"/>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1619352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974D49-6728-4D71-A025-7676F50638D0}" type="datetime1">
              <a:rPr lang="en-AU" smtClean="0"/>
              <a:t>11/02/2020</a:t>
            </a:fld>
            <a:endParaRPr lang="en-AU"/>
          </a:p>
        </p:txBody>
      </p:sp>
      <p:sp>
        <p:nvSpPr>
          <p:cNvPr id="6" name="Footer Placeholder 5"/>
          <p:cNvSpPr>
            <a:spLocks noGrp="1"/>
          </p:cNvSpPr>
          <p:nvPr>
            <p:ph type="ftr" sz="quarter" idx="11"/>
          </p:nvPr>
        </p:nvSpPr>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1906453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1E48CF-858C-4A31-A9F6-43C4AD660B6D}" type="datetime1">
              <a:rPr lang="en-AU" smtClean="0"/>
              <a:t>11/02/2020</a:t>
            </a:fld>
            <a:endParaRPr lang="en-AU"/>
          </a:p>
        </p:txBody>
      </p:sp>
      <p:sp>
        <p:nvSpPr>
          <p:cNvPr id="6" name="Footer Placeholder 5"/>
          <p:cNvSpPr>
            <a:spLocks noGrp="1"/>
          </p:cNvSpPr>
          <p:nvPr>
            <p:ph type="ftr" sz="quarter" idx="11"/>
          </p:nvPr>
        </p:nvSpPr>
        <p:spPr/>
        <p:txBody>
          <a:bodyPr/>
          <a:lstStyle/>
          <a:p>
            <a:r>
              <a:rPr lang="en-AU"/>
              <a:t>Econ1040 Principles of Economics, S115</a:t>
            </a:r>
          </a:p>
        </p:txBody>
      </p:sp>
      <p:sp>
        <p:nvSpPr>
          <p:cNvPr id="7" name="Slide Number Placeholder 6"/>
          <p:cNvSpPr>
            <a:spLocks noGrp="1"/>
          </p:cNvSpPr>
          <p:nvPr>
            <p:ph type="sldNum" sz="quarter" idx="12"/>
          </p:nvPr>
        </p:nvSpPr>
        <p:spPr/>
        <p:txBody>
          <a:bodyPr/>
          <a:lstStyle/>
          <a:p>
            <a:fld id="{74D345F4-C147-47F7-8B61-3EFBC2119803}" type="slidenum">
              <a:rPr lang="en-AU" smtClean="0"/>
              <a:t>‹#›</a:t>
            </a:fld>
            <a:endParaRPr lang="en-AU"/>
          </a:p>
        </p:txBody>
      </p:sp>
    </p:spTree>
    <p:extLst>
      <p:ext uri="{BB962C8B-B14F-4D97-AF65-F5344CB8AC3E}">
        <p14:creationId xmlns:p14="http://schemas.microsoft.com/office/powerpoint/2010/main" val="2814529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4947F3-E127-4B82-80E1-E71FAF778F53}" type="datetime1">
              <a:rPr lang="en-AU" smtClean="0"/>
              <a:t>11/02/2020</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AU" dirty="0"/>
              <a:t>Econ1040 Principles of Economics, S115</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D345F4-C147-47F7-8B61-3EFBC2119803}" type="slidenum">
              <a:rPr lang="en-AU" smtClean="0"/>
              <a:t>‹#›</a:t>
            </a:fld>
            <a:endParaRPr lang="en-AU"/>
          </a:p>
        </p:txBody>
      </p:sp>
    </p:spTree>
    <p:extLst>
      <p:ext uri="{BB962C8B-B14F-4D97-AF65-F5344CB8AC3E}">
        <p14:creationId xmlns:p14="http://schemas.microsoft.com/office/powerpoint/2010/main" val="4469697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88141" y="638269"/>
            <a:ext cx="9144000" cy="3618970"/>
          </a:xfrm>
        </p:spPr>
        <p:txBody>
          <a:bodyPr>
            <a:normAutofit/>
          </a:bodyPr>
          <a:lstStyle/>
          <a:p>
            <a:pPr>
              <a:lnSpc>
                <a:spcPct val="150000"/>
              </a:lnSpc>
            </a:pPr>
            <a:r>
              <a:rPr lang="en-US" b="1" dirty="0">
                <a:solidFill>
                  <a:srgbClr val="002060"/>
                </a:solidFill>
                <a:effectLst>
                  <a:outerShdw blurRad="38100" dist="38100" dir="2700000" algn="tl">
                    <a:srgbClr val="000000">
                      <a:alpha val="43137"/>
                    </a:srgbClr>
                  </a:outerShdw>
                </a:effectLst>
              </a:rPr>
              <a:t>Lecture 10</a:t>
            </a:r>
            <a:br>
              <a:rPr lang="en-US" b="1" dirty="0">
                <a:solidFill>
                  <a:srgbClr val="002060"/>
                </a:solidFill>
                <a:effectLst>
                  <a:outerShdw blurRad="38100" dist="38100" dir="2700000" algn="tl">
                    <a:srgbClr val="000000">
                      <a:alpha val="43137"/>
                    </a:srgbClr>
                  </a:outerShdw>
                </a:effectLst>
              </a:rPr>
            </a:br>
            <a:r>
              <a:rPr lang="en-US" b="1" dirty="0">
                <a:solidFill>
                  <a:srgbClr val="002060"/>
                </a:solidFill>
                <a:effectLst>
                  <a:outerShdw blurRad="38100" dist="38100" dir="2700000" algn="tl">
                    <a:srgbClr val="000000">
                      <a:alpha val="43137"/>
                    </a:srgbClr>
                  </a:outerShdw>
                </a:effectLst>
              </a:rPr>
              <a:t>Performance Evaluation</a:t>
            </a:r>
            <a:endParaRPr lang="en-AU" b="1" dirty="0">
              <a:solidFill>
                <a:srgbClr val="002060"/>
              </a:solidFill>
              <a:effectLst>
                <a:outerShdw blurRad="38100" dist="38100" dir="2700000" algn="tl">
                  <a:srgbClr val="000000">
                    <a:alpha val="43137"/>
                  </a:srgbClr>
                </a:outerShdw>
              </a:effectLst>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a:t>
            </a:fld>
            <a:endParaRPr lang="en-AU"/>
          </a:p>
        </p:txBody>
      </p:sp>
      <p:cxnSp>
        <p:nvCxnSpPr>
          <p:cNvPr id="6" name="Straight Connector 5"/>
          <p:cNvCxnSpPr/>
          <p:nvPr/>
        </p:nvCxnSpPr>
        <p:spPr>
          <a:xfrm flipV="1">
            <a:off x="3395133" y="5836920"/>
            <a:ext cx="8080587" cy="13547"/>
          </a:xfrm>
          <a:prstGeom prst="line">
            <a:avLst/>
          </a:prstGeom>
          <a:ln w="38100">
            <a:solidFill>
              <a:srgbClr val="AD1F4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500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Opportunism</a:t>
            </a:r>
            <a:endParaRPr lang="en-AU" b="1" i="1" dirty="0">
              <a:solidFill>
                <a:srgbClr val="00206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62500" lnSpcReduction="20000"/>
              </a:bodyPr>
              <a:lstStyle/>
              <a:p>
                <a:pPr marL="361950" indent="-361950">
                  <a:lnSpc>
                    <a:spcPct val="120000"/>
                  </a:lnSpc>
                  <a:buClr>
                    <a:srgbClr val="0070C0"/>
                  </a:buClr>
                  <a:buSzPct val="50000"/>
                  <a:buFont typeface="Wingdings" panose="05000000000000000000" pitchFamily="2" charset="2"/>
                  <a:buChar char="q"/>
                </a:pPr>
                <a:r>
                  <a:rPr lang="en-AU" dirty="0"/>
                  <a:t>Mick Jagger suggested </a:t>
                </a:r>
                <a:r>
                  <a:rPr lang="en-AU" i="1" dirty="0"/>
                  <a:t>“you can’t always get want you want”</a:t>
                </a:r>
                <a:r>
                  <a:rPr lang="en-AU" dirty="0"/>
                  <a:t>, but experience suggests that you tend to </a:t>
                </a:r>
                <a:r>
                  <a:rPr lang="en-AU" i="1" dirty="0"/>
                  <a:t>“get what you pay for….”</a:t>
                </a:r>
              </a:p>
              <a:p>
                <a:pPr marL="361950" indent="-361950">
                  <a:lnSpc>
                    <a:spcPct val="120000"/>
                  </a:lnSpc>
                  <a:buClr>
                    <a:srgbClr val="0070C0"/>
                  </a:buClr>
                  <a:buSzPct val="50000"/>
                  <a:buFont typeface="Wingdings" panose="05000000000000000000" pitchFamily="2" charset="2"/>
                  <a:buChar char="q"/>
                </a:pPr>
                <a:r>
                  <a:rPr lang="en-AU" dirty="0"/>
                  <a:t>Previously, we said that the agent was to be paid on the basis of the agent's output, </a:t>
                </a:r>
                <a14:m>
                  <m:oMath xmlns:m="http://schemas.openxmlformats.org/officeDocument/2006/math">
                    <m:r>
                      <a:rPr lang="en-AU" b="0" i="1" smtClean="0">
                        <a:latin typeface="Cambria Math"/>
                        <a:ea typeface="Cambria Math"/>
                      </a:rPr>
                      <m:t>𝑄</m:t>
                    </m:r>
                  </m:oMath>
                </a14:m>
                <a:r>
                  <a:rPr lang="en-AU" i="1" dirty="0">
                    <a:ea typeface="Cambria Math"/>
                  </a:rPr>
                  <a:t> </a:t>
                </a:r>
                <a:r>
                  <a:rPr lang="en-AU" dirty="0">
                    <a:ea typeface="Cambria Math"/>
                  </a:rPr>
                  <a:t>. But it may only be feasible to base the reward on some other measure, call it </a:t>
                </a:r>
                <a14:m>
                  <m:oMath xmlns:m="http://schemas.openxmlformats.org/officeDocument/2006/math">
                    <m:r>
                      <a:rPr lang="en-AU" b="0" i="1" smtClean="0">
                        <a:latin typeface="Cambria Math"/>
                        <a:ea typeface="Cambria Math"/>
                      </a:rPr>
                      <m:t>𝑌</m:t>
                    </m:r>
                  </m:oMath>
                </a14:m>
                <a:r>
                  <a:rPr lang="en-AU" i="1" dirty="0">
                    <a:ea typeface="Cambria Math"/>
                  </a:rPr>
                  <a:t> </a:t>
                </a:r>
                <a:endParaRPr lang="en-AU" dirty="0"/>
              </a:p>
              <a:p>
                <a:pPr marL="361950" indent="-361950">
                  <a:lnSpc>
                    <a:spcPct val="120000"/>
                  </a:lnSpc>
                  <a:buClr>
                    <a:srgbClr val="0070C0"/>
                  </a:buClr>
                  <a:buSzPct val="50000"/>
                  <a:buFont typeface="Wingdings" panose="05000000000000000000" pitchFamily="2" charset="2"/>
                  <a:buChar char="q"/>
                </a:pPr>
                <a:r>
                  <a:rPr lang="en-AU" dirty="0"/>
                  <a:t>The problem with structuring incentives around what is observable </a:t>
                </a:r>
                <a14:m>
                  <m:oMath xmlns:m="http://schemas.openxmlformats.org/officeDocument/2006/math">
                    <m:r>
                      <a:rPr lang="en-AU" i="1">
                        <a:latin typeface="Cambria Math"/>
                        <a:ea typeface="Cambria Math"/>
                      </a:rPr>
                      <m:t>𝑌</m:t>
                    </m:r>
                  </m:oMath>
                </a14:m>
                <a:r>
                  <a:rPr lang="en-AU" dirty="0"/>
                  <a:t> rather than what is desirable (</a:t>
                </a:r>
                <a14:m>
                  <m:oMath xmlns:m="http://schemas.openxmlformats.org/officeDocument/2006/math">
                    <m:r>
                      <a:rPr lang="en-AU" i="1">
                        <a:latin typeface="Cambria Math"/>
                        <a:ea typeface="Cambria Math"/>
                      </a:rPr>
                      <m:t>𝑄</m:t>
                    </m:r>
                  </m:oMath>
                </a14:m>
                <a:r>
                  <a:rPr lang="en-AU" dirty="0"/>
                  <a:t>)  is that you end up getting what you pay for!</a:t>
                </a:r>
              </a:p>
              <a:p>
                <a:pPr marL="361950" indent="-361950">
                  <a:lnSpc>
                    <a:spcPct val="120000"/>
                  </a:lnSpc>
                  <a:buClr>
                    <a:srgbClr val="0070C0"/>
                  </a:buClr>
                  <a:buSzPct val="50000"/>
                  <a:buFont typeface="Wingdings" panose="05000000000000000000" pitchFamily="2" charset="2"/>
                  <a:buChar char="q"/>
                </a:pPr>
                <a:r>
                  <a:rPr lang="en-AU" dirty="0"/>
                  <a:t>Gaming</a:t>
                </a:r>
              </a:p>
              <a:p>
                <a:pPr marL="714375" indent="-352425">
                  <a:lnSpc>
                    <a:spcPct val="120000"/>
                  </a:lnSpc>
                  <a:buClr>
                    <a:srgbClr val="0070C0"/>
                  </a:buClr>
                  <a:buSzPct val="50000"/>
                  <a:buFont typeface="Wingdings" panose="05000000000000000000" pitchFamily="2" charset="2"/>
                  <a:buChar char="v"/>
                </a:pPr>
                <a:r>
                  <a:rPr lang="en-AU" i="1" dirty="0">
                    <a:solidFill>
                      <a:schemeClr val="bg2">
                        <a:lumMod val="25000"/>
                      </a:schemeClr>
                    </a:solidFill>
                  </a:rPr>
                  <a:t>Employees may be incentivised to take the wrong type of action – consider typists at Lincoln Electric, what seemed like a good idea at the time… or refuse collectors paid by weight of rubbish collected</a:t>
                </a:r>
              </a:p>
              <a:p>
                <a:pPr marL="714375" indent="-352425">
                  <a:lnSpc>
                    <a:spcPct val="120000"/>
                  </a:lnSpc>
                  <a:buClr>
                    <a:srgbClr val="0070C0"/>
                  </a:buClr>
                  <a:buSzPct val="50000"/>
                  <a:buFont typeface="Wingdings" panose="05000000000000000000" pitchFamily="2" charset="2"/>
                  <a:buChar char="v"/>
                </a:pPr>
                <a:r>
                  <a:rPr lang="en-AU" i="1" dirty="0">
                    <a:solidFill>
                      <a:schemeClr val="bg2">
                        <a:lumMod val="25000"/>
                      </a:schemeClr>
                    </a:solidFill>
                  </a:rPr>
                  <a:t>Also be aware of unintended consequences – such as penalising Quarterbacks for intercepts.</a:t>
                </a:r>
              </a:p>
              <a:p>
                <a:pPr marL="361950" indent="-361950">
                  <a:lnSpc>
                    <a:spcPct val="120000"/>
                  </a:lnSpc>
                  <a:buClr>
                    <a:srgbClr val="0070C0"/>
                  </a:buClr>
                  <a:buSzPct val="50000"/>
                  <a:buFont typeface="Wingdings" panose="05000000000000000000" pitchFamily="2" charset="2"/>
                  <a:buChar char="q"/>
                </a:pPr>
                <a:r>
                  <a:rPr lang="en-AU" dirty="0"/>
                  <a:t>Horizon problem</a:t>
                </a:r>
              </a:p>
              <a:p>
                <a:pPr marL="714375" indent="-352425">
                  <a:lnSpc>
                    <a:spcPct val="120000"/>
                  </a:lnSpc>
                  <a:buClr>
                    <a:srgbClr val="0070C0"/>
                  </a:buClr>
                  <a:buSzPct val="50000"/>
                  <a:buFont typeface="Wingdings" panose="05000000000000000000" pitchFamily="2" charset="2"/>
                  <a:buChar char="v"/>
                </a:pPr>
                <a:r>
                  <a:rPr lang="en-AU" i="1" dirty="0">
                    <a:solidFill>
                      <a:schemeClr val="bg2">
                        <a:lumMod val="25000"/>
                      </a:schemeClr>
                    </a:solidFill>
                  </a:rPr>
                  <a:t>Employees near retirement age may ….</a:t>
                </a:r>
              </a:p>
              <a:p>
                <a:pPr marL="0" indent="0">
                  <a:lnSpc>
                    <a:spcPct val="120000"/>
                  </a:lnSpc>
                  <a:buClr>
                    <a:srgbClr val="0070C0"/>
                  </a:buClr>
                  <a:buSzPct val="50000"/>
                  <a:buNone/>
                </a:pPr>
                <a:endParaRPr lang="en-AU" dirty="0"/>
              </a:p>
              <a:p>
                <a:pPr marL="806450" indent="-447675">
                  <a:lnSpc>
                    <a:spcPct val="120000"/>
                  </a:lnSpc>
                  <a:buClr>
                    <a:srgbClr val="0070C0"/>
                  </a:buClr>
                  <a:buSzPct val="50000"/>
                  <a:buFont typeface="Wingdings" panose="05000000000000000000" pitchFamily="2" charset="2"/>
                  <a:buChar char="v"/>
                </a:pPr>
                <a:endParaRPr lang="en-AU" i="1" dirty="0">
                  <a:solidFill>
                    <a:schemeClr val="bg2">
                      <a:lumMod val="50000"/>
                    </a:schemeClr>
                  </a:solidFill>
                </a:endParaRPr>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t="-700" b="-420"/>
                </a:stretch>
              </a:blipFill>
            </p:spPr>
            <p:txBody>
              <a:bodyPr/>
              <a:lstStyle/>
              <a:p>
                <a:r>
                  <a:rPr lang="en-AU">
                    <a:noFill/>
                  </a:rPr>
                  <a:t> </a:t>
                </a:r>
              </a:p>
            </p:txBody>
          </p:sp>
        </mc:Fallback>
      </mc:AlternateContent>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10</a:t>
            </a:fld>
            <a:endParaRPr lang="en-AU"/>
          </a:p>
        </p:txBody>
      </p:sp>
    </p:spTree>
    <p:extLst>
      <p:ext uri="{BB962C8B-B14F-4D97-AF65-F5344CB8AC3E}">
        <p14:creationId xmlns:p14="http://schemas.microsoft.com/office/powerpoint/2010/main" val="4113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Relative Performance Evaluation</a:t>
            </a:r>
            <a:endParaRPr lang="en-AU" b="1" i="1" dirty="0">
              <a:solidFill>
                <a:srgbClr val="00206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7500" lnSpcReduction="20000"/>
              </a:bodyPr>
              <a:lstStyle/>
              <a:p>
                <a:pPr marL="361950" indent="-361950">
                  <a:lnSpc>
                    <a:spcPct val="120000"/>
                  </a:lnSpc>
                  <a:buClr>
                    <a:srgbClr val="0070C0"/>
                  </a:buClr>
                  <a:buSzPct val="50000"/>
                  <a:buFont typeface="Wingdings" panose="05000000000000000000" pitchFamily="2" charset="2"/>
                  <a:buChar char="q"/>
                </a:pPr>
                <a:r>
                  <a:rPr lang="en-AU" dirty="0"/>
                  <a:t>Now lets consider RPE (Relative Performance Measures) as it is likely that the performance of others will provide additional useful information when constructing a payment scheme.</a:t>
                </a:r>
              </a:p>
              <a:p>
                <a:pPr marL="361950" indent="-361950">
                  <a:lnSpc>
                    <a:spcPct val="120000"/>
                  </a:lnSpc>
                  <a:buClr>
                    <a:srgbClr val="0070C0"/>
                  </a:buClr>
                  <a:buSzPct val="50000"/>
                  <a:buFont typeface="Wingdings" panose="05000000000000000000" pitchFamily="2" charset="2"/>
                  <a:buChar char="q"/>
                </a:pPr>
                <a:r>
                  <a:rPr lang="en-AU" b="1" i="1" dirty="0">
                    <a:solidFill>
                      <a:srgbClr val="FF0000"/>
                    </a:solidFill>
                  </a:rPr>
                  <a:t>Note, the next part of the lecture is mathematical – but it is the intuition that is important ….</a:t>
                </a:r>
                <a:endParaRPr lang="en-AU" dirty="0"/>
              </a:p>
              <a:p>
                <a:pPr marL="361950" indent="-361950">
                  <a:lnSpc>
                    <a:spcPct val="120000"/>
                  </a:lnSpc>
                  <a:buClr>
                    <a:srgbClr val="0070C0"/>
                  </a:buClr>
                  <a:buSzPct val="50000"/>
                  <a:buFont typeface="Wingdings" panose="05000000000000000000" pitchFamily="2" charset="2"/>
                  <a:buChar char="q"/>
                </a:pPr>
                <a:r>
                  <a:rPr lang="en-AU" dirty="0"/>
                  <a:t>Consider Dina:</a:t>
                </a:r>
              </a:p>
              <a:p>
                <a:pPr marL="0" indent="0" algn="ctr">
                  <a:lnSpc>
                    <a:spcPct val="120000"/>
                  </a:lnSpc>
                  <a:buClr>
                    <a:srgbClr val="0070C0"/>
                  </a:buClr>
                  <a:buSzPct val="50000"/>
                  <a:buNone/>
                </a:pPr>
                <a14:m>
                  <m:oMath xmlns:m="http://schemas.openxmlformats.org/officeDocument/2006/math">
                    <m:r>
                      <a:rPr lang="en-AU" i="1">
                        <a:latin typeface="Cambria Math"/>
                      </a:rPr>
                      <m:t>𝑄</m:t>
                    </m:r>
                    <m:r>
                      <a:rPr lang="en-AU" i="1">
                        <a:latin typeface="Cambria Math"/>
                      </a:rPr>
                      <m:t>=5</m:t>
                    </m:r>
                    <m:sSub>
                      <m:sSubPr>
                        <m:ctrlPr>
                          <a:rPr lang="en-AU" i="1">
                            <a:latin typeface="Cambria Math" panose="02040503050406030204" pitchFamily="18" charset="0"/>
                            <a:ea typeface="Cambria Math"/>
                          </a:rPr>
                        </m:ctrlPr>
                      </m:sSubPr>
                      <m:e>
                        <m:r>
                          <a:rPr lang="en-AU" i="1">
                            <a:latin typeface="Cambria Math"/>
                            <a:ea typeface="Cambria Math"/>
                          </a:rPr>
                          <m:t>𝑒</m:t>
                        </m:r>
                      </m:e>
                      <m:sub>
                        <m:r>
                          <a:rPr lang="en-AU" b="0" i="1" smtClean="0">
                            <a:latin typeface="Cambria Math"/>
                            <a:ea typeface="Cambria Math"/>
                          </a:rPr>
                          <m:t>𝐷</m:t>
                        </m:r>
                      </m:sub>
                    </m:sSub>
                    <m:r>
                      <a:rPr lang="en-AU" i="1">
                        <a:latin typeface="Cambria Math"/>
                      </a:rPr>
                      <m:t>+</m:t>
                    </m:r>
                    <m:sSub>
                      <m:sSubPr>
                        <m:ctrlPr>
                          <a:rPr lang="en-AU" i="1">
                            <a:latin typeface="Cambria Math" panose="02040503050406030204" pitchFamily="18" charset="0"/>
                          </a:rPr>
                        </m:ctrlPr>
                      </m:sSubPr>
                      <m:e>
                        <m:r>
                          <a:rPr lang="en-AU" i="1">
                            <a:latin typeface="Cambria Math"/>
                            <a:ea typeface="Cambria Math"/>
                          </a:rPr>
                          <m:t>𝜇</m:t>
                        </m:r>
                      </m:e>
                      <m:sub>
                        <m:r>
                          <a:rPr lang="en-AU" b="0" i="1" smtClean="0">
                            <a:latin typeface="Cambria Math"/>
                          </a:rPr>
                          <m:t>𝐷</m:t>
                        </m:r>
                      </m:sub>
                    </m:sSub>
                  </m:oMath>
                </a14:m>
                <a:r>
                  <a:rPr lang="en-AU" dirty="0"/>
                  <a:t>		(1)</a:t>
                </a:r>
              </a:p>
              <a:p>
                <a:pPr marL="361950" indent="-361950">
                  <a:lnSpc>
                    <a:spcPct val="120000"/>
                  </a:lnSpc>
                  <a:buClr>
                    <a:srgbClr val="0070C0"/>
                  </a:buClr>
                  <a:buSzPct val="50000"/>
                  <a:buFont typeface="Wingdings" panose="05000000000000000000" pitchFamily="2" charset="2"/>
                  <a:buChar char="q"/>
                </a:pPr>
                <a:r>
                  <a:rPr lang="en-AU" dirty="0"/>
                  <a:t>In many circumstances we would expect that </a:t>
                </a:r>
                <a14:m>
                  <m:oMath xmlns:m="http://schemas.openxmlformats.org/officeDocument/2006/math">
                    <m:sSub>
                      <m:sSubPr>
                        <m:ctrlPr>
                          <a:rPr lang="en-AU" i="1">
                            <a:latin typeface="Cambria Math" panose="02040503050406030204" pitchFamily="18" charset="0"/>
                          </a:rPr>
                        </m:ctrlPr>
                      </m:sSubPr>
                      <m:e>
                        <m:r>
                          <a:rPr lang="en-AU" i="1">
                            <a:latin typeface="Cambria Math"/>
                            <a:ea typeface="Cambria Math"/>
                          </a:rPr>
                          <m:t>𝜇</m:t>
                        </m:r>
                      </m:e>
                      <m:sub>
                        <m:r>
                          <a:rPr lang="en-AU" b="0" i="1" smtClean="0">
                            <a:latin typeface="Cambria Math"/>
                          </a:rPr>
                          <m:t>𝐶</m:t>
                        </m:r>
                      </m:sub>
                    </m:sSub>
                  </m:oMath>
                </a14:m>
                <a:r>
                  <a:rPr lang="en-AU" dirty="0"/>
                  <a:t> and </a:t>
                </a:r>
                <a14:m>
                  <m:oMath xmlns:m="http://schemas.openxmlformats.org/officeDocument/2006/math">
                    <m:sSub>
                      <m:sSubPr>
                        <m:ctrlPr>
                          <a:rPr lang="en-AU" i="1">
                            <a:latin typeface="Cambria Math" panose="02040503050406030204" pitchFamily="18" charset="0"/>
                          </a:rPr>
                        </m:ctrlPr>
                      </m:sSubPr>
                      <m:e>
                        <m:r>
                          <a:rPr lang="en-AU" i="1">
                            <a:latin typeface="Cambria Math"/>
                            <a:ea typeface="Cambria Math"/>
                          </a:rPr>
                          <m:t>𝜇</m:t>
                        </m:r>
                      </m:e>
                      <m:sub>
                        <m:r>
                          <a:rPr lang="en-AU" i="1">
                            <a:latin typeface="Cambria Math"/>
                          </a:rPr>
                          <m:t>𝐷</m:t>
                        </m:r>
                      </m:sub>
                    </m:sSub>
                  </m:oMath>
                </a14:m>
                <a:r>
                  <a:rPr lang="en-AU" dirty="0"/>
                  <a:t> to be correlated.</a:t>
                </a:r>
              </a:p>
              <a:p>
                <a:pPr marL="361950" indent="-361950">
                  <a:lnSpc>
                    <a:spcPct val="120000"/>
                  </a:lnSpc>
                  <a:buClr>
                    <a:srgbClr val="0070C0"/>
                  </a:buClr>
                  <a:buSzPct val="50000"/>
                  <a:buFont typeface="Wingdings" panose="05000000000000000000" pitchFamily="2" charset="2"/>
                  <a:buChar char="q"/>
                </a:pPr>
                <a:r>
                  <a:rPr lang="en-AU" dirty="0"/>
                  <a:t>Observing Dina’s performance can provide insight into the performance of Conrad</a:t>
                </a:r>
              </a:p>
              <a:p>
                <a:pPr marL="714375" indent="-352425">
                  <a:lnSpc>
                    <a:spcPct val="120000"/>
                  </a:lnSpc>
                  <a:buClr>
                    <a:srgbClr val="0070C0"/>
                  </a:buClr>
                  <a:buSzPct val="50000"/>
                  <a:buFont typeface="Wingdings" panose="05000000000000000000" pitchFamily="2" charset="2"/>
                  <a:buChar char="v"/>
                </a:pPr>
                <a:r>
                  <a:rPr lang="en-AU" i="1" dirty="0">
                    <a:solidFill>
                      <a:schemeClr val="bg2">
                        <a:lumMod val="25000"/>
                      </a:schemeClr>
                    </a:solidFill>
                  </a:rPr>
                  <a:t>What might be a very simple example of this?</a:t>
                </a:r>
              </a:p>
              <a:p>
                <a:pPr marL="361950" indent="0" algn="ctr">
                  <a:lnSpc>
                    <a:spcPct val="120000"/>
                  </a:lnSpc>
                  <a:buClr>
                    <a:srgbClr val="0070C0"/>
                  </a:buClr>
                  <a:buSzPct val="50000"/>
                  <a:buNone/>
                </a:pPr>
                <a:endParaRPr lang="en-AU" i="1" dirty="0">
                  <a:solidFill>
                    <a:schemeClr val="bg2">
                      <a:lumMod val="25000"/>
                    </a:schemeClr>
                  </a:solidFill>
                </a:endParaRPr>
              </a:p>
              <a:p>
                <a:pPr marL="0" indent="0">
                  <a:lnSpc>
                    <a:spcPct val="120000"/>
                  </a:lnSpc>
                  <a:buClr>
                    <a:srgbClr val="0070C0"/>
                  </a:buClr>
                  <a:buSzPct val="50000"/>
                  <a:buNone/>
                </a:pPr>
                <a:endParaRPr lang="en-AU" dirty="0"/>
              </a:p>
              <a:p>
                <a:pPr marL="806450" indent="-447675">
                  <a:lnSpc>
                    <a:spcPct val="120000"/>
                  </a:lnSpc>
                  <a:buClr>
                    <a:srgbClr val="0070C0"/>
                  </a:buClr>
                  <a:buSzPct val="50000"/>
                  <a:buFont typeface="Wingdings" panose="05000000000000000000" pitchFamily="2" charset="2"/>
                  <a:buChar char="v"/>
                </a:pPr>
                <a:endParaRPr lang="en-AU" i="1" dirty="0">
                  <a:solidFill>
                    <a:schemeClr val="bg2">
                      <a:lumMod val="50000"/>
                    </a:schemeClr>
                  </a:solidFill>
                </a:endParaRPr>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t="-840"/>
                </a:stretch>
              </a:blipFill>
            </p:spPr>
            <p:txBody>
              <a:bodyPr/>
              <a:lstStyle/>
              <a:p>
                <a:r>
                  <a:rPr lang="en-AU">
                    <a:noFill/>
                  </a:rPr>
                  <a:t> </a:t>
                </a:r>
              </a:p>
            </p:txBody>
          </p:sp>
        </mc:Fallback>
      </mc:AlternateContent>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11</a:t>
            </a:fld>
            <a:endParaRPr lang="en-AU"/>
          </a:p>
        </p:txBody>
      </p:sp>
    </p:spTree>
    <p:extLst>
      <p:ext uri="{BB962C8B-B14F-4D97-AF65-F5344CB8AC3E}">
        <p14:creationId xmlns:p14="http://schemas.microsoft.com/office/powerpoint/2010/main" val="4067657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Relative Performance Evaluation</a:t>
            </a:r>
            <a:endParaRPr lang="en-AU" b="1" i="1" dirty="0">
              <a:solidFill>
                <a:srgbClr val="00206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20000"/>
              </a:bodyPr>
              <a:lstStyle/>
              <a:p>
                <a:pPr marL="361950" indent="-361950">
                  <a:lnSpc>
                    <a:spcPct val="120000"/>
                  </a:lnSpc>
                  <a:buClr>
                    <a:srgbClr val="0070C0"/>
                  </a:buClr>
                  <a:buSzPct val="50000"/>
                  <a:buFont typeface="Wingdings" panose="05000000000000000000" pitchFamily="2" charset="2"/>
                  <a:buChar char="q"/>
                </a:pPr>
                <a:r>
                  <a:rPr lang="en-AU" dirty="0"/>
                  <a:t>Consider</a:t>
                </a:r>
              </a:p>
              <a:p>
                <a:pPr marL="714375" indent="-352425">
                  <a:lnSpc>
                    <a:spcPct val="120000"/>
                  </a:lnSpc>
                  <a:buClr>
                    <a:srgbClr val="0070C0"/>
                  </a:buClr>
                  <a:buSzPct val="50000"/>
                  <a:buFont typeface="Wingdings" panose="05000000000000000000" pitchFamily="2" charset="2"/>
                  <a:buChar char="v"/>
                </a:pPr>
                <a:r>
                  <a:rPr lang="en-AU" i="1" dirty="0">
                    <a:solidFill>
                      <a:schemeClr val="bg2">
                        <a:lumMod val="25000"/>
                      </a:schemeClr>
                    </a:solidFill>
                  </a:rPr>
                  <a:t>For a group of welders, assume 40 is the expected number on an average day. </a:t>
                </a:r>
              </a:p>
              <a:p>
                <a:pPr marL="714375" indent="-352425">
                  <a:lnSpc>
                    <a:spcPct val="120000"/>
                  </a:lnSpc>
                  <a:buClr>
                    <a:srgbClr val="0070C0"/>
                  </a:buClr>
                  <a:buSzPct val="50000"/>
                  <a:buFont typeface="Wingdings" panose="05000000000000000000" pitchFamily="2" charset="2"/>
                  <a:buChar char="v"/>
                </a:pPr>
                <a:r>
                  <a:rPr lang="en-AU" i="1" dirty="0">
                    <a:solidFill>
                      <a:schemeClr val="bg2">
                        <a:lumMod val="25000"/>
                      </a:schemeClr>
                    </a:solidFill>
                  </a:rPr>
                  <a:t>Suppose that on a given day, average output is 43 which implies:</a:t>
                </a:r>
              </a:p>
              <a:p>
                <a:pPr marL="361950" indent="0" algn="ctr">
                  <a:lnSpc>
                    <a:spcPct val="120000"/>
                  </a:lnSpc>
                  <a:buClr>
                    <a:srgbClr val="0070C0"/>
                  </a:buClr>
                  <a:buSzPct val="50000"/>
                  <a:buNone/>
                </a:pPr>
                <a14:m>
                  <m:oMath xmlns:m="http://schemas.openxmlformats.org/officeDocument/2006/math">
                    <m:r>
                      <a:rPr lang="en-AU" i="1">
                        <a:latin typeface="Cambria Math"/>
                        <a:ea typeface="Cambria Math"/>
                      </a:rPr>
                      <m:t>𝜇</m:t>
                    </m:r>
                  </m:oMath>
                </a14:m>
                <a:r>
                  <a:rPr lang="en-AU" i="1" dirty="0">
                    <a:solidFill>
                      <a:schemeClr val="bg2">
                        <a:lumMod val="25000"/>
                      </a:schemeClr>
                    </a:solidFill>
                  </a:rPr>
                  <a:t>=3</a:t>
                </a:r>
              </a:p>
              <a:p>
                <a:pPr marL="819150" indent="-457200">
                  <a:lnSpc>
                    <a:spcPct val="120000"/>
                  </a:lnSpc>
                  <a:buClr>
                    <a:srgbClr val="0070C0"/>
                  </a:buClr>
                  <a:buSzPct val="50000"/>
                  <a:buFont typeface="Wingdings" panose="05000000000000000000" pitchFamily="2" charset="2"/>
                  <a:buChar char="v"/>
                </a:pPr>
                <a:r>
                  <a:rPr lang="en-AU" i="1" dirty="0">
                    <a:solidFill>
                      <a:schemeClr val="bg2">
                        <a:lumMod val="25000"/>
                      </a:schemeClr>
                    </a:solidFill>
                  </a:rPr>
                  <a:t>Then, if the performance of Dina or Conrad was 41, then we might infer that they have slackened off and adjust compensation downwards</a:t>
                </a:r>
              </a:p>
              <a:p>
                <a:pPr marL="361950" indent="-361950">
                  <a:lnSpc>
                    <a:spcPct val="120000"/>
                  </a:lnSpc>
                  <a:buClr>
                    <a:srgbClr val="0070C0"/>
                  </a:buClr>
                  <a:buSzPct val="50000"/>
                  <a:buFont typeface="Wingdings" panose="05000000000000000000" pitchFamily="2" charset="2"/>
                  <a:buChar char="q"/>
                </a:pPr>
                <a:r>
                  <a:rPr lang="en-AU" dirty="0"/>
                  <a:t>RPE reduces risk to employees by netting out common shocks</a:t>
                </a:r>
              </a:p>
              <a:p>
                <a:pPr marL="714375" indent="-352425">
                  <a:lnSpc>
                    <a:spcPct val="120000"/>
                  </a:lnSpc>
                  <a:buClr>
                    <a:srgbClr val="0070C0"/>
                  </a:buClr>
                  <a:buSzPct val="50000"/>
                  <a:buFont typeface="Wingdings" panose="05000000000000000000" pitchFamily="2" charset="2"/>
                  <a:buChar char="v"/>
                </a:pPr>
                <a:r>
                  <a:rPr lang="en-AU" i="1" dirty="0">
                    <a:solidFill>
                      <a:schemeClr val="bg2">
                        <a:lumMod val="25000"/>
                      </a:schemeClr>
                    </a:solidFill>
                  </a:rPr>
                  <a:t>What are some of the challenges and potential problems of such an approach? Think about incentives that really good workers create…</a:t>
                </a:r>
              </a:p>
              <a:p>
                <a:pPr marL="361950" indent="-361950">
                  <a:lnSpc>
                    <a:spcPct val="120000"/>
                  </a:lnSpc>
                  <a:buClr>
                    <a:srgbClr val="0070C0"/>
                  </a:buClr>
                  <a:buSzPct val="50000"/>
                  <a:buFont typeface="Wingdings" panose="05000000000000000000" pitchFamily="2" charset="2"/>
                  <a:buChar char="q"/>
                </a:pPr>
                <a:endParaRPr lang="en-AU" dirty="0"/>
              </a:p>
              <a:p>
                <a:pPr marL="361950" indent="0" algn="ctr">
                  <a:lnSpc>
                    <a:spcPct val="120000"/>
                  </a:lnSpc>
                  <a:buClr>
                    <a:srgbClr val="0070C0"/>
                  </a:buClr>
                  <a:buSzPct val="50000"/>
                  <a:buNone/>
                </a:pPr>
                <a:endParaRPr lang="en-AU" i="1" dirty="0">
                  <a:solidFill>
                    <a:schemeClr val="bg2">
                      <a:lumMod val="25000"/>
                    </a:schemeClr>
                  </a:solidFill>
                </a:endParaRPr>
              </a:p>
              <a:p>
                <a:pPr marL="0" indent="0">
                  <a:lnSpc>
                    <a:spcPct val="120000"/>
                  </a:lnSpc>
                  <a:buClr>
                    <a:srgbClr val="0070C0"/>
                  </a:buClr>
                  <a:buSzPct val="50000"/>
                  <a:buNone/>
                </a:pPr>
                <a:endParaRPr lang="en-AU" dirty="0"/>
              </a:p>
              <a:p>
                <a:pPr marL="806450" indent="-447675">
                  <a:lnSpc>
                    <a:spcPct val="120000"/>
                  </a:lnSpc>
                  <a:buClr>
                    <a:srgbClr val="0070C0"/>
                  </a:buClr>
                  <a:buSzPct val="50000"/>
                  <a:buFont typeface="Wingdings" panose="05000000000000000000" pitchFamily="2" charset="2"/>
                  <a:buChar char="v"/>
                </a:pPr>
                <a:endParaRPr lang="en-AU" i="1" dirty="0">
                  <a:solidFill>
                    <a:schemeClr val="bg2">
                      <a:lumMod val="50000"/>
                    </a:schemeClr>
                  </a:solidFill>
                </a:endParaRPr>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t="-1120" r="-1217"/>
                </a:stretch>
              </a:blipFill>
            </p:spPr>
            <p:txBody>
              <a:bodyPr/>
              <a:lstStyle/>
              <a:p>
                <a:r>
                  <a:rPr lang="en-AU">
                    <a:noFill/>
                  </a:rPr>
                  <a:t> </a:t>
                </a:r>
              </a:p>
            </p:txBody>
          </p:sp>
        </mc:Fallback>
      </mc:AlternateContent>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12</a:t>
            </a:fld>
            <a:endParaRPr lang="en-AU"/>
          </a:p>
        </p:txBody>
      </p:sp>
    </p:spTree>
    <p:extLst>
      <p:ext uri="{BB962C8B-B14F-4D97-AF65-F5344CB8AC3E}">
        <p14:creationId xmlns:p14="http://schemas.microsoft.com/office/powerpoint/2010/main" val="3994324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Relative Performance Contract</a:t>
            </a:r>
            <a:endParaRPr lang="en-AU" b="1" i="1" dirty="0">
              <a:solidFill>
                <a:srgbClr val="00206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10000"/>
              </a:bodyPr>
              <a:lstStyle/>
              <a:p>
                <a:pPr marL="361950" indent="-361950">
                  <a:lnSpc>
                    <a:spcPct val="120000"/>
                  </a:lnSpc>
                  <a:buClr>
                    <a:srgbClr val="0070C0"/>
                  </a:buClr>
                  <a:buSzPct val="50000"/>
                  <a:buFont typeface="Wingdings" panose="05000000000000000000" pitchFamily="2" charset="2"/>
                  <a:buChar char="q"/>
                </a:pPr>
                <a:r>
                  <a:rPr lang="en-AU" dirty="0"/>
                  <a:t>Consider the following linear contract:</a:t>
                </a:r>
              </a:p>
              <a:p>
                <a:pPr marL="361950" indent="0" algn="ctr">
                  <a:lnSpc>
                    <a:spcPct val="120000"/>
                  </a:lnSpc>
                  <a:buClr>
                    <a:srgbClr val="0070C0"/>
                  </a:buClr>
                  <a:buSzPct val="50000"/>
                  <a:buNone/>
                </a:pPr>
                <a14:m>
                  <m:oMathPara xmlns:m="http://schemas.openxmlformats.org/officeDocument/2006/math">
                    <m:oMathParaPr>
                      <m:jc m:val="centerGroup"/>
                    </m:oMathParaPr>
                    <m:oMath xmlns:m="http://schemas.openxmlformats.org/officeDocument/2006/math">
                      <m:r>
                        <a:rPr lang="en-AU" b="0" i="1" smtClean="0">
                          <a:latin typeface="Cambria Math"/>
                          <a:ea typeface="Cambria Math"/>
                        </a:rPr>
                        <m:t>𝐶𝑜𝑚𝑝𝑒𝑛𝑠𝑎𝑡𝑖𝑜𝑛</m:t>
                      </m:r>
                      <m:r>
                        <a:rPr lang="en-AU" b="0" i="1" smtClean="0">
                          <a:latin typeface="Cambria Math"/>
                          <a:ea typeface="Cambria Math"/>
                        </a:rPr>
                        <m:t>= </m:t>
                      </m:r>
                      <m:sSub>
                        <m:sSubPr>
                          <m:ctrlPr>
                            <a:rPr lang="en-AU" b="0" i="1" smtClean="0">
                              <a:latin typeface="Cambria Math" panose="02040503050406030204" pitchFamily="18" charset="0"/>
                              <a:ea typeface="Cambria Math"/>
                            </a:rPr>
                          </m:ctrlPr>
                        </m:sSubPr>
                        <m:e>
                          <m:r>
                            <a:rPr lang="en-AU" b="0" i="1" smtClean="0">
                              <a:latin typeface="Cambria Math"/>
                              <a:ea typeface="Cambria Math"/>
                            </a:rPr>
                            <m:t>𝑤</m:t>
                          </m:r>
                        </m:e>
                        <m:sub>
                          <m:r>
                            <a:rPr lang="en-AU" b="0" i="1" smtClean="0">
                              <a:latin typeface="Cambria Math"/>
                              <a:ea typeface="Cambria Math"/>
                            </a:rPr>
                            <m:t>0</m:t>
                          </m:r>
                        </m:sub>
                      </m:sSub>
                      <m:r>
                        <a:rPr lang="en-AU" b="0" i="1" smtClean="0">
                          <a:latin typeface="Cambria Math"/>
                          <a:ea typeface="Cambria Math"/>
                        </a:rPr>
                        <m:t>+</m:t>
                      </m:r>
                      <m:r>
                        <a:rPr lang="en-AU" b="0" i="1" smtClean="0">
                          <a:latin typeface="Cambria Math"/>
                          <a:ea typeface="Cambria Math"/>
                        </a:rPr>
                        <m:t>𝛽</m:t>
                      </m:r>
                      <m:d>
                        <m:dPr>
                          <m:ctrlPr>
                            <a:rPr lang="en-AU" b="0" i="1" smtClean="0">
                              <a:latin typeface="Cambria Math" panose="02040503050406030204" pitchFamily="18" charset="0"/>
                              <a:ea typeface="Cambria Math"/>
                            </a:rPr>
                          </m:ctrlPr>
                        </m:dPr>
                        <m:e>
                          <m:r>
                            <a:rPr lang="en-AU" b="0" i="1" smtClean="0">
                              <a:latin typeface="Cambria Math"/>
                              <a:ea typeface="Cambria Math"/>
                            </a:rPr>
                            <m:t>𝑄</m:t>
                          </m:r>
                          <m:r>
                            <a:rPr lang="en-AU" b="0" i="1" smtClean="0">
                              <a:latin typeface="Cambria Math"/>
                              <a:ea typeface="Cambria Math"/>
                            </a:rPr>
                            <m:t>−</m:t>
                          </m:r>
                          <m:r>
                            <a:rPr lang="en-AU" b="0" i="1" smtClean="0">
                              <a:latin typeface="Cambria Math"/>
                              <a:ea typeface="Cambria Math"/>
                            </a:rPr>
                            <m:t>𝛾</m:t>
                          </m:r>
                          <m:acc>
                            <m:accPr>
                              <m:chr m:val="̅"/>
                              <m:ctrlPr>
                                <a:rPr lang="en-AU" b="0" i="1" smtClean="0">
                                  <a:latin typeface="Cambria Math" panose="02040503050406030204" pitchFamily="18" charset="0"/>
                                  <a:ea typeface="Cambria Math"/>
                                </a:rPr>
                              </m:ctrlPr>
                            </m:accPr>
                            <m:e>
                              <m:r>
                                <a:rPr lang="en-AU" b="0" i="1" smtClean="0">
                                  <a:latin typeface="Cambria Math"/>
                                  <a:ea typeface="Cambria Math"/>
                                </a:rPr>
                                <m:t>𝑄</m:t>
                              </m:r>
                            </m:e>
                          </m:acc>
                        </m:e>
                      </m:d>
                    </m:oMath>
                  </m:oMathPara>
                </a14:m>
                <a:endParaRPr lang="en-AU" i="1" dirty="0">
                  <a:solidFill>
                    <a:schemeClr val="bg2">
                      <a:lumMod val="25000"/>
                    </a:schemeClr>
                  </a:solidFill>
                </a:endParaRPr>
              </a:p>
              <a:p>
                <a:pPr marL="819150" indent="-457200">
                  <a:lnSpc>
                    <a:spcPct val="120000"/>
                  </a:lnSpc>
                  <a:buClr>
                    <a:srgbClr val="0070C0"/>
                  </a:buClr>
                  <a:buSzPct val="50000"/>
                  <a:buFont typeface="Wingdings" panose="05000000000000000000" pitchFamily="2" charset="2"/>
                  <a:buChar char="v"/>
                </a:pPr>
                <a:r>
                  <a:rPr lang="en-AU" i="1" dirty="0">
                    <a:solidFill>
                      <a:schemeClr val="bg2">
                        <a:lumMod val="25000"/>
                      </a:schemeClr>
                    </a:solidFill>
                  </a:rPr>
                  <a:t>Where </a:t>
                </a:r>
                <a14:m>
                  <m:oMath xmlns:m="http://schemas.openxmlformats.org/officeDocument/2006/math">
                    <m:sSub>
                      <m:sSubPr>
                        <m:ctrlPr>
                          <a:rPr lang="en-AU" i="1">
                            <a:latin typeface="Cambria Math" panose="02040503050406030204" pitchFamily="18" charset="0"/>
                            <a:ea typeface="Cambria Math"/>
                          </a:rPr>
                        </m:ctrlPr>
                      </m:sSubPr>
                      <m:e>
                        <m:r>
                          <a:rPr lang="en-AU" i="1">
                            <a:latin typeface="Cambria Math"/>
                            <a:ea typeface="Cambria Math"/>
                          </a:rPr>
                          <m:t>𝑤</m:t>
                        </m:r>
                      </m:e>
                      <m:sub>
                        <m:r>
                          <a:rPr lang="en-AU" i="1">
                            <a:latin typeface="Cambria Math"/>
                            <a:ea typeface="Cambria Math"/>
                          </a:rPr>
                          <m:t>0</m:t>
                        </m:r>
                      </m:sub>
                    </m:sSub>
                    <m:r>
                      <a:rPr lang="en-AU" b="0" i="1" smtClean="0">
                        <a:latin typeface="Cambria Math"/>
                        <a:ea typeface="Cambria Math"/>
                      </a:rPr>
                      <m:t> &amp; </m:t>
                    </m:r>
                    <m:r>
                      <a:rPr lang="en-AU" i="1">
                        <a:latin typeface="Cambria Math"/>
                        <a:ea typeface="Cambria Math"/>
                      </a:rPr>
                      <m:t>𝛽</m:t>
                    </m:r>
                  </m:oMath>
                </a14:m>
                <a:r>
                  <a:rPr lang="en-AU" i="1" dirty="0">
                    <a:solidFill>
                      <a:schemeClr val="bg2">
                        <a:lumMod val="25000"/>
                      </a:schemeClr>
                    </a:solidFill>
                  </a:rPr>
                  <a:t> are fixed parameters; </a:t>
                </a:r>
                <a14:m>
                  <m:oMath xmlns:m="http://schemas.openxmlformats.org/officeDocument/2006/math">
                    <m:r>
                      <a:rPr lang="en-AU" i="1">
                        <a:latin typeface="Cambria Math"/>
                        <a:ea typeface="Cambria Math"/>
                      </a:rPr>
                      <m:t>𝑄</m:t>
                    </m:r>
                  </m:oMath>
                </a14:m>
                <a:r>
                  <a:rPr lang="en-AU" i="1" dirty="0">
                    <a:solidFill>
                      <a:schemeClr val="bg2">
                        <a:lumMod val="25000"/>
                      </a:schemeClr>
                    </a:solidFill>
                  </a:rPr>
                  <a:t> is the employees own output and </a:t>
                </a:r>
                <a14:m>
                  <m:oMath xmlns:m="http://schemas.openxmlformats.org/officeDocument/2006/math">
                    <m:acc>
                      <m:accPr>
                        <m:chr m:val="̅"/>
                        <m:ctrlPr>
                          <a:rPr lang="en-AU" i="1">
                            <a:latin typeface="Cambria Math" panose="02040503050406030204" pitchFamily="18" charset="0"/>
                            <a:ea typeface="Cambria Math"/>
                          </a:rPr>
                        </m:ctrlPr>
                      </m:accPr>
                      <m:e>
                        <m:r>
                          <a:rPr lang="en-AU" i="1">
                            <a:latin typeface="Cambria Math"/>
                            <a:ea typeface="Cambria Math"/>
                          </a:rPr>
                          <m:t>𝑄</m:t>
                        </m:r>
                      </m:e>
                    </m:acc>
                  </m:oMath>
                </a14:m>
                <a:r>
                  <a:rPr lang="en-AU" i="1" dirty="0">
                    <a:solidFill>
                      <a:schemeClr val="bg2">
                        <a:lumMod val="25000"/>
                      </a:schemeClr>
                    </a:solidFill>
                  </a:rPr>
                  <a:t> is the average output of a reference group – such as other salesmen/women. </a:t>
                </a:r>
              </a:p>
              <a:p>
                <a:pPr marL="819150" indent="-457200">
                  <a:lnSpc>
                    <a:spcPct val="120000"/>
                  </a:lnSpc>
                  <a:buClr>
                    <a:srgbClr val="0070C0"/>
                  </a:buClr>
                  <a:buSzPct val="50000"/>
                  <a:buFont typeface="Wingdings" panose="05000000000000000000" pitchFamily="2" charset="2"/>
                  <a:buChar char="v"/>
                </a:pPr>
                <a:r>
                  <a:rPr lang="en-AU" i="1" dirty="0">
                    <a:solidFill>
                      <a:schemeClr val="bg2">
                        <a:lumMod val="25000"/>
                      </a:schemeClr>
                    </a:solidFill>
                  </a:rPr>
                  <a:t>So if  </a:t>
                </a:r>
                <a14:m>
                  <m:oMath xmlns:m="http://schemas.openxmlformats.org/officeDocument/2006/math">
                    <m:r>
                      <a:rPr lang="en-AU" i="1">
                        <a:latin typeface="Cambria Math"/>
                        <a:ea typeface="Cambria Math"/>
                      </a:rPr>
                      <m:t>𝛾</m:t>
                    </m:r>
                    <m:r>
                      <a:rPr lang="en-AU" b="0" i="1" smtClean="0">
                        <a:latin typeface="Cambria Math"/>
                        <a:ea typeface="Cambria Math"/>
                      </a:rPr>
                      <m:t>=0 </m:t>
                    </m:r>
                  </m:oMath>
                </a14:m>
                <a:r>
                  <a:rPr lang="en-AU" i="1" dirty="0">
                    <a:solidFill>
                      <a:schemeClr val="bg2">
                        <a:lumMod val="25000"/>
                      </a:schemeClr>
                    </a:solidFill>
                  </a:rPr>
                  <a:t>this implies that the output of others has no impact on your own pay. That is , there is no use of relative output in the contract.</a:t>
                </a:r>
              </a:p>
              <a:p>
                <a:pPr marL="819150" indent="-457200">
                  <a:lnSpc>
                    <a:spcPct val="120000"/>
                  </a:lnSpc>
                  <a:buClr>
                    <a:srgbClr val="0070C0"/>
                  </a:buClr>
                  <a:buSzPct val="50000"/>
                  <a:buFont typeface="Wingdings" panose="05000000000000000000" pitchFamily="2" charset="2"/>
                  <a:buChar char="v"/>
                </a:pPr>
                <a:r>
                  <a:rPr lang="en-AU" i="1" dirty="0">
                    <a:solidFill>
                      <a:schemeClr val="bg2">
                        <a:lumMod val="25000"/>
                      </a:schemeClr>
                    </a:solidFill>
                  </a:rPr>
                  <a:t>If  </a:t>
                </a:r>
                <a14:m>
                  <m:oMath xmlns:m="http://schemas.openxmlformats.org/officeDocument/2006/math">
                    <m:r>
                      <a:rPr lang="en-AU" i="1">
                        <a:latin typeface="Cambria Math"/>
                        <a:ea typeface="Cambria Math"/>
                      </a:rPr>
                      <m:t>𝛾</m:t>
                    </m:r>
                    <m:r>
                      <a:rPr lang="en-AU" i="1">
                        <a:latin typeface="Cambria Math"/>
                        <a:ea typeface="Cambria Math"/>
                      </a:rPr>
                      <m:t>=1 </m:t>
                    </m:r>
                  </m:oMath>
                </a14:m>
                <a:r>
                  <a:rPr lang="en-AU" i="1" dirty="0">
                    <a:solidFill>
                      <a:schemeClr val="bg2">
                        <a:lumMod val="25000"/>
                      </a:schemeClr>
                    </a:solidFill>
                  </a:rPr>
                  <a:t>this implies that pay is based on a simple difference between your output and that of your </a:t>
                </a:r>
                <a:r>
                  <a:rPr lang="en-AU" i="1" dirty="0" err="1">
                    <a:solidFill>
                      <a:schemeClr val="bg2">
                        <a:lumMod val="25000"/>
                      </a:schemeClr>
                    </a:solidFill>
                  </a:rPr>
                  <a:t>coworkers</a:t>
                </a:r>
                <a:r>
                  <a:rPr lang="en-AU" i="1" dirty="0">
                    <a:solidFill>
                      <a:schemeClr val="bg2">
                        <a:lumMod val="25000"/>
                      </a:schemeClr>
                    </a:solidFill>
                  </a:rPr>
                  <a:t>. That is, relative performance is crucial.</a:t>
                </a:r>
              </a:p>
              <a:p>
                <a:pPr marL="819150" indent="-457200">
                  <a:lnSpc>
                    <a:spcPct val="120000"/>
                  </a:lnSpc>
                  <a:buClr>
                    <a:srgbClr val="0070C0"/>
                  </a:buClr>
                  <a:buSzPct val="50000"/>
                  <a:buFont typeface="Wingdings" panose="05000000000000000000" pitchFamily="2" charset="2"/>
                  <a:buChar char="v"/>
                </a:pPr>
                <a:endParaRPr lang="en-AU" i="1" dirty="0">
                  <a:solidFill>
                    <a:schemeClr val="bg2">
                      <a:lumMod val="25000"/>
                    </a:schemeClr>
                  </a:solidFill>
                </a:endParaRPr>
              </a:p>
              <a:p>
                <a:pPr marL="361950" indent="0" algn="ctr">
                  <a:lnSpc>
                    <a:spcPct val="120000"/>
                  </a:lnSpc>
                  <a:buClr>
                    <a:srgbClr val="0070C0"/>
                  </a:buClr>
                  <a:buSzPct val="50000"/>
                  <a:buNone/>
                </a:pPr>
                <a:endParaRPr lang="en-AU" i="1" dirty="0">
                  <a:solidFill>
                    <a:schemeClr val="bg2">
                      <a:lumMod val="25000"/>
                    </a:schemeClr>
                  </a:solidFill>
                </a:endParaRPr>
              </a:p>
              <a:p>
                <a:pPr marL="0" indent="0">
                  <a:lnSpc>
                    <a:spcPct val="120000"/>
                  </a:lnSpc>
                  <a:buClr>
                    <a:srgbClr val="0070C0"/>
                  </a:buClr>
                  <a:buSzPct val="50000"/>
                  <a:buNone/>
                </a:pPr>
                <a:endParaRPr lang="en-AU" dirty="0"/>
              </a:p>
              <a:p>
                <a:pPr marL="806450" indent="-447675">
                  <a:lnSpc>
                    <a:spcPct val="120000"/>
                  </a:lnSpc>
                  <a:buClr>
                    <a:srgbClr val="0070C0"/>
                  </a:buClr>
                  <a:buSzPct val="50000"/>
                  <a:buFont typeface="Wingdings" panose="05000000000000000000" pitchFamily="2" charset="2"/>
                  <a:buChar char="v"/>
                </a:pPr>
                <a:endParaRPr lang="en-AU" i="1" dirty="0">
                  <a:solidFill>
                    <a:schemeClr val="bg2">
                      <a:lumMod val="50000"/>
                    </a:schemeClr>
                  </a:solidFill>
                </a:endParaRPr>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t="-700" r="-1101"/>
                </a:stretch>
              </a:blipFill>
            </p:spPr>
            <p:txBody>
              <a:bodyPr/>
              <a:lstStyle/>
              <a:p>
                <a:r>
                  <a:rPr lang="en-AU">
                    <a:noFill/>
                  </a:rPr>
                  <a:t> </a:t>
                </a:r>
              </a:p>
            </p:txBody>
          </p:sp>
        </mc:Fallback>
      </mc:AlternateContent>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13</a:t>
            </a:fld>
            <a:endParaRPr lang="en-AU"/>
          </a:p>
        </p:txBody>
      </p:sp>
    </p:spTree>
    <p:extLst>
      <p:ext uri="{BB962C8B-B14F-4D97-AF65-F5344CB8AC3E}">
        <p14:creationId xmlns:p14="http://schemas.microsoft.com/office/powerpoint/2010/main" val="2781768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Relative Performance Contract</a:t>
            </a:r>
            <a:endParaRPr lang="en-AU" b="1" i="1" dirty="0">
              <a:solidFill>
                <a:srgbClr val="00206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361950" indent="-361950">
                  <a:lnSpc>
                    <a:spcPct val="120000"/>
                  </a:lnSpc>
                  <a:buClr>
                    <a:srgbClr val="0070C0"/>
                  </a:buClr>
                  <a:buSzPct val="50000"/>
                  <a:buFont typeface="Wingdings" panose="05000000000000000000" pitchFamily="2" charset="2"/>
                  <a:buChar char="q"/>
                </a:pPr>
                <a:r>
                  <a:rPr lang="en-AU" dirty="0"/>
                  <a:t>If:</a:t>
                </a:r>
              </a:p>
              <a:p>
                <a:pPr marL="361950" indent="0" algn="ctr">
                  <a:lnSpc>
                    <a:spcPct val="120000"/>
                  </a:lnSpc>
                  <a:buClr>
                    <a:srgbClr val="0070C0"/>
                  </a:buClr>
                  <a:buSzPct val="50000"/>
                  <a:buNone/>
                </a:pPr>
                <a14:m>
                  <m:oMathPara xmlns:m="http://schemas.openxmlformats.org/officeDocument/2006/math">
                    <m:oMathParaPr>
                      <m:jc m:val="centerGroup"/>
                    </m:oMathParaPr>
                    <m:oMath xmlns:m="http://schemas.openxmlformats.org/officeDocument/2006/math">
                      <m:r>
                        <a:rPr lang="en-AU" b="0" i="1" smtClean="0">
                          <a:latin typeface="Cambria Math"/>
                          <a:ea typeface="Cambria Math"/>
                        </a:rPr>
                        <m:t>𝐶𝑜𝑚𝑝𝑒𝑛𝑠𝑎𝑡𝑖𝑜𝑛</m:t>
                      </m:r>
                      <m:r>
                        <a:rPr lang="en-AU" b="0" i="1" smtClean="0">
                          <a:latin typeface="Cambria Math"/>
                          <a:ea typeface="Cambria Math"/>
                        </a:rPr>
                        <m:t>= </m:t>
                      </m:r>
                      <m:sSub>
                        <m:sSubPr>
                          <m:ctrlPr>
                            <a:rPr lang="en-AU" b="0" i="1" smtClean="0">
                              <a:latin typeface="Cambria Math" panose="02040503050406030204" pitchFamily="18" charset="0"/>
                              <a:ea typeface="Cambria Math"/>
                            </a:rPr>
                          </m:ctrlPr>
                        </m:sSubPr>
                        <m:e>
                          <m:r>
                            <a:rPr lang="en-AU" b="0" i="1" smtClean="0">
                              <a:latin typeface="Cambria Math"/>
                              <a:ea typeface="Cambria Math"/>
                            </a:rPr>
                            <m:t>𝑤</m:t>
                          </m:r>
                        </m:e>
                        <m:sub>
                          <m:r>
                            <a:rPr lang="en-AU" b="0" i="1" smtClean="0">
                              <a:latin typeface="Cambria Math"/>
                              <a:ea typeface="Cambria Math"/>
                            </a:rPr>
                            <m:t>0</m:t>
                          </m:r>
                        </m:sub>
                      </m:sSub>
                      <m:r>
                        <a:rPr lang="en-AU" b="0" i="1" smtClean="0">
                          <a:latin typeface="Cambria Math"/>
                          <a:ea typeface="Cambria Math"/>
                        </a:rPr>
                        <m:t>+</m:t>
                      </m:r>
                      <m:r>
                        <a:rPr lang="en-AU" b="0" i="1" smtClean="0">
                          <a:latin typeface="Cambria Math"/>
                          <a:ea typeface="Cambria Math"/>
                        </a:rPr>
                        <m:t>𝛽</m:t>
                      </m:r>
                      <m:d>
                        <m:dPr>
                          <m:ctrlPr>
                            <a:rPr lang="en-AU" b="0" i="1" smtClean="0">
                              <a:latin typeface="Cambria Math" panose="02040503050406030204" pitchFamily="18" charset="0"/>
                              <a:ea typeface="Cambria Math"/>
                            </a:rPr>
                          </m:ctrlPr>
                        </m:dPr>
                        <m:e>
                          <m:r>
                            <a:rPr lang="en-AU" b="0" i="1" smtClean="0">
                              <a:latin typeface="Cambria Math"/>
                              <a:ea typeface="Cambria Math"/>
                            </a:rPr>
                            <m:t>𝑄</m:t>
                          </m:r>
                          <m:r>
                            <a:rPr lang="en-AU" b="0" i="1" smtClean="0">
                              <a:latin typeface="Cambria Math"/>
                              <a:ea typeface="Cambria Math"/>
                            </a:rPr>
                            <m:t>−</m:t>
                          </m:r>
                          <m:r>
                            <a:rPr lang="en-AU" b="0" i="1" smtClean="0">
                              <a:latin typeface="Cambria Math"/>
                              <a:ea typeface="Cambria Math"/>
                            </a:rPr>
                            <m:t>𝛾</m:t>
                          </m:r>
                          <m:acc>
                            <m:accPr>
                              <m:chr m:val="̅"/>
                              <m:ctrlPr>
                                <a:rPr lang="en-AU" b="0" i="1" smtClean="0">
                                  <a:latin typeface="Cambria Math" panose="02040503050406030204" pitchFamily="18" charset="0"/>
                                  <a:ea typeface="Cambria Math"/>
                                </a:rPr>
                              </m:ctrlPr>
                            </m:accPr>
                            <m:e>
                              <m:r>
                                <a:rPr lang="en-AU" b="0" i="1" smtClean="0">
                                  <a:latin typeface="Cambria Math"/>
                                  <a:ea typeface="Cambria Math"/>
                                </a:rPr>
                                <m:t>𝑄</m:t>
                              </m:r>
                            </m:e>
                          </m:acc>
                        </m:e>
                      </m:d>
                    </m:oMath>
                  </m:oMathPara>
                </a14:m>
                <a:endParaRPr lang="en-AU" i="1" dirty="0">
                  <a:solidFill>
                    <a:schemeClr val="bg2">
                      <a:lumMod val="25000"/>
                    </a:schemeClr>
                  </a:solidFill>
                </a:endParaRPr>
              </a:p>
              <a:p>
                <a:pPr marL="361950" indent="0">
                  <a:lnSpc>
                    <a:spcPct val="120000"/>
                  </a:lnSpc>
                  <a:buClr>
                    <a:srgbClr val="0070C0"/>
                  </a:buClr>
                  <a:buSzPct val="50000"/>
                  <a:buNone/>
                </a:pPr>
                <a:r>
                  <a:rPr lang="en-AU" i="1" dirty="0">
                    <a:solidFill>
                      <a:schemeClr val="bg2">
                        <a:lumMod val="25000"/>
                      </a:schemeClr>
                    </a:solidFill>
                  </a:rPr>
                  <a:t>Where </a:t>
                </a:r>
                <a14:m>
                  <m:oMath xmlns:m="http://schemas.openxmlformats.org/officeDocument/2006/math">
                    <m:sSub>
                      <m:sSubPr>
                        <m:ctrlPr>
                          <a:rPr lang="en-AU" i="1">
                            <a:latin typeface="Cambria Math" panose="02040503050406030204" pitchFamily="18" charset="0"/>
                            <a:ea typeface="Cambria Math"/>
                          </a:rPr>
                        </m:ctrlPr>
                      </m:sSubPr>
                      <m:e>
                        <m:r>
                          <a:rPr lang="en-AU" i="1">
                            <a:latin typeface="Cambria Math"/>
                            <a:ea typeface="Cambria Math"/>
                          </a:rPr>
                          <m:t>𝑤</m:t>
                        </m:r>
                      </m:e>
                      <m:sub>
                        <m:r>
                          <a:rPr lang="en-AU" i="1">
                            <a:latin typeface="Cambria Math"/>
                            <a:ea typeface="Cambria Math"/>
                          </a:rPr>
                          <m:t>0</m:t>
                        </m:r>
                      </m:sub>
                    </m:sSub>
                    <m:r>
                      <a:rPr lang="en-AU" b="0" i="1" smtClean="0">
                        <a:latin typeface="Cambria Math"/>
                        <a:ea typeface="Cambria Math"/>
                      </a:rPr>
                      <m:t> &amp; </m:t>
                    </m:r>
                    <m:r>
                      <a:rPr lang="en-AU" i="1">
                        <a:latin typeface="Cambria Math"/>
                        <a:ea typeface="Cambria Math"/>
                      </a:rPr>
                      <m:t>𝛽</m:t>
                    </m:r>
                  </m:oMath>
                </a14:m>
                <a:r>
                  <a:rPr lang="en-AU" i="1" dirty="0">
                    <a:solidFill>
                      <a:schemeClr val="bg2">
                        <a:lumMod val="25000"/>
                      </a:schemeClr>
                    </a:solidFill>
                  </a:rPr>
                  <a:t> are fixed parameters; </a:t>
                </a:r>
                <a14:m>
                  <m:oMath xmlns:m="http://schemas.openxmlformats.org/officeDocument/2006/math">
                    <m:r>
                      <a:rPr lang="en-AU" i="1">
                        <a:latin typeface="Cambria Math"/>
                        <a:ea typeface="Cambria Math"/>
                      </a:rPr>
                      <m:t>𝑄</m:t>
                    </m:r>
                  </m:oMath>
                </a14:m>
                <a:r>
                  <a:rPr lang="en-AU" i="1" dirty="0">
                    <a:solidFill>
                      <a:schemeClr val="bg2">
                        <a:lumMod val="25000"/>
                      </a:schemeClr>
                    </a:solidFill>
                  </a:rPr>
                  <a:t> is the employees own output and </a:t>
                </a:r>
                <a14:m>
                  <m:oMath xmlns:m="http://schemas.openxmlformats.org/officeDocument/2006/math">
                    <m:acc>
                      <m:accPr>
                        <m:chr m:val="̅"/>
                        <m:ctrlPr>
                          <a:rPr lang="en-AU" i="1">
                            <a:latin typeface="Cambria Math" panose="02040503050406030204" pitchFamily="18" charset="0"/>
                            <a:ea typeface="Cambria Math"/>
                          </a:rPr>
                        </m:ctrlPr>
                      </m:accPr>
                      <m:e>
                        <m:r>
                          <a:rPr lang="en-AU" i="1">
                            <a:latin typeface="Cambria Math"/>
                            <a:ea typeface="Cambria Math"/>
                          </a:rPr>
                          <m:t>𝑄</m:t>
                        </m:r>
                      </m:e>
                    </m:acc>
                  </m:oMath>
                </a14:m>
                <a:r>
                  <a:rPr lang="en-AU" i="1" dirty="0">
                    <a:solidFill>
                      <a:schemeClr val="bg2">
                        <a:lumMod val="25000"/>
                      </a:schemeClr>
                    </a:solidFill>
                  </a:rPr>
                  <a:t> is the average output of reference group. </a:t>
                </a:r>
              </a:p>
              <a:p>
                <a:pPr marL="360363" indent="-360363">
                  <a:lnSpc>
                    <a:spcPct val="120000"/>
                  </a:lnSpc>
                  <a:buClr>
                    <a:srgbClr val="0070C0"/>
                  </a:buClr>
                  <a:buSzPct val="50000"/>
                  <a:buFont typeface="Wingdings" panose="05000000000000000000" pitchFamily="2" charset="2"/>
                  <a:buChar char="q"/>
                </a:pPr>
                <a:r>
                  <a:rPr lang="en-AU" i="1" dirty="0">
                    <a:solidFill>
                      <a:schemeClr val="bg2">
                        <a:lumMod val="25000"/>
                      </a:schemeClr>
                    </a:solidFill>
                  </a:rPr>
                  <a:t>Key question: 	</a:t>
                </a:r>
              </a:p>
              <a:p>
                <a:pPr marL="0" indent="0" algn="ctr">
                  <a:lnSpc>
                    <a:spcPct val="120000"/>
                  </a:lnSpc>
                  <a:buClr>
                    <a:srgbClr val="0070C0"/>
                  </a:buClr>
                  <a:buSzPct val="50000"/>
                  <a:buNone/>
                </a:pPr>
                <a:r>
                  <a:rPr lang="en-AU" b="1" i="1" dirty="0">
                    <a:solidFill>
                      <a:srgbClr val="FF0000"/>
                    </a:solidFill>
                  </a:rPr>
                  <a:t>How to choose optimal </a:t>
                </a:r>
                <a14:m>
                  <m:oMath xmlns:m="http://schemas.openxmlformats.org/officeDocument/2006/math">
                    <m:r>
                      <a:rPr lang="en-AU" b="1" i="1">
                        <a:solidFill>
                          <a:srgbClr val="FF0000"/>
                        </a:solidFill>
                        <a:latin typeface="Cambria Math"/>
                        <a:ea typeface="Cambria Math"/>
                      </a:rPr>
                      <m:t>𝜸</m:t>
                    </m:r>
                  </m:oMath>
                </a14:m>
                <a:r>
                  <a:rPr lang="en-AU" b="1" i="1" dirty="0">
                    <a:solidFill>
                      <a:srgbClr val="FF0000"/>
                    </a:solidFill>
                  </a:rPr>
                  <a:t>?</a:t>
                </a:r>
              </a:p>
              <a:p>
                <a:pPr marL="361950" indent="0" algn="ctr">
                  <a:lnSpc>
                    <a:spcPct val="120000"/>
                  </a:lnSpc>
                  <a:buClr>
                    <a:srgbClr val="0070C0"/>
                  </a:buClr>
                  <a:buSzPct val="50000"/>
                  <a:buNone/>
                </a:pPr>
                <a:endParaRPr lang="en-AU" i="1" dirty="0">
                  <a:solidFill>
                    <a:schemeClr val="bg2">
                      <a:lumMod val="25000"/>
                    </a:schemeClr>
                  </a:solidFill>
                </a:endParaRPr>
              </a:p>
              <a:p>
                <a:pPr marL="0" indent="0">
                  <a:lnSpc>
                    <a:spcPct val="120000"/>
                  </a:lnSpc>
                  <a:buClr>
                    <a:srgbClr val="0070C0"/>
                  </a:buClr>
                  <a:buSzPct val="50000"/>
                  <a:buNone/>
                </a:pPr>
                <a:endParaRPr lang="en-AU" dirty="0"/>
              </a:p>
              <a:p>
                <a:pPr marL="806450" indent="-447675">
                  <a:lnSpc>
                    <a:spcPct val="120000"/>
                  </a:lnSpc>
                  <a:buClr>
                    <a:srgbClr val="0070C0"/>
                  </a:buClr>
                  <a:buSzPct val="50000"/>
                  <a:buFont typeface="Wingdings" panose="05000000000000000000" pitchFamily="2" charset="2"/>
                  <a:buChar char="v"/>
                </a:pPr>
                <a:endParaRPr lang="en-AU" i="1" dirty="0">
                  <a:solidFill>
                    <a:schemeClr val="bg2">
                      <a:lumMod val="50000"/>
                    </a:schemeClr>
                  </a:solidFill>
                </a:endParaRPr>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16" t="-140" r="-232"/>
                </a:stretch>
              </a:blipFill>
            </p:spPr>
            <p:txBody>
              <a:bodyPr/>
              <a:lstStyle/>
              <a:p>
                <a:r>
                  <a:rPr lang="en-AU">
                    <a:noFill/>
                  </a:rPr>
                  <a:t> </a:t>
                </a:r>
              </a:p>
            </p:txBody>
          </p:sp>
        </mc:Fallback>
      </mc:AlternateContent>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14</a:t>
            </a:fld>
            <a:endParaRPr lang="en-AU"/>
          </a:p>
        </p:txBody>
      </p:sp>
    </p:spTree>
    <p:extLst>
      <p:ext uri="{BB962C8B-B14F-4D97-AF65-F5344CB8AC3E}">
        <p14:creationId xmlns:p14="http://schemas.microsoft.com/office/powerpoint/2010/main" val="803746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Relative Performance Contract</a:t>
            </a:r>
            <a:endParaRPr lang="en-AU" b="1" i="1" dirty="0">
              <a:solidFill>
                <a:srgbClr val="00206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361950" indent="-361950">
                  <a:lnSpc>
                    <a:spcPct val="120000"/>
                  </a:lnSpc>
                  <a:buClr>
                    <a:srgbClr val="0070C0"/>
                  </a:buClr>
                  <a:buSzPct val="50000"/>
                  <a:buFont typeface="Wingdings" panose="05000000000000000000" pitchFamily="2" charset="2"/>
                  <a:buChar char="q"/>
                </a:pPr>
                <a:r>
                  <a:rPr lang="en-AU" dirty="0"/>
                  <a:t>Note the following:</a:t>
                </a:r>
              </a:p>
              <a:p>
                <a:pPr marL="895350" indent="-533400">
                  <a:lnSpc>
                    <a:spcPct val="120000"/>
                  </a:lnSpc>
                  <a:buClr>
                    <a:srgbClr val="0070C0"/>
                  </a:buClr>
                  <a:buSzPct val="100000"/>
                  <a:buFont typeface="+mj-lt"/>
                  <a:buAutoNum type="alphaLcParenR"/>
                </a:pPr>
                <a:r>
                  <a:rPr lang="en-AU" dirty="0"/>
                  <a:t>Expected compensation can be held constant by adjusting </a:t>
                </a:r>
                <a14:m>
                  <m:oMath xmlns:m="http://schemas.openxmlformats.org/officeDocument/2006/math">
                    <m:sSub>
                      <m:sSubPr>
                        <m:ctrlPr>
                          <a:rPr lang="en-AU" i="1">
                            <a:latin typeface="Cambria Math" panose="02040503050406030204" pitchFamily="18" charset="0"/>
                            <a:ea typeface="Cambria Math"/>
                          </a:rPr>
                        </m:ctrlPr>
                      </m:sSubPr>
                      <m:e>
                        <m:r>
                          <a:rPr lang="en-AU" i="1">
                            <a:latin typeface="Cambria Math"/>
                            <a:ea typeface="Cambria Math"/>
                          </a:rPr>
                          <m:t>𝑤</m:t>
                        </m:r>
                      </m:e>
                      <m:sub>
                        <m:r>
                          <a:rPr lang="en-AU" i="1">
                            <a:latin typeface="Cambria Math"/>
                            <a:ea typeface="Cambria Math"/>
                          </a:rPr>
                          <m:t>0</m:t>
                        </m:r>
                      </m:sub>
                    </m:sSub>
                  </m:oMath>
                </a14:m>
                <a:r>
                  <a:rPr lang="en-AU" dirty="0"/>
                  <a:t> </a:t>
                </a:r>
              </a:p>
              <a:p>
                <a:pPr marL="895350" indent="-533400">
                  <a:lnSpc>
                    <a:spcPct val="120000"/>
                  </a:lnSpc>
                  <a:buClr>
                    <a:srgbClr val="0070C0"/>
                  </a:buClr>
                  <a:buSzPct val="100000"/>
                  <a:buFont typeface="+mj-lt"/>
                  <a:buAutoNum type="alphaLcParenR"/>
                </a:pPr>
                <a:r>
                  <a:rPr lang="en-AU" dirty="0"/>
                  <a:t>In some cases effort is independent of </a:t>
                </a:r>
                <a14:m>
                  <m:oMath xmlns:m="http://schemas.openxmlformats.org/officeDocument/2006/math">
                    <m:r>
                      <a:rPr lang="en-AU" b="0" i="0" smtClean="0">
                        <a:latin typeface="Cambria Math"/>
                        <a:ea typeface="Cambria Math"/>
                      </a:rPr>
                      <m:t> </m:t>
                    </m:r>
                    <m:r>
                      <a:rPr lang="en-AU" i="1">
                        <a:latin typeface="Cambria Math"/>
                        <a:ea typeface="Cambria Math"/>
                      </a:rPr>
                      <m:t>𝛾</m:t>
                    </m:r>
                  </m:oMath>
                </a14:m>
                <a:r>
                  <a:rPr lang="en-AU" dirty="0"/>
                  <a:t> – </a:t>
                </a:r>
                <a:r>
                  <a:rPr lang="en-AU" b="1" i="1" dirty="0">
                    <a:solidFill>
                      <a:srgbClr val="FF0000"/>
                    </a:solidFill>
                  </a:rPr>
                  <a:t>see next slide</a:t>
                </a:r>
              </a:p>
              <a:p>
                <a:pPr marL="895350" indent="-533400">
                  <a:lnSpc>
                    <a:spcPct val="120000"/>
                  </a:lnSpc>
                  <a:buClr>
                    <a:srgbClr val="0070C0"/>
                  </a:buClr>
                  <a:buSzPct val="100000"/>
                  <a:buFont typeface="+mj-lt"/>
                  <a:buAutoNum type="alphaLcParenR"/>
                </a:pPr>
                <a:r>
                  <a:rPr lang="en-AU" dirty="0"/>
                  <a:t>Can ask how to choose of </a:t>
                </a:r>
                <a14:m>
                  <m:oMath xmlns:m="http://schemas.openxmlformats.org/officeDocument/2006/math">
                    <m:r>
                      <a:rPr lang="en-AU">
                        <a:latin typeface="Cambria Math"/>
                        <a:ea typeface="Cambria Math"/>
                      </a:rPr>
                      <m:t> </m:t>
                    </m:r>
                    <m:r>
                      <a:rPr lang="en-AU" i="1">
                        <a:latin typeface="Cambria Math"/>
                        <a:ea typeface="Cambria Math"/>
                      </a:rPr>
                      <m:t>𝛾</m:t>
                    </m:r>
                  </m:oMath>
                </a14:m>
                <a:r>
                  <a:rPr lang="en-AU" dirty="0"/>
                  <a:t> to minimise risk to employee</a:t>
                </a:r>
              </a:p>
              <a:p>
                <a:pPr marL="0" indent="0" algn="ctr">
                  <a:lnSpc>
                    <a:spcPct val="120000"/>
                  </a:lnSpc>
                  <a:buClr>
                    <a:srgbClr val="0070C0"/>
                  </a:buClr>
                  <a:buSzPct val="50000"/>
                  <a:buNone/>
                </a:pPr>
                <a:r>
                  <a:rPr lang="en-AU" b="1" i="1" dirty="0">
                    <a:solidFill>
                      <a:schemeClr val="bg2">
                        <a:lumMod val="50000"/>
                      </a:schemeClr>
                    </a:solidFill>
                  </a:rPr>
                  <a:t>…. Since expected compensation can be same for any </a:t>
                </a:r>
                <a14:m>
                  <m:oMath xmlns:m="http://schemas.openxmlformats.org/officeDocument/2006/math">
                    <m:r>
                      <a:rPr lang="en-AU" b="1" i="1">
                        <a:solidFill>
                          <a:schemeClr val="bg2">
                            <a:lumMod val="50000"/>
                          </a:schemeClr>
                        </a:solidFill>
                        <a:latin typeface="Cambria Math"/>
                        <a:ea typeface="Cambria Math"/>
                      </a:rPr>
                      <m:t>𝜸</m:t>
                    </m:r>
                  </m:oMath>
                </a14:m>
                <a:r>
                  <a:rPr lang="en-AU" b="1" i="1" dirty="0">
                    <a:solidFill>
                      <a:schemeClr val="bg2">
                        <a:lumMod val="50000"/>
                      </a:schemeClr>
                    </a:solidFill>
                  </a:rPr>
                  <a:t> and effort choice not affected by </a:t>
                </a:r>
                <a14:m>
                  <m:oMath xmlns:m="http://schemas.openxmlformats.org/officeDocument/2006/math">
                    <m:r>
                      <a:rPr lang="en-AU" b="1" i="1">
                        <a:solidFill>
                          <a:schemeClr val="bg2">
                            <a:lumMod val="50000"/>
                          </a:schemeClr>
                        </a:solidFill>
                        <a:latin typeface="Cambria Math"/>
                        <a:ea typeface="Cambria Math"/>
                      </a:rPr>
                      <m:t>𝜸</m:t>
                    </m:r>
                  </m:oMath>
                </a14:m>
                <a:r>
                  <a:rPr lang="en-AU" b="1" i="1" dirty="0">
                    <a:solidFill>
                      <a:schemeClr val="bg2">
                        <a:lumMod val="50000"/>
                      </a:schemeClr>
                    </a:solidFill>
                  </a:rPr>
                  <a:t> , then the efficient contract will be one that minimises risk to employee</a:t>
                </a:r>
                <a:r>
                  <a:rPr lang="en-AU" b="1" dirty="0"/>
                  <a:t>.</a:t>
                </a:r>
              </a:p>
              <a:p>
                <a:pPr marL="361950" indent="0" algn="ctr">
                  <a:lnSpc>
                    <a:spcPct val="120000"/>
                  </a:lnSpc>
                  <a:buClr>
                    <a:srgbClr val="0070C0"/>
                  </a:buClr>
                  <a:buSzPct val="50000"/>
                  <a:buNone/>
                </a:pPr>
                <a:endParaRPr lang="en-AU" i="1" dirty="0">
                  <a:solidFill>
                    <a:schemeClr val="bg2">
                      <a:lumMod val="25000"/>
                    </a:schemeClr>
                  </a:solidFill>
                </a:endParaRPr>
              </a:p>
              <a:p>
                <a:pPr marL="0" indent="0">
                  <a:lnSpc>
                    <a:spcPct val="120000"/>
                  </a:lnSpc>
                  <a:buClr>
                    <a:srgbClr val="0070C0"/>
                  </a:buClr>
                  <a:buSzPct val="50000"/>
                  <a:buNone/>
                </a:pPr>
                <a:endParaRPr lang="en-AU" dirty="0"/>
              </a:p>
              <a:p>
                <a:pPr marL="806450" indent="-447675">
                  <a:lnSpc>
                    <a:spcPct val="120000"/>
                  </a:lnSpc>
                  <a:buClr>
                    <a:srgbClr val="0070C0"/>
                  </a:buClr>
                  <a:buSzPct val="50000"/>
                  <a:buFont typeface="Wingdings" panose="05000000000000000000" pitchFamily="2" charset="2"/>
                  <a:buChar char="v"/>
                </a:pPr>
                <a:endParaRPr lang="en-AU" i="1" dirty="0">
                  <a:solidFill>
                    <a:schemeClr val="bg2">
                      <a:lumMod val="50000"/>
                    </a:schemeClr>
                  </a:solidFill>
                </a:endParaRPr>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16" t="-140" r="-348"/>
                </a:stretch>
              </a:blipFill>
            </p:spPr>
            <p:txBody>
              <a:bodyPr/>
              <a:lstStyle/>
              <a:p>
                <a:r>
                  <a:rPr lang="en-AU">
                    <a:noFill/>
                  </a:rPr>
                  <a:t> </a:t>
                </a:r>
              </a:p>
            </p:txBody>
          </p:sp>
        </mc:Fallback>
      </mc:AlternateContent>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15</a:t>
            </a:fld>
            <a:endParaRPr lang="en-AU"/>
          </a:p>
        </p:txBody>
      </p:sp>
    </p:spTree>
    <p:extLst>
      <p:ext uri="{BB962C8B-B14F-4D97-AF65-F5344CB8AC3E}">
        <p14:creationId xmlns:p14="http://schemas.microsoft.com/office/powerpoint/2010/main" val="1437858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Relative Performance Contract</a:t>
            </a:r>
            <a:endParaRPr lang="en-AU" b="1" i="1" dirty="0">
              <a:solidFill>
                <a:srgbClr val="00206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361950" indent="-361950">
                  <a:lnSpc>
                    <a:spcPct val="120000"/>
                  </a:lnSpc>
                  <a:buClr>
                    <a:srgbClr val="0070C0"/>
                  </a:buClr>
                  <a:buSzPct val="50000"/>
                  <a:buFont typeface="Wingdings" panose="05000000000000000000" pitchFamily="2" charset="2"/>
                  <a:buChar char="q"/>
                </a:pPr>
                <a:r>
                  <a:rPr lang="en-AU" dirty="0"/>
                  <a:t>In some cases effort is independent of </a:t>
                </a:r>
                <a14:m>
                  <m:oMath xmlns:m="http://schemas.openxmlformats.org/officeDocument/2006/math">
                    <m:r>
                      <a:rPr lang="en-AU">
                        <a:latin typeface="Cambria Math"/>
                        <a:ea typeface="Cambria Math"/>
                      </a:rPr>
                      <m:t> </m:t>
                    </m:r>
                    <m:r>
                      <a:rPr lang="en-AU" i="1">
                        <a:latin typeface="Cambria Math"/>
                        <a:ea typeface="Cambria Math"/>
                      </a:rPr>
                      <m:t>𝛾</m:t>
                    </m:r>
                  </m:oMath>
                </a14:m>
                <a:r>
                  <a:rPr lang="en-AU" dirty="0"/>
                  <a:t> - </a:t>
                </a:r>
                <a:r>
                  <a:rPr lang="en-AU" b="1" i="1" dirty="0">
                    <a:solidFill>
                      <a:srgbClr val="FF0000"/>
                    </a:solidFill>
                  </a:rPr>
                  <a:t>intuition</a:t>
                </a:r>
              </a:p>
              <a:p>
                <a:pPr marL="819150" indent="-457200">
                  <a:lnSpc>
                    <a:spcPct val="120000"/>
                  </a:lnSpc>
                  <a:buClr>
                    <a:srgbClr val="0070C0"/>
                  </a:buClr>
                  <a:buSzPct val="50000"/>
                  <a:buFont typeface="Wingdings" panose="05000000000000000000" pitchFamily="2" charset="2"/>
                  <a:buChar char="v"/>
                </a:pPr>
                <a:r>
                  <a:rPr lang="en-AU" i="1" dirty="0">
                    <a:solidFill>
                      <a:schemeClr val="bg2">
                        <a:lumMod val="25000"/>
                      </a:schemeClr>
                    </a:solidFill>
                  </a:rPr>
                  <a:t>We assume that the effort of the employee doesn’t effect the average output of others.</a:t>
                </a:r>
              </a:p>
              <a:p>
                <a:pPr marL="360363" indent="-360363">
                  <a:lnSpc>
                    <a:spcPct val="120000"/>
                  </a:lnSpc>
                  <a:buClr>
                    <a:srgbClr val="0070C0"/>
                  </a:buClr>
                  <a:buSzPct val="50000"/>
                  <a:buFont typeface="Wingdings" panose="05000000000000000000" pitchFamily="2" charset="2"/>
                  <a:buChar char="q"/>
                </a:pPr>
                <a:r>
                  <a:rPr lang="en-AU" dirty="0">
                    <a:solidFill>
                      <a:schemeClr val="bg2">
                        <a:lumMod val="25000"/>
                      </a:schemeClr>
                    </a:solidFill>
                  </a:rPr>
                  <a:t>Assume that the employee is risk averse and has a constant coefficient of absolute risk aversion. </a:t>
                </a:r>
              </a:p>
              <a:p>
                <a:pPr marL="0" indent="0">
                  <a:lnSpc>
                    <a:spcPct val="120000"/>
                  </a:lnSpc>
                  <a:buClr>
                    <a:srgbClr val="0070C0"/>
                  </a:buClr>
                  <a:buSzPct val="50000"/>
                  <a:buNone/>
                </a:pPr>
                <a:endParaRPr lang="en-AU" i="1" dirty="0">
                  <a:solidFill>
                    <a:schemeClr val="bg2">
                      <a:lumMod val="25000"/>
                    </a:schemeClr>
                  </a:solidFill>
                </a:endParaRPr>
              </a:p>
              <a:p>
                <a:pPr marL="361950" indent="0" algn="ctr">
                  <a:lnSpc>
                    <a:spcPct val="120000"/>
                  </a:lnSpc>
                  <a:buClr>
                    <a:srgbClr val="0070C0"/>
                  </a:buClr>
                  <a:buSzPct val="50000"/>
                  <a:buNone/>
                </a:pPr>
                <a:endParaRPr lang="en-AU" i="1" dirty="0">
                  <a:solidFill>
                    <a:schemeClr val="bg2">
                      <a:lumMod val="25000"/>
                    </a:schemeClr>
                  </a:solidFill>
                </a:endParaRPr>
              </a:p>
              <a:p>
                <a:pPr marL="0" indent="0">
                  <a:lnSpc>
                    <a:spcPct val="120000"/>
                  </a:lnSpc>
                  <a:buClr>
                    <a:srgbClr val="0070C0"/>
                  </a:buClr>
                  <a:buSzPct val="50000"/>
                  <a:buNone/>
                </a:pPr>
                <a:endParaRPr lang="en-AU" dirty="0"/>
              </a:p>
              <a:p>
                <a:pPr marL="806450" indent="-447675">
                  <a:lnSpc>
                    <a:spcPct val="120000"/>
                  </a:lnSpc>
                  <a:buClr>
                    <a:srgbClr val="0070C0"/>
                  </a:buClr>
                  <a:buSzPct val="50000"/>
                  <a:buFont typeface="Wingdings" panose="05000000000000000000" pitchFamily="2" charset="2"/>
                  <a:buChar char="v"/>
                </a:pPr>
                <a:endParaRPr lang="en-AU" i="1" dirty="0">
                  <a:solidFill>
                    <a:schemeClr val="bg2">
                      <a:lumMod val="50000"/>
                    </a:schemeClr>
                  </a:solidFill>
                </a:endParaRPr>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16" t="-140"/>
                </a:stretch>
              </a:blipFill>
            </p:spPr>
            <p:txBody>
              <a:bodyPr/>
              <a:lstStyle/>
              <a:p>
                <a:r>
                  <a:rPr lang="en-AU">
                    <a:noFill/>
                  </a:rPr>
                  <a:t> </a:t>
                </a:r>
              </a:p>
            </p:txBody>
          </p:sp>
        </mc:Fallback>
      </mc:AlternateContent>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16</a:t>
            </a:fld>
            <a:endParaRPr lang="en-AU"/>
          </a:p>
        </p:txBody>
      </p:sp>
    </p:spTree>
    <p:extLst>
      <p:ext uri="{BB962C8B-B14F-4D97-AF65-F5344CB8AC3E}">
        <p14:creationId xmlns:p14="http://schemas.microsoft.com/office/powerpoint/2010/main" val="1963575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Relative Performance Contract</a:t>
            </a:r>
            <a:endParaRPr lang="en-AU" b="1" i="1" dirty="0">
              <a:solidFill>
                <a:srgbClr val="00206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20000"/>
              </a:bodyPr>
              <a:lstStyle/>
              <a:p>
                <a:pPr marL="361950" indent="-361950">
                  <a:lnSpc>
                    <a:spcPct val="120000"/>
                  </a:lnSpc>
                  <a:buClr>
                    <a:srgbClr val="0070C0"/>
                  </a:buClr>
                  <a:buSzPct val="50000"/>
                  <a:buFont typeface="Wingdings" panose="05000000000000000000" pitchFamily="2" charset="2"/>
                  <a:buChar char="q"/>
                </a:pPr>
                <a:r>
                  <a:rPr lang="en-AU" dirty="0">
                    <a:solidFill>
                      <a:schemeClr val="tx1"/>
                    </a:solidFill>
                  </a:rPr>
                  <a:t>Then his/ her certainty equivalent is given by:</a:t>
                </a:r>
              </a:p>
              <a:p>
                <a:pPr marL="361950" indent="0" algn="ctr">
                  <a:lnSpc>
                    <a:spcPct val="120000"/>
                  </a:lnSpc>
                  <a:buClr>
                    <a:srgbClr val="0070C0"/>
                  </a:buClr>
                  <a:buSzPct val="50000"/>
                  <a:buNone/>
                </a:pPr>
                <a14:m>
                  <m:oMathPara xmlns:m="http://schemas.openxmlformats.org/officeDocument/2006/math">
                    <m:oMathParaPr>
                      <m:jc m:val="centerGroup"/>
                    </m:oMathParaPr>
                    <m:oMath xmlns:m="http://schemas.openxmlformats.org/officeDocument/2006/math">
                      <m:r>
                        <a:rPr lang="en-AU" b="0" i="1" smtClean="0">
                          <a:solidFill>
                            <a:schemeClr val="tx1"/>
                          </a:solidFill>
                          <a:latin typeface="Cambria Math"/>
                          <a:ea typeface="Cambria Math"/>
                        </a:rPr>
                        <m:t>𝐶𝑒𝑟𝑡𝑎𝑖𝑛𝑡𝑦</m:t>
                      </m:r>
                      <m:r>
                        <a:rPr lang="en-AU" b="0" i="1" smtClean="0">
                          <a:solidFill>
                            <a:schemeClr val="tx1"/>
                          </a:solidFill>
                          <a:latin typeface="Cambria Math"/>
                          <a:ea typeface="Cambria Math"/>
                        </a:rPr>
                        <m:t> </m:t>
                      </m:r>
                      <m:r>
                        <a:rPr lang="en-AU" b="0" i="1" smtClean="0">
                          <a:solidFill>
                            <a:schemeClr val="tx1"/>
                          </a:solidFill>
                          <a:latin typeface="Cambria Math"/>
                          <a:ea typeface="Cambria Math"/>
                        </a:rPr>
                        <m:t>𝑒𝑞𝑢𝑖𝑣𝑎𝑙𝑒𝑛𝑡</m:t>
                      </m:r>
                      <m:r>
                        <a:rPr lang="en-AU" b="0" i="1" smtClean="0">
                          <a:solidFill>
                            <a:schemeClr val="tx1"/>
                          </a:solidFill>
                          <a:latin typeface="Cambria Math"/>
                          <a:ea typeface="Cambria Math"/>
                        </a:rPr>
                        <m:t>=</m:t>
                      </m:r>
                      <m:r>
                        <a:rPr lang="en-AU" b="0" i="1" smtClean="0">
                          <a:solidFill>
                            <a:schemeClr val="tx1"/>
                          </a:solidFill>
                          <a:latin typeface="Cambria Math"/>
                          <a:ea typeface="Cambria Math"/>
                        </a:rPr>
                        <m:t>𝐸</m:t>
                      </m:r>
                      <m:r>
                        <a:rPr lang="en-AU" b="0" i="1" smtClean="0">
                          <a:solidFill>
                            <a:schemeClr val="tx1"/>
                          </a:solidFill>
                          <a:latin typeface="Cambria Math"/>
                          <a:ea typeface="Cambria Math"/>
                        </a:rPr>
                        <m:t> </m:t>
                      </m:r>
                      <m:d>
                        <m:dPr>
                          <m:begChr m:val="["/>
                          <m:endChr m:val="]"/>
                          <m:ctrlPr>
                            <a:rPr lang="en-AU" b="0" i="1" smtClean="0">
                              <a:solidFill>
                                <a:schemeClr val="tx1"/>
                              </a:solidFill>
                              <a:latin typeface="Cambria Math" panose="02040503050406030204" pitchFamily="18" charset="0"/>
                              <a:ea typeface="Cambria Math"/>
                            </a:rPr>
                          </m:ctrlPr>
                        </m:dPr>
                        <m:e>
                          <m:sSub>
                            <m:sSubPr>
                              <m:ctrlPr>
                                <a:rPr lang="en-AU" i="1">
                                  <a:solidFill>
                                    <a:schemeClr val="tx1"/>
                                  </a:solidFill>
                                  <a:latin typeface="Cambria Math" panose="02040503050406030204" pitchFamily="18" charset="0"/>
                                  <a:ea typeface="Cambria Math"/>
                                </a:rPr>
                              </m:ctrlPr>
                            </m:sSubPr>
                            <m:e>
                              <m:r>
                                <a:rPr lang="en-AU" i="1">
                                  <a:solidFill>
                                    <a:schemeClr val="tx1"/>
                                  </a:solidFill>
                                  <a:latin typeface="Cambria Math"/>
                                  <a:ea typeface="Cambria Math"/>
                                </a:rPr>
                                <m:t>𝑤</m:t>
                              </m:r>
                            </m:e>
                            <m:sub>
                              <m:r>
                                <a:rPr lang="en-AU" i="1">
                                  <a:solidFill>
                                    <a:schemeClr val="tx1"/>
                                  </a:solidFill>
                                  <a:latin typeface="Cambria Math"/>
                                  <a:ea typeface="Cambria Math"/>
                                </a:rPr>
                                <m:t>0</m:t>
                              </m:r>
                            </m:sub>
                          </m:sSub>
                          <m:r>
                            <a:rPr lang="en-AU" i="1">
                              <a:solidFill>
                                <a:schemeClr val="tx1"/>
                              </a:solidFill>
                              <a:latin typeface="Cambria Math"/>
                              <a:ea typeface="Cambria Math"/>
                            </a:rPr>
                            <m:t>+</m:t>
                          </m:r>
                          <m:r>
                            <a:rPr lang="en-AU" i="1">
                              <a:solidFill>
                                <a:schemeClr val="tx1"/>
                              </a:solidFill>
                              <a:latin typeface="Cambria Math"/>
                              <a:ea typeface="Cambria Math"/>
                            </a:rPr>
                            <m:t>𝛽</m:t>
                          </m:r>
                          <m:r>
                            <a:rPr lang="en-AU" b="0" i="1" smtClean="0">
                              <a:solidFill>
                                <a:schemeClr val="tx1"/>
                              </a:solidFill>
                              <a:latin typeface="Cambria Math"/>
                              <a:ea typeface="Cambria Math"/>
                            </a:rPr>
                            <m:t>𝐸</m:t>
                          </m:r>
                          <m:d>
                            <m:dPr>
                              <m:ctrlPr>
                                <a:rPr lang="en-AU" i="1">
                                  <a:solidFill>
                                    <a:schemeClr val="tx1"/>
                                  </a:solidFill>
                                  <a:latin typeface="Cambria Math" panose="02040503050406030204" pitchFamily="18" charset="0"/>
                                  <a:ea typeface="Cambria Math"/>
                                </a:rPr>
                              </m:ctrlPr>
                            </m:dPr>
                            <m:e>
                              <m:r>
                                <a:rPr lang="en-AU" i="1">
                                  <a:solidFill>
                                    <a:schemeClr val="tx1"/>
                                  </a:solidFill>
                                  <a:latin typeface="Cambria Math"/>
                                  <a:ea typeface="Cambria Math"/>
                                </a:rPr>
                                <m:t>𝑄</m:t>
                              </m:r>
                              <m:r>
                                <a:rPr lang="en-AU" i="1">
                                  <a:solidFill>
                                    <a:schemeClr val="tx1"/>
                                  </a:solidFill>
                                  <a:latin typeface="Cambria Math"/>
                                  <a:ea typeface="Cambria Math"/>
                                </a:rPr>
                                <m:t>−</m:t>
                              </m:r>
                              <m:r>
                                <a:rPr lang="en-AU" i="1">
                                  <a:solidFill>
                                    <a:schemeClr val="tx1"/>
                                  </a:solidFill>
                                  <a:latin typeface="Cambria Math"/>
                                  <a:ea typeface="Cambria Math"/>
                                </a:rPr>
                                <m:t>𝛾</m:t>
                              </m:r>
                              <m:acc>
                                <m:accPr>
                                  <m:chr m:val="̅"/>
                                  <m:ctrlPr>
                                    <a:rPr lang="en-AU" i="1">
                                      <a:solidFill>
                                        <a:schemeClr val="tx1"/>
                                      </a:solidFill>
                                      <a:latin typeface="Cambria Math" panose="02040503050406030204" pitchFamily="18" charset="0"/>
                                      <a:ea typeface="Cambria Math"/>
                                    </a:rPr>
                                  </m:ctrlPr>
                                </m:accPr>
                                <m:e>
                                  <m:r>
                                    <a:rPr lang="en-AU" i="1">
                                      <a:solidFill>
                                        <a:schemeClr val="tx1"/>
                                      </a:solidFill>
                                      <a:latin typeface="Cambria Math"/>
                                      <a:ea typeface="Cambria Math"/>
                                    </a:rPr>
                                    <m:t>𝑄</m:t>
                                  </m:r>
                                </m:e>
                              </m:acc>
                            </m:e>
                          </m:d>
                        </m:e>
                      </m:d>
                      <m:r>
                        <a:rPr lang="en-AU" b="0" i="1" smtClean="0">
                          <a:solidFill>
                            <a:schemeClr val="tx1"/>
                          </a:solidFill>
                          <a:latin typeface="Cambria Math"/>
                          <a:ea typeface="Cambria Math"/>
                        </a:rPr>
                        <m:t>−0.5</m:t>
                      </m:r>
                      <m:r>
                        <a:rPr lang="en-AU" b="0" i="1" smtClean="0">
                          <a:solidFill>
                            <a:schemeClr val="tx1"/>
                          </a:solidFill>
                          <a:latin typeface="Cambria Math"/>
                          <a:ea typeface="Cambria Math"/>
                        </a:rPr>
                        <m:t>𝑟</m:t>
                      </m:r>
                      <m:sSup>
                        <m:sSupPr>
                          <m:ctrlPr>
                            <a:rPr lang="en-AU" b="0" i="1" smtClean="0">
                              <a:solidFill>
                                <a:schemeClr val="tx1"/>
                              </a:solidFill>
                              <a:latin typeface="Cambria Math" panose="02040503050406030204" pitchFamily="18" charset="0"/>
                              <a:ea typeface="Cambria Math"/>
                            </a:rPr>
                          </m:ctrlPr>
                        </m:sSupPr>
                        <m:e>
                          <m:r>
                            <a:rPr lang="en-AU" b="0" i="1" smtClean="0">
                              <a:solidFill>
                                <a:schemeClr val="tx1"/>
                              </a:solidFill>
                              <a:latin typeface="Cambria Math"/>
                              <a:ea typeface="Cambria Math"/>
                            </a:rPr>
                            <m:t>𝑠</m:t>
                          </m:r>
                        </m:e>
                        <m:sup>
                          <m:r>
                            <a:rPr lang="en-AU" b="0" i="1" smtClean="0">
                              <a:solidFill>
                                <a:schemeClr val="tx1"/>
                              </a:solidFill>
                              <a:latin typeface="Cambria Math"/>
                              <a:ea typeface="Cambria Math"/>
                            </a:rPr>
                            <m:t>2</m:t>
                          </m:r>
                        </m:sup>
                      </m:sSup>
                      <m:r>
                        <a:rPr lang="en-AU" b="0" i="1" smtClean="0">
                          <a:solidFill>
                            <a:schemeClr val="tx1"/>
                          </a:solidFill>
                          <a:latin typeface="Cambria Math"/>
                          <a:ea typeface="Cambria Math"/>
                        </a:rPr>
                        <m:t>−</m:t>
                      </m:r>
                      <m:r>
                        <a:rPr lang="en-AU" b="0" i="1" smtClean="0">
                          <a:solidFill>
                            <a:schemeClr val="tx1"/>
                          </a:solidFill>
                          <a:latin typeface="Cambria Math"/>
                          <a:ea typeface="Cambria Math"/>
                        </a:rPr>
                        <m:t>𝐶</m:t>
                      </m:r>
                      <m:d>
                        <m:dPr>
                          <m:ctrlPr>
                            <a:rPr lang="en-AU" b="0" i="1" smtClean="0">
                              <a:solidFill>
                                <a:schemeClr val="tx1"/>
                              </a:solidFill>
                              <a:latin typeface="Cambria Math" panose="02040503050406030204" pitchFamily="18" charset="0"/>
                              <a:ea typeface="Cambria Math"/>
                            </a:rPr>
                          </m:ctrlPr>
                        </m:dPr>
                        <m:e>
                          <m:r>
                            <a:rPr lang="en-AU" b="0" i="1" smtClean="0">
                              <a:solidFill>
                                <a:schemeClr val="tx1"/>
                              </a:solidFill>
                              <a:latin typeface="Cambria Math"/>
                              <a:ea typeface="Cambria Math"/>
                            </a:rPr>
                            <m:t>𝑒</m:t>
                          </m:r>
                        </m:e>
                      </m:d>
                    </m:oMath>
                  </m:oMathPara>
                </a14:m>
                <a:endParaRPr lang="en-AU" i="1" dirty="0">
                  <a:solidFill>
                    <a:schemeClr val="tx1"/>
                  </a:solidFill>
                </a:endParaRPr>
              </a:p>
              <a:p>
                <a:pPr marL="819150" indent="-457200">
                  <a:lnSpc>
                    <a:spcPct val="120000"/>
                  </a:lnSpc>
                  <a:buClr>
                    <a:srgbClr val="0070C0"/>
                  </a:buClr>
                  <a:buSzPct val="50000"/>
                  <a:buFont typeface="Wingdings" panose="05000000000000000000" pitchFamily="2" charset="2"/>
                  <a:buChar char="v"/>
                </a:pPr>
                <a:r>
                  <a:rPr lang="en-AU" i="1" dirty="0">
                    <a:solidFill>
                      <a:schemeClr val="bg2">
                        <a:lumMod val="50000"/>
                      </a:schemeClr>
                    </a:solidFill>
                  </a:rPr>
                  <a:t>Where </a:t>
                </a:r>
                <a14:m>
                  <m:oMath xmlns:m="http://schemas.openxmlformats.org/officeDocument/2006/math">
                    <m:r>
                      <a:rPr lang="en-AU" i="1">
                        <a:solidFill>
                          <a:schemeClr val="bg2">
                            <a:lumMod val="50000"/>
                          </a:schemeClr>
                        </a:solidFill>
                        <a:latin typeface="Cambria Math"/>
                        <a:ea typeface="Cambria Math"/>
                      </a:rPr>
                      <m:t>𝑟</m:t>
                    </m:r>
                  </m:oMath>
                </a14:m>
                <a:r>
                  <a:rPr lang="en-AU" i="1" dirty="0">
                    <a:solidFill>
                      <a:schemeClr val="bg2">
                        <a:lumMod val="50000"/>
                      </a:schemeClr>
                    </a:solidFill>
                  </a:rPr>
                  <a:t> is a measure of risk aversion and </a:t>
                </a:r>
                <a14:m>
                  <m:oMath xmlns:m="http://schemas.openxmlformats.org/officeDocument/2006/math">
                    <m:sSup>
                      <m:sSupPr>
                        <m:ctrlPr>
                          <a:rPr lang="en-AU" i="1">
                            <a:solidFill>
                              <a:schemeClr val="bg2">
                                <a:lumMod val="50000"/>
                              </a:schemeClr>
                            </a:solidFill>
                            <a:latin typeface="Cambria Math" panose="02040503050406030204" pitchFamily="18" charset="0"/>
                            <a:ea typeface="Cambria Math"/>
                          </a:rPr>
                        </m:ctrlPr>
                      </m:sSupPr>
                      <m:e>
                        <m:r>
                          <a:rPr lang="en-AU" i="1">
                            <a:solidFill>
                              <a:schemeClr val="bg2">
                                <a:lumMod val="50000"/>
                              </a:schemeClr>
                            </a:solidFill>
                            <a:latin typeface="Cambria Math"/>
                            <a:ea typeface="Cambria Math"/>
                          </a:rPr>
                          <m:t>𝑠</m:t>
                        </m:r>
                      </m:e>
                      <m:sup>
                        <m:r>
                          <a:rPr lang="en-AU" i="1">
                            <a:solidFill>
                              <a:schemeClr val="bg2">
                                <a:lumMod val="50000"/>
                              </a:schemeClr>
                            </a:solidFill>
                            <a:latin typeface="Cambria Math"/>
                            <a:ea typeface="Cambria Math"/>
                          </a:rPr>
                          <m:t>2</m:t>
                        </m:r>
                      </m:sup>
                    </m:sSup>
                  </m:oMath>
                </a14:m>
                <a:r>
                  <a:rPr lang="en-AU" i="1" dirty="0">
                    <a:solidFill>
                      <a:schemeClr val="bg2">
                        <a:lumMod val="50000"/>
                      </a:schemeClr>
                    </a:solidFill>
                  </a:rPr>
                  <a:t> is a measure of variance of compensation</a:t>
                </a:r>
              </a:p>
              <a:p>
                <a:pPr marL="819150" indent="-457200">
                  <a:lnSpc>
                    <a:spcPct val="120000"/>
                  </a:lnSpc>
                  <a:buClr>
                    <a:srgbClr val="0070C0"/>
                  </a:buClr>
                  <a:buSzPct val="50000"/>
                  <a:buFont typeface="Wingdings" panose="05000000000000000000" pitchFamily="2" charset="2"/>
                  <a:buChar char="v"/>
                </a:pPr>
                <a:r>
                  <a:rPr lang="en-AU" i="1" dirty="0">
                    <a:solidFill>
                      <a:schemeClr val="bg2">
                        <a:lumMod val="50000"/>
                      </a:schemeClr>
                    </a:solidFill>
                  </a:rPr>
                  <a:t>That is, first term is expected compensation, second term is risk premium and third term is the cost of effort</a:t>
                </a:r>
                <a:endParaRPr lang="en-AU" i="1" dirty="0">
                  <a:solidFill>
                    <a:schemeClr val="tx1"/>
                  </a:solidFill>
                </a:endParaRPr>
              </a:p>
              <a:p>
                <a:pPr marL="361950" indent="-361950">
                  <a:lnSpc>
                    <a:spcPct val="120000"/>
                  </a:lnSpc>
                  <a:buClr>
                    <a:srgbClr val="0070C0"/>
                  </a:buClr>
                  <a:buSzPct val="50000"/>
                  <a:buFont typeface="Wingdings" panose="05000000000000000000" pitchFamily="2" charset="2"/>
                  <a:buChar char="q"/>
                </a:pPr>
                <a:r>
                  <a:rPr lang="en-AU" dirty="0">
                    <a:solidFill>
                      <a:schemeClr val="tx1"/>
                    </a:solidFill>
                  </a:rPr>
                  <a:t>Further assume:</a:t>
                </a:r>
              </a:p>
              <a:p>
                <a:pPr marL="895350" indent="-533400">
                  <a:lnSpc>
                    <a:spcPct val="120000"/>
                  </a:lnSpc>
                  <a:buClr>
                    <a:srgbClr val="0070C0"/>
                  </a:buClr>
                  <a:buSzPct val="100000"/>
                  <a:buFont typeface="+mj-lt"/>
                  <a:buAutoNum type="alphaLcParenR"/>
                </a:pPr>
                <a:r>
                  <a:rPr lang="en-AU" dirty="0"/>
                  <a:t>Employees effort doesn’t affect that of other employees </a:t>
                </a:r>
              </a:p>
              <a:p>
                <a:pPr marL="895350" indent="-533400">
                  <a:lnSpc>
                    <a:spcPct val="120000"/>
                  </a:lnSpc>
                  <a:buClr>
                    <a:srgbClr val="0070C0"/>
                  </a:buClr>
                  <a:buSzPct val="100000"/>
                  <a:buFont typeface="+mj-lt"/>
                  <a:buAutoNum type="alphaLcParenR"/>
                </a:pPr>
                <a14:m>
                  <m:oMath xmlns:m="http://schemas.openxmlformats.org/officeDocument/2006/math">
                    <m:r>
                      <m:rPr>
                        <m:sty m:val="p"/>
                      </m:rPr>
                      <a:rPr lang="en-AU" i="0">
                        <a:latin typeface="Cambria Math"/>
                        <a:ea typeface="Cambria Math"/>
                      </a:rPr>
                      <m:t>r</m:t>
                    </m:r>
                  </m:oMath>
                </a14:m>
                <a:r>
                  <a:rPr lang="en-AU" dirty="0"/>
                  <a:t> is constant.</a:t>
                </a:r>
              </a:p>
              <a:p>
                <a:pPr marL="806450" indent="-447675">
                  <a:lnSpc>
                    <a:spcPct val="120000"/>
                  </a:lnSpc>
                  <a:buClr>
                    <a:srgbClr val="0070C0"/>
                  </a:buClr>
                  <a:buSzPct val="50000"/>
                  <a:buFont typeface="Wingdings" panose="05000000000000000000" pitchFamily="2" charset="2"/>
                  <a:buChar char="v"/>
                </a:pPr>
                <a:endParaRPr lang="en-AU" i="1" dirty="0">
                  <a:solidFill>
                    <a:schemeClr val="bg2">
                      <a:lumMod val="50000"/>
                    </a:schemeClr>
                  </a:solidFill>
                </a:endParaRPr>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t="-1120" r="-1391"/>
                </a:stretch>
              </a:blipFill>
            </p:spPr>
            <p:txBody>
              <a:bodyPr/>
              <a:lstStyle/>
              <a:p>
                <a:r>
                  <a:rPr lang="en-AU">
                    <a:noFill/>
                  </a:rPr>
                  <a:t> </a:t>
                </a:r>
              </a:p>
            </p:txBody>
          </p:sp>
        </mc:Fallback>
      </mc:AlternateContent>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17</a:t>
            </a:fld>
            <a:endParaRPr lang="en-AU"/>
          </a:p>
        </p:txBody>
      </p:sp>
    </p:spTree>
    <p:extLst>
      <p:ext uri="{BB962C8B-B14F-4D97-AF65-F5344CB8AC3E}">
        <p14:creationId xmlns:p14="http://schemas.microsoft.com/office/powerpoint/2010/main" val="3849117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Relative Performance Contract</a:t>
            </a:r>
            <a:endParaRPr lang="en-AU" b="1" i="1" dirty="0">
              <a:solidFill>
                <a:srgbClr val="00206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pPr marL="361950" indent="-361950">
                  <a:lnSpc>
                    <a:spcPct val="120000"/>
                  </a:lnSpc>
                  <a:buClr>
                    <a:srgbClr val="0070C0"/>
                  </a:buClr>
                  <a:buSzPct val="50000"/>
                  <a:buFont typeface="Wingdings" panose="05000000000000000000" pitchFamily="2" charset="2"/>
                  <a:buChar char="q"/>
                </a:pPr>
                <a:r>
                  <a:rPr lang="en-AU" dirty="0">
                    <a:solidFill>
                      <a:schemeClr val="tx1"/>
                    </a:solidFill>
                  </a:rPr>
                  <a:t>So what will an employee do? </a:t>
                </a:r>
              </a:p>
              <a:p>
                <a:pPr marL="361950" indent="-361950">
                  <a:lnSpc>
                    <a:spcPct val="120000"/>
                  </a:lnSpc>
                  <a:buClr>
                    <a:srgbClr val="0070C0"/>
                  </a:buClr>
                  <a:buSzPct val="50000"/>
                  <a:buFont typeface="Wingdings" panose="05000000000000000000" pitchFamily="2" charset="2"/>
                  <a:buChar char="q"/>
                </a:pPr>
                <a:r>
                  <a:rPr lang="en-AU" dirty="0">
                    <a:solidFill>
                      <a:schemeClr val="tx1"/>
                    </a:solidFill>
                  </a:rPr>
                  <a:t>They will choose effort to maximise certainty equivalent </a:t>
                </a:r>
                <a:r>
                  <a:rPr lang="en-AU" dirty="0" err="1">
                    <a:solidFill>
                      <a:schemeClr val="tx1"/>
                    </a:solidFill>
                  </a:rPr>
                  <a:t>wrt</a:t>
                </a:r>
                <a:r>
                  <a:rPr lang="en-AU" dirty="0">
                    <a:solidFill>
                      <a:schemeClr val="tx1"/>
                    </a:solidFill>
                  </a:rPr>
                  <a:t> to e:</a:t>
                </a:r>
              </a:p>
              <a:p>
                <a:pPr marL="361950" indent="0" algn="ctr">
                  <a:lnSpc>
                    <a:spcPct val="120000"/>
                  </a:lnSpc>
                  <a:buClr>
                    <a:srgbClr val="0070C0"/>
                  </a:buClr>
                  <a:buSzPct val="50000"/>
                  <a:buNone/>
                </a:pPr>
                <a14:m>
                  <m:oMathPara xmlns:m="http://schemas.openxmlformats.org/officeDocument/2006/math">
                    <m:oMathParaPr>
                      <m:jc m:val="centerGroup"/>
                    </m:oMathParaPr>
                    <m:oMath xmlns:m="http://schemas.openxmlformats.org/officeDocument/2006/math">
                      <m:r>
                        <a:rPr lang="en-AU" b="0" i="1" smtClean="0">
                          <a:solidFill>
                            <a:schemeClr val="tx1"/>
                          </a:solidFill>
                          <a:latin typeface="Cambria Math"/>
                          <a:ea typeface="Cambria Math"/>
                        </a:rPr>
                        <m:t>𝐹𝑂𝐶</m:t>
                      </m:r>
                      <m:r>
                        <a:rPr lang="en-AU" b="0" i="1" smtClean="0">
                          <a:solidFill>
                            <a:schemeClr val="tx1"/>
                          </a:solidFill>
                          <a:latin typeface="Cambria Math"/>
                          <a:ea typeface="Cambria Math"/>
                        </a:rPr>
                        <m:t>:</m:t>
                      </m:r>
                      <m:r>
                        <a:rPr lang="en-AU" i="1">
                          <a:latin typeface="Cambria Math"/>
                          <a:ea typeface="Cambria Math"/>
                        </a:rPr>
                        <m:t>𝛽</m:t>
                      </m:r>
                      <m:sSup>
                        <m:sSupPr>
                          <m:ctrlPr>
                            <a:rPr lang="en-AU" b="0" i="1" smtClean="0">
                              <a:latin typeface="Cambria Math" panose="02040503050406030204" pitchFamily="18" charset="0"/>
                              <a:ea typeface="Cambria Math"/>
                            </a:rPr>
                          </m:ctrlPr>
                        </m:sSupPr>
                        <m:e>
                          <m:r>
                            <a:rPr lang="en-AU" b="0" i="1" smtClean="0">
                              <a:latin typeface="Cambria Math"/>
                              <a:ea typeface="Cambria Math"/>
                            </a:rPr>
                            <m:t>𝑄</m:t>
                          </m:r>
                        </m:e>
                        <m:sup>
                          <m:r>
                            <a:rPr lang="en-AU" b="0" i="1" smtClean="0">
                              <a:latin typeface="Cambria Math"/>
                              <a:ea typeface="Cambria Math"/>
                            </a:rPr>
                            <m:t>′</m:t>
                          </m:r>
                        </m:sup>
                      </m:sSup>
                      <m:r>
                        <a:rPr lang="en-AU" b="0" i="1" smtClean="0">
                          <a:latin typeface="Cambria Math"/>
                          <a:ea typeface="Cambria Math"/>
                        </a:rPr>
                        <m:t>=</m:t>
                      </m:r>
                      <m:r>
                        <a:rPr lang="en-AU" i="1">
                          <a:latin typeface="Cambria Math"/>
                          <a:ea typeface="Cambria Math"/>
                        </a:rPr>
                        <m:t>𝐶</m:t>
                      </m:r>
                      <m:r>
                        <a:rPr lang="en-AU" b="0" i="1" smtClean="0">
                          <a:latin typeface="Cambria Math"/>
                          <a:ea typeface="Cambria Math"/>
                        </a:rPr>
                        <m:t>′</m:t>
                      </m:r>
                      <m:d>
                        <m:dPr>
                          <m:ctrlPr>
                            <a:rPr lang="en-AU" i="1">
                              <a:latin typeface="Cambria Math" panose="02040503050406030204" pitchFamily="18" charset="0"/>
                              <a:ea typeface="Cambria Math"/>
                            </a:rPr>
                          </m:ctrlPr>
                        </m:dPr>
                        <m:e>
                          <m:r>
                            <a:rPr lang="en-AU" i="1">
                              <a:latin typeface="Cambria Math"/>
                              <a:ea typeface="Cambria Math"/>
                            </a:rPr>
                            <m:t>𝑒</m:t>
                          </m:r>
                        </m:e>
                      </m:d>
                    </m:oMath>
                  </m:oMathPara>
                </a14:m>
                <a:endParaRPr lang="en-AU" i="1" dirty="0">
                  <a:solidFill>
                    <a:schemeClr val="tx1"/>
                  </a:solidFill>
                </a:endParaRPr>
              </a:p>
              <a:p>
                <a:pPr marL="361950" indent="0" algn="ctr">
                  <a:lnSpc>
                    <a:spcPct val="120000"/>
                  </a:lnSpc>
                  <a:buClr>
                    <a:srgbClr val="0070C0"/>
                  </a:buClr>
                  <a:buSzPct val="50000"/>
                  <a:buNone/>
                </a:pPr>
                <a:r>
                  <a:rPr lang="en-AU" b="1" i="1" dirty="0">
                    <a:solidFill>
                      <a:srgbClr val="FF0000"/>
                    </a:solidFill>
                  </a:rPr>
                  <a:t>What does this tell us?</a:t>
                </a:r>
              </a:p>
              <a:p>
                <a:pPr marL="361950" indent="0" algn="ctr">
                  <a:lnSpc>
                    <a:spcPct val="120000"/>
                  </a:lnSpc>
                  <a:buClr>
                    <a:srgbClr val="0070C0"/>
                  </a:buClr>
                  <a:buSzPct val="50000"/>
                  <a:buNone/>
                </a:pPr>
                <a:r>
                  <a:rPr lang="en-AU" b="1" i="1" dirty="0">
                    <a:solidFill>
                      <a:srgbClr val="FF0000"/>
                    </a:solidFill>
                  </a:rPr>
                  <a:t>What doesn’t enter into this expression?</a:t>
                </a:r>
              </a:p>
              <a:p>
                <a:pPr marL="361950" indent="-361950">
                  <a:lnSpc>
                    <a:spcPct val="120000"/>
                  </a:lnSpc>
                  <a:buClr>
                    <a:srgbClr val="0070C0"/>
                  </a:buClr>
                  <a:buSzPct val="50000"/>
                  <a:buFont typeface="Wingdings" panose="05000000000000000000" pitchFamily="2" charset="2"/>
                  <a:buChar char="q"/>
                </a:pPr>
                <a:r>
                  <a:rPr lang="en-AU" dirty="0">
                    <a:solidFill>
                      <a:schemeClr val="tx1"/>
                    </a:solidFill>
                  </a:rPr>
                  <a:t>Note that the employee is better off if the variance of compensation is lowered as it lowers the discount for risk. Moreover, this doesn’t harm the firm because effort level is not affected. It may help the firm if it can reduce compensation as risk to the employee is reduced. </a:t>
                </a:r>
              </a:p>
              <a:p>
                <a:pPr marL="361950" indent="-361950">
                  <a:lnSpc>
                    <a:spcPct val="120000"/>
                  </a:lnSpc>
                  <a:buClr>
                    <a:srgbClr val="0070C0"/>
                  </a:buClr>
                  <a:buSzPct val="50000"/>
                  <a:buFont typeface="Wingdings" panose="05000000000000000000" pitchFamily="2" charset="2"/>
                  <a:buChar char="q"/>
                </a:pPr>
                <a:endParaRPr lang="en-AU" i="1" dirty="0"/>
              </a:p>
              <a:p>
                <a:pPr marL="0" indent="0">
                  <a:lnSpc>
                    <a:spcPct val="120000"/>
                  </a:lnSpc>
                  <a:buClr>
                    <a:srgbClr val="0070C0"/>
                  </a:buClr>
                  <a:buSzPct val="50000"/>
                  <a:buNone/>
                </a:pPr>
                <a:endParaRPr lang="en-AU" dirty="0"/>
              </a:p>
              <a:p>
                <a:pPr marL="806450" indent="-447675">
                  <a:lnSpc>
                    <a:spcPct val="120000"/>
                  </a:lnSpc>
                  <a:buClr>
                    <a:srgbClr val="0070C0"/>
                  </a:buClr>
                  <a:buSzPct val="50000"/>
                  <a:buFont typeface="Wingdings" panose="05000000000000000000" pitchFamily="2" charset="2"/>
                  <a:buChar char="v"/>
                </a:pPr>
                <a:endParaRPr lang="en-AU" i="1" dirty="0">
                  <a:solidFill>
                    <a:schemeClr val="bg2">
                      <a:lumMod val="50000"/>
                    </a:schemeClr>
                  </a:solidFill>
                </a:endParaRPr>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58" t="-1120" r="-1217" b="-1261"/>
                </a:stretch>
              </a:blipFill>
            </p:spPr>
            <p:txBody>
              <a:bodyPr/>
              <a:lstStyle/>
              <a:p>
                <a:r>
                  <a:rPr lang="en-AU">
                    <a:noFill/>
                  </a:rPr>
                  <a:t> </a:t>
                </a:r>
              </a:p>
            </p:txBody>
          </p:sp>
        </mc:Fallback>
      </mc:AlternateContent>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18</a:t>
            </a:fld>
            <a:endParaRPr lang="en-AU"/>
          </a:p>
        </p:txBody>
      </p:sp>
    </p:spTree>
    <p:extLst>
      <p:ext uri="{BB962C8B-B14F-4D97-AF65-F5344CB8AC3E}">
        <p14:creationId xmlns:p14="http://schemas.microsoft.com/office/powerpoint/2010/main" val="1491651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Relative Performance Contract</a:t>
            </a:r>
            <a:endParaRPr lang="en-AU" b="1" i="1" dirty="0">
              <a:solidFill>
                <a:srgbClr val="00206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a:bodyPr>
              <a:lstStyle/>
              <a:p>
                <a:pPr marL="361950" indent="-361950">
                  <a:lnSpc>
                    <a:spcPct val="120000"/>
                  </a:lnSpc>
                  <a:buClr>
                    <a:srgbClr val="0070C0"/>
                  </a:buClr>
                  <a:buSzPct val="50000"/>
                  <a:buFont typeface="Wingdings" panose="05000000000000000000" pitchFamily="2" charset="2"/>
                  <a:buChar char="q"/>
                </a:pPr>
                <a:r>
                  <a:rPr lang="en-AU" dirty="0">
                    <a:solidFill>
                      <a:schemeClr val="tx1"/>
                    </a:solidFill>
                  </a:rPr>
                  <a:t>There is some math in the Appendix of </a:t>
                </a:r>
                <a:r>
                  <a:rPr lang="en-AU" dirty="0" err="1">
                    <a:solidFill>
                      <a:schemeClr val="tx1"/>
                    </a:solidFill>
                  </a:rPr>
                  <a:t>Brickley</a:t>
                </a:r>
                <a:r>
                  <a:rPr lang="en-AU" dirty="0">
                    <a:solidFill>
                      <a:schemeClr val="tx1"/>
                    </a:solidFill>
                  </a:rPr>
                  <a:t> (</a:t>
                </a:r>
                <a:r>
                  <a:rPr lang="en-AU" dirty="0" err="1">
                    <a:solidFill>
                      <a:schemeClr val="tx1"/>
                    </a:solidFill>
                  </a:rPr>
                  <a:t>ch.</a:t>
                </a:r>
                <a:r>
                  <a:rPr lang="en-AU" dirty="0">
                    <a:solidFill>
                      <a:schemeClr val="tx1"/>
                    </a:solidFill>
                  </a:rPr>
                  <a:t> 16) but simply note that effort level does not depend on </a:t>
                </a:r>
                <a14:m>
                  <m:oMath xmlns:m="http://schemas.openxmlformats.org/officeDocument/2006/math">
                    <m:sSup>
                      <m:sSupPr>
                        <m:ctrlPr>
                          <a:rPr lang="en-AU" i="1">
                            <a:latin typeface="Cambria Math" panose="02040503050406030204" pitchFamily="18" charset="0"/>
                            <a:ea typeface="Cambria Math"/>
                          </a:rPr>
                        </m:ctrlPr>
                      </m:sSupPr>
                      <m:e>
                        <m:r>
                          <a:rPr lang="en-AU" i="1">
                            <a:latin typeface="Cambria Math"/>
                            <a:ea typeface="Cambria Math"/>
                          </a:rPr>
                          <m:t>𝛾</m:t>
                        </m:r>
                      </m:e>
                      <m:sup/>
                    </m:sSup>
                  </m:oMath>
                </a14:m>
                <a:r>
                  <a:rPr lang="en-AU" dirty="0">
                    <a:solidFill>
                      <a:schemeClr val="tx1"/>
                    </a:solidFill>
                  </a:rPr>
                  <a:t> and the firm can always adjust </a:t>
                </a:r>
                <a14:m>
                  <m:oMath xmlns:m="http://schemas.openxmlformats.org/officeDocument/2006/math">
                    <m:sSub>
                      <m:sSubPr>
                        <m:ctrlPr>
                          <a:rPr lang="en-AU" i="1">
                            <a:latin typeface="Cambria Math" panose="02040503050406030204" pitchFamily="18" charset="0"/>
                            <a:ea typeface="Cambria Math"/>
                          </a:rPr>
                        </m:ctrlPr>
                      </m:sSubPr>
                      <m:e>
                        <m:r>
                          <a:rPr lang="en-AU" i="1">
                            <a:latin typeface="Cambria Math"/>
                            <a:ea typeface="Cambria Math"/>
                          </a:rPr>
                          <m:t>𝑤</m:t>
                        </m:r>
                      </m:e>
                      <m:sub>
                        <m:r>
                          <a:rPr lang="en-AU" i="1">
                            <a:latin typeface="Cambria Math"/>
                            <a:ea typeface="Cambria Math"/>
                          </a:rPr>
                          <m:t>0</m:t>
                        </m:r>
                      </m:sub>
                    </m:sSub>
                  </m:oMath>
                </a14:m>
                <a:r>
                  <a:rPr lang="en-AU" dirty="0">
                    <a:solidFill>
                      <a:schemeClr val="tx1"/>
                    </a:solidFill>
                  </a:rPr>
                  <a:t> to ensure compensation is high enough. </a:t>
                </a:r>
              </a:p>
              <a:p>
                <a:pPr marL="361950" indent="-361950">
                  <a:lnSpc>
                    <a:spcPct val="120000"/>
                  </a:lnSpc>
                  <a:buClr>
                    <a:srgbClr val="0070C0"/>
                  </a:buClr>
                  <a:buSzPct val="50000"/>
                  <a:buFont typeface="Wingdings" panose="05000000000000000000" pitchFamily="2" charset="2"/>
                  <a:buChar char="q"/>
                </a:pPr>
                <a:r>
                  <a:rPr lang="en-AU" dirty="0"/>
                  <a:t>We know that if risk averse the employee is better off when the variance of compensation is lower….</a:t>
                </a:r>
                <a:endParaRPr lang="en-AU" dirty="0">
                  <a:solidFill>
                    <a:schemeClr val="tx1"/>
                  </a:solidFill>
                </a:endParaRPr>
              </a:p>
              <a:p>
                <a:pPr marL="361950" indent="-361950">
                  <a:lnSpc>
                    <a:spcPct val="120000"/>
                  </a:lnSpc>
                  <a:buClr>
                    <a:srgbClr val="0070C0"/>
                  </a:buClr>
                  <a:buSzPct val="50000"/>
                  <a:buFont typeface="Wingdings" panose="05000000000000000000" pitchFamily="2" charset="2"/>
                  <a:buChar char="q"/>
                </a:pPr>
                <a:r>
                  <a:rPr lang="en-AU" b="1" i="1" dirty="0">
                    <a:solidFill>
                      <a:schemeClr val="bg2">
                        <a:lumMod val="50000"/>
                      </a:schemeClr>
                    </a:solidFill>
                  </a:rPr>
                  <a:t>We can show that the variance of compensation is minimised when</a:t>
                </a:r>
                <a:r>
                  <a:rPr lang="en-AU" dirty="0"/>
                  <a:t>:</a:t>
                </a:r>
                <a:endParaRPr lang="en-AU" dirty="0">
                  <a:solidFill>
                    <a:schemeClr val="tx1"/>
                  </a:solidFill>
                </a:endParaRPr>
              </a:p>
              <a:p>
                <a:pPr marL="361950" indent="0" algn="ctr">
                  <a:lnSpc>
                    <a:spcPct val="120000"/>
                  </a:lnSpc>
                  <a:buClr>
                    <a:srgbClr val="0070C0"/>
                  </a:buClr>
                  <a:buSzPct val="50000"/>
                  <a:buNone/>
                </a:pPr>
                <a14:m>
                  <m:oMathPara xmlns:m="http://schemas.openxmlformats.org/officeDocument/2006/math">
                    <m:oMathParaPr>
                      <m:jc m:val="centerGroup"/>
                    </m:oMathParaPr>
                    <m:oMath xmlns:m="http://schemas.openxmlformats.org/officeDocument/2006/math">
                      <m:sSup>
                        <m:sSupPr>
                          <m:ctrlPr>
                            <a:rPr lang="en-AU" i="1" smtClean="0">
                              <a:latin typeface="Cambria Math" panose="02040503050406030204" pitchFamily="18" charset="0"/>
                              <a:ea typeface="Cambria Math"/>
                            </a:rPr>
                          </m:ctrlPr>
                        </m:sSupPr>
                        <m:e>
                          <m:r>
                            <a:rPr lang="en-AU" i="1">
                              <a:latin typeface="Cambria Math"/>
                              <a:ea typeface="Cambria Math"/>
                            </a:rPr>
                            <m:t>𝛾</m:t>
                          </m:r>
                        </m:e>
                        <m:sup>
                          <m:r>
                            <a:rPr lang="en-AU" b="0" i="1" smtClean="0">
                              <a:latin typeface="Cambria Math"/>
                              <a:ea typeface="Cambria Math"/>
                            </a:rPr>
                            <m:t>∗</m:t>
                          </m:r>
                        </m:sup>
                      </m:sSup>
                      <m:r>
                        <a:rPr lang="en-AU" b="0" i="1" smtClean="0">
                          <a:latin typeface="Cambria Math"/>
                          <a:ea typeface="Cambria Math"/>
                        </a:rPr>
                        <m:t>=</m:t>
                      </m:r>
                      <m:f>
                        <m:fPr>
                          <m:ctrlPr>
                            <a:rPr lang="en-AU" b="0" i="1" smtClean="0">
                              <a:latin typeface="Cambria Math" panose="02040503050406030204" pitchFamily="18" charset="0"/>
                              <a:ea typeface="Cambria Math"/>
                            </a:rPr>
                          </m:ctrlPr>
                        </m:fPr>
                        <m:num>
                          <m:r>
                            <a:rPr lang="en-AU" b="0" i="1" smtClean="0">
                              <a:latin typeface="Cambria Math"/>
                              <a:ea typeface="Cambria Math"/>
                            </a:rPr>
                            <m:t>𝐶𝑜𝑣</m:t>
                          </m:r>
                          <m:r>
                            <a:rPr lang="en-AU" b="0" i="1" smtClean="0">
                              <a:latin typeface="Cambria Math"/>
                              <a:ea typeface="Cambria Math"/>
                            </a:rPr>
                            <m:t>(</m:t>
                          </m:r>
                          <m:r>
                            <a:rPr lang="en-AU" b="0" i="1" smtClean="0">
                              <a:latin typeface="Cambria Math"/>
                              <a:ea typeface="Cambria Math"/>
                            </a:rPr>
                            <m:t>𝑄</m:t>
                          </m:r>
                          <m:r>
                            <a:rPr lang="en-AU" b="0" i="1" smtClean="0">
                              <a:latin typeface="Cambria Math"/>
                              <a:ea typeface="Cambria Math"/>
                            </a:rPr>
                            <m:t>,</m:t>
                          </m:r>
                          <m:acc>
                            <m:accPr>
                              <m:chr m:val="̅"/>
                              <m:ctrlPr>
                                <a:rPr lang="en-AU" b="0" i="1" smtClean="0">
                                  <a:latin typeface="Cambria Math" panose="02040503050406030204" pitchFamily="18" charset="0"/>
                                  <a:ea typeface="Cambria Math"/>
                                </a:rPr>
                              </m:ctrlPr>
                            </m:accPr>
                            <m:e>
                              <m:r>
                                <a:rPr lang="en-AU" b="0" i="1" smtClean="0">
                                  <a:latin typeface="Cambria Math"/>
                                  <a:ea typeface="Cambria Math"/>
                                </a:rPr>
                                <m:t>𝑄</m:t>
                              </m:r>
                            </m:e>
                          </m:acc>
                          <m:r>
                            <a:rPr lang="en-AU" b="0" i="1" smtClean="0">
                              <a:latin typeface="Cambria Math"/>
                              <a:ea typeface="Cambria Math"/>
                            </a:rPr>
                            <m:t>)</m:t>
                          </m:r>
                        </m:num>
                        <m:den>
                          <m:r>
                            <a:rPr lang="en-AU" b="0" i="1" smtClean="0">
                              <a:latin typeface="Cambria Math"/>
                              <a:ea typeface="Cambria Math"/>
                            </a:rPr>
                            <m:t>𝑉𝑎𝑟</m:t>
                          </m:r>
                          <m:r>
                            <a:rPr lang="en-AU" i="1">
                              <a:latin typeface="Cambria Math"/>
                              <a:ea typeface="Cambria Math"/>
                            </a:rPr>
                            <m:t>(</m:t>
                          </m:r>
                          <m:acc>
                            <m:accPr>
                              <m:chr m:val="̅"/>
                              <m:ctrlPr>
                                <a:rPr lang="en-AU" i="1">
                                  <a:latin typeface="Cambria Math" panose="02040503050406030204" pitchFamily="18" charset="0"/>
                                  <a:ea typeface="Cambria Math"/>
                                </a:rPr>
                              </m:ctrlPr>
                            </m:accPr>
                            <m:e>
                              <m:r>
                                <a:rPr lang="en-AU" i="1">
                                  <a:latin typeface="Cambria Math"/>
                                  <a:ea typeface="Cambria Math"/>
                                </a:rPr>
                                <m:t>𝑄</m:t>
                              </m:r>
                            </m:e>
                          </m:acc>
                          <m:r>
                            <a:rPr lang="en-AU" i="1">
                              <a:latin typeface="Cambria Math"/>
                              <a:ea typeface="Cambria Math"/>
                            </a:rPr>
                            <m:t>)</m:t>
                          </m:r>
                        </m:den>
                      </m:f>
                    </m:oMath>
                  </m:oMathPara>
                </a14:m>
                <a:endParaRPr lang="en-AU" i="1" dirty="0"/>
              </a:p>
              <a:p>
                <a:pPr marL="0" indent="0">
                  <a:lnSpc>
                    <a:spcPct val="120000"/>
                  </a:lnSpc>
                  <a:buClr>
                    <a:srgbClr val="0070C0"/>
                  </a:buClr>
                  <a:buSzPct val="50000"/>
                  <a:buNone/>
                </a:pPr>
                <a:endParaRPr lang="en-AU" dirty="0"/>
              </a:p>
              <a:p>
                <a:pPr marL="806450" indent="-447675">
                  <a:lnSpc>
                    <a:spcPct val="120000"/>
                  </a:lnSpc>
                  <a:buClr>
                    <a:srgbClr val="0070C0"/>
                  </a:buClr>
                  <a:buSzPct val="50000"/>
                  <a:buFont typeface="Wingdings" panose="05000000000000000000" pitchFamily="2" charset="2"/>
                  <a:buChar char="v"/>
                </a:pPr>
                <a:endParaRPr lang="en-AU" i="1" dirty="0">
                  <a:solidFill>
                    <a:schemeClr val="bg2">
                      <a:lumMod val="50000"/>
                    </a:schemeClr>
                  </a:solidFill>
                </a:endParaRPr>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58"/>
                </a:stretch>
              </a:blipFill>
            </p:spPr>
            <p:txBody>
              <a:bodyPr/>
              <a:lstStyle/>
              <a:p>
                <a:r>
                  <a:rPr lang="en-AU">
                    <a:noFill/>
                  </a:rPr>
                  <a:t> </a:t>
                </a:r>
              </a:p>
            </p:txBody>
          </p:sp>
        </mc:Fallback>
      </mc:AlternateContent>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19</a:t>
            </a:fld>
            <a:endParaRPr lang="en-AU"/>
          </a:p>
        </p:txBody>
      </p:sp>
    </p:spTree>
    <p:extLst>
      <p:ext uri="{BB962C8B-B14F-4D97-AF65-F5344CB8AC3E}">
        <p14:creationId xmlns:p14="http://schemas.microsoft.com/office/powerpoint/2010/main" val="1037862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solidFill>
                  <a:srgbClr val="002060"/>
                </a:solidFill>
              </a:rPr>
              <a:t>Outline</a:t>
            </a:r>
            <a:endParaRPr lang="en-AU" b="1" i="1" dirty="0">
              <a:solidFill>
                <a:srgbClr val="002060"/>
              </a:solidFill>
            </a:endParaRPr>
          </a:p>
        </p:txBody>
      </p:sp>
      <p:sp>
        <p:nvSpPr>
          <p:cNvPr id="3" name="Content Placeholder 2"/>
          <p:cNvSpPr>
            <a:spLocks noGrp="1"/>
          </p:cNvSpPr>
          <p:nvPr>
            <p:ph idx="1"/>
          </p:nvPr>
        </p:nvSpPr>
        <p:spPr/>
        <p:txBody>
          <a:bodyPr>
            <a:normAutofit/>
          </a:bodyPr>
          <a:lstStyle/>
          <a:p>
            <a:pPr marL="355600" indent="-355600">
              <a:lnSpc>
                <a:spcPct val="120000"/>
              </a:lnSpc>
              <a:buClr>
                <a:srgbClr val="0070C0"/>
              </a:buClr>
              <a:buSzPct val="50000"/>
              <a:buFont typeface="Wingdings" panose="05000000000000000000" pitchFamily="2" charset="2"/>
              <a:buChar char="q"/>
            </a:pPr>
            <a:r>
              <a:rPr lang="en-AU" i="1" dirty="0">
                <a:solidFill>
                  <a:schemeClr val="bg2">
                    <a:lumMod val="25000"/>
                  </a:schemeClr>
                </a:solidFill>
              </a:rPr>
              <a:t>Chapter 16 (ignore. pp. 525-27)  and 17 (ignore pp. </a:t>
            </a:r>
            <a:r>
              <a:rPr lang="en-AU" i="1">
                <a:solidFill>
                  <a:schemeClr val="bg2">
                    <a:lumMod val="25000"/>
                  </a:schemeClr>
                </a:solidFill>
              </a:rPr>
              <a:t>560-64) </a:t>
            </a:r>
            <a:r>
              <a:rPr lang="en-AU" i="1" dirty="0">
                <a:solidFill>
                  <a:schemeClr val="bg2">
                    <a:lumMod val="25000"/>
                  </a:schemeClr>
                </a:solidFill>
              </a:rPr>
              <a:t>of </a:t>
            </a:r>
            <a:r>
              <a:rPr lang="en-AU" i="1" dirty="0" err="1">
                <a:solidFill>
                  <a:schemeClr val="bg2">
                    <a:lumMod val="25000"/>
                  </a:schemeClr>
                </a:solidFill>
              </a:rPr>
              <a:t>Brickley</a:t>
            </a:r>
            <a:r>
              <a:rPr lang="en-AU" i="1" dirty="0">
                <a:solidFill>
                  <a:schemeClr val="bg2">
                    <a:lumMod val="25000"/>
                  </a:schemeClr>
                </a:solidFill>
              </a:rPr>
              <a:t> et al.</a:t>
            </a:r>
          </a:p>
          <a:p>
            <a:pPr marL="355600" indent="-355600">
              <a:lnSpc>
                <a:spcPct val="120000"/>
              </a:lnSpc>
              <a:buClr>
                <a:srgbClr val="0070C0"/>
              </a:buClr>
              <a:buSzPct val="50000"/>
              <a:buFont typeface="Wingdings" panose="05000000000000000000" pitchFamily="2" charset="2"/>
              <a:buChar char="q"/>
            </a:pPr>
            <a:r>
              <a:rPr lang="en-AU" i="1" dirty="0">
                <a:solidFill>
                  <a:schemeClr val="bg2">
                    <a:lumMod val="25000"/>
                  </a:schemeClr>
                </a:solidFill>
              </a:rPr>
              <a:t>Individual Performance Evaluation</a:t>
            </a:r>
          </a:p>
          <a:p>
            <a:pPr marL="355600" indent="-355600">
              <a:lnSpc>
                <a:spcPct val="120000"/>
              </a:lnSpc>
              <a:buClr>
                <a:srgbClr val="0070C0"/>
              </a:buClr>
              <a:buSzPct val="50000"/>
              <a:buFont typeface="Wingdings" panose="05000000000000000000" pitchFamily="2" charset="2"/>
              <a:buChar char="q"/>
            </a:pPr>
            <a:r>
              <a:rPr lang="en-AU" i="1" dirty="0">
                <a:solidFill>
                  <a:schemeClr val="bg2">
                    <a:lumMod val="25000"/>
                  </a:schemeClr>
                </a:solidFill>
              </a:rPr>
              <a:t>The Ratchet Effect and the Horizon problem</a:t>
            </a:r>
          </a:p>
          <a:p>
            <a:pPr marL="355600" indent="-355600">
              <a:lnSpc>
                <a:spcPct val="120000"/>
              </a:lnSpc>
              <a:buClr>
                <a:srgbClr val="0070C0"/>
              </a:buClr>
              <a:buSzPct val="50000"/>
              <a:buFont typeface="Wingdings" panose="05000000000000000000" pitchFamily="2" charset="2"/>
              <a:buChar char="q"/>
            </a:pPr>
            <a:r>
              <a:rPr lang="en-AU" i="1" dirty="0">
                <a:solidFill>
                  <a:schemeClr val="bg2">
                    <a:lumMod val="25000"/>
                  </a:schemeClr>
                </a:solidFill>
              </a:rPr>
              <a:t>Relative Performance Evaluation</a:t>
            </a:r>
          </a:p>
          <a:p>
            <a:pPr marL="355600" indent="-355600">
              <a:lnSpc>
                <a:spcPct val="120000"/>
              </a:lnSpc>
              <a:buClr>
                <a:srgbClr val="0070C0"/>
              </a:buClr>
              <a:buSzPct val="50000"/>
              <a:buFont typeface="Wingdings" panose="05000000000000000000" pitchFamily="2" charset="2"/>
              <a:buChar char="q"/>
            </a:pPr>
            <a:r>
              <a:rPr lang="en-AU" i="1" dirty="0">
                <a:solidFill>
                  <a:schemeClr val="bg2">
                    <a:lumMod val="25000"/>
                  </a:schemeClr>
                </a:solidFill>
              </a:rPr>
              <a:t>Divisional Performance Evaluation</a:t>
            </a:r>
          </a:p>
          <a:p>
            <a:pPr marL="355600" indent="-355600">
              <a:lnSpc>
                <a:spcPct val="120000"/>
              </a:lnSpc>
              <a:buClr>
                <a:srgbClr val="0070C0"/>
              </a:buClr>
              <a:buSzPct val="50000"/>
              <a:buFont typeface="Wingdings" panose="05000000000000000000" pitchFamily="2" charset="2"/>
              <a:buChar char="q"/>
            </a:pPr>
            <a:r>
              <a:rPr lang="en-AU" i="1" dirty="0">
                <a:solidFill>
                  <a:schemeClr val="bg2">
                    <a:lumMod val="25000"/>
                  </a:schemeClr>
                </a:solidFill>
              </a:rPr>
              <a:t>Transfer Pricing.</a:t>
            </a:r>
          </a:p>
          <a:p>
            <a:pPr marL="355600" indent="-355600">
              <a:lnSpc>
                <a:spcPct val="120000"/>
              </a:lnSpc>
              <a:buClr>
                <a:srgbClr val="0070C0"/>
              </a:buClr>
              <a:buSzPct val="50000"/>
              <a:buFont typeface="Wingdings" panose="05000000000000000000" pitchFamily="2" charset="2"/>
              <a:buChar char="q"/>
            </a:pPr>
            <a:endParaRPr lang="en-AU" i="1" dirty="0">
              <a:solidFill>
                <a:schemeClr val="bg2">
                  <a:lumMod val="50000"/>
                </a:schemeClr>
              </a:solidFill>
            </a:endParaRPr>
          </a:p>
          <a:p>
            <a:pPr marL="0" indent="0" algn="ctr">
              <a:lnSpc>
                <a:spcPct val="120000"/>
              </a:lnSpc>
              <a:buClr>
                <a:srgbClr val="0070C0"/>
              </a:buClr>
              <a:buSzPct val="50000"/>
              <a:buNone/>
            </a:pPr>
            <a:endParaRPr lang="en-AU" dirty="0"/>
          </a:p>
          <a:p>
            <a:pPr marL="1168400" indent="-457200">
              <a:lnSpc>
                <a:spcPct val="120000"/>
              </a:lnSpc>
              <a:buClr>
                <a:srgbClr val="0070C0"/>
              </a:buClr>
              <a:buSzPct val="50000"/>
            </a:pPr>
            <a:endParaRPr lang="en-AU" b="1" i="1" dirty="0">
              <a:solidFill>
                <a:srgbClr val="FF0000"/>
              </a:solidFill>
            </a:endParaRPr>
          </a:p>
          <a:p>
            <a:pPr marL="711200" lvl="0" indent="0">
              <a:buClr>
                <a:srgbClr val="0070C0"/>
              </a:buClr>
              <a:buSzPct val="50000"/>
              <a:buFont typeface="Wingdings" panose="05000000000000000000" pitchFamily="2" charset="2"/>
              <a:buChar char="v"/>
            </a:pPr>
            <a:endParaRPr lang="en-AU" dirty="0">
              <a:sym typeface="Helvetica"/>
            </a:endParaRPr>
          </a:p>
          <a:p>
            <a:pPr marL="711200" indent="0">
              <a:buClr>
                <a:srgbClr val="0070C0"/>
              </a:buClr>
              <a:buSzPct val="50000"/>
              <a:buFont typeface="Wingdings" panose="05000000000000000000" pitchFamily="2" charset="2"/>
              <a:buChar char="v"/>
            </a:pPr>
            <a:endParaRPr lang="en-US" dirty="0"/>
          </a:p>
          <a:p>
            <a:pPr marL="711200" indent="0">
              <a:buClr>
                <a:srgbClr val="0070C0"/>
              </a:buClr>
              <a:buSzPct val="50000"/>
              <a:buFont typeface="Wingdings" panose="05000000000000000000" pitchFamily="2" charset="2"/>
              <a:buChar char="v"/>
            </a:pPr>
            <a:endParaRPr lang="en-US" dirty="0"/>
          </a:p>
          <a:p>
            <a:pPr marL="0" indent="0">
              <a:buClr>
                <a:srgbClr val="0070C0"/>
              </a:buClr>
              <a:buSzPct val="50000"/>
              <a:buNone/>
            </a:pPr>
            <a:endParaRPr lang="en-US"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2</a:t>
            </a:fld>
            <a:endParaRPr lang="en-AU"/>
          </a:p>
        </p:txBody>
      </p:sp>
    </p:spTree>
    <p:extLst>
      <p:ext uri="{BB962C8B-B14F-4D97-AF65-F5344CB8AC3E}">
        <p14:creationId xmlns:p14="http://schemas.microsoft.com/office/powerpoint/2010/main" val="31794561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Relative Performance Contract</a:t>
            </a:r>
            <a:endParaRPr lang="en-AU" b="1" i="1" dirty="0">
              <a:solidFill>
                <a:srgbClr val="00206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28775"/>
                <a:ext cx="10515600" cy="4548188"/>
              </a:xfrm>
            </p:spPr>
            <p:txBody>
              <a:bodyPr>
                <a:normAutofit fontScale="70000" lnSpcReduction="20000"/>
              </a:bodyPr>
              <a:lstStyle/>
              <a:p>
                <a:pPr marL="361950" indent="0" algn="ctr">
                  <a:lnSpc>
                    <a:spcPct val="120000"/>
                  </a:lnSpc>
                  <a:buClr>
                    <a:srgbClr val="0070C0"/>
                  </a:buClr>
                  <a:buSzPct val="50000"/>
                  <a:buNone/>
                </a:pPr>
                <a14:m>
                  <m:oMathPara xmlns:m="http://schemas.openxmlformats.org/officeDocument/2006/math">
                    <m:oMathParaPr>
                      <m:jc m:val="centerGroup"/>
                    </m:oMathParaPr>
                    <m:oMath xmlns:m="http://schemas.openxmlformats.org/officeDocument/2006/math">
                      <m:sSup>
                        <m:sSupPr>
                          <m:ctrlPr>
                            <a:rPr lang="en-AU" i="1">
                              <a:latin typeface="Cambria Math" panose="02040503050406030204" pitchFamily="18" charset="0"/>
                              <a:ea typeface="Cambria Math"/>
                            </a:rPr>
                          </m:ctrlPr>
                        </m:sSupPr>
                        <m:e>
                          <m:r>
                            <a:rPr lang="en-AU" i="1">
                              <a:latin typeface="Cambria Math"/>
                              <a:ea typeface="Cambria Math"/>
                            </a:rPr>
                            <m:t>𝛾</m:t>
                          </m:r>
                        </m:e>
                        <m:sup>
                          <m:r>
                            <a:rPr lang="en-AU" i="1">
                              <a:latin typeface="Cambria Math"/>
                              <a:ea typeface="Cambria Math"/>
                            </a:rPr>
                            <m:t>∗</m:t>
                          </m:r>
                        </m:sup>
                      </m:sSup>
                      <m:r>
                        <a:rPr lang="en-AU" i="1">
                          <a:latin typeface="Cambria Math"/>
                          <a:ea typeface="Cambria Math"/>
                        </a:rPr>
                        <m:t>=</m:t>
                      </m:r>
                      <m:f>
                        <m:fPr>
                          <m:ctrlPr>
                            <a:rPr lang="en-AU" i="1">
                              <a:latin typeface="Cambria Math" panose="02040503050406030204" pitchFamily="18" charset="0"/>
                              <a:ea typeface="Cambria Math"/>
                            </a:rPr>
                          </m:ctrlPr>
                        </m:fPr>
                        <m:num>
                          <m:r>
                            <a:rPr lang="en-AU" i="1">
                              <a:latin typeface="Cambria Math"/>
                              <a:ea typeface="Cambria Math"/>
                            </a:rPr>
                            <m:t>𝐶𝑜𝑣</m:t>
                          </m:r>
                          <m:r>
                            <a:rPr lang="en-AU" i="1">
                              <a:latin typeface="Cambria Math"/>
                              <a:ea typeface="Cambria Math"/>
                            </a:rPr>
                            <m:t>(</m:t>
                          </m:r>
                          <m:r>
                            <a:rPr lang="en-AU" i="1">
                              <a:latin typeface="Cambria Math"/>
                              <a:ea typeface="Cambria Math"/>
                            </a:rPr>
                            <m:t>𝑄</m:t>
                          </m:r>
                          <m:r>
                            <a:rPr lang="en-AU" i="1">
                              <a:latin typeface="Cambria Math"/>
                              <a:ea typeface="Cambria Math"/>
                            </a:rPr>
                            <m:t>,</m:t>
                          </m:r>
                          <m:acc>
                            <m:accPr>
                              <m:chr m:val="̅"/>
                              <m:ctrlPr>
                                <a:rPr lang="en-AU" i="1">
                                  <a:latin typeface="Cambria Math" panose="02040503050406030204" pitchFamily="18" charset="0"/>
                                  <a:ea typeface="Cambria Math"/>
                                </a:rPr>
                              </m:ctrlPr>
                            </m:accPr>
                            <m:e>
                              <m:r>
                                <a:rPr lang="en-AU" i="1">
                                  <a:latin typeface="Cambria Math"/>
                                  <a:ea typeface="Cambria Math"/>
                                </a:rPr>
                                <m:t>𝑄</m:t>
                              </m:r>
                            </m:e>
                          </m:acc>
                          <m:r>
                            <a:rPr lang="en-AU" i="1">
                              <a:latin typeface="Cambria Math"/>
                              <a:ea typeface="Cambria Math"/>
                            </a:rPr>
                            <m:t>)</m:t>
                          </m:r>
                        </m:num>
                        <m:den>
                          <m:r>
                            <a:rPr lang="en-AU" i="1">
                              <a:latin typeface="Cambria Math"/>
                              <a:ea typeface="Cambria Math"/>
                            </a:rPr>
                            <m:t>𝑉𝑎𝑟</m:t>
                          </m:r>
                          <m:r>
                            <a:rPr lang="en-AU" i="1">
                              <a:latin typeface="Cambria Math"/>
                              <a:ea typeface="Cambria Math"/>
                            </a:rPr>
                            <m:t>(</m:t>
                          </m:r>
                          <m:acc>
                            <m:accPr>
                              <m:chr m:val="̅"/>
                              <m:ctrlPr>
                                <a:rPr lang="en-AU" i="1">
                                  <a:latin typeface="Cambria Math" panose="02040503050406030204" pitchFamily="18" charset="0"/>
                                  <a:ea typeface="Cambria Math"/>
                                </a:rPr>
                              </m:ctrlPr>
                            </m:accPr>
                            <m:e>
                              <m:r>
                                <a:rPr lang="en-AU" i="1">
                                  <a:latin typeface="Cambria Math"/>
                                  <a:ea typeface="Cambria Math"/>
                                </a:rPr>
                                <m:t>𝑄</m:t>
                              </m:r>
                            </m:e>
                          </m:acc>
                          <m:r>
                            <a:rPr lang="en-AU" i="1">
                              <a:latin typeface="Cambria Math"/>
                              <a:ea typeface="Cambria Math"/>
                            </a:rPr>
                            <m:t>)</m:t>
                          </m:r>
                        </m:den>
                      </m:f>
                    </m:oMath>
                  </m:oMathPara>
                </a14:m>
                <a:endParaRPr lang="en-AU" i="1" dirty="0"/>
              </a:p>
              <a:p>
                <a:pPr marL="361950" indent="-361950">
                  <a:lnSpc>
                    <a:spcPct val="120000"/>
                  </a:lnSpc>
                  <a:buClr>
                    <a:srgbClr val="0070C0"/>
                  </a:buClr>
                  <a:buSzPct val="50000"/>
                  <a:buFont typeface="Wingdings" panose="05000000000000000000" pitchFamily="2" charset="2"/>
                  <a:buChar char="q"/>
                </a:pPr>
                <a:r>
                  <a:rPr lang="en-AU" sz="3200" dirty="0">
                    <a:solidFill>
                      <a:schemeClr val="tx1"/>
                    </a:solidFill>
                  </a:rPr>
                  <a:t>So what does this mean?</a:t>
                </a:r>
              </a:p>
              <a:p>
                <a:pPr marL="895350" indent="-533400">
                  <a:lnSpc>
                    <a:spcPct val="120000"/>
                  </a:lnSpc>
                  <a:buClr>
                    <a:srgbClr val="0070C0"/>
                  </a:buClr>
                  <a:buSzPct val="100000"/>
                  <a:buFont typeface="+mj-lt"/>
                  <a:buAutoNum type="alphaLcParenR"/>
                </a:pPr>
                <a:r>
                  <a:rPr lang="en-AU" sz="3200" dirty="0"/>
                  <a:t>The numerator is a measure of the relationship between the employee’s own output and that of other workers.</a:t>
                </a:r>
              </a:p>
              <a:p>
                <a:pPr marL="895350" indent="0">
                  <a:lnSpc>
                    <a:spcPct val="120000"/>
                  </a:lnSpc>
                  <a:buClr>
                    <a:srgbClr val="0070C0"/>
                  </a:buClr>
                  <a:buSzPct val="100000"/>
                  <a:buNone/>
                </a:pPr>
                <a:r>
                  <a:rPr lang="en-AU" sz="3200" i="1" dirty="0">
                    <a:solidFill>
                      <a:schemeClr val="bg2">
                        <a:lumMod val="25000"/>
                      </a:schemeClr>
                    </a:solidFill>
                  </a:rPr>
                  <a:t>When this is high the info. from other workers is valuable (because it tells firms more about common shocks experienced by workers) and the signal is better. Conversely, when it is equal to zero then the output of other workers provides  no information about the shocks experienced by the employee. </a:t>
                </a:r>
              </a:p>
              <a:p>
                <a:pPr marL="895350" indent="0">
                  <a:lnSpc>
                    <a:spcPct val="120000"/>
                  </a:lnSpc>
                  <a:buClr>
                    <a:srgbClr val="0070C0"/>
                  </a:buClr>
                  <a:buSzPct val="100000"/>
                  <a:buNone/>
                </a:pPr>
                <a:r>
                  <a:rPr lang="en-AU" sz="3200" dirty="0">
                    <a:solidFill>
                      <a:schemeClr val="tx1"/>
                    </a:solidFill>
                  </a:rPr>
                  <a:t>So when the numerator is large we want to have a high weight on the output from other employees – relative performance is informative</a:t>
                </a:r>
                <a:r>
                  <a:rPr lang="en-AU" sz="3200" i="1" dirty="0">
                    <a:solidFill>
                      <a:schemeClr val="bg2">
                        <a:lumMod val="25000"/>
                      </a:schemeClr>
                    </a:solidFill>
                  </a:rPr>
                  <a:t>. </a:t>
                </a:r>
                <a:endParaRPr lang="en-AU" sz="3200" i="1" dirty="0">
                  <a:solidFill>
                    <a:schemeClr val="bg2">
                      <a:lumMod val="50000"/>
                    </a:schemeClr>
                  </a:solidFill>
                </a:endParaRPr>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28775"/>
                <a:ext cx="10515600" cy="4548188"/>
              </a:xfrm>
              <a:blipFill rotWithShape="1">
                <a:blip r:embed="rId3"/>
                <a:stretch>
                  <a:fillRect r="-174" b="-134"/>
                </a:stretch>
              </a:blipFill>
            </p:spPr>
            <p:txBody>
              <a:bodyPr/>
              <a:lstStyle/>
              <a:p>
                <a:r>
                  <a:rPr lang="en-AU">
                    <a:noFill/>
                  </a:rPr>
                  <a:t> </a:t>
                </a:r>
              </a:p>
            </p:txBody>
          </p:sp>
        </mc:Fallback>
      </mc:AlternateContent>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20</a:t>
            </a:fld>
            <a:endParaRPr lang="en-AU"/>
          </a:p>
        </p:txBody>
      </p:sp>
    </p:spTree>
    <p:extLst>
      <p:ext uri="{BB962C8B-B14F-4D97-AF65-F5344CB8AC3E}">
        <p14:creationId xmlns:p14="http://schemas.microsoft.com/office/powerpoint/2010/main" val="1297163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Relative Performance Contract</a:t>
            </a:r>
            <a:endParaRPr lang="en-AU" b="1" i="1" dirty="0">
              <a:solidFill>
                <a:srgbClr val="00206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28775"/>
                <a:ext cx="10515600" cy="4548188"/>
              </a:xfrm>
            </p:spPr>
            <p:txBody>
              <a:bodyPr>
                <a:normAutofit fontScale="85000" lnSpcReduction="20000"/>
              </a:bodyPr>
              <a:lstStyle/>
              <a:p>
                <a:pPr marL="361950" indent="0" algn="ctr">
                  <a:lnSpc>
                    <a:spcPct val="120000"/>
                  </a:lnSpc>
                  <a:buClr>
                    <a:srgbClr val="0070C0"/>
                  </a:buClr>
                  <a:buSzPct val="50000"/>
                  <a:buNone/>
                </a:pPr>
                <a14:m>
                  <m:oMathPara xmlns:m="http://schemas.openxmlformats.org/officeDocument/2006/math">
                    <m:oMathParaPr>
                      <m:jc m:val="centerGroup"/>
                    </m:oMathParaPr>
                    <m:oMath xmlns:m="http://schemas.openxmlformats.org/officeDocument/2006/math">
                      <m:sSup>
                        <m:sSupPr>
                          <m:ctrlPr>
                            <a:rPr lang="en-AU" i="1">
                              <a:latin typeface="Cambria Math" panose="02040503050406030204" pitchFamily="18" charset="0"/>
                              <a:ea typeface="Cambria Math"/>
                            </a:rPr>
                          </m:ctrlPr>
                        </m:sSupPr>
                        <m:e>
                          <m:r>
                            <a:rPr lang="en-AU" i="1">
                              <a:latin typeface="Cambria Math"/>
                              <a:ea typeface="Cambria Math"/>
                            </a:rPr>
                            <m:t>𝛾</m:t>
                          </m:r>
                        </m:e>
                        <m:sup>
                          <m:r>
                            <a:rPr lang="en-AU" i="1">
                              <a:latin typeface="Cambria Math"/>
                              <a:ea typeface="Cambria Math"/>
                            </a:rPr>
                            <m:t>∗</m:t>
                          </m:r>
                        </m:sup>
                      </m:sSup>
                      <m:r>
                        <a:rPr lang="en-AU" i="1">
                          <a:latin typeface="Cambria Math"/>
                          <a:ea typeface="Cambria Math"/>
                        </a:rPr>
                        <m:t>=</m:t>
                      </m:r>
                      <m:f>
                        <m:fPr>
                          <m:ctrlPr>
                            <a:rPr lang="en-AU" i="1">
                              <a:latin typeface="Cambria Math" panose="02040503050406030204" pitchFamily="18" charset="0"/>
                              <a:ea typeface="Cambria Math"/>
                            </a:rPr>
                          </m:ctrlPr>
                        </m:fPr>
                        <m:num>
                          <m:r>
                            <a:rPr lang="en-AU" i="1">
                              <a:latin typeface="Cambria Math"/>
                              <a:ea typeface="Cambria Math"/>
                            </a:rPr>
                            <m:t>𝐶𝑜𝑣</m:t>
                          </m:r>
                          <m:r>
                            <a:rPr lang="en-AU" i="1">
                              <a:latin typeface="Cambria Math"/>
                              <a:ea typeface="Cambria Math"/>
                            </a:rPr>
                            <m:t>(</m:t>
                          </m:r>
                          <m:r>
                            <a:rPr lang="en-AU" i="1">
                              <a:latin typeface="Cambria Math"/>
                              <a:ea typeface="Cambria Math"/>
                            </a:rPr>
                            <m:t>𝑄</m:t>
                          </m:r>
                          <m:r>
                            <a:rPr lang="en-AU" i="1">
                              <a:latin typeface="Cambria Math"/>
                              <a:ea typeface="Cambria Math"/>
                            </a:rPr>
                            <m:t>,</m:t>
                          </m:r>
                          <m:acc>
                            <m:accPr>
                              <m:chr m:val="̅"/>
                              <m:ctrlPr>
                                <a:rPr lang="en-AU" i="1">
                                  <a:latin typeface="Cambria Math" panose="02040503050406030204" pitchFamily="18" charset="0"/>
                                  <a:ea typeface="Cambria Math"/>
                                </a:rPr>
                              </m:ctrlPr>
                            </m:accPr>
                            <m:e>
                              <m:r>
                                <a:rPr lang="en-AU" i="1">
                                  <a:latin typeface="Cambria Math"/>
                                  <a:ea typeface="Cambria Math"/>
                                </a:rPr>
                                <m:t>𝑄</m:t>
                              </m:r>
                            </m:e>
                          </m:acc>
                          <m:r>
                            <a:rPr lang="en-AU" i="1">
                              <a:latin typeface="Cambria Math"/>
                              <a:ea typeface="Cambria Math"/>
                            </a:rPr>
                            <m:t>)</m:t>
                          </m:r>
                        </m:num>
                        <m:den>
                          <m:r>
                            <a:rPr lang="en-AU" i="1">
                              <a:latin typeface="Cambria Math"/>
                              <a:ea typeface="Cambria Math"/>
                            </a:rPr>
                            <m:t>𝑉𝑎𝑟</m:t>
                          </m:r>
                          <m:r>
                            <a:rPr lang="en-AU" i="1">
                              <a:latin typeface="Cambria Math"/>
                              <a:ea typeface="Cambria Math"/>
                            </a:rPr>
                            <m:t>(</m:t>
                          </m:r>
                          <m:acc>
                            <m:accPr>
                              <m:chr m:val="̅"/>
                              <m:ctrlPr>
                                <a:rPr lang="en-AU" i="1">
                                  <a:latin typeface="Cambria Math" panose="02040503050406030204" pitchFamily="18" charset="0"/>
                                  <a:ea typeface="Cambria Math"/>
                                </a:rPr>
                              </m:ctrlPr>
                            </m:accPr>
                            <m:e>
                              <m:r>
                                <a:rPr lang="en-AU" i="1">
                                  <a:latin typeface="Cambria Math"/>
                                  <a:ea typeface="Cambria Math"/>
                                </a:rPr>
                                <m:t>𝑄</m:t>
                              </m:r>
                            </m:e>
                          </m:acc>
                          <m:r>
                            <a:rPr lang="en-AU" i="1">
                              <a:latin typeface="Cambria Math"/>
                              <a:ea typeface="Cambria Math"/>
                            </a:rPr>
                            <m:t>)</m:t>
                          </m:r>
                        </m:den>
                      </m:f>
                    </m:oMath>
                  </m:oMathPara>
                </a14:m>
                <a:endParaRPr lang="en-AU" i="1" dirty="0"/>
              </a:p>
              <a:p>
                <a:pPr marL="361950" indent="-361950">
                  <a:lnSpc>
                    <a:spcPct val="120000"/>
                  </a:lnSpc>
                  <a:buClr>
                    <a:srgbClr val="0070C0"/>
                  </a:buClr>
                  <a:buSzPct val="50000"/>
                  <a:buFont typeface="Wingdings" panose="05000000000000000000" pitchFamily="2" charset="2"/>
                  <a:buChar char="q"/>
                </a:pPr>
                <a:r>
                  <a:rPr lang="en-AU" sz="3200" dirty="0">
                    <a:solidFill>
                      <a:schemeClr val="tx1"/>
                    </a:solidFill>
                  </a:rPr>
                  <a:t>So what does this mean?</a:t>
                </a:r>
              </a:p>
              <a:p>
                <a:pPr marL="895350" indent="-533400">
                  <a:lnSpc>
                    <a:spcPct val="120000"/>
                  </a:lnSpc>
                  <a:buClr>
                    <a:srgbClr val="0070C0"/>
                  </a:buClr>
                  <a:buSzPct val="100000"/>
                  <a:buFont typeface="+mj-lt"/>
                  <a:buAutoNum type="alphaLcParenR" startAt="2"/>
                </a:pPr>
                <a:r>
                  <a:rPr lang="en-AU" sz="3200" dirty="0">
                    <a:solidFill>
                      <a:schemeClr val="tx1"/>
                    </a:solidFill>
                  </a:rPr>
                  <a:t>The denominator is the variance of average output.</a:t>
                </a:r>
              </a:p>
              <a:p>
                <a:pPr marL="895350" indent="0">
                  <a:lnSpc>
                    <a:spcPct val="120000"/>
                  </a:lnSpc>
                  <a:buClr>
                    <a:srgbClr val="0070C0"/>
                  </a:buClr>
                  <a:buSzPct val="100000"/>
                  <a:buNone/>
                </a:pPr>
                <a:r>
                  <a:rPr lang="en-AU" sz="3200" dirty="0">
                    <a:solidFill>
                      <a:schemeClr val="tx1"/>
                    </a:solidFill>
                  </a:rPr>
                  <a:t>I</a:t>
                </a:r>
                <a:r>
                  <a:rPr lang="en-AU" sz="3200" i="1" dirty="0">
                    <a:solidFill>
                      <a:schemeClr val="bg2">
                        <a:lumMod val="25000"/>
                      </a:schemeClr>
                    </a:solidFill>
                  </a:rPr>
                  <a:t>f this is high then there is a lot of noise in the average output and it contains less information about an individual’s own effort. </a:t>
                </a:r>
              </a:p>
              <a:p>
                <a:pPr marL="895350" indent="0">
                  <a:lnSpc>
                    <a:spcPct val="120000"/>
                  </a:lnSpc>
                  <a:buClr>
                    <a:srgbClr val="0070C0"/>
                  </a:buClr>
                  <a:buSzPct val="100000"/>
                  <a:buNone/>
                </a:pPr>
                <a:r>
                  <a:rPr lang="en-AU" sz="3200" i="1" dirty="0">
                    <a:solidFill>
                      <a:schemeClr val="bg2">
                        <a:lumMod val="25000"/>
                      </a:schemeClr>
                    </a:solidFill>
                  </a:rPr>
                  <a:t>Hence when the denominator is large we want to have a small value of </a:t>
                </a:r>
                <a14:m>
                  <m:oMath xmlns:m="http://schemas.openxmlformats.org/officeDocument/2006/math">
                    <m:r>
                      <a:rPr lang="en-AU" i="1">
                        <a:latin typeface="Cambria Math"/>
                        <a:ea typeface="Cambria Math"/>
                      </a:rPr>
                      <m:t>𝛾</m:t>
                    </m:r>
                  </m:oMath>
                </a14:m>
                <a:r>
                  <a:rPr lang="en-AU" sz="3200" i="1" dirty="0">
                    <a:solidFill>
                      <a:schemeClr val="bg2">
                        <a:lumMod val="25000"/>
                      </a:schemeClr>
                    </a:solidFill>
                  </a:rPr>
                  <a:t> and not place a great deal of weight on how the individual performs relative to others.</a:t>
                </a:r>
                <a:endParaRPr lang="en-AU" sz="3200" i="1" dirty="0">
                  <a:solidFill>
                    <a:schemeClr val="bg2">
                      <a:lumMod val="50000"/>
                    </a:schemeClr>
                  </a:solidFill>
                </a:endParaRPr>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28775"/>
                <a:ext cx="10515600" cy="4548188"/>
              </a:xfrm>
              <a:blipFill rotWithShape="1">
                <a:blip r:embed="rId3"/>
                <a:stretch>
                  <a:fillRect l="-58" r="-1333" b="-1475"/>
                </a:stretch>
              </a:blipFill>
            </p:spPr>
            <p:txBody>
              <a:bodyPr/>
              <a:lstStyle/>
              <a:p>
                <a:r>
                  <a:rPr lang="en-AU">
                    <a:noFill/>
                  </a:rPr>
                  <a:t> </a:t>
                </a:r>
              </a:p>
            </p:txBody>
          </p:sp>
        </mc:Fallback>
      </mc:AlternateContent>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21</a:t>
            </a:fld>
            <a:endParaRPr lang="en-AU"/>
          </a:p>
        </p:txBody>
      </p:sp>
    </p:spTree>
    <p:extLst>
      <p:ext uri="{BB962C8B-B14F-4D97-AF65-F5344CB8AC3E}">
        <p14:creationId xmlns:p14="http://schemas.microsoft.com/office/powerpoint/2010/main" val="2413041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Subjective Performance Evaluation</a:t>
            </a:r>
            <a:endParaRPr lang="en-AU" b="1" i="1" dirty="0">
              <a:solidFill>
                <a:srgbClr val="00206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pPr marL="361950" indent="-361950">
                  <a:lnSpc>
                    <a:spcPct val="120000"/>
                  </a:lnSpc>
                  <a:buClr>
                    <a:srgbClr val="0070C0"/>
                  </a:buClr>
                  <a:buSzPct val="50000"/>
                  <a:buFont typeface="Wingdings" panose="05000000000000000000" pitchFamily="2" charset="2"/>
                  <a:buChar char="q"/>
                </a:pPr>
                <a:r>
                  <a:rPr lang="en-AU" dirty="0"/>
                  <a:t>Recall the problem of multitasking. </a:t>
                </a:r>
              </a:p>
              <a:p>
                <a:pPr marL="361950" indent="0" algn="ctr">
                  <a:lnSpc>
                    <a:spcPct val="120000"/>
                  </a:lnSpc>
                  <a:buClr>
                    <a:srgbClr val="0070C0"/>
                  </a:buClr>
                  <a:buSzPct val="50000"/>
                  <a:buNone/>
                </a:pPr>
                <a14:m>
                  <m:oMath xmlns:m="http://schemas.openxmlformats.org/officeDocument/2006/math">
                    <m:r>
                      <a:rPr lang="en-AU" b="0" i="1" smtClean="0">
                        <a:latin typeface="Cambria Math"/>
                        <a:ea typeface="Cambria Math"/>
                      </a:rPr>
                      <m:t>𝑄</m:t>
                    </m:r>
                  </m:oMath>
                </a14:m>
                <a:r>
                  <a:rPr lang="en-AU" i="1" dirty="0">
                    <a:solidFill>
                      <a:schemeClr val="bg2">
                        <a:lumMod val="25000"/>
                      </a:schemeClr>
                    </a:solidFill>
                  </a:rPr>
                  <a:t>=(task 1) + (task 2) +</a:t>
                </a:r>
                <a:r>
                  <a:rPr lang="en-AU" dirty="0">
                    <a:ea typeface="Cambria Math"/>
                  </a:rPr>
                  <a:t> </a:t>
                </a:r>
                <a14:m>
                  <m:oMath xmlns:m="http://schemas.openxmlformats.org/officeDocument/2006/math">
                    <m:r>
                      <a:rPr lang="en-AU" i="1">
                        <a:latin typeface="Cambria Math"/>
                        <a:ea typeface="Cambria Math"/>
                      </a:rPr>
                      <m:t>𝜇</m:t>
                    </m:r>
                  </m:oMath>
                </a14:m>
                <a:endParaRPr lang="en-AU" i="1" dirty="0">
                  <a:solidFill>
                    <a:schemeClr val="bg2">
                      <a:lumMod val="25000"/>
                    </a:schemeClr>
                  </a:solidFill>
                </a:endParaRPr>
              </a:p>
              <a:p>
                <a:pPr marL="361950" indent="0" algn="ctr">
                  <a:lnSpc>
                    <a:spcPct val="120000"/>
                  </a:lnSpc>
                  <a:buClr>
                    <a:srgbClr val="0070C0"/>
                  </a:buClr>
                  <a:buSzPct val="50000"/>
                  <a:buNone/>
                </a:pPr>
                <a14:m>
                  <m:oMath xmlns:m="http://schemas.openxmlformats.org/officeDocument/2006/math">
                    <m:r>
                      <a:rPr lang="en-AU" b="0" i="1" smtClean="0">
                        <a:latin typeface="Cambria Math"/>
                        <a:ea typeface="Cambria Math"/>
                      </a:rPr>
                      <m:t>𝑌</m:t>
                    </m:r>
                  </m:oMath>
                </a14:m>
                <a:r>
                  <a:rPr lang="en-AU" i="1" dirty="0">
                    <a:solidFill>
                      <a:schemeClr val="bg2">
                        <a:lumMod val="25000"/>
                      </a:schemeClr>
                    </a:solidFill>
                  </a:rPr>
                  <a:t>=(task 1) + </a:t>
                </a:r>
                <a:r>
                  <a:rPr lang="en-AU" i="1" dirty="0">
                    <a:solidFill>
                      <a:schemeClr val="bg2">
                        <a:lumMod val="25000"/>
                      </a:schemeClr>
                    </a:solidFill>
                    <a:latin typeface="Cambria Math"/>
                    <a:ea typeface="Cambria Math"/>
                  </a:rPr>
                  <a:t>∅</a:t>
                </a:r>
              </a:p>
              <a:p>
                <a:pPr marL="361950" indent="-361950">
                  <a:lnSpc>
                    <a:spcPct val="120000"/>
                  </a:lnSpc>
                  <a:buClr>
                    <a:srgbClr val="0070C0"/>
                  </a:buClr>
                  <a:buSzPct val="50000"/>
                  <a:buFont typeface="Wingdings" panose="05000000000000000000" pitchFamily="2" charset="2"/>
                  <a:buChar char="q"/>
                </a:pPr>
                <a:r>
                  <a:rPr lang="en-AU" dirty="0">
                    <a:solidFill>
                      <a:schemeClr val="bg2">
                        <a:lumMod val="25000"/>
                      </a:schemeClr>
                    </a:solidFill>
                  </a:rPr>
                  <a:t>Where </a:t>
                </a:r>
                <a14:m>
                  <m:oMath xmlns:m="http://schemas.openxmlformats.org/officeDocument/2006/math">
                    <m:r>
                      <a:rPr lang="en-AU" i="1">
                        <a:latin typeface="Cambria Math"/>
                        <a:ea typeface="Cambria Math"/>
                      </a:rPr>
                      <m:t>𝑄</m:t>
                    </m:r>
                  </m:oMath>
                </a14:m>
                <a:r>
                  <a:rPr lang="en-AU" dirty="0">
                    <a:solidFill>
                      <a:schemeClr val="bg2">
                        <a:lumMod val="25000"/>
                      </a:schemeClr>
                    </a:solidFill>
                  </a:rPr>
                  <a:t> is what the firm cares about, but </a:t>
                </a:r>
                <a14:m>
                  <m:oMath xmlns:m="http://schemas.openxmlformats.org/officeDocument/2006/math">
                    <m:r>
                      <a:rPr lang="en-AU" i="1">
                        <a:latin typeface="Cambria Math"/>
                        <a:ea typeface="Cambria Math"/>
                      </a:rPr>
                      <m:t>𝑌</m:t>
                    </m:r>
                  </m:oMath>
                </a14:m>
                <a:r>
                  <a:rPr lang="en-AU" dirty="0">
                    <a:solidFill>
                      <a:schemeClr val="bg2">
                        <a:lumMod val="25000"/>
                      </a:schemeClr>
                    </a:solidFill>
                  </a:rPr>
                  <a:t> is what is measureable </a:t>
                </a:r>
              </a:p>
              <a:p>
                <a:pPr marL="361950" indent="-361950">
                  <a:lnSpc>
                    <a:spcPct val="120000"/>
                  </a:lnSpc>
                  <a:buClr>
                    <a:srgbClr val="0070C0"/>
                  </a:buClr>
                  <a:buSzPct val="50000"/>
                  <a:buFont typeface="Wingdings" panose="05000000000000000000" pitchFamily="2" charset="2"/>
                  <a:buChar char="q"/>
                </a:pPr>
                <a:r>
                  <a:rPr lang="en-AU" dirty="0"/>
                  <a:t>There is an obvious problem in using </a:t>
                </a:r>
                <a14:m>
                  <m:oMath xmlns:m="http://schemas.openxmlformats.org/officeDocument/2006/math">
                    <m:r>
                      <a:rPr lang="en-AU" i="1">
                        <a:latin typeface="Cambria Math"/>
                        <a:ea typeface="Cambria Math"/>
                      </a:rPr>
                      <m:t>𝑌</m:t>
                    </m:r>
                  </m:oMath>
                </a14:m>
                <a:r>
                  <a:rPr lang="en-AU" dirty="0"/>
                  <a:t> as a basis of a contract</a:t>
                </a:r>
              </a:p>
              <a:p>
                <a:pPr marL="361950" indent="-361950">
                  <a:lnSpc>
                    <a:spcPct val="120000"/>
                  </a:lnSpc>
                  <a:buClr>
                    <a:srgbClr val="0070C0"/>
                  </a:buClr>
                  <a:buSzPct val="50000"/>
                  <a:buFont typeface="Wingdings" panose="05000000000000000000" pitchFamily="2" charset="2"/>
                  <a:buChar char="q"/>
                </a:pPr>
                <a:r>
                  <a:rPr lang="en-AU" dirty="0"/>
                  <a:t>You will get what you pay for…</a:t>
                </a:r>
              </a:p>
              <a:p>
                <a:pPr marL="361950" indent="-361950">
                  <a:lnSpc>
                    <a:spcPct val="120000"/>
                  </a:lnSpc>
                  <a:buClr>
                    <a:srgbClr val="0070C0"/>
                  </a:buClr>
                  <a:buSzPct val="50000"/>
                  <a:buFont typeface="Wingdings" panose="05000000000000000000" pitchFamily="2" charset="2"/>
                  <a:buChar char="q"/>
                </a:pPr>
                <a:r>
                  <a:rPr lang="en-AU" dirty="0"/>
                  <a:t>This important for job design – not ideal to design a job where only one task is measurable and can be incentivised.</a:t>
                </a:r>
              </a:p>
              <a:p>
                <a:pPr marL="361950" indent="0" algn="ctr">
                  <a:lnSpc>
                    <a:spcPct val="120000"/>
                  </a:lnSpc>
                  <a:buClr>
                    <a:srgbClr val="0070C0"/>
                  </a:buClr>
                  <a:buSzPct val="50000"/>
                  <a:buNone/>
                </a:pPr>
                <a:endParaRPr lang="en-AU" i="1" dirty="0">
                  <a:solidFill>
                    <a:schemeClr val="bg2">
                      <a:lumMod val="25000"/>
                    </a:schemeClr>
                  </a:solidFill>
                </a:endParaRPr>
              </a:p>
              <a:p>
                <a:pPr marL="0" indent="0">
                  <a:lnSpc>
                    <a:spcPct val="120000"/>
                  </a:lnSpc>
                  <a:buClr>
                    <a:srgbClr val="0070C0"/>
                  </a:buClr>
                  <a:buSzPct val="50000"/>
                  <a:buNone/>
                </a:pPr>
                <a:endParaRPr lang="en-AU" dirty="0"/>
              </a:p>
              <a:p>
                <a:pPr marL="806450" indent="-447675">
                  <a:lnSpc>
                    <a:spcPct val="120000"/>
                  </a:lnSpc>
                  <a:buClr>
                    <a:srgbClr val="0070C0"/>
                  </a:buClr>
                  <a:buSzPct val="50000"/>
                  <a:buFont typeface="Wingdings" panose="05000000000000000000" pitchFamily="2" charset="2"/>
                  <a:buChar char="v"/>
                </a:pPr>
                <a:endParaRPr lang="en-AU" i="1" dirty="0">
                  <a:solidFill>
                    <a:schemeClr val="bg2">
                      <a:lumMod val="50000"/>
                    </a:schemeClr>
                  </a:solidFill>
                </a:endParaRPr>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58" t="-700" b="-2941"/>
                </a:stretch>
              </a:blipFill>
            </p:spPr>
            <p:txBody>
              <a:bodyPr/>
              <a:lstStyle/>
              <a:p>
                <a:r>
                  <a:rPr lang="en-AU">
                    <a:noFill/>
                  </a:rPr>
                  <a:t> </a:t>
                </a:r>
              </a:p>
            </p:txBody>
          </p:sp>
        </mc:Fallback>
      </mc:AlternateContent>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22</a:t>
            </a:fld>
            <a:endParaRPr lang="en-AU"/>
          </a:p>
        </p:txBody>
      </p:sp>
    </p:spTree>
    <p:extLst>
      <p:ext uri="{BB962C8B-B14F-4D97-AF65-F5344CB8AC3E}">
        <p14:creationId xmlns:p14="http://schemas.microsoft.com/office/powerpoint/2010/main" val="76240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Subjective Performance Evaluation</a:t>
            </a:r>
            <a:endParaRPr lang="en-AU" b="1" i="1" dirty="0">
              <a:solidFill>
                <a:srgbClr val="002060"/>
              </a:solidFill>
            </a:endParaRPr>
          </a:p>
        </p:txBody>
      </p:sp>
      <p:sp>
        <p:nvSpPr>
          <p:cNvPr id="3" name="Content Placeholder 2"/>
          <p:cNvSpPr>
            <a:spLocks noGrp="1"/>
          </p:cNvSpPr>
          <p:nvPr>
            <p:ph idx="1"/>
          </p:nvPr>
        </p:nvSpPr>
        <p:spPr/>
        <p:txBody>
          <a:bodyPr>
            <a:normAutofit fontScale="70000" lnSpcReduction="20000"/>
          </a:bodyPr>
          <a:lstStyle/>
          <a:p>
            <a:pPr marL="361950" indent="-361950">
              <a:lnSpc>
                <a:spcPct val="120000"/>
              </a:lnSpc>
              <a:buClr>
                <a:srgbClr val="0070C0"/>
              </a:buClr>
              <a:buSzPct val="50000"/>
              <a:buFont typeface="Wingdings" panose="05000000000000000000" pitchFamily="2" charset="2"/>
              <a:buChar char="q"/>
            </a:pPr>
            <a:r>
              <a:rPr lang="en-AU" dirty="0"/>
              <a:t>But this also has potential important implications for subjective performance evaluation</a:t>
            </a:r>
          </a:p>
          <a:p>
            <a:pPr marL="361950" indent="-361950">
              <a:lnSpc>
                <a:spcPct val="120000"/>
              </a:lnSpc>
              <a:buClr>
                <a:srgbClr val="0070C0"/>
              </a:buClr>
              <a:buSzPct val="50000"/>
              <a:buFont typeface="Wingdings" panose="05000000000000000000" pitchFamily="2" charset="2"/>
              <a:buChar char="q"/>
            </a:pPr>
            <a:r>
              <a:rPr lang="en-AU" dirty="0"/>
              <a:t>Potential to assess on a more diverse range of tasks, some of which are difficult to measure - </a:t>
            </a:r>
            <a:r>
              <a:rPr lang="en-AU" i="1" dirty="0"/>
              <a:t>being part of a team, being cooperative etc</a:t>
            </a:r>
            <a:r>
              <a:rPr lang="en-AU" dirty="0"/>
              <a:t>.</a:t>
            </a:r>
          </a:p>
          <a:p>
            <a:pPr marL="361950" indent="-361950">
              <a:lnSpc>
                <a:spcPct val="120000"/>
              </a:lnSpc>
              <a:buClr>
                <a:srgbClr val="0070C0"/>
              </a:buClr>
              <a:buSzPct val="50000"/>
              <a:buFont typeface="Wingdings" panose="05000000000000000000" pitchFamily="2" charset="2"/>
              <a:buChar char="q"/>
            </a:pPr>
            <a:r>
              <a:rPr lang="en-AU" dirty="0"/>
              <a:t>Possible subjective measures include: </a:t>
            </a:r>
          </a:p>
          <a:p>
            <a:pPr marL="714375" indent="-352425">
              <a:lnSpc>
                <a:spcPct val="120000"/>
              </a:lnSpc>
              <a:buClr>
                <a:srgbClr val="0070C0"/>
              </a:buClr>
              <a:buSzPct val="75000"/>
              <a:buBlip>
                <a:blip r:embed="rId3"/>
              </a:buBlip>
            </a:pPr>
            <a:r>
              <a:rPr lang="en-AU" i="1" dirty="0">
                <a:solidFill>
                  <a:schemeClr val="bg2">
                    <a:lumMod val="25000"/>
                  </a:schemeClr>
                </a:solidFill>
              </a:rPr>
              <a:t>Standard rating systems – see discussion in text</a:t>
            </a:r>
          </a:p>
          <a:p>
            <a:pPr marL="714375" indent="-352425">
              <a:lnSpc>
                <a:spcPct val="120000"/>
              </a:lnSpc>
              <a:buClr>
                <a:srgbClr val="0070C0"/>
              </a:buClr>
              <a:buSzPct val="75000"/>
              <a:buBlip>
                <a:blip r:embed="rId3"/>
              </a:buBlip>
            </a:pPr>
            <a:r>
              <a:rPr lang="en-AU" i="1" dirty="0">
                <a:solidFill>
                  <a:schemeClr val="bg2">
                    <a:lumMod val="25000"/>
                  </a:schemeClr>
                </a:solidFill>
              </a:rPr>
              <a:t>Goal based systems – see discussion in text</a:t>
            </a:r>
          </a:p>
          <a:p>
            <a:pPr marL="361950" indent="-361950">
              <a:lnSpc>
                <a:spcPct val="120000"/>
              </a:lnSpc>
              <a:buClr>
                <a:srgbClr val="0070C0"/>
              </a:buClr>
              <a:buSzPct val="50000"/>
              <a:buFont typeface="Wingdings" panose="05000000000000000000" pitchFamily="2" charset="2"/>
              <a:buChar char="q"/>
            </a:pPr>
            <a:r>
              <a:rPr lang="en-AU" dirty="0"/>
              <a:t>Also, think about problems with subjective evaluation approaches: </a:t>
            </a:r>
          </a:p>
          <a:p>
            <a:pPr marL="714375" indent="-352425">
              <a:lnSpc>
                <a:spcPct val="120000"/>
              </a:lnSpc>
              <a:buClr>
                <a:srgbClr val="0070C0"/>
              </a:buClr>
              <a:buSzPct val="75000"/>
              <a:buBlip>
                <a:blip r:embed="rId3"/>
              </a:buBlip>
            </a:pPr>
            <a:r>
              <a:rPr lang="en-AU" i="1" dirty="0">
                <a:solidFill>
                  <a:schemeClr val="bg2">
                    <a:lumMod val="25000"/>
                  </a:schemeClr>
                </a:solidFill>
              </a:rPr>
              <a:t>Shirking among supervisors – how might they respond?</a:t>
            </a:r>
          </a:p>
          <a:p>
            <a:pPr marL="714375" indent="-352425">
              <a:lnSpc>
                <a:spcPct val="120000"/>
              </a:lnSpc>
              <a:buClr>
                <a:srgbClr val="0070C0"/>
              </a:buClr>
              <a:buSzPct val="75000"/>
              <a:buBlip>
                <a:blip r:embed="rId3"/>
              </a:buBlip>
            </a:pPr>
            <a:r>
              <a:rPr lang="en-AU" i="1" dirty="0">
                <a:solidFill>
                  <a:schemeClr val="bg2">
                    <a:lumMod val="25000"/>
                  </a:schemeClr>
                </a:solidFill>
              </a:rPr>
              <a:t>Forced distributions of employee performance – might generate what problems?</a:t>
            </a:r>
          </a:p>
          <a:p>
            <a:pPr marL="714375" indent="-352425">
              <a:lnSpc>
                <a:spcPct val="120000"/>
              </a:lnSpc>
              <a:buClr>
                <a:srgbClr val="0070C0"/>
              </a:buClr>
              <a:buSzPct val="75000"/>
              <a:buBlip>
                <a:blip r:embed="rId3"/>
              </a:buBlip>
            </a:pPr>
            <a:r>
              <a:rPr lang="en-AU" i="1" dirty="0">
                <a:solidFill>
                  <a:schemeClr val="bg2">
                    <a:lumMod val="25000"/>
                  </a:schemeClr>
                </a:solidFill>
              </a:rPr>
              <a:t>Influence costs</a:t>
            </a:r>
          </a:p>
          <a:p>
            <a:pPr marL="361950" indent="0">
              <a:lnSpc>
                <a:spcPct val="120000"/>
              </a:lnSpc>
              <a:buClr>
                <a:srgbClr val="0070C0"/>
              </a:buClr>
              <a:buSzPct val="75000"/>
              <a:buNone/>
            </a:pPr>
            <a:endParaRPr lang="en-AU" i="1" dirty="0">
              <a:solidFill>
                <a:schemeClr val="bg2">
                  <a:lumMod val="25000"/>
                </a:schemeClr>
              </a:solidFill>
            </a:endParaRPr>
          </a:p>
          <a:p>
            <a:pPr marL="361950" indent="0">
              <a:lnSpc>
                <a:spcPct val="120000"/>
              </a:lnSpc>
              <a:buClr>
                <a:srgbClr val="0070C0"/>
              </a:buClr>
              <a:buSzPct val="75000"/>
              <a:buNone/>
            </a:pPr>
            <a:endParaRPr lang="en-AU" i="1" dirty="0">
              <a:solidFill>
                <a:schemeClr val="bg2">
                  <a:lumMod val="25000"/>
                </a:schemeClr>
              </a:solidFill>
            </a:endParaRPr>
          </a:p>
          <a:p>
            <a:pPr marL="0" indent="0">
              <a:lnSpc>
                <a:spcPct val="120000"/>
              </a:lnSpc>
              <a:buClr>
                <a:srgbClr val="0070C0"/>
              </a:buClr>
              <a:buSzPct val="50000"/>
              <a:buNone/>
            </a:pPr>
            <a:endParaRPr lang="en-AU" dirty="0"/>
          </a:p>
          <a:p>
            <a:pPr marL="806450" indent="-447675">
              <a:lnSpc>
                <a:spcPct val="120000"/>
              </a:lnSpc>
              <a:buClr>
                <a:srgbClr val="0070C0"/>
              </a:buClr>
              <a:buSzPct val="50000"/>
              <a:buFont typeface="Wingdings" panose="05000000000000000000" pitchFamily="2" charset="2"/>
              <a:buChar char="v"/>
            </a:pPr>
            <a:endParaRPr lang="en-AU" i="1" dirty="0">
              <a:solidFill>
                <a:schemeClr val="bg2">
                  <a:lumMod val="50000"/>
                </a:schemeClr>
              </a:solidFill>
            </a:endParaRPr>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23</a:t>
            </a:fld>
            <a:endParaRPr lang="en-AU"/>
          </a:p>
        </p:txBody>
      </p:sp>
    </p:spTree>
    <p:extLst>
      <p:ext uri="{BB962C8B-B14F-4D97-AF65-F5344CB8AC3E}">
        <p14:creationId xmlns:p14="http://schemas.microsoft.com/office/powerpoint/2010/main" val="3966978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Evaluating Team Performance </a:t>
            </a:r>
            <a:endParaRPr lang="en-AU" b="1" i="1" dirty="0">
              <a:solidFill>
                <a:srgbClr val="00206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62500" lnSpcReduction="20000"/>
              </a:bodyPr>
              <a:lstStyle/>
              <a:p>
                <a:pPr marL="361950" indent="-361950">
                  <a:lnSpc>
                    <a:spcPct val="120000"/>
                  </a:lnSpc>
                  <a:buClr>
                    <a:srgbClr val="0070C0"/>
                  </a:buClr>
                  <a:buSzPct val="50000"/>
                  <a:buFont typeface="Wingdings" panose="05000000000000000000" pitchFamily="2" charset="2"/>
                  <a:buChar char="q"/>
                </a:pPr>
                <a:r>
                  <a:rPr lang="en-AU" dirty="0"/>
                  <a:t>Evaluating team performance is particularly challenging – </a:t>
                </a:r>
                <a:r>
                  <a:rPr lang="en-AU" i="1" dirty="0">
                    <a:solidFill>
                      <a:schemeClr val="bg2">
                        <a:lumMod val="25000"/>
                      </a:schemeClr>
                    </a:solidFill>
                  </a:rPr>
                  <a:t>how to separately identify the performance of an individual member of the team</a:t>
                </a:r>
              </a:p>
              <a:p>
                <a:pPr marL="361950" indent="-361950">
                  <a:lnSpc>
                    <a:spcPct val="120000"/>
                  </a:lnSpc>
                  <a:buClr>
                    <a:srgbClr val="0070C0"/>
                  </a:buClr>
                  <a:buSzPct val="50000"/>
                  <a:buFont typeface="Wingdings" panose="05000000000000000000" pitchFamily="2" charset="2"/>
                  <a:buChar char="q"/>
                </a:pPr>
                <a:r>
                  <a:rPr lang="en-AU" dirty="0"/>
                  <a:t>Consider if Conrad and Dina are actually part of a team</a:t>
                </a:r>
              </a:p>
              <a:p>
                <a:pPr marL="361950" indent="-361950">
                  <a:lnSpc>
                    <a:spcPct val="120000"/>
                  </a:lnSpc>
                  <a:buClr>
                    <a:srgbClr val="0070C0"/>
                  </a:buClr>
                  <a:buSzPct val="50000"/>
                  <a:buFont typeface="Wingdings" panose="05000000000000000000" pitchFamily="2" charset="2"/>
                  <a:buChar char="q"/>
                </a:pPr>
                <a:r>
                  <a:rPr lang="en-AU" dirty="0"/>
                  <a:t>Individually: </a:t>
                </a:r>
              </a:p>
              <a:p>
                <a:pPr marL="361950" indent="0" algn="ctr">
                  <a:lnSpc>
                    <a:spcPct val="120000"/>
                  </a:lnSpc>
                  <a:buClr>
                    <a:srgbClr val="0070C0"/>
                  </a:buClr>
                  <a:buSzPct val="50000"/>
                  <a:buNone/>
                </a:pPr>
                <a14:m>
                  <m:oMath xmlns:m="http://schemas.openxmlformats.org/officeDocument/2006/math">
                    <m:sSub>
                      <m:sSubPr>
                        <m:ctrlPr>
                          <a:rPr lang="en-AU" i="1" smtClean="0">
                            <a:latin typeface="Cambria Math" panose="02040503050406030204" pitchFamily="18" charset="0"/>
                            <a:ea typeface="Cambria Math"/>
                          </a:rPr>
                        </m:ctrlPr>
                      </m:sSubPr>
                      <m:e>
                        <m:r>
                          <a:rPr lang="en-AU" b="0" i="1" smtClean="0">
                            <a:latin typeface="Cambria Math"/>
                            <a:ea typeface="Cambria Math"/>
                          </a:rPr>
                          <m:t>𝑄</m:t>
                        </m:r>
                      </m:e>
                      <m:sub>
                        <m:r>
                          <a:rPr lang="en-AU" b="0" i="1" smtClean="0">
                            <a:latin typeface="Cambria Math"/>
                            <a:ea typeface="Cambria Math"/>
                          </a:rPr>
                          <m:t>𝑖</m:t>
                        </m:r>
                      </m:sub>
                    </m:sSub>
                  </m:oMath>
                </a14:m>
                <a:r>
                  <a:rPr lang="en-AU" i="1" dirty="0">
                    <a:solidFill>
                      <a:schemeClr val="bg2">
                        <a:lumMod val="25000"/>
                      </a:schemeClr>
                    </a:solidFill>
                  </a:rPr>
                  <a:t>=5e</a:t>
                </a:r>
                <a:r>
                  <a:rPr lang="en-AU" i="1" baseline="-25000" dirty="0">
                    <a:solidFill>
                      <a:schemeClr val="bg2">
                        <a:lumMod val="25000"/>
                      </a:schemeClr>
                    </a:solidFill>
                  </a:rPr>
                  <a:t>i</a:t>
                </a:r>
                <a:r>
                  <a:rPr lang="en-AU" i="1" dirty="0">
                    <a:solidFill>
                      <a:schemeClr val="bg2">
                        <a:lumMod val="25000"/>
                      </a:schemeClr>
                    </a:solidFill>
                  </a:rPr>
                  <a:t> +</a:t>
                </a:r>
                <a:r>
                  <a:rPr lang="en-AU" dirty="0">
                    <a:ea typeface="Cambria Math"/>
                  </a:rPr>
                  <a:t> </a:t>
                </a:r>
                <a14:m>
                  <m:oMath xmlns:m="http://schemas.openxmlformats.org/officeDocument/2006/math">
                    <m:r>
                      <a:rPr lang="en-AU" i="1">
                        <a:latin typeface="Cambria Math"/>
                        <a:ea typeface="Cambria Math"/>
                      </a:rPr>
                      <m:t>𝜇</m:t>
                    </m:r>
                  </m:oMath>
                </a14:m>
                <a:endParaRPr lang="en-AU" i="1" dirty="0">
                  <a:solidFill>
                    <a:schemeClr val="bg2">
                      <a:lumMod val="25000"/>
                    </a:schemeClr>
                  </a:solidFill>
                </a:endParaRPr>
              </a:p>
              <a:p>
                <a:pPr marL="361950" indent="-361950">
                  <a:lnSpc>
                    <a:spcPct val="120000"/>
                  </a:lnSpc>
                  <a:buClr>
                    <a:srgbClr val="0070C0"/>
                  </a:buClr>
                  <a:buSzPct val="50000"/>
                  <a:buFont typeface="Wingdings" panose="05000000000000000000" pitchFamily="2" charset="2"/>
                  <a:buChar char="q"/>
                </a:pPr>
                <a:r>
                  <a:rPr lang="en-AU" dirty="0"/>
                  <a:t>For the team: </a:t>
                </a:r>
              </a:p>
              <a:p>
                <a:pPr marL="361950" indent="0" algn="ctr">
                  <a:lnSpc>
                    <a:spcPct val="120000"/>
                  </a:lnSpc>
                  <a:buClr>
                    <a:srgbClr val="0070C0"/>
                  </a:buClr>
                  <a:buSzPct val="50000"/>
                  <a:buNone/>
                </a:pPr>
                <a14:m>
                  <m:oMath xmlns:m="http://schemas.openxmlformats.org/officeDocument/2006/math">
                    <m:sSub>
                      <m:sSubPr>
                        <m:ctrlPr>
                          <a:rPr lang="en-AU" i="1">
                            <a:latin typeface="Cambria Math" panose="02040503050406030204" pitchFamily="18" charset="0"/>
                            <a:ea typeface="Cambria Math"/>
                          </a:rPr>
                        </m:ctrlPr>
                      </m:sSubPr>
                      <m:e>
                        <m:r>
                          <a:rPr lang="en-AU" i="1">
                            <a:latin typeface="Cambria Math"/>
                            <a:ea typeface="Cambria Math"/>
                          </a:rPr>
                          <m:t>𝑄</m:t>
                        </m:r>
                      </m:e>
                      <m:sub>
                        <m:r>
                          <a:rPr lang="en-AU" b="0" i="1" smtClean="0">
                            <a:latin typeface="Cambria Math"/>
                            <a:ea typeface="Cambria Math"/>
                          </a:rPr>
                          <m:t>𝑡</m:t>
                        </m:r>
                      </m:sub>
                    </m:sSub>
                    <m:r>
                      <a:rPr lang="en-AU" b="0" i="1" smtClean="0">
                        <a:latin typeface="Cambria Math"/>
                        <a:ea typeface="Cambria Math"/>
                      </a:rPr>
                      <m:t>=</m:t>
                    </m:r>
                    <m:r>
                      <a:rPr lang="en-AU" b="0" i="1" smtClean="0">
                        <a:latin typeface="Cambria Math" panose="02040503050406030204" pitchFamily="18" charset="0"/>
                        <a:ea typeface="Cambria Math"/>
                      </a:rPr>
                      <m:t>4</m:t>
                    </m:r>
                    <m:sSup>
                      <m:sSupPr>
                        <m:ctrlPr>
                          <a:rPr lang="en-AU" b="0" i="1" smtClean="0">
                            <a:latin typeface="Cambria Math" panose="02040503050406030204" pitchFamily="18" charset="0"/>
                            <a:ea typeface="Cambria Math"/>
                          </a:rPr>
                        </m:ctrlPr>
                      </m:sSupPr>
                      <m:e>
                        <m:r>
                          <a:rPr lang="en-AU" b="0" i="1" smtClean="0">
                            <a:latin typeface="Cambria Math" panose="02040503050406030204" pitchFamily="18" charset="0"/>
                            <a:ea typeface="Cambria Math"/>
                          </a:rPr>
                          <m:t>𝑒</m:t>
                        </m:r>
                      </m:e>
                      <m:sup>
                        <m:r>
                          <a:rPr lang="en-AU" b="0" i="1" smtClean="0">
                            <a:latin typeface="Cambria Math" panose="02040503050406030204" pitchFamily="18" charset="0"/>
                            <a:ea typeface="Cambria Math"/>
                          </a:rPr>
                          <m:t>2</m:t>
                        </m:r>
                      </m:sup>
                    </m:sSup>
                    <m:r>
                      <a:rPr lang="en-AU" b="0" i="1" smtClean="0">
                        <a:latin typeface="Cambria Math"/>
                        <a:ea typeface="Cambria Math"/>
                      </a:rPr>
                      <m:t>+ </m:t>
                    </m:r>
                    <m:r>
                      <a:rPr lang="en-AU" b="0" i="1" smtClean="0">
                        <a:latin typeface="Cambria Math"/>
                        <a:ea typeface="Cambria Math"/>
                      </a:rPr>
                      <m:t>𝜇</m:t>
                    </m:r>
                  </m:oMath>
                </a14:m>
                <a:r>
                  <a:rPr lang="en-AU" i="1" dirty="0">
                    <a:solidFill>
                      <a:schemeClr val="bg2">
                        <a:lumMod val="25000"/>
                      </a:schemeClr>
                    </a:solidFill>
                  </a:rPr>
                  <a:t> 	where   </a:t>
                </a:r>
                <a14:m>
                  <m:oMath xmlns:m="http://schemas.openxmlformats.org/officeDocument/2006/math">
                    <m:r>
                      <a:rPr lang="en-AU" b="0" i="1" smtClean="0">
                        <a:solidFill>
                          <a:schemeClr val="bg2">
                            <a:lumMod val="25000"/>
                          </a:schemeClr>
                        </a:solidFill>
                        <a:latin typeface="Cambria Math" panose="02040503050406030204" pitchFamily="18" charset="0"/>
                      </a:rPr>
                      <m:t>𝑒</m:t>
                    </m:r>
                    <m:r>
                      <a:rPr lang="en-AU" b="0" i="1" smtClean="0">
                        <a:solidFill>
                          <a:schemeClr val="bg2">
                            <a:lumMod val="25000"/>
                          </a:schemeClr>
                        </a:solidFill>
                        <a:latin typeface="Cambria Math" panose="02040503050406030204" pitchFamily="18" charset="0"/>
                      </a:rPr>
                      <m:t>=</m:t>
                    </m:r>
                    <m:sSub>
                      <m:sSubPr>
                        <m:ctrlPr>
                          <a:rPr lang="en-AU" b="0" i="1" smtClean="0">
                            <a:solidFill>
                              <a:schemeClr val="bg2">
                                <a:lumMod val="25000"/>
                              </a:schemeClr>
                            </a:solidFill>
                            <a:latin typeface="Cambria Math" panose="02040503050406030204" pitchFamily="18" charset="0"/>
                          </a:rPr>
                        </m:ctrlPr>
                      </m:sSubPr>
                      <m:e>
                        <m:r>
                          <a:rPr lang="en-AU" b="0" i="1" smtClean="0">
                            <a:solidFill>
                              <a:schemeClr val="bg2">
                                <a:lumMod val="25000"/>
                              </a:schemeClr>
                            </a:solidFill>
                            <a:latin typeface="Cambria Math" panose="02040503050406030204" pitchFamily="18" charset="0"/>
                          </a:rPr>
                          <m:t>𝑒</m:t>
                        </m:r>
                      </m:e>
                      <m:sub>
                        <m:r>
                          <a:rPr lang="en-AU" b="0" i="1" smtClean="0">
                            <a:solidFill>
                              <a:schemeClr val="bg2">
                                <a:lumMod val="25000"/>
                              </a:schemeClr>
                            </a:solidFill>
                            <a:latin typeface="Cambria Math" panose="02040503050406030204" pitchFamily="18" charset="0"/>
                          </a:rPr>
                          <m:t>𝑐</m:t>
                        </m:r>
                      </m:sub>
                    </m:sSub>
                  </m:oMath>
                </a14:m>
                <a:r>
                  <a:rPr lang="en-AU" dirty="0">
                    <a:solidFill>
                      <a:schemeClr val="bg2">
                        <a:lumMod val="25000"/>
                      </a:schemeClr>
                    </a:solidFill>
                  </a:rPr>
                  <a:t> </a:t>
                </a:r>
                <a14:m>
                  <m:oMath xmlns:m="http://schemas.openxmlformats.org/officeDocument/2006/math">
                    <m:r>
                      <a:rPr lang="en-AU" i="1">
                        <a:solidFill>
                          <a:schemeClr val="bg2">
                            <a:lumMod val="25000"/>
                          </a:schemeClr>
                        </a:solidFill>
                        <a:latin typeface="Cambria Math" panose="02040503050406030204" pitchFamily="18" charset="0"/>
                      </a:rPr>
                      <m:t>=</m:t>
                    </m:r>
                    <m:sSub>
                      <m:sSubPr>
                        <m:ctrlPr>
                          <a:rPr lang="en-AU" i="1">
                            <a:solidFill>
                              <a:schemeClr val="bg2">
                                <a:lumMod val="25000"/>
                              </a:schemeClr>
                            </a:solidFill>
                            <a:latin typeface="Cambria Math" panose="02040503050406030204" pitchFamily="18" charset="0"/>
                          </a:rPr>
                        </m:ctrlPr>
                      </m:sSubPr>
                      <m:e>
                        <m:r>
                          <a:rPr lang="en-AU" i="1">
                            <a:solidFill>
                              <a:schemeClr val="bg2">
                                <a:lumMod val="25000"/>
                              </a:schemeClr>
                            </a:solidFill>
                            <a:latin typeface="Cambria Math" panose="02040503050406030204" pitchFamily="18" charset="0"/>
                          </a:rPr>
                          <m:t>𝑒</m:t>
                        </m:r>
                      </m:e>
                      <m:sub>
                        <m:r>
                          <a:rPr lang="en-AU" b="0" i="1" smtClean="0">
                            <a:solidFill>
                              <a:schemeClr val="bg2">
                                <a:lumMod val="25000"/>
                              </a:schemeClr>
                            </a:solidFill>
                            <a:latin typeface="Cambria Math" panose="02040503050406030204" pitchFamily="18" charset="0"/>
                          </a:rPr>
                          <m:t>𝑑</m:t>
                        </m:r>
                      </m:sub>
                    </m:sSub>
                  </m:oMath>
                </a14:m>
                <a:endParaRPr lang="en-AU" i="1" dirty="0">
                  <a:solidFill>
                    <a:schemeClr val="bg2">
                      <a:lumMod val="25000"/>
                    </a:schemeClr>
                  </a:solidFill>
                </a:endParaRPr>
              </a:p>
              <a:p>
                <a:pPr marL="361950" indent="-361950">
                  <a:lnSpc>
                    <a:spcPct val="120000"/>
                  </a:lnSpc>
                  <a:buClr>
                    <a:srgbClr val="0070C0"/>
                  </a:buClr>
                  <a:buSzPct val="50000"/>
                  <a:buFont typeface="Wingdings" panose="05000000000000000000" pitchFamily="2" charset="2"/>
                  <a:buChar char="q"/>
                </a:pPr>
                <a:r>
                  <a:rPr lang="en-AU" dirty="0"/>
                  <a:t>So:</a:t>
                </a:r>
              </a:p>
              <a:p>
                <a:pPr marL="361950" indent="0" algn="ctr">
                  <a:lnSpc>
                    <a:spcPct val="120000"/>
                  </a:lnSpc>
                  <a:buClr>
                    <a:srgbClr val="0070C0"/>
                  </a:buClr>
                  <a:buSzPct val="50000"/>
                  <a:buNone/>
                </a:pPr>
                <a14:m>
                  <m:oMathPara xmlns:m="http://schemas.openxmlformats.org/officeDocument/2006/math">
                    <m:oMathParaPr>
                      <m:jc m:val="centerGroup"/>
                    </m:oMathParaPr>
                    <m:oMath xmlns:m="http://schemas.openxmlformats.org/officeDocument/2006/math">
                      <m:sSub>
                        <m:sSubPr>
                          <m:ctrlPr>
                            <a:rPr lang="en-AU" i="1">
                              <a:latin typeface="Cambria Math" panose="02040503050406030204" pitchFamily="18" charset="0"/>
                              <a:ea typeface="Cambria Math"/>
                            </a:rPr>
                          </m:ctrlPr>
                        </m:sSubPr>
                        <m:e>
                          <m:r>
                            <a:rPr lang="en-AU" i="1">
                              <a:latin typeface="Cambria Math"/>
                              <a:ea typeface="Cambria Math"/>
                            </a:rPr>
                            <m:t>𝑄</m:t>
                          </m:r>
                        </m:e>
                        <m:sub>
                          <m:r>
                            <a:rPr lang="en-AU" i="1">
                              <a:latin typeface="Cambria Math"/>
                              <a:ea typeface="Cambria Math"/>
                            </a:rPr>
                            <m:t>𝑡</m:t>
                          </m:r>
                        </m:sub>
                      </m:sSub>
                      <m:r>
                        <a:rPr lang="en-AU" b="0" i="1" smtClean="0">
                          <a:latin typeface="Cambria Math"/>
                          <a:ea typeface="Cambria Math"/>
                        </a:rPr>
                        <m:t>&gt;</m:t>
                      </m:r>
                      <m:sSub>
                        <m:sSubPr>
                          <m:ctrlPr>
                            <a:rPr lang="en-AU" i="1">
                              <a:latin typeface="Cambria Math" panose="02040503050406030204" pitchFamily="18" charset="0"/>
                              <a:ea typeface="Cambria Math"/>
                            </a:rPr>
                          </m:ctrlPr>
                        </m:sSubPr>
                        <m:e>
                          <m:r>
                            <a:rPr lang="en-AU" i="1">
                              <a:latin typeface="Cambria Math"/>
                              <a:ea typeface="Cambria Math"/>
                            </a:rPr>
                            <m:t>𝑄</m:t>
                          </m:r>
                        </m:e>
                        <m:sub>
                          <m:r>
                            <a:rPr lang="en-US" b="0" i="1" smtClean="0">
                              <a:latin typeface="Cambria Math" panose="02040503050406030204" pitchFamily="18" charset="0"/>
                              <a:ea typeface="Cambria Math"/>
                            </a:rPr>
                            <m:t>𝑐</m:t>
                          </m:r>
                        </m:sub>
                      </m:sSub>
                      <m:r>
                        <a:rPr lang="en-US" b="0" i="1" smtClean="0">
                          <a:latin typeface="Cambria Math" panose="02040503050406030204" pitchFamily="18" charset="0"/>
                          <a:ea typeface="Cambria Math"/>
                        </a:rPr>
                        <m:t>+</m:t>
                      </m:r>
                      <m:sSub>
                        <m:sSubPr>
                          <m:ctrlPr>
                            <a:rPr lang="en-AU" i="1">
                              <a:latin typeface="Cambria Math" panose="02040503050406030204" pitchFamily="18" charset="0"/>
                              <a:ea typeface="Cambria Math"/>
                            </a:rPr>
                          </m:ctrlPr>
                        </m:sSubPr>
                        <m:e>
                          <m:r>
                            <a:rPr lang="en-AU" i="1">
                              <a:latin typeface="Cambria Math"/>
                              <a:ea typeface="Cambria Math"/>
                            </a:rPr>
                            <m:t>𝑄</m:t>
                          </m:r>
                        </m:e>
                        <m:sub>
                          <m:r>
                            <a:rPr lang="en-US" b="0" i="1" smtClean="0">
                              <a:latin typeface="Cambria Math" panose="02040503050406030204" pitchFamily="18" charset="0"/>
                              <a:ea typeface="Cambria Math"/>
                            </a:rPr>
                            <m:t>𝑑</m:t>
                          </m:r>
                        </m:sub>
                      </m:sSub>
                      <m:r>
                        <a:rPr lang="en-US" b="0" i="1" smtClean="0">
                          <a:latin typeface="Cambria Math" panose="02040503050406030204" pitchFamily="18" charset="0"/>
                          <a:ea typeface="Cambria Math"/>
                        </a:rPr>
                        <m:t>  </m:t>
                      </m:r>
                      <m:r>
                        <a:rPr lang="en-AU" b="0" i="1" smtClean="0">
                          <a:latin typeface="Cambria Math"/>
                          <a:ea typeface="Cambria Math"/>
                        </a:rPr>
                        <m:t>𝑖𝑓</m:t>
                      </m:r>
                      <m:r>
                        <a:rPr lang="en-AU" b="0" i="1" smtClean="0">
                          <a:latin typeface="Cambria Math"/>
                          <a:ea typeface="Cambria Math"/>
                        </a:rPr>
                        <m:t>    </m:t>
                      </m:r>
                      <m:r>
                        <a:rPr lang="en-AU" b="0" i="1" smtClean="0">
                          <a:latin typeface="Cambria Math"/>
                          <a:ea typeface="Cambria Math"/>
                        </a:rPr>
                        <m:t>𝑒</m:t>
                      </m:r>
                      <m:r>
                        <a:rPr lang="en-AU" b="0" i="1" smtClean="0">
                          <a:latin typeface="Cambria Math"/>
                          <a:ea typeface="Cambria Math"/>
                        </a:rPr>
                        <m:t>&gt;2.5</m:t>
                      </m:r>
                    </m:oMath>
                  </m:oMathPara>
                </a14:m>
                <a:endParaRPr lang="en-AU" i="1" dirty="0">
                  <a:solidFill>
                    <a:schemeClr val="bg2">
                      <a:lumMod val="25000"/>
                    </a:schemeClr>
                  </a:solidFill>
                </a:endParaRPr>
              </a:p>
              <a:p>
                <a:pPr marL="358775" indent="-358775">
                  <a:lnSpc>
                    <a:spcPct val="120000"/>
                  </a:lnSpc>
                  <a:buClr>
                    <a:srgbClr val="0070C0"/>
                  </a:buClr>
                  <a:buSzPct val="50000"/>
                  <a:buFont typeface="Wingdings" panose="05000000000000000000" pitchFamily="2" charset="2"/>
                  <a:buChar char="q"/>
                </a:pPr>
                <a:r>
                  <a:rPr lang="en-US" i="1" dirty="0">
                    <a:solidFill>
                      <a:schemeClr val="bg2">
                        <a:lumMod val="25000"/>
                      </a:schemeClr>
                    </a:solidFill>
                  </a:rPr>
                  <a:t>That is, the total output from Conrad and Dina working as a team will be higher as long as they each exert a common effort level of 2.5 units. </a:t>
                </a:r>
                <a:endParaRPr lang="en-AU" i="1" dirty="0">
                  <a:solidFill>
                    <a:schemeClr val="bg2">
                      <a:lumMod val="25000"/>
                    </a:schemeClr>
                  </a:solidFill>
                </a:endParaRPr>
              </a:p>
              <a:p>
                <a:pPr marL="361950" indent="0" algn="ctr">
                  <a:lnSpc>
                    <a:spcPct val="120000"/>
                  </a:lnSpc>
                  <a:buClr>
                    <a:srgbClr val="0070C0"/>
                  </a:buClr>
                  <a:buSzPct val="50000"/>
                  <a:buNone/>
                </a:pPr>
                <a:endParaRPr lang="en-AU" i="1" dirty="0">
                  <a:solidFill>
                    <a:schemeClr val="bg2">
                      <a:lumMod val="25000"/>
                    </a:schemeClr>
                  </a:solidFill>
                </a:endParaRPr>
              </a:p>
              <a:p>
                <a:pPr marL="0" indent="0">
                  <a:lnSpc>
                    <a:spcPct val="120000"/>
                  </a:lnSpc>
                  <a:buClr>
                    <a:srgbClr val="0070C0"/>
                  </a:buClr>
                  <a:buSzPct val="50000"/>
                  <a:buNone/>
                </a:pPr>
                <a:endParaRPr lang="en-AU" dirty="0"/>
              </a:p>
              <a:p>
                <a:pPr marL="806450" indent="-447675">
                  <a:lnSpc>
                    <a:spcPct val="120000"/>
                  </a:lnSpc>
                  <a:buClr>
                    <a:srgbClr val="0070C0"/>
                  </a:buClr>
                  <a:buSzPct val="50000"/>
                  <a:buFont typeface="Wingdings" panose="05000000000000000000" pitchFamily="2" charset="2"/>
                  <a:buChar char="v"/>
                </a:pPr>
                <a:endParaRPr lang="en-AU" i="1" dirty="0">
                  <a:solidFill>
                    <a:schemeClr val="bg2">
                      <a:lumMod val="50000"/>
                    </a:schemeClr>
                  </a:solidFill>
                </a:endParaRPr>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t="-700" r="-870"/>
                </a:stretch>
              </a:blipFill>
            </p:spPr>
            <p:txBody>
              <a:bodyPr/>
              <a:lstStyle/>
              <a:p>
                <a:r>
                  <a:rPr lang="en-AU">
                    <a:noFill/>
                  </a:rPr>
                  <a:t> </a:t>
                </a:r>
              </a:p>
            </p:txBody>
          </p:sp>
        </mc:Fallback>
      </mc:AlternateContent>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24</a:t>
            </a:fld>
            <a:endParaRPr lang="en-AU"/>
          </a:p>
        </p:txBody>
      </p:sp>
    </p:spTree>
    <p:extLst>
      <p:ext uri="{BB962C8B-B14F-4D97-AF65-F5344CB8AC3E}">
        <p14:creationId xmlns:p14="http://schemas.microsoft.com/office/powerpoint/2010/main" val="1888438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flipH="1">
            <a:off x="3416959" y="1130157"/>
            <a:ext cx="3460" cy="4744228"/>
          </a:xfrm>
          <a:prstGeom prst="line">
            <a:avLst/>
          </a:prstGeom>
          <a:ln w="19050" cmpd="sng">
            <a:solidFill>
              <a:schemeClr val="tx1"/>
            </a:solidFill>
            <a:headEnd type="stealth"/>
          </a:ln>
          <a:effectLst/>
        </p:spPr>
        <p:style>
          <a:lnRef idx="2">
            <a:schemeClr val="accent1"/>
          </a:lnRef>
          <a:fillRef idx="0">
            <a:schemeClr val="accent1"/>
          </a:fillRef>
          <a:effectRef idx="1">
            <a:schemeClr val="accent1"/>
          </a:effectRef>
          <a:fontRef idx="minor">
            <a:schemeClr val="tx1"/>
          </a:fontRef>
        </p:style>
      </p:cxnSp>
      <p:cxnSp>
        <p:nvCxnSpPr>
          <p:cNvPr id="4" name="Straight Connector 3"/>
          <p:cNvCxnSpPr/>
          <p:nvPr/>
        </p:nvCxnSpPr>
        <p:spPr>
          <a:xfrm flipH="1">
            <a:off x="3405227" y="5687067"/>
            <a:ext cx="6284728" cy="14458"/>
          </a:xfrm>
          <a:prstGeom prst="line">
            <a:avLst/>
          </a:prstGeom>
          <a:ln w="19050" cmpd="sng">
            <a:solidFill>
              <a:schemeClr val="tx1"/>
            </a:solidFill>
            <a:headEnd type="stealth"/>
          </a:ln>
          <a:effectLst/>
        </p:spPr>
        <p:style>
          <a:lnRef idx="2">
            <a:schemeClr val="accent1"/>
          </a:lnRef>
          <a:fillRef idx="0">
            <a:schemeClr val="accent1"/>
          </a:fillRef>
          <a:effectRef idx="1">
            <a:schemeClr val="accent1"/>
          </a:effectRef>
          <a:fontRef idx="minor">
            <a:schemeClr val="tx1"/>
          </a:fontRef>
        </p:style>
      </p:cxnSp>
      <p:sp>
        <p:nvSpPr>
          <p:cNvPr id="39" name="TextBox 38"/>
          <p:cNvSpPr txBox="1"/>
          <p:nvPr/>
        </p:nvSpPr>
        <p:spPr>
          <a:xfrm>
            <a:off x="1801317" y="766547"/>
            <a:ext cx="1473499" cy="646331"/>
          </a:xfrm>
          <a:prstGeom prst="rect">
            <a:avLst/>
          </a:prstGeom>
          <a:noFill/>
        </p:spPr>
        <p:txBody>
          <a:bodyPr wrap="square" rtlCol="0">
            <a:spAutoFit/>
          </a:bodyPr>
          <a:lstStyle/>
          <a:p>
            <a:pPr algn="ctr"/>
            <a:r>
              <a:rPr lang="en-US" dirty="0"/>
              <a:t>Expected output</a:t>
            </a:r>
          </a:p>
        </p:txBody>
      </p:sp>
      <p:cxnSp>
        <p:nvCxnSpPr>
          <p:cNvPr id="56" name="Straight Connector 55"/>
          <p:cNvCxnSpPr/>
          <p:nvPr/>
        </p:nvCxnSpPr>
        <p:spPr>
          <a:xfrm flipV="1">
            <a:off x="3422157" y="5780802"/>
            <a:ext cx="16939" cy="94357"/>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3274816" y="5827980"/>
            <a:ext cx="395997" cy="338554"/>
          </a:xfrm>
          <a:prstGeom prst="rect">
            <a:avLst/>
          </a:prstGeom>
          <a:noFill/>
        </p:spPr>
        <p:txBody>
          <a:bodyPr wrap="square" rtlCol="0">
            <a:spAutoFit/>
          </a:bodyPr>
          <a:lstStyle/>
          <a:p>
            <a:r>
              <a:rPr lang="en-US" sz="1600" dirty="0"/>
              <a:t>0</a:t>
            </a:r>
          </a:p>
        </p:txBody>
      </p:sp>
      <p:cxnSp>
        <p:nvCxnSpPr>
          <p:cNvPr id="58" name="Straight Connector 57"/>
          <p:cNvCxnSpPr/>
          <p:nvPr/>
        </p:nvCxnSpPr>
        <p:spPr>
          <a:xfrm>
            <a:off x="3269762" y="5702630"/>
            <a:ext cx="169334" cy="0"/>
          </a:xfrm>
          <a:prstGeom prst="line">
            <a:avLst/>
          </a:prstGeom>
          <a:ln w="19050" cmpd="sng">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0" name="TextBox 59"/>
          <p:cNvSpPr txBox="1"/>
          <p:nvPr/>
        </p:nvSpPr>
        <p:spPr>
          <a:xfrm>
            <a:off x="3019480" y="5532248"/>
            <a:ext cx="251996" cy="338554"/>
          </a:xfrm>
          <a:prstGeom prst="rect">
            <a:avLst/>
          </a:prstGeom>
          <a:noFill/>
        </p:spPr>
        <p:txBody>
          <a:bodyPr wrap="square" rtlCol="0">
            <a:spAutoFit/>
          </a:bodyPr>
          <a:lstStyle/>
          <a:p>
            <a:r>
              <a:rPr lang="en-US" sz="1600" dirty="0"/>
              <a:t>0</a:t>
            </a:r>
          </a:p>
        </p:txBody>
      </p:sp>
      <p:sp>
        <p:nvSpPr>
          <p:cNvPr id="87" name="TextBox 86"/>
          <p:cNvSpPr txBox="1"/>
          <p:nvPr/>
        </p:nvSpPr>
        <p:spPr>
          <a:xfrm>
            <a:off x="8634409" y="1408888"/>
            <a:ext cx="1566866" cy="584775"/>
          </a:xfrm>
          <a:prstGeom prst="rect">
            <a:avLst/>
          </a:prstGeom>
          <a:noFill/>
        </p:spPr>
        <p:txBody>
          <a:bodyPr wrap="square" rtlCol="0">
            <a:spAutoFit/>
          </a:bodyPr>
          <a:lstStyle/>
          <a:p>
            <a:pPr algn="ctr"/>
            <a:r>
              <a:rPr lang="en-US" sz="1600" i="1" dirty="0"/>
              <a:t>Sum individual outputs</a:t>
            </a:r>
          </a:p>
        </p:txBody>
      </p:sp>
      <p:sp>
        <p:nvSpPr>
          <p:cNvPr id="41" name="TextBox 40"/>
          <p:cNvSpPr txBox="1"/>
          <p:nvPr/>
        </p:nvSpPr>
        <p:spPr>
          <a:xfrm>
            <a:off x="9689955" y="5554979"/>
            <a:ext cx="1555133" cy="584775"/>
          </a:xfrm>
          <a:prstGeom prst="rect">
            <a:avLst/>
          </a:prstGeom>
          <a:noFill/>
        </p:spPr>
        <p:txBody>
          <a:bodyPr wrap="square" rtlCol="0">
            <a:spAutoFit/>
          </a:bodyPr>
          <a:lstStyle/>
          <a:p>
            <a:pPr algn="ctr"/>
            <a:r>
              <a:rPr lang="en-US" sz="1600" i="1" dirty="0"/>
              <a:t>Individual e (effort)</a:t>
            </a:r>
          </a:p>
        </p:txBody>
      </p:sp>
      <p:cxnSp>
        <p:nvCxnSpPr>
          <p:cNvPr id="24" name="Straight Connector 23"/>
          <p:cNvCxnSpPr/>
          <p:nvPr/>
        </p:nvCxnSpPr>
        <p:spPr>
          <a:xfrm flipV="1">
            <a:off x="3405227" y="1590675"/>
            <a:ext cx="5176798" cy="4096393"/>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7648575" y="2351646"/>
            <a:ext cx="363" cy="3429156"/>
          </a:xfrm>
          <a:prstGeom prst="line">
            <a:avLst/>
          </a:prstGeom>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7277100" y="5780802"/>
            <a:ext cx="704850" cy="338554"/>
          </a:xfrm>
          <a:prstGeom prst="rect">
            <a:avLst/>
          </a:prstGeom>
          <a:noFill/>
        </p:spPr>
        <p:txBody>
          <a:bodyPr wrap="square" rtlCol="0">
            <a:spAutoFit/>
          </a:bodyPr>
          <a:lstStyle/>
          <a:p>
            <a:r>
              <a:rPr lang="en-US" sz="1600" dirty="0"/>
              <a:t>e=2.5</a:t>
            </a:r>
          </a:p>
        </p:txBody>
      </p:sp>
      <p:sp>
        <p:nvSpPr>
          <p:cNvPr id="6" name="Arc 5"/>
          <p:cNvSpPr/>
          <p:nvPr/>
        </p:nvSpPr>
        <p:spPr>
          <a:xfrm rot="5400000">
            <a:off x="-567443" y="-2600991"/>
            <a:ext cx="7972265" cy="8556426"/>
          </a:xfrm>
          <a:prstGeom prst="arc">
            <a:avLst>
              <a:gd name="adj1" fmla="val 16186269"/>
              <a:gd name="adj2" fmla="val 0"/>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cxnSp>
        <p:nvCxnSpPr>
          <p:cNvPr id="18" name="Straight Connector 17"/>
          <p:cNvCxnSpPr/>
          <p:nvPr/>
        </p:nvCxnSpPr>
        <p:spPr>
          <a:xfrm flipH="1" flipV="1">
            <a:off x="3145477" y="2352356"/>
            <a:ext cx="4484048" cy="19372"/>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697256" y="2182369"/>
            <a:ext cx="429171" cy="338554"/>
          </a:xfrm>
          <a:prstGeom prst="rect">
            <a:avLst/>
          </a:prstGeom>
          <a:noFill/>
        </p:spPr>
        <p:txBody>
          <a:bodyPr wrap="square" rtlCol="0">
            <a:spAutoFit/>
          </a:bodyPr>
          <a:lstStyle/>
          <a:p>
            <a:r>
              <a:rPr lang="en-US" sz="1600" dirty="0"/>
              <a:t>25</a:t>
            </a:r>
          </a:p>
        </p:txBody>
      </p:sp>
      <p:sp>
        <p:nvSpPr>
          <p:cNvPr id="32" name="TextBox 31"/>
          <p:cNvSpPr txBox="1"/>
          <p:nvPr/>
        </p:nvSpPr>
        <p:spPr>
          <a:xfrm>
            <a:off x="6291259" y="1384834"/>
            <a:ext cx="1566866" cy="338554"/>
          </a:xfrm>
          <a:prstGeom prst="rect">
            <a:avLst/>
          </a:prstGeom>
          <a:noFill/>
        </p:spPr>
        <p:txBody>
          <a:bodyPr wrap="square" rtlCol="0">
            <a:spAutoFit/>
          </a:bodyPr>
          <a:lstStyle/>
          <a:p>
            <a:pPr algn="ctr"/>
            <a:r>
              <a:rPr lang="en-US" sz="1600" i="1" dirty="0"/>
              <a:t>Team output</a:t>
            </a:r>
          </a:p>
        </p:txBody>
      </p:sp>
    </p:spTree>
    <p:extLst>
      <p:ext uri="{BB962C8B-B14F-4D97-AF65-F5344CB8AC3E}">
        <p14:creationId xmlns:p14="http://schemas.microsoft.com/office/powerpoint/2010/main" val="41995418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Evaluating Team Performance </a:t>
            </a:r>
            <a:endParaRPr lang="en-AU" b="1" i="1" dirty="0">
              <a:solidFill>
                <a:srgbClr val="002060"/>
              </a:solidFill>
            </a:endParaRPr>
          </a:p>
        </p:txBody>
      </p:sp>
      <p:sp>
        <p:nvSpPr>
          <p:cNvPr id="3" name="Content Placeholder 2"/>
          <p:cNvSpPr>
            <a:spLocks noGrp="1"/>
          </p:cNvSpPr>
          <p:nvPr>
            <p:ph idx="1"/>
          </p:nvPr>
        </p:nvSpPr>
        <p:spPr/>
        <p:txBody>
          <a:bodyPr>
            <a:normAutofit/>
          </a:bodyPr>
          <a:lstStyle/>
          <a:p>
            <a:pPr marL="361950" indent="-361950">
              <a:lnSpc>
                <a:spcPct val="120000"/>
              </a:lnSpc>
              <a:buClr>
                <a:srgbClr val="0070C0"/>
              </a:buClr>
              <a:buSzPct val="50000"/>
              <a:buFont typeface="Wingdings" panose="05000000000000000000" pitchFamily="2" charset="2"/>
              <a:buChar char="q"/>
            </a:pPr>
            <a:r>
              <a:rPr lang="en-AU" dirty="0"/>
              <a:t>So why is evaluating team output so difficult? </a:t>
            </a:r>
          </a:p>
          <a:p>
            <a:pPr marL="361950" indent="-361950">
              <a:lnSpc>
                <a:spcPct val="120000"/>
              </a:lnSpc>
              <a:buClr>
                <a:srgbClr val="0070C0"/>
              </a:buClr>
              <a:buSzPct val="50000"/>
              <a:buFont typeface="Wingdings" panose="05000000000000000000" pitchFamily="2" charset="2"/>
              <a:buChar char="q"/>
            </a:pPr>
            <a:r>
              <a:rPr lang="en-AU" dirty="0"/>
              <a:t>Recall the fundamental problem of team work.</a:t>
            </a:r>
          </a:p>
          <a:p>
            <a:pPr marL="361950" indent="-361950">
              <a:lnSpc>
                <a:spcPct val="120000"/>
              </a:lnSpc>
              <a:buClr>
                <a:srgbClr val="0070C0"/>
              </a:buClr>
              <a:buSzPct val="50000"/>
              <a:buFont typeface="Wingdings" panose="05000000000000000000" pitchFamily="2" charset="2"/>
              <a:buChar char="q"/>
            </a:pPr>
            <a:r>
              <a:rPr lang="en-AU" i="1" dirty="0">
                <a:solidFill>
                  <a:schemeClr val="bg2">
                    <a:lumMod val="25000"/>
                  </a:schemeClr>
                </a:solidFill>
              </a:rPr>
              <a:t>What types of approaches might be used? Do these create problems? </a:t>
            </a:r>
          </a:p>
          <a:p>
            <a:pPr marL="361950" indent="0" algn="ctr">
              <a:lnSpc>
                <a:spcPct val="120000"/>
              </a:lnSpc>
              <a:buClr>
                <a:srgbClr val="0070C0"/>
              </a:buClr>
              <a:buSzPct val="50000"/>
              <a:buNone/>
            </a:pPr>
            <a:endParaRPr lang="en-AU" i="1" dirty="0">
              <a:solidFill>
                <a:schemeClr val="bg2">
                  <a:lumMod val="25000"/>
                </a:schemeClr>
              </a:solidFill>
            </a:endParaRPr>
          </a:p>
          <a:p>
            <a:pPr marL="0" indent="0">
              <a:lnSpc>
                <a:spcPct val="120000"/>
              </a:lnSpc>
              <a:buClr>
                <a:srgbClr val="0070C0"/>
              </a:buClr>
              <a:buSzPct val="50000"/>
              <a:buNone/>
            </a:pPr>
            <a:endParaRPr lang="en-AU" dirty="0"/>
          </a:p>
          <a:p>
            <a:pPr marL="806450" indent="-447675">
              <a:lnSpc>
                <a:spcPct val="120000"/>
              </a:lnSpc>
              <a:buClr>
                <a:srgbClr val="0070C0"/>
              </a:buClr>
              <a:buSzPct val="50000"/>
              <a:buFont typeface="Wingdings" panose="05000000000000000000" pitchFamily="2" charset="2"/>
              <a:buChar char="v"/>
            </a:pPr>
            <a:endParaRPr lang="en-AU" i="1" dirty="0">
              <a:solidFill>
                <a:schemeClr val="bg2">
                  <a:lumMod val="50000"/>
                </a:schemeClr>
              </a:solidFill>
            </a:endParaRPr>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26</a:t>
            </a:fld>
            <a:endParaRPr lang="en-AU"/>
          </a:p>
        </p:txBody>
      </p:sp>
    </p:spTree>
    <p:extLst>
      <p:ext uri="{BB962C8B-B14F-4D97-AF65-F5344CB8AC3E}">
        <p14:creationId xmlns:p14="http://schemas.microsoft.com/office/powerpoint/2010/main" val="1299327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Divisional Performance Evaluation</a:t>
            </a:r>
            <a:endParaRPr lang="en-AU" b="1" i="1" dirty="0">
              <a:solidFill>
                <a:srgbClr val="002060"/>
              </a:solidFill>
            </a:endParaRPr>
          </a:p>
        </p:txBody>
      </p:sp>
      <p:sp>
        <p:nvSpPr>
          <p:cNvPr id="3" name="Content Placeholder 2"/>
          <p:cNvSpPr>
            <a:spLocks noGrp="1"/>
          </p:cNvSpPr>
          <p:nvPr>
            <p:ph idx="1"/>
          </p:nvPr>
        </p:nvSpPr>
        <p:spPr/>
        <p:txBody>
          <a:bodyPr>
            <a:normAutofit/>
          </a:bodyPr>
          <a:lstStyle/>
          <a:p>
            <a:pPr marL="361950" indent="-361950">
              <a:lnSpc>
                <a:spcPct val="120000"/>
              </a:lnSpc>
              <a:buClr>
                <a:srgbClr val="0070C0"/>
              </a:buClr>
              <a:buSzPct val="50000"/>
              <a:buFont typeface="Wingdings" panose="05000000000000000000" pitchFamily="2" charset="2"/>
              <a:buChar char="q"/>
            </a:pPr>
            <a:r>
              <a:rPr lang="en-AU" dirty="0"/>
              <a:t>Recall that firms can be structured in various ways.</a:t>
            </a:r>
          </a:p>
          <a:p>
            <a:pPr marL="361950" indent="-361950">
              <a:lnSpc>
                <a:spcPct val="120000"/>
              </a:lnSpc>
              <a:buClr>
                <a:srgbClr val="0070C0"/>
              </a:buClr>
              <a:buSzPct val="50000"/>
              <a:buFont typeface="Wingdings" panose="05000000000000000000" pitchFamily="2" charset="2"/>
              <a:buChar char="q"/>
            </a:pPr>
            <a:r>
              <a:rPr lang="en-AU" i="1" dirty="0">
                <a:solidFill>
                  <a:schemeClr val="bg2">
                    <a:lumMod val="25000"/>
                  </a:schemeClr>
                </a:solidFill>
              </a:rPr>
              <a:t>See Appendix to lecture 8: U form, M form and Matrix form</a:t>
            </a:r>
          </a:p>
          <a:p>
            <a:pPr marL="361950" indent="-361950">
              <a:lnSpc>
                <a:spcPct val="120000"/>
              </a:lnSpc>
              <a:buClr>
                <a:srgbClr val="0070C0"/>
              </a:buClr>
              <a:buSzPct val="50000"/>
              <a:buFont typeface="Wingdings" panose="05000000000000000000" pitchFamily="2" charset="2"/>
              <a:buChar char="q"/>
            </a:pPr>
            <a:r>
              <a:rPr lang="en-AU" dirty="0"/>
              <a:t>With any organisational structure comes a particular partition of decision rights or decision making power.</a:t>
            </a:r>
          </a:p>
          <a:p>
            <a:pPr marL="361950" indent="-361950">
              <a:lnSpc>
                <a:spcPct val="120000"/>
              </a:lnSpc>
              <a:buClr>
                <a:srgbClr val="0070C0"/>
              </a:buClr>
              <a:buSzPct val="50000"/>
              <a:buFont typeface="Wingdings" panose="05000000000000000000" pitchFamily="2" charset="2"/>
              <a:buChar char="q"/>
            </a:pPr>
            <a:r>
              <a:rPr lang="en-AU" dirty="0"/>
              <a:t>In turn, decisions over issues such as R&amp;D, pricing, capital expenditure </a:t>
            </a:r>
            <a:r>
              <a:rPr lang="en-AU" dirty="0" err="1"/>
              <a:t>etc</a:t>
            </a:r>
            <a:r>
              <a:rPr lang="en-AU" dirty="0"/>
              <a:t> need to be made and evaluated.</a:t>
            </a:r>
          </a:p>
          <a:p>
            <a:pPr marL="361950" indent="-361950">
              <a:lnSpc>
                <a:spcPct val="120000"/>
              </a:lnSpc>
              <a:buClr>
                <a:srgbClr val="0070C0"/>
              </a:buClr>
              <a:buSzPct val="50000"/>
              <a:buFont typeface="Wingdings" panose="05000000000000000000" pitchFamily="2" charset="2"/>
              <a:buChar char="q"/>
            </a:pPr>
            <a:endParaRPr lang="en-AU" dirty="0"/>
          </a:p>
          <a:p>
            <a:pPr marL="806450" indent="-447675">
              <a:lnSpc>
                <a:spcPct val="120000"/>
              </a:lnSpc>
              <a:buClr>
                <a:srgbClr val="0070C0"/>
              </a:buClr>
              <a:buSzPct val="50000"/>
              <a:buFont typeface="Wingdings" panose="05000000000000000000" pitchFamily="2" charset="2"/>
              <a:buChar char="v"/>
            </a:pPr>
            <a:endParaRPr lang="en-AU" i="1" dirty="0">
              <a:solidFill>
                <a:schemeClr val="bg2">
                  <a:lumMod val="50000"/>
                </a:schemeClr>
              </a:solidFill>
            </a:endParaRPr>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27</a:t>
            </a:fld>
            <a:endParaRPr lang="en-AU"/>
          </a:p>
        </p:txBody>
      </p:sp>
    </p:spTree>
    <p:extLst>
      <p:ext uri="{BB962C8B-B14F-4D97-AF65-F5344CB8AC3E}">
        <p14:creationId xmlns:p14="http://schemas.microsoft.com/office/powerpoint/2010/main" val="3614313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Divisional Performance Evaluation</a:t>
            </a:r>
            <a:endParaRPr lang="en-AU" b="1" i="1" dirty="0">
              <a:solidFill>
                <a:srgbClr val="002060"/>
              </a:solidFill>
            </a:endParaRPr>
          </a:p>
        </p:txBody>
      </p:sp>
      <p:sp>
        <p:nvSpPr>
          <p:cNvPr id="3" name="Content Placeholder 2"/>
          <p:cNvSpPr>
            <a:spLocks noGrp="1"/>
          </p:cNvSpPr>
          <p:nvPr>
            <p:ph idx="1"/>
          </p:nvPr>
        </p:nvSpPr>
        <p:spPr/>
        <p:txBody>
          <a:bodyPr>
            <a:normAutofit fontScale="77500" lnSpcReduction="20000"/>
          </a:bodyPr>
          <a:lstStyle/>
          <a:p>
            <a:pPr marL="361950" indent="-361950">
              <a:lnSpc>
                <a:spcPct val="120000"/>
              </a:lnSpc>
              <a:buClr>
                <a:srgbClr val="0070C0"/>
              </a:buClr>
              <a:buSzPct val="50000"/>
              <a:buFont typeface="Wingdings" panose="05000000000000000000" pitchFamily="2" charset="2"/>
              <a:buChar char="q"/>
            </a:pPr>
            <a:r>
              <a:rPr lang="en-AU" dirty="0"/>
              <a:t>Different ways in which the sub-units within an organisation can be characterised:</a:t>
            </a:r>
          </a:p>
          <a:p>
            <a:pPr marL="361950" indent="-361950">
              <a:lnSpc>
                <a:spcPct val="120000"/>
              </a:lnSpc>
              <a:buClr>
                <a:srgbClr val="0070C0"/>
              </a:buClr>
              <a:buSzPct val="100000"/>
              <a:buFont typeface="+mj-lt"/>
              <a:buAutoNum type="alphaLcParenR"/>
            </a:pPr>
            <a:r>
              <a:rPr lang="en-AU" dirty="0"/>
              <a:t>Cost Centres – assigned the ‘decision right’ to produce a stipulated level of output with authority to choose the mix of inputs. Possible objectives to measure cost centre performance:</a:t>
            </a:r>
          </a:p>
          <a:p>
            <a:pPr marL="714375" indent="-352425">
              <a:lnSpc>
                <a:spcPct val="120000"/>
              </a:lnSpc>
              <a:buClr>
                <a:srgbClr val="0070C0"/>
              </a:buClr>
              <a:buSzPct val="50000"/>
              <a:buFont typeface="Wingdings" panose="05000000000000000000" pitchFamily="2" charset="2"/>
              <a:buChar char="v"/>
            </a:pPr>
            <a:r>
              <a:rPr lang="en-AU" i="1" dirty="0">
                <a:solidFill>
                  <a:schemeClr val="bg2">
                    <a:lumMod val="25000"/>
                  </a:schemeClr>
                </a:solidFill>
              </a:rPr>
              <a:t>Minimise cost for a given level of output.</a:t>
            </a:r>
          </a:p>
          <a:p>
            <a:pPr marL="714375" indent="-352425">
              <a:lnSpc>
                <a:spcPct val="120000"/>
              </a:lnSpc>
              <a:buClr>
                <a:srgbClr val="0070C0"/>
              </a:buClr>
              <a:buSzPct val="50000"/>
              <a:buFont typeface="Wingdings" panose="05000000000000000000" pitchFamily="2" charset="2"/>
              <a:buChar char="v"/>
            </a:pPr>
            <a:r>
              <a:rPr lang="en-AU" i="1" dirty="0">
                <a:solidFill>
                  <a:schemeClr val="bg2">
                    <a:lumMod val="25000"/>
                  </a:schemeClr>
                </a:solidFill>
              </a:rPr>
              <a:t>Maximise output for a given budget</a:t>
            </a:r>
          </a:p>
          <a:p>
            <a:pPr marL="361950" indent="-361950">
              <a:lnSpc>
                <a:spcPct val="120000"/>
              </a:lnSpc>
              <a:buClr>
                <a:srgbClr val="0070C0"/>
              </a:buClr>
              <a:buSzPct val="50000"/>
              <a:buFont typeface="Wingdings" panose="05000000000000000000" pitchFamily="2" charset="2"/>
              <a:buChar char="q"/>
            </a:pPr>
            <a:r>
              <a:rPr lang="en-AU" dirty="0"/>
              <a:t>Fine as long as ….</a:t>
            </a:r>
          </a:p>
          <a:p>
            <a:pPr marL="361950" indent="-361950">
              <a:lnSpc>
                <a:spcPct val="120000"/>
              </a:lnSpc>
              <a:buClr>
                <a:srgbClr val="0070C0"/>
              </a:buClr>
              <a:buSzPct val="50000"/>
              <a:buFont typeface="Wingdings" panose="05000000000000000000" pitchFamily="2" charset="2"/>
              <a:buChar char="q"/>
            </a:pPr>
            <a:r>
              <a:rPr lang="en-AU" dirty="0"/>
              <a:t>Potential problems include ….</a:t>
            </a:r>
          </a:p>
          <a:p>
            <a:pPr marL="361950" indent="-361950">
              <a:lnSpc>
                <a:spcPct val="120000"/>
              </a:lnSpc>
              <a:buClr>
                <a:srgbClr val="0070C0"/>
              </a:buClr>
              <a:buSzPct val="50000"/>
              <a:buFont typeface="Wingdings" panose="05000000000000000000" pitchFamily="2" charset="2"/>
              <a:buChar char="q"/>
            </a:pPr>
            <a:r>
              <a:rPr lang="en-AU" dirty="0"/>
              <a:t>What if cost centres were asked to minimise average cost?</a:t>
            </a:r>
          </a:p>
          <a:p>
            <a:pPr marL="361950" indent="-361950">
              <a:lnSpc>
                <a:spcPct val="120000"/>
              </a:lnSpc>
              <a:buClr>
                <a:srgbClr val="0070C0"/>
              </a:buClr>
              <a:buSzPct val="50000"/>
              <a:buFont typeface="Wingdings" panose="05000000000000000000" pitchFamily="2" charset="2"/>
              <a:buChar char="q"/>
            </a:pPr>
            <a:endParaRPr lang="en-AU" dirty="0"/>
          </a:p>
          <a:p>
            <a:pPr marL="806450" indent="-447675">
              <a:lnSpc>
                <a:spcPct val="120000"/>
              </a:lnSpc>
              <a:buClr>
                <a:srgbClr val="0070C0"/>
              </a:buClr>
              <a:buSzPct val="50000"/>
              <a:buFont typeface="Wingdings" panose="05000000000000000000" pitchFamily="2" charset="2"/>
              <a:buChar char="v"/>
            </a:pPr>
            <a:endParaRPr lang="en-AU" i="1" dirty="0">
              <a:solidFill>
                <a:schemeClr val="bg2">
                  <a:lumMod val="50000"/>
                </a:schemeClr>
              </a:solidFill>
            </a:endParaRPr>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28</a:t>
            </a:fld>
            <a:endParaRPr lang="en-AU"/>
          </a:p>
        </p:txBody>
      </p:sp>
    </p:spTree>
    <p:extLst>
      <p:ext uri="{BB962C8B-B14F-4D97-AF65-F5344CB8AC3E}">
        <p14:creationId xmlns:p14="http://schemas.microsoft.com/office/powerpoint/2010/main" val="38033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Divisional Performance Evaluation</a:t>
            </a:r>
            <a:endParaRPr lang="en-AU" b="1" i="1" dirty="0">
              <a:solidFill>
                <a:srgbClr val="002060"/>
              </a:solidFill>
            </a:endParaRPr>
          </a:p>
        </p:txBody>
      </p:sp>
      <p:sp>
        <p:nvSpPr>
          <p:cNvPr id="3" name="Content Placeholder 2"/>
          <p:cNvSpPr>
            <a:spLocks noGrp="1"/>
          </p:cNvSpPr>
          <p:nvPr>
            <p:ph idx="1"/>
          </p:nvPr>
        </p:nvSpPr>
        <p:spPr>
          <a:xfrm>
            <a:off x="838200" y="1724025"/>
            <a:ext cx="10515600" cy="4452938"/>
          </a:xfrm>
        </p:spPr>
        <p:txBody>
          <a:bodyPr>
            <a:normAutofit fontScale="85000" lnSpcReduction="20000"/>
          </a:bodyPr>
          <a:lstStyle/>
          <a:p>
            <a:pPr marL="361950" indent="-361950">
              <a:lnSpc>
                <a:spcPct val="120000"/>
              </a:lnSpc>
              <a:buClr>
                <a:srgbClr val="0070C0"/>
              </a:buClr>
              <a:buSzPct val="50000"/>
              <a:buFont typeface="Wingdings" panose="05000000000000000000" pitchFamily="2" charset="2"/>
              <a:buChar char="q"/>
            </a:pPr>
            <a:r>
              <a:rPr lang="en-AU" dirty="0"/>
              <a:t>Different ways in which the sub-units within an organisation can be characterised:</a:t>
            </a:r>
          </a:p>
          <a:p>
            <a:pPr marL="514350" indent="-514350">
              <a:lnSpc>
                <a:spcPct val="120000"/>
              </a:lnSpc>
              <a:buClr>
                <a:srgbClr val="0070C0"/>
              </a:buClr>
              <a:buSzPct val="100000"/>
              <a:buFont typeface="+mj-lt"/>
              <a:buAutoNum type="alphaLcParenR" startAt="2"/>
            </a:pPr>
            <a:r>
              <a:rPr lang="en-AU" dirty="0"/>
              <a:t>Expense Centres – assigned the ‘decision right’ to maximise level of output (often a service) with fixed budget.</a:t>
            </a:r>
          </a:p>
          <a:p>
            <a:pPr marL="714375" indent="-352425">
              <a:lnSpc>
                <a:spcPct val="120000"/>
              </a:lnSpc>
              <a:buClr>
                <a:srgbClr val="0070C0"/>
              </a:buClr>
              <a:buSzPct val="50000"/>
              <a:buFont typeface="Wingdings" panose="05000000000000000000" pitchFamily="2" charset="2"/>
              <a:buChar char="v"/>
            </a:pPr>
            <a:r>
              <a:rPr lang="en-AU" i="1" dirty="0">
                <a:solidFill>
                  <a:schemeClr val="bg2">
                    <a:lumMod val="25000"/>
                  </a:schemeClr>
                </a:solidFill>
              </a:rPr>
              <a:t>Output tends to be measured more subjectively and this can create problems.</a:t>
            </a:r>
          </a:p>
          <a:p>
            <a:pPr marL="514350" indent="-514350">
              <a:lnSpc>
                <a:spcPct val="120000"/>
              </a:lnSpc>
              <a:buClr>
                <a:srgbClr val="0070C0"/>
              </a:buClr>
              <a:buSzPct val="100000"/>
              <a:buFont typeface="+mj-lt"/>
              <a:buAutoNum type="alphaLcParenR" startAt="3"/>
            </a:pPr>
            <a:r>
              <a:rPr lang="en-AU" dirty="0"/>
              <a:t>Revenue Centres – may be given the objective of maximising revenue for a given price (or quantity) and budget for personnel and expenses.</a:t>
            </a:r>
          </a:p>
          <a:p>
            <a:pPr marL="714375" indent="-352425">
              <a:lnSpc>
                <a:spcPct val="120000"/>
              </a:lnSpc>
              <a:buClr>
                <a:srgbClr val="0070C0"/>
              </a:buClr>
              <a:buSzPct val="50000"/>
              <a:buFont typeface="Wingdings" panose="05000000000000000000" pitchFamily="2" charset="2"/>
              <a:buChar char="v"/>
            </a:pPr>
            <a:r>
              <a:rPr lang="en-AU" i="1" dirty="0">
                <a:solidFill>
                  <a:schemeClr val="bg2">
                    <a:lumMod val="25000"/>
                  </a:schemeClr>
                </a:solidFill>
              </a:rPr>
              <a:t>Revenue maximisation generally requires finding point where MR=0.</a:t>
            </a:r>
          </a:p>
          <a:p>
            <a:pPr marL="714375" indent="-352425">
              <a:lnSpc>
                <a:spcPct val="120000"/>
              </a:lnSpc>
              <a:buClr>
                <a:srgbClr val="0070C0"/>
              </a:buClr>
              <a:buSzPct val="50000"/>
              <a:buFont typeface="Wingdings" panose="05000000000000000000" pitchFamily="2" charset="2"/>
              <a:buChar char="v"/>
            </a:pPr>
            <a:r>
              <a:rPr lang="en-AU" i="1" dirty="0">
                <a:solidFill>
                  <a:schemeClr val="bg2">
                    <a:lumMod val="25000"/>
                  </a:schemeClr>
                </a:solidFill>
              </a:rPr>
              <a:t>This potentially is a problem – why? Hint: Think about the profit maximisation rule</a:t>
            </a:r>
            <a:endParaRPr lang="en-AU" dirty="0"/>
          </a:p>
          <a:p>
            <a:pPr marL="806450" indent="-447675">
              <a:lnSpc>
                <a:spcPct val="120000"/>
              </a:lnSpc>
              <a:buClr>
                <a:srgbClr val="0070C0"/>
              </a:buClr>
              <a:buSzPct val="50000"/>
              <a:buFont typeface="Wingdings" panose="05000000000000000000" pitchFamily="2" charset="2"/>
              <a:buChar char="v"/>
            </a:pPr>
            <a:endParaRPr lang="en-AU" i="1" dirty="0">
              <a:solidFill>
                <a:schemeClr val="bg2">
                  <a:lumMod val="50000"/>
                </a:schemeClr>
              </a:solidFill>
            </a:endParaRPr>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29</a:t>
            </a:fld>
            <a:endParaRPr lang="en-AU"/>
          </a:p>
        </p:txBody>
      </p:sp>
    </p:spTree>
    <p:extLst>
      <p:ext uri="{BB962C8B-B14F-4D97-AF65-F5344CB8AC3E}">
        <p14:creationId xmlns:p14="http://schemas.microsoft.com/office/powerpoint/2010/main" val="3569908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Individual Performance Evaluation  at Lincoln</a:t>
            </a:r>
            <a:endParaRPr lang="en-AU" b="1" i="1" dirty="0">
              <a:solidFill>
                <a:srgbClr val="002060"/>
              </a:solidFill>
            </a:endParaRPr>
          </a:p>
        </p:txBody>
      </p:sp>
      <p:sp>
        <p:nvSpPr>
          <p:cNvPr id="3" name="Content Placeholder 2"/>
          <p:cNvSpPr>
            <a:spLocks noGrp="1"/>
          </p:cNvSpPr>
          <p:nvPr>
            <p:ph idx="1"/>
          </p:nvPr>
        </p:nvSpPr>
        <p:spPr/>
        <p:txBody>
          <a:bodyPr>
            <a:normAutofit fontScale="77500" lnSpcReduction="20000"/>
          </a:bodyPr>
          <a:lstStyle/>
          <a:p>
            <a:pPr marL="355600" indent="-355600">
              <a:lnSpc>
                <a:spcPct val="120000"/>
              </a:lnSpc>
              <a:buClr>
                <a:srgbClr val="0070C0"/>
              </a:buClr>
              <a:buSzPct val="50000"/>
              <a:buFont typeface="Wingdings" panose="05000000000000000000" pitchFamily="2" charset="2"/>
              <a:buChar char="q"/>
            </a:pPr>
            <a:r>
              <a:rPr lang="en-AU" dirty="0"/>
              <a:t>Lincoln Electric Company was a successful company – it had a highly developed performance evaluation regime tied to remuneration.</a:t>
            </a:r>
          </a:p>
          <a:p>
            <a:pPr marL="355600" indent="-355600">
              <a:lnSpc>
                <a:spcPct val="120000"/>
              </a:lnSpc>
              <a:buClr>
                <a:srgbClr val="0070C0"/>
              </a:buClr>
              <a:buSzPct val="50000"/>
              <a:buFont typeface="Wingdings" panose="05000000000000000000" pitchFamily="2" charset="2"/>
              <a:buChar char="q"/>
            </a:pPr>
            <a:r>
              <a:rPr lang="en-AU" dirty="0"/>
              <a:t>Two components to employee incentive scheme:</a:t>
            </a:r>
          </a:p>
          <a:p>
            <a:pPr marL="806450" indent="-447675">
              <a:lnSpc>
                <a:spcPct val="120000"/>
              </a:lnSpc>
              <a:buClr>
                <a:srgbClr val="0070C0"/>
              </a:buClr>
              <a:buSzPct val="50000"/>
              <a:buFont typeface="Wingdings" panose="05000000000000000000" pitchFamily="2" charset="2"/>
              <a:buChar char="v"/>
            </a:pPr>
            <a:r>
              <a:rPr lang="en-AU" i="1" dirty="0">
                <a:solidFill>
                  <a:schemeClr val="bg2">
                    <a:lumMod val="50000"/>
                  </a:schemeClr>
                </a:solidFill>
              </a:rPr>
              <a:t>For production employees wages based entirely on piece rates</a:t>
            </a:r>
          </a:p>
          <a:p>
            <a:pPr marL="806450" indent="-447675">
              <a:lnSpc>
                <a:spcPct val="120000"/>
              </a:lnSpc>
              <a:buClr>
                <a:srgbClr val="0070C0"/>
              </a:buClr>
              <a:buSzPct val="50000"/>
              <a:buFont typeface="Wingdings" panose="05000000000000000000" pitchFamily="2" charset="2"/>
              <a:buChar char="v"/>
            </a:pPr>
            <a:r>
              <a:rPr lang="en-AU" i="1" dirty="0">
                <a:solidFill>
                  <a:schemeClr val="bg2">
                    <a:lumMod val="50000"/>
                  </a:schemeClr>
                </a:solidFill>
              </a:rPr>
              <a:t>Year end bonus that was up to 100% of regular compensation</a:t>
            </a:r>
          </a:p>
          <a:p>
            <a:pPr marL="358775" indent="-358775">
              <a:lnSpc>
                <a:spcPct val="120000"/>
              </a:lnSpc>
              <a:buClr>
                <a:srgbClr val="0070C0"/>
              </a:buClr>
              <a:buSzPct val="50000"/>
              <a:buFont typeface="Wingdings" panose="05000000000000000000" pitchFamily="2" charset="2"/>
              <a:buChar char="q"/>
            </a:pPr>
            <a:r>
              <a:rPr lang="en-AU" dirty="0"/>
              <a:t>Performance Evaluation System</a:t>
            </a:r>
          </a:p>
          <a:p>
            <a:pPr marL="806450" indent="-447675">
              <a:lnSpc>
                <a:spcPct val="120000"/>
              </a:lnSpc>
              <a:buClr>
                <a:srgbClr val="0070C0"/>
              </a:buClr>
              <a:buSzPct val="50000"/>
              <a:buFont typeface="Wingdings" panose="05000000000000000000" pitchFamily="2" charset="2"/>
              <a:buChar char="v"/>
            </a:pPr>
            <a:r>
              <a:rPr lang="en-AU" i="1" dirty="0">
                <a:solidFill>
                  <a:schemeClr val="bg2">
                    <a:lumMod val="50000"/>
                  </a:schemeClr>
                </a:solidFill>
              </a:rPr>
              <a:t>Pieces produced – the piece rate system. Note that this could be subject to manipulation, but there were well developed rules about how it was to operate</a:t>
            </a:r>
          </a:p>
          <a:p>
            <a:pPr marL="806450" indent="-447675">
              <a:lnSpc>
                <a:spcPct val="120000"/>
              </a:lnSpc>
              <a:buClr>
                <a:srgbClr val="0070C0"/>
              </a:buClr>
              <a:buSzPct val="50000"/>
              <a:buFont typeface="Wingdings" panose="05000000000000000000" pitchFamily="2" charset="2"/>
              <a:buChar char="v"/>
            </a:pPr>
            <a:r>
              <a:rPr lang="en-AU" i="1" dirty="0">
                <a:solidFill>
                  <a:schemeClr val="bg2">
                    <a:lumMod val="50000"/>
                  </a:schemeClr>
                </a:solidFill>
              </a:rPr>
              <a:t>Merit rating – reflected the employees dependability, quality of output, ideas and cooperation </a:t>
            </a:r>
            <a:r>
              <a:rPr lang="en-AU" i="1" dirty="0" err="1">
                <a:solidFill>
                  <a:schemeClr val="bg2">
                    <a:lumMod val="50000"/>
                  </a:schemeClr>
                </a:solidFill>
              </a:rPr>
              <a:t>etc</a:t>
            </a:r>
            <a:r>
              <a:rPr lang="en-AU" i="1" dirty="0">
                <a:solidFill>
                  <a:schemeClr val="bg2">
                    <a:lumMod val="50000"/>
                  </a:schemeClr>
                </a:solidFill>
              </a:rPr>
              <a:t> as assessed by immediate supervisor.</a:t>
            </a:r>
          </a:p>
          <a:p>
            <a:pPr marL="0" indent="0">
              <a:lnSpc>
                <a:spcPct val="120000"/>
              </a:lnSpc>
              <a:buClr>
                <a:srgbClr val="0070C0"/>
              </a:buClr>
              <a:buSzPct val="50000"/>
              <a:buNone/>
            </a:pPr>
            <a:endParaRPr lang="en-AU" dirty="0"/>
          </a:p>
          <a:p>
            <a:pPr marL="806450" indent="-447675">
              <a:lnSpc>
                <a:spcPct val="120000"/>
              </a:lnSpc>
              <a:buClr>
                <a:srgbClr val="0070C0"/>
              </a:buClr>
              <a:buSzPct val="50000"/>
              <a:buFont typeface="Wingdings" panose="05000000000000000000" pitchFamily="2" charset="2"/>
              <a:buChar char="v"/>
            </a:pPr>
            <a:endParaRPr lang="en-AU" i="1" dirty="0">
              <a:solidFill>
                <a:schemeClr val="bg2">
                  <a:lumMod val="50000"/>
                </a:schemeClr>
              </a:solidFill>
            </a:endParaRPr>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3</a:t>
            </a:fld>
            <a:endParaRPr lang="en-AU"/>
          </a:p>
        </p:txBody>
      </p:sp>
    </p:spTree>
    <p:extLst>
      <p:ext uri="{BB962C8B-B14F-4D97-AF65-F5344CB8AC3E}">
        <p14:creationId xmlns:p14="http://schemas.microsoft.com/office/powerpoint/2010/main" val="37006176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Divisional Performance Evaluation</a:t>
            </a:r>
            <a:endParaRPr lang="en-AU" b="1" i="1" dirty="0">
              <a:solidFill>
                <a:srgbClr val="002060"/>
              </a:solidFill>
            </a:endParaRPr>
          </a:p>
        </p:txBody>
      </p:sp>
      <p:sp>
        <p:nvSpPr>
          <p:cNvPr id="3" name="Content Placeholder 2"/>
          <p:cNvSpPr>
            <a:spLocks noGrp="1"/>
          </p:cNvSpPr>
          <p:nvPr>
            <p:ph idx="1"/>
          </p:nvPr>
        </p:nvSpPr>
        <p:spPr/>
        <p:txBody>
          <a:bodyPr>
            <a:normAutofit lnSpcReduction="10000"/>
          </a:bodyPr>
          <a:lstStyle/>
          <a:p>
            <a:pPr marL="361950" indent="-361950">
              <a:lnSpc>
                <a:spcPct val="120000"/>
              </a:lnSpc>
              <a:buClr>
                <a:srgbClr val="0070C0"/>
              </a:buClr>
              <a:buSzPct val="50000"/>
              <a:buFont typeface="Wingdings" panose="05000000000000000000" pitchFamily="2" charset="2"/>
              <a:buChar char="q"/>
            </a:pPr>
            <a:r>
              <a:rPr lang="en-AU" dirty="0"/>
              <a:t>Different ways in which the sub-units within an organisation can be characterised:</a:t>
            </a:r>
          </a:p>
          <a:p>
            <a:pPr marL="514350" indent="-514350">
              <a:lnSpc>
                <a:spcPct val="120000"/>
              </a:lnSpc>
              <a:buClr>
                <a:srgbClr val="0070C0"/>
              </a:buClr>
              <a:buSzPct val="100000"/>
              <a:buFont typeface="+mj-lt"/>
              <a:buAutoNum type="alphaLcParenR" startAt="4"/>
            </a:pPr>
            <a:r>
              <a:rPr lang="en-AU" dirty="0"/>
              <a:t>Profit Centres – composed of several cost/ expense and revenue centres. Provided with a fixed capital budget and allocated decision rights for input mix, product mix and prices or quantities.</a:t>
            </a:r>
          </a:p>
          <a:p>
            <a:pPr marL="714375" indent="-352425">
              <a:lnSpc>
                <a:spcPct val="120000"/>
              </a:lnSpc>
              <a:buClr>
                <a:srgbClr val="0070C0"/>
              </a:buClr>
              <a:buSzPct val="50000"/>
              <a:buFont typeface="Wingdings" panose="05000000000000000000" pitchFamily="2" charset="2"/>
              <a:buChar char="v"/>
            </a:pPr>
            <a:r>
              <a:rPr lang="en-AU" i="1" dirty="0">
                <a:solidFill>
                  <a:schemeClr val="bg2">
                    <a:lumMod val="25000"/>
                  </a:schemeClr>
                </a:solidFill>
              </a:rPr>
              <a:t>Key issue is that of transfer pricing.</a:t>
            </a:r>
          </a:p>
          <a:p>
            <a:pPr marL="714375" indent="-352425">
              <a:lnSpc>
                <a:spcPct val="120000"/>
              </a:lnSpc>
              <a:buClr>
                <a:srgbClr val="0070C0"/>
              </a:buClr>
              <a:buSzPct val="50000"/>
              <a:buFont typeface="Wingdings" panose="05000000000000000000" pitchFamily="2" charset="2"/>
              <a:buChar char="v"/>
            </a:pPr>
            <a:r>
              <a:rPr lang="en-AU" i="1" dirty="0">
                <a:solidFill>
                  <a:schemeClr val="bg2">
                    <a:lumMod val="25000"/>
                  </a:schemeClr>
                </a:solidFill>
              </a:rPr>
              <a:t>Also, what happens when profit centres compete – what will be maximised? Think about externalities.</a:t>
            </a:r>
          </a:p>
          <a:p>
            <a:pPr marL="361950" indent="-361950">
              <a:lnSpc>
                <a:spcPct val="120000"/>
              </a:lnSpc>
              <a:buClr>
                <a:srgbClr val="0070C0"/>
              </a:buClr>
              <a:buSzPct val="50000"/>
              <a:buFont typeface="Wingdings" panose="05000000000000000000" pitchFamily="2" charset="2"/>
              <a:buChar char="q"/>
            </a:pPr>
            <a:endParaRPr lang="en-AU" dirty="0"/>
          </a:p>
          <a:p>
            <a:pPr marL="806450" indent="-447675">
              <a:lnSpc>
                <a:spcPct val="120000"/>
              </a:lnSpc>
              <a:buClr>
                <a:srgbClr val="0070C0"/>
              </a:buClr>
              <a:buSzPct val="50000"/>
              <a:buFont typeface="Wingdings" panose="05000000000000000000" pitchFamily="2" charset="2"/>
              <a:buChar char="v"/>
            </a:pPr>
            <a:endParaRPr lang="en-AU" i="1" dirty="0">
              <a:solidFill>
                <a:schemeClr val="bg2">
                  <a:lumMod val="50000"/>
                </a:schemeClr>
              </a:solidFill>
            </a:endParaRPr>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30</a:t>
            </a:fld>
            <a:endParaRPr lang="en-AU"/>
          </a:p>
        </p:txBody>
      </p:sp>
    </p:spTree>
    <p:extLst>
      <p:ext uri="{BB962C8B-B14F-4D97-AF65-F5344CB8AC3E}">
        <p14:creationId xmlns:p14="http://schemas.microsoft.com/office/powerpoint/2010/main" val="1431693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Divisional Performance Evaluation</a:t>
            </a:r>
            <a:endParaRPr lang="en-AU" b="1" i="1" dirty="0">
              <a:solidFill>
                <a:srgbClr val="002060"/>
              </a:solidFill>
            </a:endParaRPr>
          </a:p>
        </p:txBody>
      </p:sp>
      <p:sp>
        <p:nvSpPr>
          <p:cNvPr id="3" name="Content Placeholder 2"/>
          <p:cNvSpPr>
            <a:spLocks noGrp="1"/>
          </p:cNvSpPr>
          <p:nvPr>
            <p:ph idx="1"/>
          </p:nvPr>
        </p:nvSpPr>
        <p:spPr/>
        <p:txBody>
          <a:bodyPr>
            <a:normAutofit lnSpcReduction="10000"/>
          </a:bodyPr>
          <a:lstStyle/>
          <a:p>
            <a:pPr marL="361950" indent="-361950">
              <a:lnSpc>
                <a:spcPct val="120000"/>
              </a:lnSpc>
              <a:buClr>
                <a:srgbClr val="0070C0"/>
              </a:buClr>
              <a:buSzPct val="50000"/>
              <a:buFont typeface="Wingdings" panose="05000000000000000000" pitchFamily="2" charset="2"/>
              <a:buChar char="q"/>
            </a:pPr>
            <a:r>
              <a:rPr lang="en-AU" dirty="0"/>
              <a:t>Different ways in which the sub-units within an organisation can be characterised:</a:t>
            </a:r>
          </a:p>
          <a:p>
            <a:pPr marL="514350" indent="-514350">
              <a:lnSpc>
                <a:spcPct val="120000"/>
              </a:lnSpc>
              <a:buClr>
                <a:srgbClr val="0070C0"/>
              </a:buClr>
              <a:buSzPct val="100000"/>
              <a:buFont typeface="+mj-lt"/>
              <a:buAutoNum type="alphaLcParenR" startAt="5"/>
            </a:pPr>
            <a:r>
              <a:rPr lang="en-AU" dirty="0"/>
              <a:t>Investment Centres – have control over capital expenditures.</a:t>
            </a:r>
          </a:p>
          <a:p>
            <a:pPr marL="714375" indent="-352425">
              <a:lnSpc>
                <a:spcPct val="120000"/>
              </a:lnSpc>
              <a:buClr>
                <a:srgbClr val="0070C0"/>
              </a:buClr>
              <a:buSzPct val="50000"/>
              <a:buFont typeface="Wingdings" panose="05000000000000000000" pitchFamily="2" charset="2"/>
              <a:buChar char="v"/>
            </a:pPr>
            <a:r>
              <a:rPr lang="en-AU" i="1" dirty="0">
                <a:solidFill>
                  <a:schemeClr val="bg2">
                    <a:lumMod val="25000"/>
                  </a:schemeClr>
                </a:solidFill>
              </a:rPr>
              <a:t>Measure of performance may be return on assets – ratio of accounting net income divided by total assets invested in the investment centre.</a:t>
            </a:r>
          </a:p>
          <a:p>
            <a:pPr marL="714375" indent="-352425">
              <a:lnSpc>
                <a:spcPct val="120000"/>
              </a:lnSpc>
              <a:buClr>
                <a:srgbClr val="0070C0"/>
              </a:buClr>
              <a:buSzPct val="50000"/>
              <a:buFont typeface="Wingdings" panose="05000000000000000000" pitchFamily="2" charset="2"/>
              <a:buChar char="v"/>
            </a:pPr>
            <a:r>
              <a:rPr lang="en-AU" i="1" dirty="0">
                <a:solidFill>
                  <a:schemeClr val="bg2">
                    <a:lumMod val="25000"/>
                  </a:schemeClr>
                </a:solidFill>
              </a:rPr>
              <a:t>However, this potentially creates distortions depending on performance measure</a:t>
            </a:r>
          </a:p>
          <a:p>
            <a:pPr marL="361950" indent="-361950">
              <a:lnSpc>
                <a:spcPct val="120000"/>
              </a:lnSpc>
              <a:buClr>
                <a:srgbClr val="0070C0"/>
              </a:buClr>
              <a:buSzPct val="50000"/>
              <a:buFont typeface="Wingdings" panose="05000000000000000000" pitchFamily="2" charset="2"/>
              <a:buChar char="q"/>
            </a:pPr>
            <a:endParaRPr lang="en-AU" dirty="0"/>
          </a:p>
          <a:p>
            <a:pPr marL="806450" indent="-447675">
              <a:lnSpc>
                <a:spcPct val="120000"/>
              </a:lnSpc>
              <a:buClr>
                <a:srgbClr val="0070C0"/>
              </a:buClr>
              <a:buSzPct val="50000"/>
              <a:buFont typeface="Wingdings" panose="05000000000000000000" pitchFamily="2" charset="2"/>
              <a:buChar char="v"/>
            </a:pPr>
            <a:endParaRPr lang="en-AU" i="1" dirty="0">
              <a:solidFill>
                <a:schemeClr val="bg2">
                  <a:lumMod val="50000"/>
                </a:schemeClr>
              </a:solidFill>
            </a:endParaRPr>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31</a:t>
            </a:fld>
            <a:endParaRPr lang="en-AU"/>
          </a:p>
        </p:txBody>
      </p:sp>
    </p:spTree>
    <p:extLst>
      <p:ext uri="{BB962C8B-B14F-4D97-AF65-F5344CB8AC3E}">
        <p14:creationId xmlns:p14="http://schemas.microsoft.com/office/powerpoint/2010/main" val="4211142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Transfer Pricing</a:t>
            </a:r>
            <a:endParaRPr lang="en-AU" b="1" i="1" dirty="0">
              <a:solidFill>
                <a:srgbClr val="002060"/>
              </a:solidFill>
            </a:endParaRPr>
          </a:p>
        </p:txBody>
      </p:sp>
      <p:sp>
        <p:nvSpPr>
          <p:cNvPr id="3" name="Content Placeholder 2"/>
          <p:cNvSpPr>
            <a:spLocks noGrp="1"/>
          </p:cNvSpPr>
          <p:nvPr>
            <p:ph idx="1"/>
          </p:nvPr>
        </p:nvSpPr>
        <p:spPr/>
        <p:txBody>
          <a:bodyPr>
            <a:normAutofit fontScale="85000" lnSpcReduction="20000"/>
          </a:bodyPr>
          <a:lstStyle/>
          <a:p>
            <a:pPr marL="361950" indent="-361950">
              <a:lnSpc>
                <a:spcPct val="120000"/>
              </a:lnSpc>
              <a:buClr>
                <a:srgbClr val="0070C0"/>
              </a:buClr>
              <a:buSzPct val="50000"/>
              <a:buFont typeface="Wingdings" panose="05000000000000000000" pitchFamily="2" charset="2"/>
              <a:buChar char="q"/>
            </a:pPr>
            <a:r>
              <a:rPr lang="en-AU" dirty="0"/>
              <a:t>When one division transfers something (a good or service) to another, it usually charges a transfer price. Key question is:</a:t>
            </a:r>
          </a:p>
          <a:p>
            <a:pPr marL="0" indent="0" algn="ctr">
              <a:lnSpc>
                <a:spcPct val="120000"/>
              </a:lnSpc>
              <a:buClr>
                <a:srgbClr val="0070C0"/>
              </a:buClr>
              <a:buSzPct val="50000"/>
              <a:buNone/>
            </a:pPr>
            <a:r>
              <a:rPr lang="en-AU" b="1" i="1" dirty="0">
                <a:solidFill>
                  <a:srgbClr val="FF0000"/>
                </a:solidFill>
              </a:rPr>
              <a:t>What should that price be?</a:t>
            </a:r>
          </a:p>
          <a:p>
            <a:pPr marL="361950" indent="-361950">
              <a:lnSpc>
                <a:spcPct val="120000"/>
              </a:lnSpc>
              <a:buClr>
                <a:srgbClr val="0070C0"/>
              </a:buClr>
              <a:buSzPct val="50000"/>
              <a:buFont typeface="Wingdings" panose="05000000000000000000" pitchFamily="2" charset="2"/>
              <a:buChar char="q"/>
            </a:pPr>
            <a:r>
              <a:rPr lang="en-AU" dirty="0"/>
              <a:t>Important because: </a:t>
            </a:r>
            <a:r>
              <a:rPr lang="en-AU" i="1" dirty="0">
                <a:solidFill>
                  <a:schemeClr val="bg2">
                    <a:lumMod val="50000"/>
                  </a:schemeClr>
                </a:solidFill>
              </a:rPr>
              <a:t>“The choice of transfer-pricing method does not merely reallocate total company profits among business units, but affects the firms total profits”</a:t>
            </a:r>
          </a:p>
          <a:p>
            <a:pPr marL="714375" indent="-352425">
              <a:lnSpc>
                <a:spcPct val="120000"/>
              </a:lnSpc>
              <a:buClr>
                <a:srgbClr val="0070C0"/>
              </a:buClr>
              <a:buSzPct val="50000"/>
              <a:buFont typeface="Wingdings" panose="05000000000000000000" pitchFamily="2" charset="2"/>
              <a:buChar char="v"/>
            </a:pPr>
            <a:r>
              <a:rPr lang="en-AU" i="1" dirty="0">
                <a:solidFill>
                  <a:schemeClr val="bg2">
                    <a:lumMod val="25000"/>
                  </a:schemeClr>
                </a:solidFill>
              </a:rPr>
              <a:t>May encourage inappropriate outsourcing if the price is set too high, too much internal investment if the price is too low.</a:t>
            </a:r>
          </a:p>
          <a:p>
            <a:pPr marL="714375" indent="-352425">
              <a:lnSpc>
                <a:spcPct val="120000"/>
              </a:lnSpc>
              <a:buClr>
                <a:srgbClr val="0070C0"/>
              </a:buClr>
              <a:buSzPct val="50000"/>
              <a:buFont typeface="Wingdings" panose="05000000000000000000" pitchFamily="2" charset="2"/>
              <a:buChar char="v"/>
            </a:pPr>
            <a:r>
              <a:rPr lang="en-AU" i="1" dirty="0">
                <a:solidFill>
                  <a:schemeClr val="bg2">
                    <a:lumMod val="25000"/>
                  </a:schemeClr>
                </a:solidFill>
              </a:rPr>
              <a:t>We ignore tax issues, but note that these are likely to be important. For example, IKEA and firms that shift profits back to Ireland or Singapore…</a:t>
            </a:r>
          </a:p>
          <a:p>
            <a:pPr marL="361950" indent="-361950">
              <a:lnSpc>
                <a:spcPct val="120000"/>
              </a:lnSpc>
              <a:buClr>
                <a:srgbClr val="0070C0"/>
              </a:buClr>
              <a:buSzPct val="50000"/>
              <a:buFont typeface="Wingdings" panose="05000000000000000000" pitchFamily="2" charset="2"/>
              <a:buChar char="q"/>
            </a:pPr>
            <a:endParaRPr lang="en-AU" dirty="0"/>
          </a:p>
          <a:p>
            <a:pPr marL="806450" indent="-447675">
              <a:lnSpc>
                <a:spcPct val="120000"/>
              </a:lnSpc>
              <a:buClr>
                <a:srgbClr val="0070C0"/>
              </a:buClr>
              <a:buSzPct val="50000"/>
              <a:buFont typeface="Wingdings" panose="05000000000000000000" pitchFamily="2" charset="2"/>
              <a:buChar char="v"/>
            </a:pPr>
            <a:endParaRPr lang="en-AU" i="1" dirty="0">
              <a:solidFill>
                <a:schemeClr val="bg2">
                  <a:lumMod val="50000"/>
                </a:schemeClr>
              </a:solidFill>
            </a:endParaRPr>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32</a:t>
            </a:fld>
            <a:endParaRPr lang="en-AU"/>
          </a:p>
        </p:txBody>
      </p:sp>
    </p:spTree>
    <p:extLst>
      <p:ext uri="{BB962C8B-B14F-4D97-AF65-F5344CB8AC3E}">
        <p14:creationId xmlns:p14="http://schemas.microsoft.com/office/powerpoint/2010/main" val="1170022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Transfer Pricing – perfect information</a:t>
            </a:r>
            <a:endParaRPr lang="en-AU" b="1" i="1" dirty="0">
              <a:solidFill>
                <a:srgbClr val="002060"/>
              </a:solidFill>
            </a:endParaRPr>
          </a:p>
        </p:txBody>
      </p:sp>
      <p:sp>
        <p:nvSpPr>
          <p:cNvPr id="3" name="Content Placeholder 2"/>
          <p:cNvSpPr>
            <a:spLocks noGrp="1"/>
          </p:cNvSpPr>
          <p:nvPr>
            <p:ph idx="1"/>
          </p:nvPr>
        </p:nvSpPr>
        <p:spPr/>
        <p:txBody>
          <a:bodyPr>
            <a:normAutofit fontScale="77500" lnSpcReduction="20000"/>
          </a:bodyPr>
          <a:lstStyle/>
          <a:p>
            <a:pPr marL="361950" indent="-361950">
              <a:lnSpc>
                <a:spcPct val="120000"/>
              </a:lnSpc>
              <a:buClr>
                <a:srgbClr val="0070C0"/>
              </a:buClr>
              <a:buSzPct val="50000"/>
              <a:buFont typeface="Wingdings" panose="05000000000000000000" pitchFamily="2" charset="2"/>
              <a:buChar char="q"/>
            </a:pPr>
            <a:r>
              <a:rPr lang="en-AU" dirty="0"/>
              <a:t>What is the correct transfer price:</a:t>
            </a:r>
          </a:p>
          <a:p>
            <a:pPr marL="0" indent="542925" algn="ctr">
              <a:lnSpc>
                <a:spcPct val="120000"/>
              </a:lnSpc>
              <a:buClr>
                <a:srgbClr val="0070C0"/>
              </a:buClr>
              <a:buSzPct val="50000"/>
              <a:buNone/>
              <a:tabLst>
                <a:tab pos="9324975" algn="l"/>
              </a:tabLst>
            </a:pPr>
            <a:r>
              <a:rPr lang="en-AU" b="1" i="1" dirty="0">
                <a:solidFill>
                  <a:schemeClr val="bg2">
                    <a:lumMod val="50000"/>
                  </a:schemeClr>
                </a:solidFill>
              </a:rPr>
              <a:t>“The optimal transfer price for a product or service is its opportunity cost – the value foregone by not using the product transferred in its next best alternative”</a:t>
            </a:r>
          </a:p>
          <a:p>
            <a:pPr marL="361950" indent="-361950">
              <a:lnSpc>
                <a:spcPct val="120000"/>
              </a:lnSpc>
              <a:buClr>
                <a:srgbClr val="0070C0"/>
              </a:buClr>
              <a:buSzPct val="50000"/>
              <a:buFont typeface="Wingdings" panose="05000000000000000000" pitchFamily="2" charset="2"/>
              <a:buChar char="q"/>
            </a:pPr>
            <a:r>
              <a:rPr lang="en-AU" dirty="0"/>
              <a:t>Transfer pricing with costless information:</a:t>
            </a:r>
            <a:endParaRPr lang="en-AU" i="1" dirty="0">
              <a:solidFill>
                <a:schemeClr val="bg2">
                  <a:lumMod val="50000"/>
                </a:schemeClr>
              </a:solidFill>
            </a:endParaRPr>
          </a:p>
          <a:p>
            <a:pPr marL="714375" indent="-352425">
              <a:lnSpc>
                <a:spcPct val="120000"/>
              </a:lnSpc>
              <a:buClr>
                <a:srgbClr val="0070C0"/>
              </a:buClr>
              <a:buSzPct val="50000"/>
              <a:buFont typeface="Wingdings" panose="05000000000000000000" pitchFamily="2" charset="2"/>
              <a:buChar char="v"/>
            </a:pPr>
            <a:r>
              <a:rPr lang="en-AU" i="1" dirty="0">
                <a:solidFill>
                  <a:schemeClr val="bg2">
                    <a:lumMod val="25000"/>
                  </a:schemeClr>
                </a:solidFill>
              </a:rPr>
              <a:t>Assume MC = $3 and that the US plant has excess capacity.</a:t>
            </a:r>
          </a:p>
          <a:p>
            <a:pPr marL="714375" indent="-352425">
              <a:lnSpc>
                <a:spcPct val="120000"/>
              </a:lnSpc>
              <a:buClr>
                <a:srgbClr val="0070C0"/>
              </a:buClr>
              <a:buSzPct val="50000"/>
              <a:buFont typeface="Wingdings" panose="05000000000000000000" pitchFamily="2" charset="2"/>
              <a:buChar char="v"/>
            </a:pPr>
            <a:r>
              <a:rPr lang="en-AU" i="1" dirty="0">
                <a:solidFill>
                  <a:schemeClr val="bg2">
                    <a:lumMod val="25000"/>
                  </a:schemeClr>
                </a:solidFill>
              </a:rPr>
              <a:t>Making in US and transferring it to Europe means it can be sold @ $5.</a:t>
            </a:r>
          </a:p>
          <a:p>
            <a:pPr marL="714375" indent="-352425">
              <a:lnSpc>
                <a:spcPct val="120000"/>
              </a:lnSpc>
              <a:buClr>
                <a:srgbClr val="0070C0"/>
              </a:buClr>
              <a:buSzPct val="50000"/>
              <a:buFont typeface="Wingdings" panose="05000000000000000000" pitchFamily="2" charset="2"/>
              <a:buChar char="v"/>
            </a:pPr>
            <a:r>
              <a:rPr lang="en-AU" i="1" dirty="0">
                <a:solidFill>
                  <a:schemeClr val="bg2">
                    <a:lumMod val="25000"/>
                  </a:schemeClr>
                </a:solidFill>
              </a:rPr>
              <a:t>Not manufacturing means saving $3 but foregoing $5 in European revenue </a:t>
            </a:r>
          </a:p>
          <a:p>
            <a:pPr marL="714375" indent="-352425">
              <a:lnSpc>
                <a:spcPct val="120000"/>
              </a:lnSpc>
              <a:buClr>
                <a:srgbClr val="0070C0"/>
              </a:buClr>
              <a:buSzPct val="50000"/>
              <a:buFont typeface="Wingdings" panose="05000000000000000000" pitchFamily="2" charset="2"/>
              <a:buChar char="v"/>
            </a:pPr>
            <a:r>
              <a:rPr lang="en-AU" i="1" dirty="0">
                <a:solidFill>
                  <a:schemeClr val="bg2">
                    <a:lumMod val="25000"/>
                  </a:schemeClr>
                </a:solidFill>
              </a:rPr>
              <a:t>Manufacturing in US and transferring gives net receipt of $2.</a:t>
            </a:r>
          </a:p>
          <a:p>
            <a:pPr marL="714375" indent="-352425">
              <a:lnSpc>
                <a:spcPct val="120000"/>
              </a:lnSpc>
              <a:buClr>
                <a:srgbClr val="0070C0"/>
              </a:buClr>
              <a:buSzPct val="50000"/>
              <a:buFont typeface="Wingdings" panose="05000000000000000000" pitchFamily="2" charset="2"/>
              <a:buChar char="v"/>
            </a:pPr>
            <a:r>
              <a:rPr lang="en-AU" i="1" dirty="0">
                <a:solidFill>
                  <a:schemeClr val="bg2">
                    <a:lumMod val="25000"/>
                  </a:schemeClr>
                </a:solidFill>
              </a:rPr>
              <a:t>Here the opportunity cost or resources foregone by transferring it from the US to Europe is $3 which in this case is the actual marginal cost of production.</a:t>
            </a:r>
          </a:p>
          <a:p>
            <a:pPr marL="361950" indent="-361950">
              <a:lnSpc>
                <a:spcPct val="120000"/>
              </a:lnSpc>
              <a:buClr>
                <a:srgbClr val="0070C0"/>
              </a:buClr>
              <a:buSzPct val="50000"/>
              <a:buFont typeface="Wingdings" panose="05000000000000000000" pitchFamily="2" charset="2"/>
              <a:buChar char="q"/>
            </a:pPr>
            <a:endParaRPr lang="en-AU" dirty="0"/>
          </a:p>
          <a:p>
            <a:pPr marL="806450" indent="-447675">
              <a:lnSpc>
                <a:spcPct val="120000"/>
              </a:lnSpc>
              <a:buClr>
                <a:srgbClr val="0070C0"/>
              </a:buClr>
              <a:buSzPct val="50000"/>
              <a:buFont typeface="Wingdings" panose="05000000000000000000" pitchFamily="2" charset="2"/>
              <a:buChar char="v"/>
            </a:pPr>
            <a:endParaRPr lang="en-AU" i="1" dirty="0">
              <a:solidFill>
                <a:schemeClr val="bg2">
                  <a:lumMod val="50000"/>
                </a:schemeClr>
              </a:solidFill>
            </a:endParaRPr>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33</a:t>
            </a:fld>
            <a:endParaRPr lang="en-AU"/>
          </a:p>
        </p:txBody>
      </p:sp>
    </p:spTree>
    <p:extLst>
      <p:ext uri="{BB962C8B-B14F-4D97-AF65-F5344CB8AC3E}">
        <p14:creationId xmlns:p14="http://schemas.microsoft.com/office/powerpoint/2010/main" val="1692495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Transfer Pricing – perfect information</a:t>
            </a:r>
            <a:endParaRPr lang="en-AU" b="1" i="1" dirty="0">
              <a:solidFill>
                <a:srgbClr val="002060"/>
              </a:solidFill>
            </a:endParaRPr>
          </a:p>
        </p:txBody>
      </p:sp>
      <p:sp>
        <p:nvSpPr>
          <p:cNvPr id="3" name="Content Placeholder 2"/>
          <p:cNvSpPr>
            <a:spLocks noGrp="1"/>
          </p:cNvSpPr>
          <p:nvPr>
            <p:ph idx="1"/>
          </p:nvPr>
        </p:nvSpPr>
        <p:spPr/>
        <p:txBody>
          <a:bodyPr>
            <a:normAutofit fontScale="77500" lnSpcReduction="20000"/>
          </a:bodyPr>
          <a:lstStyle/>
          <a:p>
            <a:pPr marL="361950" indent="-361950">
              <a:lnSpc>
                <a:spcPct val="120000"/>
              </a:lnSpc>
              <a:buClr>
                <a:srgbClr val="0070C0"/>
              </a:buClr>
              <a:buSzPct val="50000"/>
              <a:buFont typeface="Wingdings" panose="05000000000000000000" pitchFamily="2" charset="2"/>
              <a:buChar char="q"/>
            </a:pPr>
            <a:r>
              <a:rPr lang="en-AU" dirty="0"/>
              <a:t>But what if the US division could sell the intermediate input for $6 in the United States? </a:t>
            </a:r>
            <a:r>
              <a:rPr lang="en-AU" i="1" dirty="0">
                <a:solidFill>
                  <a:schemeClr val="bg2">
                    <a:lumMod val="50000"/>
                  </a:schemeClr>
                </a:solidFill>
              </a:rPr>
              <a:t>That is, the marginal revenue from selling it to an external firm in the United States is $6.</a:t>
            </a:r>
          </a:p>
          <a:p>
            <a:pPr marL="361950" indent="-361950">
              <a:lnSpc>
                <a:spcPct val="120000"/>
              </a:lnSpc>
              <a:buClr>
                <a:srgbClr val="0070C0"/>
              </a:buClr>
              <a:buSzPct val="50000"/>
              <a:buFont typeface="Wingdings" panose="05000000000000000000" pitchFamily="2" charset="2"/>
              <a:buChar char="q"/>
            </a:pPr>
            <a:r>
              <a:rPr lang="en-AU" dirty="0"/>
              <a:t>Further assume that it does not have excess capacity and so cannot sell in the US and to the European profit centre.</a:t>
            </a:r>
          </a:p>
          <a:p>
            <a:pPr marL="361950" indent="-361950">
              <a:lnSpc>
                <a:spcPct val="120000"/>
              </a:lnSpc>
              <a:buClr>
                <a:srgbClr val="0070C0"/>
              </a:buClr>
              <a:buSzPct val="50000"/>
              <a:buFont typeface="Wingdings" panose="05000000000000000000" pitchFamily="2" charset="2"/>
              <a:buChar char="q"/>
            </a:pPr>
            <a:r>
              <a:rPr lang="en-AU" dirty="0"/>
              <a:t>In this case, the opportunity foregone by transferring it to the European profit centre is not $3 (the MC of production), but rather $6 (which is actually the MR foregone). </a:t>
            </a:r>
          </a:p>
          <a:p>
            <a:pPr marL="0" indent="0" algn="ctr">
              <a:lnSpc>
                <a:spcPct val="120000"/>
              </a:lnSpc>
              <a:buClr>
                <a:srgbClr val="0070C0"/>
              </a:buClr>
              <a:buSzPct val="50000"/>
              <a:buNone/>
            </a:pPr>
            <a:r>
              <a:rPr lang="en-AU" i="1" dirty="0">
                <a:solidFill>
                  <a:srgbClr val="FF0000"/>
                </a:solidFill>
              </a:rPr>
              <a:t>…Here, it would be optimal to sell externally rather than transfer…</a:t>
            </a:r>
          </a:p>
          <a:p>
            <a:pPr marL="361950" indent="-361950">
              <a:lnSpc>
                <a:spcPct val="120000"/>
              </a:lnSpc>
              <a:buClr>
                <a:srgbClr val="0070C0"/>
              </a:buClr>
              <a:buSzPct val="50000"/>
              <a:buFont typeface="Wingdings" panose="05000000000000000000" pitchFamily="2" charset="2"/>
              <a:buChar char="q"/>
            </a:pPr>
            <a:r>
              <a:rPr lang="en-AU" dirty="0"/>
              <a:t>By setting price equal to opportunity cost, the European division will purchase (and the US division sell) just the right amount</a:t>
            </a:r>
          </a:p>
          <a:p>
            <a:pPr marL="361950" indent="-361950">
              <a:lnSpc>
                <a:spcPct val="120000"/>
              </a:lnSpc>
              <a:buClr>
                <a:srgbClr val="0070C0"/>
              </a:buClr>
              <a:buSzPct val="50000"/>
              <a:buFont typeface="Wingdings" panose="05000000000000000000" pitchFamily="2" charset="2"/>
              <a:buChar char="q"/>
            </a:pPr>
            <a:endParaRPr lang="en-AU" dirty="0"/>
          </a:p>
          <a:p>
            <a:pPr marL="806450" indent="-447675">
              <a:lnSpc>
                <a:spcPct val="120000"/>
              </a:lnSpc>
              <a:buClr>
                <a:srgbClr val="0070C0"/>
              </a:buClr>
              <a:buSzPct val="50000"/>
              <a:buFont typeface="Wingdings" panose="05000000000000000000" pitchFamily="2" charset="2"/>
              <a:buChar char="v"/>
            </a:pPr>
            <a:endParaRPr lang="en-AU" i="1" dirty="0">
              <a:solidFill>
                <a:schemeClr val="bg2">
                  <a:lumMod val="50000"/>
                </a:schemeClr>
              </a:solidFill>
            </a:endParaRPr>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34</a:t>
            </a:fld>
            <a:endParaRPr lang="en-AU"/>
          </a:p>
        </p:txBody>
      </p:sp>
    </p:spTree>
    <p:extLst>
      <p:ext uri="{BB962C8B-B14F-4D97-AF65-F5344CB8AC3E}">
        <p14:creationId xmlns:p14="http://schemas.microsoft.com/office/powerpoint/2010/main" val="1115083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Transfer Pricing – asymmetric information</a:t>
            </a:r>
            <a:endParaRPr lang="en-AU" b="1" i="1" dirty="0">
              <a:solidFill>
                <a:srgbClr val="002060"/>
              </a:solidFill>
            </a:endParaRPr>
          </a:p>
        </p:txBody>
      </p:sp>
      <p:sp>
        <p:nvSpPr>
          <p:cNvPr id="3" name="Content Placeholder 2"/>
          <p:cNvSpPr>
            <a:spLocks noGrp="1"/>
          </p:cNvSpPr>
          <p:nvPr>
            <p:ph idx="1"/>
          </p:nvPr>
        </p:nvSpPr>
        <p:spPr/>
        <p:txBody>
          <a:bodyPr>
            <a:normAutofit fontScale="77500" lnSpcReduction="20000"/>
          </a:bodyPr>
          <a:lstStyle/>
          <a:p>
            <a:pPr marL="361950" indent="-361950">
              <a:lnSpc>
                <a:spcPct val="120000"/>
              </a:lnSpc>
              <a:buClr>
                <a:srgbClr val="0070C0"/>
              </a:buClr>
              <a:buSzPct val="50000"/>
              <a:buFont typeface="Wingdings" panose="05000000000000000000" pitchFamily="2" charset="2"/>
              <a:buChar char="q"/>
            </a:pPr>
            <a:r>
              <a:rPr lang="en-AU" dirty="0"/>
              <a:t>Previously assumed we knew:</a:t>
            </a:r>
            <a:endParaRPr lang="en-AU" i="1" dirty="0">
              <a:solidFill>
                <a:schemeClr val="bg2">
                  <a:lumMod val="50000"/>
                </a:schemeClr>
              </a:solidFill>
            </a:endParaRPr>
          </a:p>
          <a:p>
            <a:pPr marL="714375" indent="-352425">
              <a:lnSpc>
                <a:spcPct val="120000"/>
              </a:lnSpc>
              <a:buClr>
                <a:srgbClr val="0070C0"/>
              </a:buClr>
              <a:buSzPct val="50000"/>
              <a:buFont typeface="Wingdings" panose="05000000000000000000" pitchFamily="2" charset="2"/>
              <a:buChar char="v"/>
            </a:pPr>
            <a:r>
              <a:rPr lang="en-AU" i="1" dirty="0">
                <a:solidFill>
                  <a:schemeClr val="bg2">
                    <a:lumMod val="25000"/>
                  </a:schemeClr>
                </a:solidFill>
              </a:rPr>
              <a:t>MC of production</a:t>
            </a:r>
          </a:p>
          <a:p>
            <a:pPr marL="714375" indent="-352425">
              <a:lnSpc>
                <a:spcPct val="120000"/>
              </a:lnSpc>
              <a:buClr>
                <a:srgbClr val="0070C0"/>
              </a:buClr>
              <a:buSzPct val="50000"/>
              <a:buFont typeface="Wingdings" panose="05000000000000000000" pitchFamily="2" charset="2"/>
              <a:buChar char="v"/>
            </a:pPr>
            <a:r>
              <a:rPr lang="en-AU" i="1" dirty="0">
                <a:solidFill>
                  <a:schemeClr val="bg2">
                    <a:lumMod val="25000"/>
                  </a:schemeClr>
                </a:solidFill>
              </a:rPr>
              <a:t>Intermediaries external price</a:t>
            </a:r>
          </a:p>
          <a:p>
            <a:pPr marL="714375" indent="-352425">
              <a:lnSpc>
                <a:spcPct val="120000"/>
              </a:lnSpc>
              <a:buClr>
                <a:srgbClr val="0070C0"/>
              </a:buClr>
              <a:buSzPct val="50000"/>
              <a:buFont typeface="Wingdings" panose="05000000000000000000" pitchFamily="2" charset="2"/>
              <a:buChar char="v"/>
            </a:pPr>
            <a:r>
              <a:rPr lang="en-AU" i="1" dirty="0">
                <a:solidFill>
                  <a:schemeClr val="bg2">
                    <a:lumMod val="25000"/>
                  </a:schemeClr>
                </a:solidFill>
              </a:rPr>
              <a:t>European MR</a:t>
            </a:r>
          </a:p>
          <a:p>
            <a:pPr marL="714375" indent="-352425">
              <a:lnSpc>
                <a:spcPct val="120000"/>
              </a:lnSpc>
              <a:buClr>
                <a:srgbClr val="0070C0"/>
              </a:buClr>
              <a:buSzPct val="50000"/>
              <a:buFont typeface="Wingdings" panose="05000000000000000000" pitchFamily="2" charset="2"/>
              <a:buChar char="v"/>
            </a:pPr>
            <a:r>
              <a:rPr lang="en-AU" i="1" dirty="0">
                <a:solidFill>
                  <a:schemeClr val="bg2">
                    <a:lumMod val="25000"/>
                  </a:schemeClr>
                </a:solidFill>
              </a:rPr>
              <a:t>Excess capacity in the US.</a:t>
            </a:r>
          </a:p>
          <a:p>
            <a:pPr marL="361950" indent="-361950">
              <a:lnSpc>
                <a:spcPct val="120000"/>
              </a:lnSpc>
              <a:buClr>
                <a:srgbClr val="0070C0"/>
              </a:buClr>
              <a:buSzPct val="50000"/>
              <a:buFont typeface="Wingdings" panose="05000000000000000000" pitchFamily="2" charset="2"/>
              <a:buChar char="q"/>
            </a:pPr>
            <a:r>
              <a:rPr lang="en-AU" dirty="0"/>
              <a:t>These may be known or they may not be known – in fact we would expect in a large organisation that this information would be distributed among different individuals/ organisational units. Hence the decentralisation of decision rights.</a:t>
            </a:r>
          </a:p>
          <a:p>
            <a:pPr marL="361950" indent="-361950">
              <a:lnSpc>
                <a:spcPct val="120000"/>
              </a:lnSpc>
              <a:buClr>
                <a:srgbClr val="0070C0"/>
              </a:buClr>
              <a:buSzPct val="50000"/>
              <a:buFont typeface="Wingdings" panose="05000000000000000000" pitchFamily="2" charset="2"/>
              <a:buChar char="q"/>
            </a:pPr>
            <a:r>
              <a:rPr lang="en-AU" dirty="0"/>
              <a:t>Lets consider the problem when one part of a firm (call it the Manufacturing division) has some information which is important in context of a transfer pricing decision. </a:t>
            </a:r>
          </a:p>
          <a:p>
            <a:pPr marL="361950" indent="-361950">
              <a:lnSpc>
                <a:spcPct val="120000"/>
              </a:lnSpc>
              <a:buClr>
                <a:srgbClr val="0070C0"/>
              </a:buClr>
              <a:buSzPct val="50000"/>
              <a:buFont typeface="Wingdings" panose="05000000000000000000" pitchFamily="2" charset="2"/>
              <a:buChar char="q"/>
            </a:pPr>
            <a:endParaRPr lang="en-AU" dirty="0"/>
          </a:p>
          <a:p>
            <a:pPr marL="806450" indent="-447675">
              <a:lnSpc>
                <a:spcPct val="120000"/>
              </a:lnSpc>
              <a:buClr>
                <a:srgbClr val="0070C0"/>
              </a:buClr>
              <a:buSzPct val="50000"/>
              <a:buFont typeface="Wingdings" panose="05000000000000000000" pitchFamily="2" charset="2"/>
              <a:buChar char="v"/>
            </a:pPr>
            <a:endParaRPr lang="en-AU" i="1" dirty="0">
              <a:solidFill>
                <a:schemeClr val="bg2">
                  <a:lumMod val="50000"/>
                </a:schemeClr>
              </a:solidFill>
            </a:endParaRPr>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35</a:t>
            </a:fld>
            <a:endParaRPr lang="en-AU"/>
          </a:p>
        </p:txBody>
      </p:sp>
    </p:spTree>
    <p:extLst>
      <p:ext uri="{BB962C8B-B14F-4D97-AF65-F5344CB8AC3E}">
        <p14:creationId xmlns:p14="http://schemas.microsoft.com/office/powerpoint/2010/main" val="2348386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Transfer Pricing – asymmetric information</a:t>
            </a:r>
            <a:endParaRPr lang="en-AU" b="1" i="1" dirty="0">
              <a:solidFill>
                <a:srgbClr val="00206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524001"/>
                <a:ext cx="10515600" cy="4968874"/>
              </a:xfrm>
            </p:spPr>
            <p:txBody>
              <a:bodyPr>
                <a:normAutofit fontScale="85000" lnSpcReduction="20000"/>
              </a:bodyPr>
              <a:lstStyle/>
              <a:p>
                <a:pPr marL="361950" indent="-361950">
                  <a:lnSpc>
                    <a:spcPct val="120000"/>
                  </a:lnSpc>
                  <a:buClr>
                    <a:srgbClr val="0070C0"/>
                  </a:buClr>
                  <a:buSzPct val="50000"/>
                  <a:buFont typeface="Wingdings" panose="05000000000000000000" pitchFamily="2" charset="2"/>
                  <a:buChar char="q"/>
                </a:pPr>
                <a:r>
                  <a:rPr lang="en-AU" dirty="0"/>
                  <a:t>Consider a firm (a manufacturer) with market power. </a:t>
                </a:r>
                <a:endParaRPr lang="en-AU" i="1" dirty="0">
                  <a:solidFill>
                    <a:schemeClr val="bg2">
                      <a:lumMod val="50000"/>
                    </a:schemeClr>
                  </a:solidFill>
                </a:endParaRPr>
              </a:p>
              <a:p>
                <a:pPr marL="714375" indent="-352425">
                  <a:lnSpc>
                    <a:spcPct val="120000"/>
                  </a:lnSpc>
                  <a:buClr>
                    <a:srgbClr val="0070C0"/>
                  </a:buClr>
                  <a:buSzPct val="50000"/>
                  <a:buFont typeface="Wingdings" panose="05000000000000000000" pitchFamily="2" charset="2"/>
                  <a:buChar char="v"/>
                </a:pPr>
                <a:r>
                  <a:rPr lang="en-AU" i="1" dirty="0">
                    <a:solidFill>
                      <a:schemeClr val="bg2">
                        <a:lumMod val="25000"/>
                      </a:schemeClr>
                    </a:solidFill>
                  </a:rPr>
                  <a:t>In general firm will have incentive to set p&gt;MC.</a:t>
                </a:r>
              </a:p>
              <a:p>
                <a:pPr marL="361950" indent="-361950">
                  <a:lnSpc>
                    <a:spcPct val="120000"/>
                  </a:lnSpc>
                  <a:buClr>
                    <a:srgbClr val="0070C0"/>
                  </a:buClr>
                  <a:buSzPct val="50000"/>
                  <a:buFont typeface="Wingdings" panose="05000000000000000000" pitchFamily="2" charset="2"/>
                  <a:buChar char="q"/>
                </a:pPr>
                <a:r>
                  <a:rPr lang="en-AU" dirty="0"/>
                  <a:t>The manger of a division (Hiroshi) knows marginal cost and wants to increase profits of his division (the Manufacturing division) because his bonus depends on the profits generated by the Manufacturing division. </a:t>
                </a:r>
              </a:p>
              <a:p>
                <a:pPr marL="361950" indent="-361950">
                  <a:lnSpc>
                    <a:spcPct val="120000"/>
                  </a:lnSpc>
                  <a:buClr>
                    <a:srgbClr val="0070C0"/>
                  </a:buClr>
                  <a:buSzPct val="50000"/>
                  <a:buFont typeface="Wingdings" panose="05000000000000000000" pitchFamily="2" charset="2"/>
                  <a:buChar char="q"/>
                </a:pPr>
                <a:r>
                  <a:rPr lang="en-AU" dirty="0"/>
                  <a:t>Moreover, even if the purchasing division (call it Distribution division) can buy outside the firm, the Manufacturing division has an incentive to charge too high a transfer price..</a:t>
                </a:r>
              </a:p>
              <a:p>
                <a:pPr marL="361950" indent="-361950">
                  <a:lnSpc>
                    <a:spcPct val="120000"/>
                  </a:lnSpc>
                  <a:buClr>
                    <a:srgbClr val="0070C0"/>
                  </a:buClr>
                  <a:buSzPct val="50000"/>
                  <a:buFont typeface="Wingdings" panose="05000000000000000000" pitchFamily="2" charset="2"/>
                  <a:buChar char="q"/>
                </a:pPr>
                <a:r>
                  <a:rPr lang="en-AU" dirty="0"/>
                  <a:t>Assume firm sells one product with following demand curve:</a:t>
                </a:r>
              </a:p>
              <a:p>
                <a:pPr marL="0" indent="0" algn="ctr">
                  <a:lnSpc>
                    <a:spcPct val="120000"/>
                  </a:lnSpc>
                  <a:buClr>
                    <a:srgbClr val="0070C0"/>
                  </a:buClr>
                  <a:buSzPct val="50000"/>
                  <a:buNone/>
                </a:pPr>
                <a14:m>
                  <m:oMathPara xmlns:m="http://schemas.openxmlformats.org/officeDocument/2006/math">
                    <m:oMathParaPr>
                      <m:jc m:val="centerGroup"/>
                    </m:oMathParaPr>
                    <m:oMath xmlns:m="http://schemas.openxmlformats.org/officeDocument/2006/math">
                      <m:r>
                        <a:rPr lang="en-AU" b="0" i="1" smtClean="0">
                          <a:latin typeface="Cambria Math"/>
                        </a:rPr>
                        <m:t>𝑃</m:t>
                      </m:r>
                      <m:r>
                        <a:rPr lang="en-AU" b="0" i="1" smtClean="0">
                          <a:latin typeface="Cambria Math"/>
                        </a:rPr>
                        <m:t>=110−5</m:t>
                      </m:r>
                      <m:r>
                        <a:rPr lang="en-AU" b="0" i="1" smtClean="0">
                          <a:latin typeface="Cambria Math"/>
                        </a:rPr>
                        <m:t>𝑄</m:t>
                      </m:r>
                    </m:oMath>
                  </m:oMathPara>
                </a14:m>
                <a:endParaRPr lang="en-AU" i="1" dirty="0">
                  <a:ea typeface="Cambria Math"/>
                </a:endParaRPr>
              </a:p>
              <a:p>
                <a:pPr marL="361950" indent="-361950">
                  <a:lnSpc>
                    <a:spcPct val="120000"/>
                  </a:lnSpc>
                  <a:buClr>
                    <a:srgbClr val="0070C0"/>
                  </a:buClr>
                  <a:buSzPct val="50000"/>
                  <a:buFont typeface="Wingdings" panose="05000000000000000000" pitchFamily="2" charset="2"/>
                  <a:buChar char="q"/>
                </a:pPr>
                <a:r>
                  <a:rPr lang="en-AU" dirty="0"/>
                  <a:t>Further, MC=10 and fixed costs are zero.</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524001"/>
                <a:ext cx="10515600" cy="4968874"/>
              </a:xfrm>
              <a:blipFill>
                <a:blip r:embed="rId3"/>
                <a:stretch>
                  <a:fillRect t="-982" r="-232"/>
                </a:stretch>
              </a:blipFill>
            </p:spPr>
            <p:txBody>
              <a:bodyPr/>
              <a:lstStyle/>
              <a:p>
                <a:r>
                  <a:rPr lang="en-AU">
                    <a:noFill/>
                  </a:rPr>
                  <a:t> </a:t>
                </a:r>
              </a:p>
            </p:txBody>
          </p:sp>
        </mc:Fallback>
      </mc:AlternateContent>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36</a:t>
            </a:fld>
            <a:endParaRPr lang="en-AU"/>
          </a:p>
        </p:txBody>
      </p:sp>
    </p:spTree>
    <p:extLst>
      <p:ext uri="{BB962C8B-B14F-4D97-AF65-F5344CB8AC3E}">
        <p14:creationId xmlns:p14="http://schemas.microsoft.com/office/powerpoint/2010/main" val="2999721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Transfer Pricing – asymmetric information</a:t>
            </a:r>
            <a:endParaRPr lang="en-AU" b="1" i="1" dirty="0">
              <a:solidFill>
                <a:srgbClr val="00206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524001"/>
                <a:ext cx="10515600" cy="4968874"/>
              </a:xfrm>
            </p:spPr>
            <p:txBody>
              <a:bodyPr>
                <a:normAutofit lnSpcReduction="10000"/>
              </a:bodyPr>
              <a:lstStyle/>
              <a:p>
                <a:pPr marL="361950" indent="-361950">
                  <a:lnSpc>
                    <a:spcPct val="120000"/>
                  </a:lnSpc>
                  <a:buClr>
                    <a:srgbClr val="0070C0"/>
                  </a:buClr>
                  <a:buSzPct val="50000"/>
                  <a:buFont typeface="Wingdings" panose="05000000000000000000" pitchFamily="2" charset="2"/>
                  <a:buChar char="q"/>
                </a:pPr>
                <a:r>
                  <a:rPr lang="en-AU" dirty="0"/>
                  <a:t>Hence if demand curve given by:</a:t>
                </a:r>
              </a:p>
              <a:p>
                <a:pPr marL="0" indent="0" algn="ctr">
                  <a:lnSpc>
                    <a:spcPct val="120000"/>
                  </a:lnSpc>
                  <a:buClr>
                    <a:srgbClr val="0070C0"/>
                  </a:buClr>
                  <a:buSzPct val="50000"/>
                  <a:buNone/>
                </a:pPr>
                <a14:m>
                  <m:oMathPara xmlns:m="http://schemas.openxmlformats.org/officeDocument/2006/math">
                    <m:oMathParaPr>
                      <m:jc m:val="centerGroup"/>
                    </m:oMathParaPr>
                    <m:oMath xmlns:m="http://schemas.openxmlformats.org/officeDocument/2006/math">
                      <m:r>
                        <a:rPr lang="en-AU" b="0" i="1" smtClean="0">
                          <a:latin typeface="Cambria Math"/>
                        </a:rPr>
                        <m:t>𝑃</m:t>
                      </m:r>
                      <m:r>
                        <a:rPr lang="en-AU" b="0" i="1" smtClean="0">
                          <a:latin typeface="Cambria Math"/>
                        </a:rPr>
                        <m:t>=110−5</m:t>
                      </m:r>
                      <m:r>
                        <a:rPr lang="en-AU" b="0" i="1" smtClean="0">
                          <a:latin typeface="Cambria Math"/>
                        </a:rPr>
                        <m:t>𝑄</m:t>
                      </m:r>
                    </m:oMath>
                  </m:oMathPara>
                </a14:m>
                <a:endParaRPr lang="en-AU" i="1" dirty="0">
                  <a:ea typeface="Cambria Math"/>
                </a:endParaRPr>
              </a:p>
              <a:p>
                <a:pPr marL="361950" indent="-361950">
                  <a:lnSpc>
                    <a:spcPct val="120000"/>
                  </a:lnSpc>
                  <a:buClr>
                    <a:srgbClr val="0070C0"/>
                  </a:buClr>
                  <a:buSzPct val="50000"/>
                  <a:buFont typeface="Wingdings" panose="05000000000000000000" pitchFamily="2" charset="2"/>
                  <a:buChar char="q"/>
                </a:pPr>
                <a:r>
                  <a:rPr lang="en-AU" i="1" dirty="0">
                    <a:solidFill>
                      <a:srgbClr val="FF0000"/>
                    </a:solidFill>
                  </a:rPr>
                  <a:t>The true marginal cost is 10</a:t>
                </a:r>
                <a:r>
                  <a:rPr lang="en-AU" dirty="0"/>
                  <a:t> </a:t>
                </a:r>
                <a:r>
                  <a:rPr lang="en-AU" i="1" dirty="0"/>
                  <a:t>and fixed costs are zero.</a:t>
                </a:r>
              </a:p>
              <a:p>
                <a:pPr marL="361950" indent="-361950">
                  <a:lnSpc>
                    <a:spcPct val="120000"/>
                  </a:lnSpc>
                  <a:buClr>
                    <a:srgbClr val="0070C0"/>
                  </a:buClr>
                  <a:buSzPct val="50000"/>
                  <a:buFont typeface="Wingdings" panose="05000000000000000000" pitchFamily="2" charset="2"/>
                  <a:buChar char="q"/>
                </a:pPr>
                <a:r>
                  <a:rPr lang="en-AU" dirty="0"/>
                  <a:t>For firm, they will max. profit by setting MR=MC, with </a:t>
                </a:r>
                <a14:m>
                  <m:oMath xmlns:m="http://schemas.openxmlformats.org/officeDocument/2006/math">
                    <m:sSup>
                      <m:sSupPr>
                        <m:ctrlPr>
                          <a:rPr lang="en-AU" i="1" smtClean="0">
                            <a:latin typeface="Cambria Math" panose="02040503050406030204" pitchFamily="18" charset="0"/>
                          </a:rPr>
                        </m:ctrlPr>
                      </m:sSupPr>
                      <m:e>
                        <m:r>
                          <a:rPr lang="en-AU" b="0" i="1" smtClean="0">
                            <a:latin typeface="Cambria Math"/>
                          </a:rPr>
                          <m:t>𝑄</m:t>
                        </m:r>
                      </m:e>
                      <m:sup>
                        <m:r>
                          <a:rPr lang="en-AU" b="0" i="1" smtClean="0">
                            <a:latin typeface="Cambria Math"/>
                          </a:rPr>
                          <m:t>∗</m:t>
                        </m:r>
                      </m:sup>
                    </m:sSup>
                    <m:r>
                      <a:rPr lang="en-AU" b="0" i="1" smtClean="0">
                        <a:latin typeface="Cambria Math"/>
                      </a:rPr>
                      <m:t>=10</m:t>
                    </m:r>
                  </m:oMath>
                </a14:m>
                <a:r>
                  <a:rPr lang="en-AU" dirty="0"/>
                  <a:t> and </a:t>
                </a:r>
                <a14:m>
                  <m:oMath xmlns:m="http://schemas.openxmlformats.org/officeDocument/2006/math">
                    <m:sSup>
                      <m:sSupPr>
                        <m:ctrlPr>
                          <a:rPr lang="en-AU" i="1">
                            <a:latin typeface="Cambria Math" panose="02040503050406030204" pitchFamily="18" charset="0"/>
                          </a:rPr>
                        </m:ctrlPr>
                      </m:sSupPr>
                      <m:e>
                        <m:r>
                          <a:rPr lang="en-AU" b="0" i="1" smtClean="0">
                            <a:latin typeface="Cambria Math"/>
                          </a:rPr>
                          <m:t>𝑃</m:t>
                        </m:r>
                      </m:e>
                      <m:sup>
                        <m:r>
                          <a:rPr lang="en-AU" i="1">
                            <a:latin typeface="Cambria Math"/>
                          </a:rPr>
                          <m:t>∗</m:t>
                        </m:r>
                      </m:sup>
                    </m:sSup>
                    <m:r>
                      <a:rPr lang="en-AU" i="1">
                        <a:latin typeface="Cambria Math"/>
                      </a:rPr>
                      <m:t>=</m:t>
                    </m:r>
                    <m:r>
                      <a:rPr lang="en-AU" b="0" i="1" smtClean="0">
                        <a:latin typeface="Cambria Math"/>
                      </a:rPr>
                      <m:t>60</m:t>
                    </m:r>
                  </m:oMath>
                </a14:m>
                <a:r>
                  <a:rPr lang="en-AU" dirty="0"/>
                  <a:t> . Firms profits will equal $500.</a:t>
                </a:r>
              </a:p>
              <a:p>
                <a:pPr marL="361950" indent="-361950">
                  <a:lnSpc>
                    <a:spcPct val="120000"/>
                  </a:lnSpc>
                  <a:buClr>
                    <a:srgbClr val="0070C0"/>
                  </a:buClr>
                  <a:buSzPct val="50000"/>
                  <a:buFont typeface="Wingdings" panose="05000000000000000000" pitchFamily="2" charset="2"/>
                  <a:buChar char="q"/>
                </a:pPr>
                <a:r>
                  <a:rPr lang="en-AU" dirty="0"/>
                  <a:t>Now consider what happens if the Manufacturing division transfers the good and at a price </a:t>
                </a:r>
                <a14:m>
                  <m:oMath xmlns:m="http://schemas.openxmlformats.org/officeDocument/2006/math">
                    <m:sSub>
                      <m:sSubPr>
                        <m:ctrlPr>
                          <a:rPr lang="en-AU" i="1">
                            <a:latin typeface="Cambria Math" panose="02040503050406030204" pitchFamily="18" charset="0"/>
                          </a:rPr>
                        </m:ctrlPr>
                      </m:sSubPr>
                      <m:e>
                        <m:r>
                          <a:rPr lang="en-AU" i="1">
                            <a:latin typeface="Cambria Math"/>
                          </a:rPr>
                          <m:t>𝑃</m:t>
                        </m:r>
                      </m:e>
                      <m:sub>
                        <m:r>
                          <a:rPr lang="en-AU" i="1">
                            <a:latin typeface="Cambria Math"/>
                          </a:rPr>
                          <m:t>𝑡</m:t>
                        </m:r>
                      </m:sub>
                    </m:sSub>
                  </m:oMath>
                </a14:m>
                <a:r>
                  <a:rPr lang="en-AU" dirty="0"/>
                  <a:t>. Now, the marginal cost of the Distribution division is given as follows:</a:t>
                </a:r>
                <a:endParaRPr lang="en-AU" i="1" dirty="0">
                  <a:solidFill>
                    <a:schemeClr val="bg2">
                      <a:lumMod val="50000"/>
                    </a:schemeClr>
                  </a:solidFill>
                </a:endParaRPr>
              </a:p>
              <a:p>
                <a:pPr marL="0" indent="0" algn="ctr">
                  <a:lnSpc>
                    <a:spcPct val="120000"/>
                  </a:lnSpc>
                  <a:buClr>
                    <a:srgbClr val="0070C0"/>
                  </a:buClr>
                  <a:buSzPct val="50000"/>
                  <a:buNone/>
                </a:pPr>
                <a14:m>
                  <m:oMathPara xmlns:m="http://schemas.openxmlformats.org/officeDocument/2006/math">
                    <m:oMathParaPr>
                      <m:jc m:val="centerGroup"/>
                    </m:oMathParaPr>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a:rPr>
                            <m:t>𝑀𝐶</m:t>
                          </m:r>
                        </m:e>
                        <m:sub>
                          <m:r>
                            <a:rPr lang="en-AU" b="0" i="1" smtClean="0">
                              <a:latin typeface="Cambria Math"/>
                            </a:rPr>
                            <m:t>𝑑</m:t>
                          </m:r>
                        </m:sub>
                      </m:sSub>
                      <m:r>
                        <a:rPr lang="en-AU" i="1">
                          <a:latin typeface="Cambria Math"/>
                        </a:rPr>
                        <m:t>=</m:t>
                      </m:r>
                      <m:sSub>
                        <m:sSubPr>
                          <m:ctrlPr>
                            <a:rPr lang="en-AU" i="1">
                              <a:latin typeface="Cambria Math" panose="02040503050406030204" pitchFamily="18" charset="0"/>
                            </a:rPr>
                          </m:ctrlPr>
                        </m:sSubPr>
                        <m:e>
                          <m:r>
                            <a:rPr lang="en-AU" b="0" i="1" smtClean="0">
                              <a:latin typeface="Cambria Math"/>
                            </a:rPr>
                            <m:t>𝑃</m:t>
                          </m:r>
                        </m:e>
                        <m:sub>
                          <m:r>
                            <a:rPr lang="en-AU" b="0" i="1" smtClean="0">
                              <a:latin typeface="Cambria Math"/>
                            </a:rPr>
                            <m:t>𝑡</m:t>
                          </m:r>
                        </m:sub>
                      </m:sSub>
                    </m:oMath>
                  </m:oMathPara>
                </a14:m>
                <a:endParaRPr lang="en-AU" i="1" dirty="0">
                  <a:solidFill>
                    <a:schemeClr val="bg2">
                      <a:lumMod val="50000"/>
                    </a:schemeClr>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524001"/>
                <a:ext cx="10515600" cy="4968874"/>
              </a:xfrm>
              <a:blipFill>
                <a:blip r:embed="rId3"/>
                <a:stretch>
                  <a:fillRect l="-116" t="-736" r="-1565"/>
                </a:stretch>
              </a:blipFill>
            </p:spPr>
            <p:txBody>
              <a:bodyPr/>
              <a:lstStyle/>
              <a:p>
                <a:r>
                  <a:rPr lang="en-AU">
                    <a:noFill/>
                  </a:rPr>
                  <a:t> </a:t>
                </a:r>
              </a:p>
            </p:txBody>
          </p:sp>
        </mc:Fallback>
      </mc:AlternateContent>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37</a:t>
            </a:fld>
            <a:endParaRPr lang="en-AU"/>
          </a:p>
        </p:txBody>
      </p:sp>
    </p:spTree>
    <p:extLst>
      <p:ext uri="{BB962C8B-B14F-4D97-AF65-F5344CB8AC3E}">
        <p14:creationId xmlns:p14="http://schemas.microsoft.com/office/powerpoint/2010/main" val="92937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Transfer Pricing – asymmetric information</a:t>
            </a:r>
            <a:endParaRPr lang="en-AU" b="1" i="1" dirty="0">
              <a:solidFill>
                <a:srgbClr val="00206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pPr marL="361950" indent="-361950">
                  <a:lnSpc>
                    <a:spcPct val="120000"/>
                  </a:lnSpc>
                  <a:buClr>
                    <a:srgbClr val="0070C0"/>
                  </a:buClr>
                  <a:buSzPct val="50000"/>
                  <a:buFont typeface="Wingdings" panose="05000000000000000000" pitchFamily="2" charset="2"/>
                  <a:buChar char="q"/>
                </a:pPr>
                <a:r>
                  <a:rPr lang="en-AU" dirty="0"/>
                  <a:t>The Distribution division will maximise profit by setting:</a:t>
                </a:r>
              </a:p>
              <a:p>
                <a:pPr marL="0" indent="0">
                  <a:lnSpc>
                    <a:spcPct val="120000"/>
                  </a:lnSpc>
                  <a:buClr>
                    <a:srgbClr val="0070C0"/>
                  </a:buClr>
                  <a:buSzPct val="50000"/>
                  <a:buNone/>
                </a:pPr>
                <a14:m>
                  <m:oMathPara xmlns:m="http://schemas.openxmlformats.org/officeDocument/2006/math">
                    <m:oMathParaPr>
                      <m:jc m:val="center"/>
                    </m:oMathParaPr>
                    <m:oMath xmlns:m="http://schemas.openxmlformats.org/officeDocument/2006/math">
                      <m:sSub>
                        <m:sSubPr>
                          <m:ctrlPr>
                            <a:rPr lang="en-AU" i="1">
                              <a:latin typeface="Cambria Math" panose="02040503050406030204" pitchFamily="18" charset="0"/>
                            </a:rPr>
                          </m:ctrlPr>
                        </m:sSubPr>
                        <m:e>
                          <m:r>
                            <a:rPr lang="en-AU" i="1">
                              <a:latin typeface="Cambria Math"/>
                            </a:rPr>
                            <m:t>𝑀𝐶</m:t>
                          </m:r>
                        </m:e>
                        <m:sub>
                          <m:r>
                            <a:rPr lang="en-AU" i="1">
                              <a:latin typeface="Cambria Math"/>
                            </a:rPr>
                            <m:t>𝑑</m:t>
                          </m:r>
                        </m:sub>
                      </m:sSub>
                      <m:r>
                        <a:rPr lang="en-AU" i="1">
                          <a:latin typeface="Cambria Math"/>
                        </a:rPr>
                        <m:t>=</m:t>
                      </m:r>
                      <m:sSub>
                        <m:sSubPr>
                          <m:ctrlPr>
                            <a:rPr lang="en-AU" i="1">
                              <a:latin typeface="Cambria Math" panose="02040503050406030204" pitchFamily="18" charset="0"/>
                            </a:rPr>
                          </m:ctrlPr>
                        </m:sSubPr>
                        <m:e>
                          <m:r>
                            <a:rPr lang="en-AU" i="1">
                              <a:latin typeface="Cambria Math"/>
                            </a:rPr>
                            <m:t>𝑃</m:t>
                          </m:r>
                        </m:e>
                        <m:sub>
                          <m:r>
                            <a:rPr lang="en-AU" i="1">
                              <a:latin typeface="Cambria Math"/>
                            </a:rPr>
                            <m:t>𝑡</m:t>
                          </m:r>
                        </m:sub>
                      </m:sSub>
                      <m:r>
                        <a:rPr lang="en-AU" i="1">
                          <a:latin typeface="Cambria Math"/>
                        </a:rPr>
                        <m:t>=</m:t>
                      </m:r>
                      <m:sSub>
                        <m:sSubPr>
                          <m:ctrlPr>
                            <a:rPr lang="en-AU" i="1">
                              <a:latin typeface="Cambria Math" panose="02040503050406030204" pitchFamily="18" charset="0"/>
                            </a:rPr>
                          </m:ctrlPr>
                        </m:sSubPr>
                        <m:e>
                          <m:r>
                            <a:rPr lang="en-AU" b="0" i="1" smtClean="0">
                              <a:latin typeface="Cambria Math"/>
                            </a:rPr>
                            <m:t>𝑀𝑅</m:t>
                          </m:r>
                        </m:e>
                        <m:sub>
                          <m:r>
                            <a:rPr lang="en-AU" i="1">
                              <a:latin typeface="Cambria Math"/>
                            </a:rPr>
                            <m:t>𝑑</m:t>
                          </m:r>
                        </m:sub>
                      </m:sSub>
                    </m:oMath>
                  </m:oMathPara>
                </a14:m>
                <a:endParaRPr lang="en-AU" dirty="0"/>
              </a:p>
              <a:p>
                <a:pPr marL="361950" indent="-361950">
                  <a:lnSpc>
                    <a:spcPct val="120000"/>
                  </a:lnSpc>
                  <a:buClr>
                    <a:srgbClr val="0070C0"/>
                  </a:buClr>
                  <a:buSzPct val="50000"/>
                  <a:buFont typeface="Wingdings" panose="05000000000000000000" pitchFamily="2" charset="2"/>
                  <a:buChar char="q"/>
                </a:pPr>
                <a:r>
                  <a:rPr lang="en-AU" dirty="0"/>
                  <a:t>Now, the firms </a:t>
                </a:r>
                <a:r>
                  <a:rPr lang="en-AU" b="1" i="1" dirty="0">
                    <a:solidFill>
                      <a:srgbClr val="FF0000"/>
                    </a:solidFill>
                  </a:rPr>
                  <a:t>marginal revenue </a:t>
                </a:r>
                <a:r>
                  <a:rPr lang="en-AU" dirty="0"/>
                  <a:t>curve represents Distribution divisions demand for the good and is therefore the derived demand facing the manufacturing division:</a:t>
                </a:r>
              </a:p>
              <a:p>
                <a:pPr marL="0" indent="0" algn="ctr">
                  <a:lnSpc>
                    <a:spcPct val="120000"/>
                  </a:lnSpc>
                  <a:buClr>
                    <a:srgbClr val="0070C0"/>
                  </a:buClr>
                  <a:buSzPct val="50000"/>
                  <a:buNone/>
                </a:pPr>
                <a14:m>
                  <m:oMathPara xmlns:m="http://schemas.openxmlformats.org/officeDocument/2006/math">
                    <m:oMathParaPr>
                      <m:jc m:val="centerGroup"/>
                    </m:oMathParaPr>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a:rPr>
                            <m:t>𝑃</m:t>
                          </m:r>
                        </m:e>
                        <m:sub>
                          <m:r>
                            <a:rPr lang="en-AU" b="0" i="1" smtClean="0">
                              <a:latin typeface="Cambria Math"/>
                            </a:rPr>
                            <m:t>𝑡</m:t>
                          </m:r>
                        </m:sub>
                      </m:sSub>
                      <m:r>
                        <a:rPr lang="en-AU" b="0" i="1" smtClean="0">
                          <a:latin typeface="Cambria Math"/>
                        </a:rPr>
                        <m:t>=110−10</m:t>
                      </m:r>
                      <m:r>
                        <a:rPr lang="en-AU" b="0" i="1" smtClean="0">
                          <a:latin typeface="Cambria Math"/>
                        </a:rPr>
                        <m:t>𝑄</m:t>
                      </m:r>
                    </m:oMath>
                  </m:oMathPara>
                </a14:m>
                <a:endParaRPr lang="en-AU" i="1" dirty="0">
                  <a:ea typeface="Cambria Math"/>
                </a:endParaRPr>
              </a:p>
              <a:p>
                <a:pPr marL="361950" indent="-361950">
                  <a:lnSpc>
                    <a:spcPct val="120000"/>
                  </a:lnSpc>
                  <a:buClr>
                    <a:srgbClr val="0070C0"/>
                  </a:buClr>
                  <a:buSzPct val="50000"/>
                  <a:buFont typeface="Wingdings" panose="05000000000000000000" pitchFamily="2" charset="2"/>
                  <a:buChar char="q"/>
                </a:pPr>
                <a:r>
                  <a:rPr lang="en-AU" b="1" dirty="0">
                    <a:solidFill>
                      <a:srgbClr val="FF0000"/>
                    </a:solidFill>
                  </a:rPr>
                  <a:t>This is the critical point </a:t>
                </a:r>
                <a:r>
                  <a:rPr lang="en-AU" dirty="0"/>
                  <a:t>– from the perspective of the Manufacturing division, it perceives that the firms marginal revenue curve is its own demand curve.</a:t>
                </a:r>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58" t="-700" b="-3081"/>
                </a:stretch>
              </a:blipFill>
            </p:spPr>
            <p:txBody>
              <a:bodyPr/>
              <a:lstStyle/>
              <a:p>
                <a:r>
                  <a:rPr lang="en-AU">
                    <a:noFill/>
                  </a:rPr>
                  <a:t> </a:t>
                </a:r>
              </a:p>
            </p:txBody>
          </p:sp>
        </mc:Fallback>
      </mc:AlternateContent>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38</a:t>
            </a:fld>
            <a:endParaRPr lang="en-AU"/>
          </a:p>
        </p:txBody>
      </p:sp>
    </p:spTree>
    <p:extLst>
      <p:ext uri="{BB962C8B-B14F-4D97-AF65-F5344CB8AC3E}">
        <p14:creationId xmlns:p14="http://schemas.microsoft.com/office/powerpoint/2010/main" val="1724810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Transfer Pricing – asymmetric information</a:t>
            </a:r>
            <a:endParaRPr lang="en-AU" b="1" i="1" dirty="0">
              <a:solidFill>
                <a:srgbClr val="002060"/>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39</a:t>
            </a:fld>
            <a:endParaRPr lang="en-AU"/>
          </a:p>
        </p:txBody>
      </p:sp>
      <p:cxnSp>
        <p:nvCxnSpPr>
          <p:cNvPr id="7" name="Straight Arrow Connector 6"/>
          <p:cNvCxnSpPr/>
          <p:nvPr/>
        </p:nvCxnSpPr>
        <p:spPr>
          <a:xfrm flipV="1">
            <a:off x="1828800" y="2638425"/>
            <a:ext cx="0" cy="263842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6915150" y="2681288"/>
            <a:ext cx="0" cy="263842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1828800" y="5276850"/>
            <a:ext cx="2609850" cy="1"/>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6934200" y="5319713"/>
            <a:ext cx="2609850" cy="1"/>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828800" y="2905125"/>
            <a:ext cx="2057400" cy="2371726"/>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828800" y="2905125"/>
            <a:ext cx="1181100" cy="2524126"/>
          </a:xfrm>
          <a:prstGeom prst="line">
            <a:avLst/>
          </a:prstGeom>
          <a:ln w="25400">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915150" y="2947987"/>
            <a:ext cx="2057400" cy="2371726"/>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6915150" y="2947987"/>
            <a:ext cx="1190625" cy="2524126"/>
          </a:xfrm>
          <a:prstGeom prst="line">
            <a:avLst/>
          </a:prstGeom>
          <a:ln w="25400">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295400" y="2809875"/>
            <a:ext cx="428625" cy="276999"/>
          </a:xfrm>
          <a:prstGeom prst="rect">
            <a:avLst/>
          </a:prstGeom>
          <a:noFill/>
        </p:spPr>
        <p:txBody>
          <a:bodyPr wrap="square" rtlCol="0">
            <a:spAutoFit/>
          </a:bodyPr>
          <a:lstStyle/>
          <a:p>
            <a:r>
              <a:rPr lang="en-AU" sz="1200" dirty="0"/>
              <a:t>110</a:t>
            </a:r>
          </a:p>
        </p:txBody>
      </p:sp>
      <p:sp>
        <p:nvSpPr>
          <p:cNvPr id="27" name="TextBox 26"/>
          <p:cNvSpPr txBox="1"/>
          <p:nvPr/>
        </p:nvSpPr>
        <p:spPr>
          <a:xfrm>
            <a:off x="6381750" y="2820174"/>
            <a:ext cx="428625" cy="276999"/>
          </a:xfrm>
          <a:prstGeom prst="rect">
            <a:avLst/>
          </a:prstGeom>
          <a:noFill/>
        </p:spPr>
        <p:txBody>
          <a:bodyPr wrap="square" rtlCol="0">
            <a:spAutoFit/>
          </a:bodyPr>
          <a:lstStyle/>
          <a:p>
            <a:r>
              <a:rPr lang="en-AU" sz="1200" dirty="0"/>
              <a:t>110</a:t>
            </a:r>
          </a:p>
        </p:txBody>
      </p:sp>
      <p:sp>
        <p:nvSpPr>
          <p:cNvPr id="28" name="TextBox 27"/>
          <p:cNvSpPr txBox="1"/>
          <p:nvPr/>
        </p:nvSpPr>
        <p:spPr>
          <a:xfrm>
            <a:off x="3671887" y="5321262"/>
            <a:ext cx="428625" cy="276999"/>
          </a:xfrm>
          <a:prstGeom prst="rect">
            <a:avLst/>
          </a:prstGeom>
          <a:noFill/>
        </p:spPr>
        <p:txBody>
          <a:bodyPr wrap="square" rtlCol="0">
            <a:spAutoFit/>
          </a:bodyPr>
          <a:lstStyle/>
          <a:p>
            <a:r>
              <a:rPr lang="en-AU" sz="1200" dirty="0"/>
              <a:t>11</a:t>
            </a:r>
          </a:p>
        </p:txBody>
      </p:sp>
      <p:sp>
        <p:nvSpPr>
          <p:cNvPr id="29" name="TextBox 28"/>
          <p:cNvSpPr txBox="1"/>
          <p:nvPr/>
        </p:nvSpPr>
        <p:spPr>
          <a:xfrm>
            <a:off x="8758237" y="5417287"/>
            <a:ext cx="428625" cy="276999"/>
          </a:xfrm>
          <a:prstGeom prst="rect">
            <a:avLst/>
          </a:prstGeom>
          <a:noFill/>
        </p:spPr>
        <p:txBody>
          <a:bodyPr wrap="square" rtlCol="0">
            <a:spAutoFit/>
          </a:bodyPr>
          <a:lstStyle/>
          <a:p>
            <a:r>
              <a:rPr lang="en-AU" sz="1200" dirty="0"/>
              <a:t>22</a:t>
            </a:r>
          </a:p>
        </p:txBody>
      </p:sp>
      <p:sp>
        <p:nvSpPr>
          <p:cNvPr id="30" name="TextBox 29"/>
          <p:cNvSpPr txBox="1"/>
          <p:nvPr/>
        </p:nvSpPr>
        <p:spPr>
          <a:xfrm>
            <a:off x="4510087" y="5149039"/>
            <a:ext cx="428625" cy="276999"/>
          </a:xfrm>
          <a:prstGeom prst="rect">
            <a:avLst/>
          </a:prstGeom>
          <a:noFill/>
        </p:spPr>
        <p:txBody>
          <a:bodyPr wrap="square" rtlCol="0">
            <a:spAutoFit/>
          </a:bodyPr>
          <a:lstStyle/>
          <a:p>
            <a:r>
              <a:rPr lang="en-AU" sz="1200" dirty="0"/>
              <a:t>Q</a:t>
            </a:r>
          </a:p>
        </p:txBody>
      </p:sp>
      <p:sp>
        <p:nvSpPr>
          <p:cNvPr id="31" name="TextBox 30"/>
          <p:cNvSpPr txBox="1"/>
          <p:nvPr/>
        </p:nvSpPr>
        <p:spPr>
          <a:xfrm>
            <a:off x="9615487" y="5160500"/>
            <a:ext cx="428625" cy="276999"/>
          </a:xfrm>
          <a:prstGeom prst="rect">
            <a:avLst/>
          </a:prstGeom>
          <a:noFill/>
        </p:spPr>
        <p:txBody>
          <a:bodyPr wrap="square" rtlCol="0">
            <a:spAutoFit/>
          </a:bodyPr>
          <a:lstStyle/>
          <a:p>
            <a:r>
              <a:rPr lang="en-AU" sz="1200" dirty="0"/>
              <a:t>Q</a:t>
            </a:r>
          </a:p>
        </p:txBody>
      </p:sp>
      <p:sp>
        <p:nvSpPr>
          <p:cNvPr id="32" name="TextBox 31"/>
          <p:cNvSpPr txBox="1"/>
          <p:nvPr/>
        </p:nvSpPr>
        <p:spPr>
          <a:xfrm>
            <a:off x="8891586" y="2809875"/>
            <a:ext cx="1766889" cy="338554"/>
          </a:xfrm>
          <a:prstGeom prst="rect">
            <a:avLst/>
          </a:prstGeom>
          <a:noFill/>
        </p:spPr>
        <p:txBody>
          <a:bodyPr wrap="square" rtlCol="0">
            <a:spAutoFit/>
          </a:bodyPr>
          <a:lstStyle/>
          <a:p>
            <a:r>
              <a:rPr lang="en-AU" sz="1600" b="1" dirty="0">
                <a:solidFill>
                  <a:srgbClr val="00B050"/>
                </a:solidFill>
              </a:rPr>
              <a:t>Distribution</a:t>
            </a:r>
          </a:p>
        </p:txBody>
      </p:sp>
      <p:sp>
        <p:nvSpPr>
          <p:cNvPr id="33" name="TextBox 32"/>
          <p:cNvSpPr txBox="1"/>
          <p:nvPr/>
        </p:nvSpPr>
        <p:spPr>
          <a:xfrm>
            <a:off x="3376611" y="2789396"/>
            <a:ext cx="1766889" cy="338554"/>
          </a:xfrm>
          <a:prstGeom prst="rect">
            <a:avLst/>
          </a:prstGeom>
          <a:noFill/>
        </p:spPr>
        <p:txBody>
          <a:bodyPr wrap="square" rtlCol="0">
            <a:spAutoFit/>
          </a:bodyPr>
          <a:lstStyle/>
          <a:p>
            <a:r>
              <a:rPr lang="en-AU" sz="1600" b="1" dirty="0">
                <a:solidFill>
                  <a:srgbClr val="002060"/>
                </a:solidFill>
              </a:rPr>
              <a:t>Manufacturing</a:t>
            </a:r>
          </a:p>
        </p:txBody>
      </p:sp>
      <p:cxnSp>
        <p:nvCxnSpPr>
          <p:cNvPr id="35" name="Straight Connector 34"/>
          <p:cNvCxnSpPr/>
          <p:nvPr/>
        </p:nvCxnSpPr>
        <p:spPr>
          <a:xfrm>
            <a:off x="1828800" y="4848225"/>
            <a:ext cx="2431255"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447799" y="4709725"/>
            <a:ext cx="381001" cy="276999"/>
          </a:xfrm>
          <a:prstGeom prst="rect">
            <a:avLst/>
          </a:prstGeom>
          <a:noFill/>
        </p:spPr>
        <p:txBody>
          <a:bodyPr wrap="square" rtlCol="0">
            <a:spAutoFit/>
          </a:bodyPr>
          <a:lstStyle/>
          <a:p>
            <a:r>
              <a:rPr lang="en-AU" sz="1200" dirty="0"/>
              <a:t>10</a:t>
            </a:r>
          </a:p>
        </p:txBody>
      </p:sp>
      <p:sp>
        <p:nvSpPr>
          <p:cNvPr id="44" name="TextBox 43"/>
          <p:cNvSpPr txBox="1"/>
          <p:nvPr/>
        </p:nvSpPr>
        <p:spPr>
          <a:xfrm>
            <a:off x="2843211" y="5352663"/>
            <a:ext cx="381001" cy="276999"/>
          </a:xfrm>
          <a:prstGeom prst="rect">
            <a:avLst/>
          </a:prstGeom>
          <a:noFill/>
        </p:spPr>
        <p:txBody>
          <a:bodyPr wrap="square" rtlCol="0">
            <a:spAutoFit/>
          </a:bodyPr>
          <a:lstStyle/>
          <a:p>
            <a:r>
              <a:rPr lang="en-AU" sz="1200" dirty="0"/>
              <a:t>5.5</a:t>
            </a:r>
          </a:p>
        </p:txBody>
      </p:sp>
      <p:sp>
        <p:nvSpPr>
          <p:cNvPr id="50" name="TextBox 49"/>
          <p:cNvSpPr txBox="1"/>
          <p:nvPr/>
        </p:nvSpPr>
        <p:spPr>
          <a:xfrm>
            <a:off x="7967661" y="5472112"/>
            <a:ext cx="381001" cy="276999"/>
          </a:xfrm>
          <a:prstGeom prst="rect">
            <a:avLst/>
          </a:prstGeom>
          <a:noFill/>
        </p:spPr>
        <p:txBody>
          <a:bodyPr wrap="square" rtlCol="0">
            <a:spAutoFit/>
          </a:bodyPr>
          <a:lstStyle/>
          <a:p>
            <a:r>
              <a:rPr lang="en-AU" sz="1200" dirty="0"/>
              <a:t>11</a:t>
            </a:r>
          </a:p>
        </p:txBody>
      </p:sp>
    </p:spTree>
    <p:extLst>
      <p:ext uri="{BB962C8B-B14F-4D97-AF65-F5344CB8AC3E}">
        <p14:creationId xmlns:p14="http://schemas.microsoft.com/office/powerpoint/2010/main" val="914532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Individual Performance Evaluation  at Lincoln</a:t>
            </a:r>
            <a:endParaRPr lang="en-AU" b="1" i="1" dirty="0">
              <a:solidFill>
                <a:srgbClr val="002060"/>
              </a:solidFill>
            </a:endParaRPr>
          </a:p>
        </p:txBody>
      </p:sp>
      <p:sp>
        <p:nvSpPr>
          <p:cNvPr id="3" name="Content Placeholder 2"/>
          <p:cNvSpPr>
            <a:spLocks noGrp="1"/>
          </p:cNvSpPr>
          <p:nvPr>
            <p:ph idx="1"/>
          </p:nvPr>
        </p:nvSpPr>
        <p:spPr>
          <a:xfrm>
            <a:off x="838200" y="1595336"/>
            <a:ext cx="10515600" cy="4581627"/>
          </a:xfrm>
        </p:spPr>
        <p:txBody>
          <a:bodyPr>
            <a:normAutofit fontScale="70000" lnSpcReduction="20000"/>
          </a:bodyPr>
          <a:lstStyle/>
          <a:p>
            <a:pPr marL="355600" indent="-355600">
              <a:lnSpc>
                <a:spcPct val="120000"/>
              </a:lnSpc>
              <a:buClr>
                <a:srgbClr val="0070C0"/>
              </a:buClr>
              <a:buSzPct val="50000"/>
              <a:buFont typeface="Wingdings" panose="05000000000000000000" pitchFamily="2" charset="2"/>
              <a:buChar char="q"/>
            </a:pPr>
            <a:r>
              <a:rPr lang="en-AU" dirty="0"/>
              <a:t>As noted Lincoln had operated successfully for many years. </a:t>
            </a:r>
          </a:p>
          <a:p>
            <a:pPr marL="355600" indent="-355600">
              <a:lnSpc>
                <a:spcPct val="120000"/>
              </a:lnSpc>
              <a:buClr>
                <a:srgbClr val="0070C0"/>
              </a:buClr>
              <a:buSzPct val="50000"/>
              <a:buFont typeface="Wingdings" panose="05000000000000000000" pitchFamily="2" charset="2"/>
              <a:buChar char="q"/>
            </a:pPr>
            <a:r>
              <a:rPr lang="en-AU" dirty="0"/>
              <a:t>There were a number of features of how it operated that made it successful: </a:t>
            </a:r>
          </a:p>
          <a:p>
            <a:pPr marL="873125" indent="-514350">
              <a:lnSpc>
                <a:spcPct val="120000"/>
              </a:lnSpc>
              <a:buClr>
                <a:srgbClr val="0070C0"/>
              </a:buClr>
              <a:buSzPct val="50000"/>
              <a:buFont typeface="+mj-lt"/>
              <a:buAutoNum type="alphaLcParenR"/>
            </a:pPr>
            <a:r>
              <a:rPr lang="en-AU" i="1" dirty="0">
                <a:solidFill>
                  <a:schemeClr val="bg2">
                    <a:lumMod val="50000"/>
                  </a:schemeClr>
                </a:solidFill>
              </a:rPr>
              <a:t>Evaluation systems were linked with the reward system – that is, the output from the performance evaluation system (pieces produced) were used in the reward system.</a:t>
            </a:r>
          </a:p>
          <a:p>
            <a:pPr marL="873125" indent="-514350">
              <a:lnSpc>
                <a:spcPct val="120000"/>
              </a:lnSpc>
              <a:buClr>
                <a:srgbClr val="0070C0"/>
              </a:buClr>
              <a:buSzPct val="50000"/>
              <a:buFont typeface="+mj-lt"/>
              <a:buAutoNum type="alphaLcParenR"/>
            </a:pPr>
            <a:r>
              <a:rPr lang="en-AU" i="1" dirty="0">
                <a:solidFill>
                  <a:schemeClr val="bg2">
                    <a:lumMod val="50000"/>
                  </a:schemeClr>
                </a:solidFill>
              </a:rPr>
              <a:t>Performance evaluation used both objective (units produced) and subjective (dependability and reliability) measures of performance.</a:t>
            </a:r>
          </a:p>
          <a:p>
            <a:pPr marL="873125" indent="-514350">
              <a:lnSpc>
                <a:spcPct val="120000"/>
              </a:lnSpc>
              <a:buClr>
                <a:srgbClr val="0070C0"/>
              </a:buClr>
              <a:buSzPct val="50000"/>
              <a:buFont typeface="+mj-lt"/>
              <a:buAutoNum type="alphaLcParenR"/>
            </a:pPr>
            <a:r>
              <a:rPr lang="en-AU" i="1" dirty="0">
                <a:solidFill>
                  <a:schemeClr val="bg2">
                    <a:lumMod val="50000"/>
                  </a:schemeClr>
                </a:solidFill>
              </a:rPr>
              <a:t>Failure to recognise how the three components of the firms organisational architecture (the decision rights system; its reward system and performance evaluation system) were closely linked led to large losses in new markets. There were of course other issues, but these were important..</a:t>
            </a:r>
            <a:r>
              <a:rPr lang="en-AU" dirty="0"/>
              <a:t> </a:t>
            </a:r>
            <a:r>
              <a:rPr lang="en-AU" b="1" i="1" dirty="0">
                <a:solidFill>
                  <a:schemeClr val="bg2">
                    <a:lumMod val="50000"/>
                  </a:schemeClr>
                </a:solidFill>
              </a:rPr>
              <a:t>A failure to understand how the components of organisational architecture complemented each other.</a:t>
            </a:r>
          </a:p>
          <a:p>
            <a:pPr marL="0" indent="0" algn="ctr">
              <a:lnSpc>
                <a:spcPct val="120000"/>
              </a:lnSpc>
              <a:buClr>
                <a:srgbClr val="0070C0"/>
              </a:buClr>
              <a:buSzPct val="50000"/>
              <a:buNone/>
            </a:pPr>
            <a:r>
              <a:rPr lang="en-AU" b="1" i="1" dirty="0">
                <a:solidFill>
                  <a:srgbClr val="FF0000"/>
                </a:solidFill>
              </a:rPr>
              <a:t>Why might this be the case?</a:t>
            </a:r>
          </a:p>
          <a:p>
            <a:pPr marL="0" indent="0">
              <a:lnSpc>
                <a:spcPct val="120000"/>
              </a:lnSpc>
              <a:buClr>
                <a:srgbClr val="0070C0"/>
              </a:buClr>
              <a:buSzPct val="50000"/>
              <a:buNone/>
            </a:pPr>
            <a:endParaRPr lang="en-AU" dirty="0"/>
          </a:p>
          <a:p>
            <a:pPr marL="806450" indent="-447675">
              <a:lnSpc>
                <a:spcPct val="120000"/>
              </a:lnSpc>
              <a:buClr>
                <a:srgbClr val="0070C0"/>
              </a:buClr>
              <a:buSzPct val="50000"/>
              <a:buFont typeface="Wingdings" panose="05000000000000000000" pitchFamily="2" charset="2"/>
              <a:buChar char="v"/>
            </a:pPr>
            <a:endParaRPr lang="en-AU" i="1" dirty="0">
              <a:solidFill>
                <a:schemeClr val="bg2">
                  <a:lumMod val="50000"/>
                </a:schemeClr>
              </a:solidFill>
            </a:endParaRPr>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4</a:t>
            </a:fld>
            <a:endParaRPr lang="en-AU"/>
          </a:p>
        </p:txBody>
      </p:sp>
    </p:spTree>
    <p:extLst>
      <p:ext uri="{BB962C8B-B14F-4D97-AF65-F5344CB8AC3E}">
        <p14:creationId xmlns:p14="http://schemas.microsoft.com/office/powerpoint/2010/main" val="3028174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Transfer Pricing – asymmetric information</a:t>
            </a:r>
            <a:endParaRPr lang="en-AU" b="1" i="1" dirty="0">
              <a:solidFill>
                <a:srgbClr val="002060"/>
              </a:solidFill>
            </a:endParaRPr>
          </a:p>
        </p:txBody>
      </p:sp>
      <p:sp>
        <p:nvSpPr>
          <p:cNvPr id="3" name="Content Placeholder 2"/>
          <p:cNvSpPr>
            <a:spLocks noGrp="1"/>
          </p:cNvSpPr>
          <p:nvPr>
            <p:ph idx="1"/>
          </p:nvPr>
        </p:nvSpPr>
        <p:spPr/>
        <p:txBody>
          <a:bodyPr>
            <a:normAutofit/>
          </a:bodyPr>
          <a:lstStyle/>
          <a:p>
            <a:pPr marL="361950" indent="-361950">
              <a:lnSpc>
                <a:spcPct val="120000"/>
              </a:lnSpc>
              <a:buClr>
                <a:srgbClr val="0070C0"/>
              </a:buClr>
              <a:buSzPct val="50000"/>
              <a:buFont typeface="Wingdings" panose="05000000000000000000" pitchFamily="2" charset="2"/>
              <a:buChar char="q"/>
            </a:pPr>
            <a:r>
              <a:rPr lang="en-AU" dirty="0"/>
              <a:t>Now assume that manufacturing sets the transfer price – it effectively has monopoly power and its decisions cannot be monitored because of costly information.</a:t>
            </a:r>
          </a:p>
          <a:p>
            <a:pPr marL="0" indent="0" algn="ctr">
              <a:lnSpc>
                <a:spcPct val="120000"/>
              </a:lnSpc>
              <a:buClr>
                <a:srgbClr val="0070C0"/>
              </a:buClr>
              <a:buSzPct val="50000"/>
              <a:buNone/>
            </a:pPr>
            <a:r>
              <a:rPr lang="en-AU" b="1" i="1" dirty="0">
                <a:solidFill>
                  <a:schemeClr val="bg2">
                    <a:lumMod val="25000"/>
                  </a:schemeClr>
                </a:solidFill>
              </a:rPr>
              <a:t>What does manufacturing do in terms of price and quantity?</a:t>
            </a:r>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40</a:t>
            </a:fld>
            <a:endParaRPr lang="en-AU"/>
          </a:p>
        </p:txBody>
      </p:sp>
    </p:spTree>
    <p:extLst>
      <p:ext uri="{BB962C8B-B14F-4D97-AF65-F5344CB8AC3E}">
        <p14:creationId xmlns:p14="http://schemas.microsoft.com/office/powerpoint/2010/main" val="3963935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Transfer Pricing – asymmetric information</a:t>
            </a:r>
            <a:endParaRPr lang="en-AU" b="1" i="1" dirty="0">
              <a:solidFill>
                <a:srgbClr val="00206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90688"/>
                <a:ext cx="10515600" cy="4665661"/>
              </a:xfrm>
            </p:spPr>
            <p:txBody>
              <a:bodyPr>
                <a:normAutofit fontScale="77500" lnSpcReduction="20000"/>
              </a:bodyPr>
              <a:lstStyle/>
              <a:p>
                <a:pPr marL="361950" indent="-361950">
                  <a:lnSpc>
                    <a:spcPct val="120000"/>
                  </a:lnSpc>
                  <a:buClr>
                    <a:srgbClr val="0070C0"/>
                  </a:buClr>
                  <a:buSzPct val="50000"/>
                  <a:buFont typeface="Wingdings" panose="05000000000000000000" pitchFamily="2" charset="2"/>
                  <a:buChar char="q"/>
                </a:pPr>
                <a:r>
                  <a:rPr lang="en-AU" dirty="0"/>
                  <a:t>Hiroshi has only one customer – the distribution division. To maximise his profit he sets: </a:t>
                </a:r>
              </a:p>
              <a:p>
                <a:pPr marL="0" indent="0">
                  <a:lnSpc>
                    <a:spcPct val="120000"/>
                  </a:lnSpc>
                  <a:buClr>
                    <a:srgbClr val="0070C0"/>
                  </a:buClr>
                  <a:buSzPct val="50000"/>
                  <a:buNone/>
                </a:pPr>
                <a14:m>
                  <m:oMathPara xmlns:m="http://schemas.openxmlformats.org/officeDocument/2006/math">
                    <m:oMathParaPr>
                      <m:jc m:val="center"/>
                    </m:oMathParaPr>
                    <m:oMath xmlns:m="http://schemas.openxmlformats.org/officeDocument/2006/math">
                      <m:sSub>
                        <m:sSubPr>
                          <m:ctrlPr>
                            <a:rPr lang="en-AU" i="1">
                              <a:latin typeface="Cambria Math" panose="02040503050406030204" pitchFamily="18" charset="0"/>
                            </a:rPr>
                          </m:ctrlPr>
                        </m:sSubPr>
                        <m:e>
                          <m:r>
                            <a:rPr lang="en-AU" i="1">
                              <a:latin typeface="Cambria Math"/>
                            </a:rPr>
                            <m:t>𝑀𝐶</m:t>
                          </m:r>
                        </m:e>
                        <m:sub>
                          <m:r>
                            <a:rPr lang="en-AU" b="0" i="1" smtClean="0">
                              <a:latin typeface="Cambria Math"/>
                            </a:rPr>
                            <m:t>𝑚</m:t>
                          </m:r>
                        </m:sub>
                      </m:sSub>
                      <m:r>
                        <a:rPr lang="en-AU" i="1">
                          <a:latin typeface="Cambria Math"/>
                        </a:rPr>
                        <m:t>=</m:t>
                      </m:r>
                      <m:sSub>
                        <m:sSubPr>
                          <m:ctrlPr>
                            <a:rPr lang="en-AU" i="1">
                              <a:latin typeface="Cambria Math" panose="02040503050406030204" pitchFamily="18" charset="0"/>
                            </a:rPr>
                          </m:ctrlPr>
                        </m:sSubPr>
                        <m:e>
                          <m:r>
                            <a:rPr lang="en-AU" b="0" i="1" smtClean="0">
                              <a:latin typeface="Cambria Math"/>
                            </a:rPr>
                            <m:t>𝑀𝑅</m:t>
                          </m:r>
                        </m:e>
                        <m:sub>
                          <m:r>
                            <a:rPr lang="en-AU" b="0" i="1" smtClean="0">
                              <a:latin typeface="Cambria Math"/>
                            </a:rPr>
                            <m:t>𝑚</m:t>
                          </m:r>
                        </m:sub>
                      </m:sSub>
                    </m:oMath>
                  </m:oMathPara>
                </a14:m>
                <a:endParaRPr lang="en-AU" dirty="0"/>
              </a:p>
              <a:p>
                <a:pPr marL="361950" indent="-361950">
                  <a:lnSpc>
                    <a:spcPct val="120000"/>
                  </a:lnSpc>
                  <a:buClr>
                    <a:srgbClr val="0070C0"/>
                  </a:buClr>
                  <a:buSzPct val="50000"/>
                  <a:buFont typeface="Wingdings" panose="05000000000000000000" pitchFamily="2" charset="2"/>
                  <a:buChar char="q"/>
                </a:pPr>
                <a:r>
                  <a:rPr lang="en-AU" dirty="0"/>
                  <a:t>Where </a:t>
                </a:r>
                <a14:m>
                  <m:oMath xmlns:m="http://schemas.openxmlformats.org/officeDocument/2006/math">
                    <m:sSub>
                      <m:sSubPr>
                        <m:ctrlPr>
                          <a:rPr lang="en-AU" i="1">
                            <a:latin typeface="Cambria Math" panose="02040503050406030204" pitchFamily="18" charset="0"/>
                          </a:rPr>
                        </m:ctrlPr>
                      </m:sSubPr>
                      <m:e>
                        <m:r>
                          <a:rPr lang="en-AU" i="1">
                            <a:latin typeface="Cambria Math"/>
                          </a:rPr>
                          <m:t>𝑀𝐶</m:t>
                        </m:r>
                      </m:e>
                      <m:sub>
                        <m:r>
                          <a:rPr lang="en-AU" i="1">
                            <a:latin typeface="Cambria Math"/>
                          </a:rPr>
                          <m:t>𝑚</m:t>
                        </m:r>
                      </m:sub>
                    </m:sSub>
                    <m:r>
                      <a:rPr lang="en-AU" i="1">
                        <a:latin typeface="Cambria Math"/>
                      </a:rPr>
                      <m:t>=</m:t>
                    </m:r>
                    <m:r>
                      <a:rPr lang="en-AU" b="0" i="1" smtClean="0">
                        <a:latin typeface="Cambria Math"/>
                      </a:rPr>
                      <m:t>10</m:t>
                    </m:r>
                  </m:oMath>
                </a14:m>
                <a:endParaRPr lang="en-AU" dirty="0"/>
              </a:p>
              <a:p>
                <a:pPr marL="0" indent="0" algn="ctr">
                  <a:lnSpc>
                    <a:spcPct val="120000"/>
                  </a:lnSpc>
                  <a:buClr>
                    <a:srgbClr val="0070C0"/>
                  </a:buClr>
                  <a:buSzPct val="50000"/>
                  <a:buNone/>
                </a:pPr>
                <a:r>
                  <a:rPr lang="en-AU" b="1" i="1" dirty="0">
                    <a:solidFill>
                      <a:schemeClr val="bg2">
                        <a:lumMod val="25000"/>
                      </a:schemeClr>
                    </a:solidFill>
                  </a:rPr>
                  <a:t>What is Hiroshi’s MR curve?</a:t>
                </a:r>
              </a:p>
              <a:p>
                <a:pPr marL="361950" indent="-361950">
                  <a:lnSpc>
                    <a:spcPct val="120000"/>
                  </a:lnSpc>
                  <a:buClr>
                    <a:srgbClr val="0070C0"/>
                  </a:buClr>
                  <a:buSzPct val="50000"/>
                  <a:buFont typeface="Wingdings" panose="05000000000000000000" pitchFamily="2" charset="2"/>
                  <a:buChar char="q"/>
                </a:pPr>
                <a:r>
                  <a:rPr lang="en-AU" dirty="0"/>
                  <a:t>Recall that his customer is the Distribution division which faces a demand curve given by:</a:t>
                </a:r>
              </a:p>
              <a:p>
                <a:pPr marL="0" indent="0" algn="ctr">
                  <a:lnSpc>
                    <a:spcPct val="120000"/>
                  </a:lnSpc>
                  <a:buClr>
                    <a:srgbClr val="0070C0"/>
                  </a:buClr>
                  <a:buSzPct val="50000"/>
                  <a:buNone/>
                </a:pPr>
                <a14:m>
                  <m:oMathPara xmlns:m="http://schemas.openxmlformats.org/officeDocument/2006/math">
                    <m:oMathParaPr>
                      <m:jc m:val="centerGroup"/>
                    </m:oMathParaPr>
                    <m:oMath xmlns:m="http://schemas.openxmlformats.org/officeDocument/2006/math">
                      <m:r>
                        <a:rPr lang="en-AU" b="0" i="1" smtClean="0">
                          <a:latin typeface="Cambria Math"/>
                        </a:rPr>
                        <m:t>𝑃</m:t>
                      </m:r>
                      <m:r>
                        <a:rPr lang="en-AU" b="0" i="1" smtClean="0">
                          <a:latin typeface="Cambria Math"/>
                        </a:rPr>
                        <m:t>=110−5</m:t>
                      </m:r>
                      <m:r>
                        <a:rPr lang="en-AU" b="0" i="1" smtClean="0">
                          <a:latin typeface="Cambria Math"/>
                        </a:rPr>
                        <m:t>𝑄</m:t>
                      </m:r>
                    </m:oMath>
                  </m:oMathPara>
                </a14:m>
                <a:endParaRPr lang="en-AU" i="1" dirty="0">
                  <a:ea typeface="Cambria Math"/>
                </a:endParaRPr>
              </a:p>
              <a:p>
                <a:pPr marL="361950" indent="-361950">
                  <a:lnSpc>
                    <a:spcPct val="120000"/>
                  </a:lnSpc>
                  <a:buClr>
                    <a:srgbClr val="0070C0"/>
                  </a:buClr>
                  <a:buSzPct val="50000"/>
                  <a:buFont typeface="Wingdings" panose="05000000000000000000" pitchFamily="2" charset="2"/>
                  <a:buChar char="q"/>
                </a:pPr>
                <a:r>
                  <a:rPr lang="en-AU" dirty="0"/>
                  <a:t>The Distribution division will maximise profits by setting </a:t>
                </a:r>
                <a14:m>
                  <m:oMath xmlns:m="http://schemas.openxmlformats.org/officeDocument/2006/math">
                    <m:sSub>
                      <m:sSubPr>
                        <m:ctrlPr>
                          <a:rPr lang="en-AU" i="1">
                            <a:latin typeface="Cambria Math" panose="02040503050406030204" pitchFamily="18" charset="0"/>
                          </a:rPr>
                        </m:ctrlPr>
                      </m:sSubPr>
                      <m:e>
                        <m:r>
                          <a:rPr lang="en-AU" i="1">
                            <a:latin typeface="Cambria Math"/>
                          </a:rPr>
                          <m:t>𝑀</m:t>
                        </m:r>
                        <m:r>
                          <a:rPr lang="en-AU" b="0" i="1" smtClean="0">
                            <a:latin typeface="Cambria Math" panose="02040503050406030204" pitchFamily="18" charset="0"/>
                          </a:rPr>
                          <m:t>𝑅</m:t>
                        </m:r>
                      </m:e>
                      <m:sub>
                        <m:r>
                          <a:rPr lang="en-AU" b="0" i="1" smtClean="0">
                            <a:latin typeface="Cambria Math"/>
                          </a:rPr>
                          <m:t>𝑑</m:t>
                        </m:r>
                      </m:sub>
                    </m:sSub>
                  </m:oMath>
                </a14:m>
                <a:r>
                  <a:rPr lang="en-AU" dirty="0"/>
                  <a:t>=transfer price</a:t>
                </a:r>
              </a:p>
              <a:p>
                <a:pPr marL="361950" indent="-361950">
                  <a:lnSpc>
                    <a:spcPct val="120000"/>
                  </a:lnSpc>
                  <a:buClr>
                    <a:srgbClr val="0070C0"/>
                  </a:buClr>
                  <a:buSzPct val="50000"/>
                  <a:buFont typeface="Wingdings" panose="05000000000000000000" pitchFamily="2" charset="2"/>
                  <a:buChar char="q"/>
                </a:pPr>
                <a:r>
                  <a:rPr lang="en-AU" dirty="0"/>
                  <a:t>However, it is the distribution’s marginal revenue that will determine its demand, i.e. it will take the transfer price and set it equal to its (the distribution divisions) marginal revenue curve.</a:t>
                </a:r>
              </a:p>
              <a:p>
                <a:pPr marL="0" indent="0">
                  <a:buClr>
                    <a:srgbClr val="0070C0"/>
                  </a:buClr>
                  <a:buSzPct val="50000"/>
                  <a:buNone/>
                </a:pPr>
                <a:endParaRPr lang="en-AU" i="1" dirty="0">
                  <a:solidFill>
                    <a:schemeClr val="bg2">
                      <a:lumMod val="50000"/>
                    </a:schemeClr>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90688"/>
                <a:ext cx="10515600" cy="4665661"/>
              </a:xfrm>
              <a:blipFill>
                <a:blip r:embed="rId3"/>
                <a:stretch>
                  <a:fillRect t="-783" r="-812" b="-131"/>
                </a:stretch>
              </a:blipFill>
            </p:spPr>
            <p:txBody>
              <a:bodyPr/>
              <a:lstStyle/>
              <a:p>
                <a:r>
                  <a:rPr lang="en-AU">
                    <a:noFill/>
                  </a:rPr>
                  <a:t> </a:t>
                </a:r>
              </a:p>
            </p:txBody>
          </p:sp>
        </mc:Fallback>
      </mc:AlternateContent>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41</a:t>
            </a:fld>
            <a:endParaRPr lang="en-AU"/>
          </a:p>
        </p:txBody>
      </p:sp>
    </p:spTree>
    <p:extLst>
      <p:ext uri="{BB962C8B-B14F-4D97-AF65-F5344CB8AC3E}">
        <p14:creationId xmlns:p14="http://schemas.microsoft.com/office/powerpoint/2010/main" val="1007064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Transfer Pricing – asymmetric information</a:t>
            </a:r>
            <a:endParaRPr lang="en-AU" b="1" i="1" dirty="0">
              <a:solidFill>
                <a:srgbClr val="00206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0000" lnSpcReduction="20000"/>
              </a:bodyPr>
              <a:lstStyle/>
              <a:p>
                <a:pPr marL="361950" indent="-361950">
                  <a:lnSpc>
                    <a:spcPct val="120000"/>
                  </a:lnSpc>
                  <a:buClr>
                    <a:srgbClr val="0070C0"/>
                  </a:buClr>
                  <a:buSzPct val="50000"/>
                  <a:buFont typeface="Wingdings" panose="05000000000000000000" pitchFamily="2" charset="2"/>
                  <a:buChar char="q"/>
                </a:pPr>
                <a:r>
                  <a:rPr lang="en-AU" dirty="0"/>
                  <a:t>What is critical here is to understand that the </a:t>
                </a:r>
                <a:r>
                  <a:rPr lang="en-AU" i="1" dirty="0"/>
                  <a:t>demand curve </a:t>
                </a:r>
                <a:r>
                  <a:rPr lang="en-AU" dirty="0"/>
                  <a:t> facing the Manufacturing is the firms (i.e. Distribution divisions) marginal revenue curve.</a:t>
                </a:r>
              </a:p>
              <a:p>
                <a:pPr marL="361950" indent="-361950">
                  <a:lnSpc>
                    <a:spcPct val="120000"/>
                  </a:lnSpc>
                  <a:buClr>
                    <a:srgbClr val="0070C0"/>
                  </a:buClr>
                  <a:buSzPct val="50000"/>
                  <a:buFont typeface="Wingdings" panose="05000000000000000000" pitchFamily="2" charset="2"/>
                  <a:buChar char="q"/>
                </a:pPr>
                <a:r>
                  <a:rPr lang="en-AU" dirty="0"/>
                  <a:t>That is, manufacturing faces a derived demand curve for its product which is the same as the firms marginal revenue curve.</a:t>
                </a:r>
              </a:p>
              <a:p>
                <a:pPr marL="361950" indent="-361950">
                  <a:lnSpc>
                    <a:spcPct val="120000"/>
                  </a:lnSpc>
                  <a:buClr>
                    <a:srgbClr val="0070C0"/>
                  </a:buClr>
                  <a:buSzPct val="50000"/>
                  <a:buFont typeface="Wingdings" panose="05000000000000000000" pitchFamily="2" charset="2"/>
                  <a:buChar char="q"/>
                </a:pPr>
                <a:r>
                  <a:rPr lang="en-AU" dirty="0"/>
                  <a:t>Hence, Hiroshi’s marginal revenue curve is: </a:t>
                </a:r>
              </a:p>
              <a:p>
                <a:pPr marL="0" indent="0" algn="ctr">
                  <a:lnSpc>
                    <a:spcPct val="120000"/>
                  </a:lnSpc>
                  <a:buClr>
                    <a:srgbClr val="0070C0"/>
                  </a:buClr>
                  <a:buSzPct val="50000"/>
                  <a:buNone/>
                </a:pPr>
                <a14:m>
                  <m:oMathPara xmlns:m="http://schemas.openxmlformats.org/officeDocument/2006/math">
                    <m:oMathParaPr>
                      <m:jc m:val="centerGroup"/>
                    </m:oMathParaPr>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a:rPr>
                            <m:t>𝑀𝑅</m:t>
                          </m:r>
                        </m:e>
                        <m:sub>
                          <m:r>
                            <a:rPr lang="en-AU" b="0" i="1" smtClean="0">
                              <a:latin typeface="Cambria Math"/>
                            </a:rPr>
                            <m:t>𝑚</m:t>
                          </m:r>
                        </m:sub>
                      </m:sSub>
                      <m:r>
                        <a:rPr lang="en-AU" b="0" i="1" smtClean="0">
                          <a:latin typeface="Cambria Math"/>
                        </a:rPr>
                        <m:t>=110−20</m:t>
                      </m:r>
                      <m:r>
                        <a:rPr lang="en-AU" b="0" i="1" smtClean="0">
                          <a:latin typeface="Cambria Math"/>
                        </a:rPr>
                        <m:t>𝑄</m:t>
                      </m:r>
                    </m:oMath>
                  </m:oMathPara>
                </a14:m>
                <a:endParaRPr lang="en-AU" i="1" dirty="0">
                  <a:ea typeface="Cambria Math"/>
                </a:endParaRPr>
              </a:p>
              <a:p>
                <a:pPr marL="361950" indent="-361950">
                  <a:lnSpc>
                    <a:spcPct val="120000"/>
                  </a:lnSpc>
                  <a:buClr>
                    <a:srgbClr val="0070C0"/>
                  </a:buClr>
                  <a:buSzPct val="50000"/>
                  <a:buFont typeface="Wingdings" panose="05000000000000000000" pitchFamily="2" charset="2"/>
                  <a:buChar char="q"/>
                </a:pPr>
                <a:r>
                  <a:rPr lang="en-AU" dirty="0"/>
                  <a:t>To maximise profits of manufacturing Hiroshi sets </a:t>
                </a:r>
                <a14:m>
                  <m:oMath xmlns:m="http://schemas.openxmlformats.org/officeDocument/2006/math">
                    <m:sSub>
                      <m:sSubPr>
                        <m:ctrlPr>
                          <a:rPr lang="en-AU" i="1">
                            <a:latin typeface="Cambria Math" panose="02040503050406030204" pitchFamily="18" charset="0"/>
                          </a:rPr>
                        </m:ctrlPr>
                      </m:sSubPr>
                      <m:e>
                        <m:r>
                          <a:rPr lang="en-AU" i="1">
                            <a:latin typeface="Cambria Math"/>
                          </a:rPr>
                          <m:t>𝑀𝐶</m:t>
                        </m:r>
                      </m:e>
                      <m:sub>
                        <m:r>
                          <a:rPr lang="en-AU" b="0" i="1" smtClean="0">
                            <a:latin typeface="Cambria Math"/>
                          </a:rPr>
                          <m:t>𝑚</m:t>
                        </m:r>
                      </m:sub>
                    </m:sSub>
                    <m:r>
                      <a:rPr lang="en-AU" b="0" i="1" smtClean="0">
                        <a:latin typeface="Cambria Math"/>
                      </a:rPr>
                      <m:t>=</m:t>
                    </m:r>
                    <m:sSub>
                      <m:sSubPr>
                        <m:ctrlPr>
                          <a:rPr lang="en-AU" i="1">
                            <a:latin typeface="Cambria Math" panose="02040503050406030204" pitchFamily="18" charset="0"/>
                          </a:rPr>
                        </m:ctrlPr>
                      </m:sSubPr>
                      <m:e>
                        <m:r>
                          <a:rPr lang="en-AU" i="1">
                            <a:latin typeface="Cambria Math"/>
                          </a:rPr>
                          <m:t>𝑀𝑅</m:t>
                        </m:r>
                      </m:e>
                      <m:sub>
                        <m:r>
                          <a:rPr lang="en-AU" i="1">
                            <a:latin typeface="Cambria Math"/>
                          </a:rPr>
                          <m:t>𝑚</m:t>
                        </m:r>
                      </m:sub>
                    </m:sSub>
                  </m:oMath>
                </a14:m>
                <a:endParaRPr lang="en-AU" dirty="0"/>
              </a:p>
              <a:p>
                <a:pPr marL="361950" indent="-361950">
                  <a:lnSpc>
                    <a:spcPct val="120000"/>
                  </a:lnSpc>
                  <a:buClr>
                    <a:srgbClr val="0070C0"/>
                  </a:buClr>
                  <a:buSzPct val="50000"/>
                  <a:buFont typeface="Wingdings" panose="05000000000000000000" pitchFamily="2" charset="2"/>
                  <a:buChar char="q"/>
                </a:pPr>
                <a:r>
                  <a:rPr lang="en-AU" dirty="0"/>
                  <a:t>The solution to this problem is that Hiroshi sets a transfer price of $60 and sells 5 units to distribution. </a:t>
                </a:r>
              </a:p>
              <a:p>
                <a:pPr marL="361950" indent="-361950">
                  <a:lnSpc>
                    <a:spcPct val="120000"/>
                  </a:lnSpc>
                  <a:buClr>
                    <a:srgbClr val="0070C0"/>
                  </a:buClr>
                  <a:buSzPct val="50000"/>
                  <a:buFont typeface="Wingdings" panose="05000000000000000000" pitchFamily="2" charset="2"/>
                  <a:buChar char="q"/>
                </a:pPr>
                <a:r>
                  <a:rPr lang="en-AU" dirty="0"/>
                  <a:t>This has flow on implications for the choice of distribution as can be seen in the next diagram</a:t>
                </a:r>
              </a:p>
              <a:p>
                <a:pPr marL="0" indent="0">
                  <a:buClr>
                    <a:srgbClr val="0070C0"/>
                  </a:buClr>
                  <a:buSzPct val="50000"/>
                  <a:buNone/>
                </a:pPr>
                <a:endParaRPr lang="en-AU" i="1" dirty="0">
                  <a:solidFill>
                    <a:schemeClr val="bg2">
                      <a:lumMod val="50000"/>
                    </a:schemeClr>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t="-700"/>
                </a:stretch>
              </a:blipFill>
            </p:spPr>
            <p:txBody>
              <a:bodyPr/>
              <a:lstStyle/>
              <a:p>
                <a:r>
                  <a:rPr lang="en-AU">
                    <a:noFill/>
                  </a:rPr>
                  <a:t> </a:t>
                </a:r>
              </a:p>
            </p:txBody>
          </p:sp>
        </mc:Fallback>
      </mc:AlternateContent>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42</a:t>
            </a:fld>
            <a:endParaRPr lang="en-AU"/>
          </a:p>
        </p:txBody>
      </p:sp>
    </p:spTree>
    <p:extLst>
      <p:ext uri="{BB962C8B-B14F-4D97-AF65-F5344CB8AC3E}">
        <p14:creationId xmlns:p14="http://schemas.microsoft.com/office/powerpoint/2010/main" val="781960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Transfer Pricing – asymmetric information</a:t>
            </a:r>
            <a:endParaRPr lang="en-AU" b="1" i="1" dirty="0">
              <a:solidFill>
                <a:srgbClr val="002060"/>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43</a:t>
            </a:fld>
            <a:endParaRPr lang="en-AU"/>
          </a:p>
        </p:txBody>
      </p:sp>
      <p:cxnSp>
        <p:nvCxnSpPr>
          <p:cNvPr id="7" name="Straight Arrow Connector 6"/>
          <p:cNvCxnSpPr/>
          <p:nvPr/>
        </p:nvCxnSpPr>
        <p:spPr>
          <a:xfrm flipV="1">
            <a:off x="1828800" y="2638425"/>
            <a:ext cx="0" cy="263842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6915150" y="2681288"/>
            <a:ext cx="0" cy="263842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1828800" y="5276850"/>
            <a:ext cx="2609850" cy="1"/>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6934200" y="5319713"/>
            <a:ext cx="2609850" cy="1"/>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828800" y="2905125"/>
            <a:ext cx="2057400" cy="2371726"/>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828800" y="2905125"/>
            <a:ext cx="1181100" cy="2524126"/>
          </a:xfrm>
          <a:prstGeom prst="line">
            <a:avLst/>
          </a:prstGeom>
          <a:ln w="25400">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915150" y="2947987"/>
            <a:ext cx="2057400" cy="2371726"/>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6915150" y="2947987"/>
            <a:ext cx="1190625" cy="2524126"/>
          </a:xfrm>
          <a:prstGeom prst="line">
            <a:avLst/>
          </a:prstGeom>
          <a:ln w="25400">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295400" y="2809875"/>
            <a:ext cx="428625" cy="276999"/>
          </a:xfrm>
          <a:prstGeom prst="rect">
            <a:avLst/>
          </a:prstGeom>
          <a:noFill/>
        </p:spPr>
        <p:txBody>
          <a:bodyPr wrap="square" rtlCol="0">
            <a:spAutoFit/>
          </a:bodyPr>
          <a:lstStyle/>
          <a:p>
            <a:r>
              <a:rPr lang="en-AU" sz="1200" dirty="0"/>
              <a:t>110</a:t>
            </a:r>
          </a:p>
        </p:txBody>
      </p:sp>
      <p:sp>
        <p:nvSpPr>
          <p:cNvPr id="27" name="TextBox 26"/>
          <p:cNvSpPr txBox="1"/>
          <p:nvPr/>
        </p:nvSpPr>
        <p:spPr>
          <a:xfrm>
            <a:off x="6381750" y="2820174"/>
            <a:ext cx="428625" cy="276999"/>
          </a:xfrm>
          <a:prstGeom prst="rect">
            <a:avLst/>
          </a:prstGeom>
          <a:noFill/>
        </p:spPr>
        <p:txBody>
          <a:bodyPr wrap="square" rtlCol="0">
            <a:spAutoFit/>
          </a:bodyPr>
          <a:lstStyle/>
          <a:p>
            <a:r>
              <a:rPr lang="en-AU" sz="1200" dirty="0"/>
              <a:t>110</a:t>
            </a:r>
          </a:p>
        </p:txBody>
      </p:sp>
      <p:sp>
        <p:nvSpPr>
          <p:cNvPr id="28" name="TextBox 27"/>
          <p:cNvSpPr txBox="1"/>
          <p:nvPr/>
        </p:nvSpPr>
        <p:spPr>
          <a:xfrm>
            <a:off x="3671887" y="5321262"/>
            <a:ext cx="428625" cy="276999"/>
          </a:xfrm>
          <a:prstGeom prst="rect">
            <a:avLst/>
          </a:prstGeom>
          <a:noFill/>
        </p:spPr>
        <p:txBody>
          <a:bodyPr wrap="square" rtlCol="0">
            <a:spAutoFit/>
          </a:bodyPr>
          <a:lstStyle/>
          <a:p>
            <a:r>
              <a:rPr lang="en-AU" sz="1200" dirty="0"/>
              <a:t>11</a:t>
            </a:r>
          </a:p>
        </p:txBody>
      </p:sp>
      <p:sp>
        <p:nvSpPr>
          <p:cNvPr id="29" name="TextBox 28"/>
          <p:cNvSpPr txBox="1"/>
          <p:nvPr/>
        </p:nvSpPr>
        <p:spPr>
          <a:xfrm>
            <a:off x="8758237" y="5417287"/>
            <a:ext cx="428625" cy="276999"/>
          </a:xfrm>
          <a:prstGeom prst="rect">
            <a:avLst/>
          </a:prstGeom>
          <a:noFill/>
        </p:spPr>
        <p:txBody>
          <a:bodyPr wrap="square" rtlCol="0">
            <a:spAutoFit/>
          </a:bodyPr>
          <a:lstStyle/>
          <a:p>
            <a:r>
              <a:rPr lang="en-AU" sz="1200" dirty="0"/>
              <a:t>22</a:t>
            </a:r>
          </a:p>
        </p:txBody>
      </p:sp>
      <p:sp>
        <p:nvSpPr>
          <p:cNvPr id="30" name="TextBox 29"/>
          <p:cNvSpPr txBox="1"/>
          <p:nvPr/>
        </p:nvSpPr>
        <p:spPr>
          <a:xfrm>
            <a:off x="4510087" y="5149039"/>
            <a:ext cx="428625" cy="276999"/>
          </a:xfrm>
          <a:prstGeom prst="rect">
            <a:avLst/>
          </a:prstGeom>
          <a:noFill/>
        </p:spPr>
        <p:txBody>
          <a:bodyPr wrap="square" rtlCol="0">
            <a:spAutoFit/>
          </a:bodyPr>
          <a:lstStyle/>
          <a:p>
            <a:r>
              <a:rPr lang="en-AU" sz="1200" dirty="0"/>
              <a:t>Q</a:t>
            </a:r>
          </a:p>
        </p:txBody>
      </p:sp>
      <p:sp>
        <p:nvSpPr>
          <p:cNvPr id="31" name="TextBox 30"/>
          <p:cNvSpPr txBox="1"/>
          <p:nvPr/>
        </p:nvSpPr>
        <p:spPr>
          <a:xfrm>
            <a:off x="9615487" y="5160500"/>
            <a:ext cx="428625" cy="276999"/>
          </a:xfrm>
          <a:prstGeom prst="rect">
            <a:avLst/>
          </a:prstGeom>
          <a:noFill/>
        </p:spPr>
        <p:txBody>
          <a:bodyPr wrap="square" rtlCol="0">
            <a:spAutoFit/>
          </a:bodyPr>
          <a:lstStyle/>
          <a:p>
            <a:r>
              <a:rPr lang="en-AU" sz="1200" dirty="0"/>
              <a:t>Q</a:t>
            </a:r>
          </a:p>
        </p:txBody>
      </p:sp>
      <p:sp>
        <p:nvSpPr>
          <p:cNvPr id="32" name="TextBox 31"/>
          <p:cNvSpPr txBox="1"/>
          <p:nvPr/>
        </p:nvSpPr>
        <p:spPr>
          <a:xfrm>
            <a:off x="8891586" y="2809875"/>
            <a:ext cx="1766889" cy="338554"/>
          </a:xfrm>
          <a:prstGeom prst="rect">
            <a:avLst/>
          </a:prstGeom>
          <a:noFill/>
        </p:spPr>
        <p:txBody>
          <a:bodyPr wrap="square" rtlCol="0">
            <a:spAutoFit/>
          </a:bodyPr>
          <a:lstStyle/>
          <a:p>
            <a:r>
              <a:rPr lang="en-AU" sz="1600" b="1" dirty="0">
                <a:solidFill>
                  <a:srgbClr val="00B050"/>
                </a:solidFill>
              </a:rPr>
              <a:t>Distribution</a:t>
            </a:r>
          </a:p>
        </p:txBody>
      </p:sp>
      <p:sp>
        <p:nvSpPr>
          <p:cNvPr id="33" name="TextBox 32"/>
          <p:cNvSpPr txBox="1"/>
          <p:nvPr/>
        </p:nvSpPr>
        <p:spPr>
          <a:xfrm>
            <a:off x="3376611" y="2789396"/>
            <a:ext cx="1766889" cy="338554"/>
          </a:xfrm>
          <a:prstGeom prst="rect">
            <a:avLst/>
          </a:prstGeom>
          <a:noFill/>
        </p:spPr>
        <p:txBody>
          <a:bodyPr wrap="square" rtlCol="0">
            <a:spAutoFit/>
          </a:bodyPr>
          <a:lstStyle/>
          <a:p>
            <a:r>
              <a:rPr lang="en-AU" sz="1600" b="1" dirty="0">
                <a:solidFill>
                  <a:srgbClr val="002060"/>
                </a:solidFill>
              </a:rPr>
              <a:t>Manufacturing</a:t>
            </a:r>
          </a:p>
        </p:txBody>
      </p:sp>
      <p:cxnSp>
        <p:nvCxnSpPr>
          <p:cNvPr id="35" name="Straight Connector 34"/>
          <p:cNvCxnSpPr/>
          <p:nvPr/>
        </p:nvCxnSpPr>
        <p:spPr>
          <a:xfrm>
            <a:off x="1828800" y="4848225"/>
            <a:ext cx="2431255"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447799" y="4709725"/>
            <a:ext cx="381001" cy="276999"/>
          </a:xfrm>
          <a:prstGeom prst="rect">
            <a:avLst/>
          </a:prstGeom>
          <a:noFill/>
        </p:spPr>
        <p:txBody>
          <a:bodyPr wrap="square" rtlCol="0">
            <a:spAutoFit/>
          </a:bodyPr>
          <a:lstStyle/>
          <a:p>
            <a:r>
              <a:rPr lang="en-AU" sz="1200" dirty="0"/>
              <a:t>10</a:t>
            </a:r>
          </a:p>
        </p:txBody>
      </p:sp>
      <p:cxnSp>
        <p:nvCxnSpPr>
          <p:cNvPr id="40" name="Straight Connector 39"/>
          <p:cNvCxnSpPr/>
          <p:nvPr/>
        </p:nvCxnSpPr>
        <p:spPr>
          <a:xfrm flipH="1" flipV="1">
            <a:off x="2728913" y="3953651"/>
            <a:ext cx="33339" cy="145965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1724025" y="3953651"/>
            <a:ext cx="1004888" cy="0"/>
          </a:xfrm>
          <a:prstGeom prst="line">
            <a:avLst/>
          </a:prstGeom>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2538412" y="5333613"/>
            <a:ext cx="381001" cy="276999"/>
          </a:xfrm>
          <a:prstGeom prst="rect">
            <a:avLst/>
          </a:prstGeom>
          <a:noFill/>
        </p:spPr>
        <p:txBody>
          <a:bodyPr wrap="square" rtlCol="0">
            <a:spAutoFit/>
          </a:bodyPr>
          <a:lstStyle/>
          <a:p>
            <a:r>
              <a:rPr lang="en-AU" sz="1200" dirty="0"/>
              <a:t>5</a:t>
            </a:r>
          </a:p>
        </p:txBody>
      </p:sp>
      <p:sp>
        <p:nvSpPr>
          <p:cNvPr id="45" name="TextBox 44"/>
          <p:cNvSpPr txBox="1"/>
          <p:nvPr/>
        </p:nvSpPr>
        <p:spPr>
          <a:xfrm>
            <a:off x="1362074" y="3795326"/>
            <a:ext cx="381001" cy="276999"/>
          </a:xfrm>
          <a:prstGeom prst="rect">
            <a:avLst/>
          </a:prstGeom>
          <a:noFill/>
        </p:spPr>
        <p:txBody>
          <a:bodyPr wrap="square" rtlCol="0">
            <a:spAutoFit/>
          </a:bodyPr>
          <a:lstStyle/>
          <a:p>
            <a:r>
              <a:rPr lang="en-AU" sz="1200" dirty="0"/>
              <a:t>60</a:t>
            </a:r>
          </a:p>
        </p:txBody>
      </p:sp>
      <p:cxnSp>
        <p:nvCxnSpPr>
          <p:cNvPr id="46" name="Straight Connector 45"/>
          <p:cNvCxnSpPr/>
          <p:nvPr/>
        </p:nvCxnSpPr>
        <p:spPr>
          <a:xfrm>
            <a:off x="6810375" y="3924300"/>
            <a:ext cx="2431255"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934075" y="3785800"/>
            <a:ext cx="876299" cy="276999"/>
          </a:xfrm>
          <a:prstGeom prst="rect">
            <a:avLst/>
          </a:prstGeom>
          <a:noFill/>
        </p:spPr>
        <p:txBody>
          <a:bodyPr wrap="square" rtlCol="0">
            <a:spAutoFit/>
          </a:bodyPr>
          <a:lstStyle/>
          <a:p>
            <a:r>
              <a:rPr lang="en-AU" sz="1200" dirty="0" err="1"/>
              <a:t>MC</a:t>
            </a:r>
            <a:r>
              <a:rPr lang="en-AU" sz="1200" baseline="-25000" dirty="0" err="1"/>
              <a:t>m</a:t>
            </a:r>
            <a:r>
              <a:rPr lang="en-AU" sz="1200" dirty="0"/>
              <a:t>=60</a:t>
            </a:r>
          </a:p>
        </p:txBody>
      </p:sp>
      <p:cxnSp>
        <p:nvCxnSpPr>
          <p:cNvPr id="48" name="Straight Connector 47"/>
          <p:cNvCxnSpPr/>
          <p:nvPr/>
        </p:nvCxnSpPr>
        <p:spPr>
          <a:xfrm flipH="1" flipV="1">
            <a:off x="7358064" y="3480225"/>
            <a:ext cx="33338" cy="1937062"/>
          </a:xfrm>
          <a:prstGeom prst="line">
            <a:avLst/>
          </a:prstGeom>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7200901" y="5413301"/>
            <a:ext cx="381001" cy="276999"/>
          </a:xfrm>
          <a:prstGeom prst="rect">
            <a:avLst/>
          </a:prstGeom>
          <a:noFill/>
        </p:spPr>
        <p:txBody>
          <a:bodyPr wrap="square" rtlCol="0">
            <a:spAutoFit/>
          </a:bodyPr>
          <a:lstStyle/>
          <a:p>
            <a:r>
              <a:rPr lang="en-AU" sz="1200" dirty="0"/>
              <a:t>5</a:t>
            </a:r>
          </a:p>
        </p:txBody>
      </p:sp>
      <p:cxnSp>
        <p:nvCxnSpPr>
          <p:cNvPr id="51" name="Straight Connector 50"/>
          <p:cNvCxnSpPr/>
          <p:nvPr/>
        </p:nvCxnSpPr>
        <p:spPr>
          <a:xfrm flipH="1">
            <a:off x="6810375" y="3480225"/>
            <a:ext cx="547689" cy="0"/>
          </a:xfrm>
          <a:prstGeom prst="line">
            <a:avLst/>
          </a:prstGeom>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6372224" y="3341725"/>
            <a:ext cx="438151" cy="276999"/>
          </a:xfrm>
          <a:prstGeom prst="rect">
            <a:avLst/>
          </a:prstGeom>
          <a:noFill/>
        </p:spPr>
        <p:txBody>
          <a:bodyPr wrap="square" rtlCol="0">
            <a:spAutoFit/>
          </a:bodyPr>
          <a:lstStyle/>
          <a:p>
            <a:r>
              <a:rPr lang="en-AU" sz="1200" dirty="0"/>
              <a:t>85</a:t>
            </a:r>
          </a:p>
        </p:txBody>
      </p:sp>
      <p:sp>
        <p:nvSpPr>
          <p:cNvPr id="54" name="Rectangle 53"/>
          <p:cNvSpPr/>
          <p:nvPr/>
        </p:nvSpPr>
        <p:spPr>
          <a:xfrm>
            <a:off x="1828800" y="3953651"/>
            <a:ext cx="916782" cy="894573"/>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5" name="Rectangle 54"/>
          <p:cNvSpPr/>
          <p:nvPr/>
        </p:nvSpPr>
        <p:spPr>
          <a:xfrm>
            <a:off x="6915150" y="3477012"/>
            <a:ext cx="458391" cy="456813"/>
          </a:xfrm>
          <a:prstGeom prst="rect">
            <a:avLst/>
          </a:prstGeom>
          <a:solidFill>
            <a:srgbClr val="00B05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2165903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Transfer Pricing – asymmetric information</a:t>
            </a:r>
            <a:endParaRPr lang="en-AU" b="1" i="1" dirty="0">
              <a:solidFill>
                <a:srgbClr val="002060"/>
              </a:solidFill>
            </a:endParaRPr>
          </a:p>
        </p:txBody>
      </p:sp>
      <p:sp>
        <p:nvSpPr>
          <p:cNvPr id="3" name="Content Placeholder 2"/>
          <p:cNvSpPr>
            <a:spLocks noGrp="1"/>
          </p:cNvSpPr>
          <p:nvPr>
            <p:ph idx="1"/>
          </p:nvPr>
        </p:nvSpPr>
        <p:spPr/>
        <p:txBody>
          <a:bodyPr>
            <a:normAutofit fontScale="85000" lnSpcReduction="20000"/>
          </a:bodyPr>
          <a:lstStyle/>
          <a:p>
            <a:pPr marL="361950" indent="-361950">
              <a:lnSpc>
                <a:spcPct val="120000"/>
              </a:lnSpc>
              <a:buClr>
                <a:srgbClr val="0070C0"/>
              </a:buClr>
              <a:buSzPct val="50000"/>
              <a:buFont typeface="Wingdings" panose="05000000000000000000" pitchFamily="2" charset="2"/>
              <a:buChar char="q"/>
            </a:pPr>
            <a:r>
              <a:rPr lang="en-AU" dirty="0"/>
              <a:t>When the correct transfer price of $10 was charged, firm profits equalled $500.</a:t>
            </a:r>
          </a:p>
          <a:p>
            <a:pPr marL="361950" indent="-361950">
              <a:lnSpc>
                <a:spcPct val="120000"/>
              </a:lnSpc>
              <a:buClr>
                <a:srgbClr val="0070C0"/>
              </a:buClr>
              <a:buSzPct val="50000"/>
              <a:buFont typeface="Wingdings" panose="05000000000000000000" pitchFamily="2" charset="2"/>
              <a:buChar char="q"/>
            </a:pPr>
            <a:r>
              <a:rPr lang="en-AU" dirty="0"/>
              <a:t>Now, firm profits equal $375, with manufacturing reporting profits of $250 and distribution of $125.</a:t>
            </a:r>
          </a:p>
          <a:p>
            <a:pPr marL="361950" indent="-361950">
              <a:lnSpc>
                <a:spcPct val="120000"/>
              </a:lnSpc>
              <a:buClr>
                <a:srgbClr val="0070C0"/>
              </a:buClr>
              <a:buSzPct val="50000"/>
              <a:buFont typeface="Wingdings" panose="05000000000000000000" pitchFamily="2" charset="2"/>
              <a:buChar char="q"/>
            </a:pPr>
            <a:r>
              <a:rPr lang="en-AU" dirty="0"/>
              <a:t>We can think of this as a problem similar to </a:t>
            </a:r>
            <a:r>
              <a:rPr lang="en-AU" i="1" dirty="0">
                <a:solidFill>
                  <a:srgbClr val="FF0000"/>
                </a:solidFill>
              </a:rPr>
              <a:t>double marginalisation  </a:t>
            </a:r>
            <a:r>
              <a:rPr lang="en-AU" dirty="0"/>
              <a:t>- successive monopolies (this time inside the firm) reduce the quantity traded and decrease overall profit. </a:t>
            </a:r>
          </a:p>
          <a:p>
            <a:pPr marL="361950" indent="-361950">
              <a:lnSpc>
                <a:spcPct val="120000"/>
              </a:lnSpc>
              <a:buClr>
                <a:srgbClr val="0070C0"/>
              </a:buClr>
              <a:buSzPct val="50000"/>
              <a:buFont typeface="Wingdings" panose="05000000000000000000" pitchFamily="2" charset="2"/>
              <a:buChar char="q"/>
            </a:pPr>
            <a:r>
              <a:rPr lang="en-AU" dirty="0"/>
              <a:t>Basic problem is that with a transfer price of $60, the opportunity cost to the firm of producing extra units of output are overstated.</a:t>
            </a:r>
          </a:p>
          <a:p>
            <a:pPr marL="361950" indent="-361950">
              <a:lnSpc>
                <a:spcPct val="120000"/>
              </a:lnSpc>
              <a:buClr>
                <a:srgbClr val="0070C0"/>
              </a:buClr>
              <a:buSzPct val="50000"/>
              <a:buFont typeface="Wingdings" panose="05000000000000000000" pitchFamily="2" charset="2"/>
              <a:buChar char="q"/>
            </a:pPr>
            <a:r>
              <a:rPr lang="en-AU" dirty="0"/>
              <a:t>If Hiroshi was ‘honest’ and reported a marginal cost of $10 and charged this as the transfer price, then manufacturing’s profits would be equal to …?</a:t>
            </a:r>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44</a:t>
            </a:fld>
            <a:endParaRPr lang="en-AU"/>
          </a:p>
        </p:txBody>
      </p:sp>
    </p:spTree>
    <p:extLst>
      <p:ext uri="{BB962C8B-B14F-4D97-AF65-F5344CB8AC3E}">
        <p14:creationId xmlns:p14="http://schemas.microsoft.com/office/powerpoint/2010/main" val="2041457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Transfer Pricing – asymmetric information</a:t>
            </a:r>
            <a:endParaRPr lang="en-AU" b="1" i="1" dirty="0">
              <a:solidFill>
                <a:srgbClr val="002060"/>
              </a:solidFill>
            </a:endParaRPr>
          </a:p>
        </p:txBody>
      </p:sp>
      <p:sp>
        <p:nvSpPr>
          <p:cNvPr id="3" name="Content Placeholder 2"/>
          <p:cNvSpPr>
            <a:spLocks noGrp="1"/>
          </p:cNvSpPr>
          <p:nvPr>
            <p:ph idx="1"/>
          </p:nvPr>
        </p:nvSpPr>
        <p:spPr/>
        <p:txBody>
          <a:bodyPr>
            <a:normAutofit fontScale="92500" lnSpcReduction="10000"/>
          </a:bodyPr>
          <a:lstStyle/>
          <a:p>
            <a:pPr marL="361950" indent="-361950">
              <a:lnSpc>
                <a:spcPct val="120000"/>
              </a:lnSpc>
              <a:buClr>
                <a:srgbClr val="0070C0"/>
              </a:buClr>
              <a:buSzPct val="50000"/>
              <a:buFont typeface="Wingdings" panose="05000000000000000000" pitchFamily="2" charset="2"/>
              <a:buChar char="q"/>
            </a:pPr>
            <a:r>
              <a:rPr lang="en-AU" dirty="0"/>
              <a:t>Think about what is happening here. There are a number of problems:</a:t>
            </a:r>
          </a:p>
          <a:p>
            <a:pPr marL="714375" indent="-352425">
              <a:lnSpc>
                <a:spcPct val="120000"/>
              </a:lnSpc>
              <a:buClr>
                <a:srgbClr val="0070C0"/>
              </a:buClr>
              <a:buSzPct val="50000"/>
              <a:buFont typeface="Wingdings" panose="05000000000000000000" pitchFamily="2" charset="2"/>
              <a:buChar char="v"/>
            </a:pPr>
            <a:r>
              <a:rPr lang="en-AU" dirty="0"/>
              <a:t> </a:t>
            </a:r>
            <a:r>
              <a:rPr lang="en-AU" i="1" dirty="0">
                <a:solidFill>
                  <a:schemeClr val="bg2">
                    <a:lumMod val="25000"/>
                  </a:schemeClr>
                </a:solidFill>
              </a:rPr>
              <a:t>Asymmetric information.</a:t>
            </a:r>
          </a:p>
          <a:p>
            <a:pPr marL="714375" indent="-352425">
              <a:lnSpc>
                <a:spcPct val="120000"/>
              </a:lnSpc>
              <a:buClr>
                <a:srgbClr val="0070C0"/>
              </a:buClr>
              <a:buSzPct val="50000"/>
              <a:buFont typeface="Wingdings" panose="05000000000000000000" pitchFamily="2" charset="2"/>
              <a:buChar char="v"/>
            </a:pPr>
            <a:r>
              <a:rPr lang="en-AU" i="1" dirty="0">
                <a:solidFill>
                  <a:schemeClr val="bg2">
                    <a:lumMod val="25000"/>
                  </a:schemeClr>
                </a:solidFill>
              </a:rPr>
              <a:t>Structure of </a:t>
            </a:r>
            <a:r>
              <a:rPr lang="en-AU" i="1" dirty="0">
                <a:solidFill>
                  <a:srgbClr val="C00000"/>
                </a:solidFill>
              </a:rPr>
              <a:t>rewards and performance evaluation </a:t>
            </a:r>
            <a:r>
              <a:rPr lang="en-AU" i="1" dirty="0">
                <a:solidFill>
                  <a:schemeClr val="bg2">
                    <a:lumMod val="25000"/>
                  </a:schemeClr>
                </a:solidFill>
              </a:rPr>
              <a:t>– creates incentive to distort prices. </a:t>
            </a:r>
          </a:p>
          <a:p>
            <a:pPr marL="714375" indent="-352425">
              <a:lnSpc>
                <a:spcPct val="120000"/>
              </a:lnSpc>
              <a:buClr>
                <a:srgbClr val="0070C0"/>
              </a:buClr>
              <a:buSzPct val="50000"/>
              <a:buFont typeface="Wingdings" panose="05000000000000000000" pitchFamily="2" charset="2"/>
              <a:buChar char="v"/>
            </a:pPr>
            <a:r>
              <a:rPr lang="en-AU" i="1" dirty="0">
                <a:solidFill>
                  <a:schemeClr val="bg2">
                    <a:lumMod val="25000"/>
                  </a:schemeClr>
                </a:solidFill>
              </a:rPr>
              <a:t>Challenge associated with where relevant </a:t>
            </a:r>
            <a:r>
              <a:rPr lang="en-AU" i="1" dirty="0">
                <a:solidFill>
                  <a:srgbClr val="C00000"/>
                </a:solidFill>
              </a:rPr>
              <a:t>knowledge</a:t>
            </a:r>
            <a:r>
              <a:rPr lang="en-AU" i="1" dirty="0">
                <a:solidFill>
                  <a:schemeClr val="bg2">
                    <a:lumMod val="25000"/>
                  </a:schemeClr>
                </a:solidFill>
              </a:rPr>
              <a:t> lies about the capacity of divisions to sell internally and externally which will impact on the opportunity cost calculation</a:t>
            </a:r>
          </a:p>
          <a:p>
            <a:pPr marL="714375" indent="-352425">
              <a:lnSpc>
                <a:spcPct val="120000"/>
              </a:lnSpc>
              <a:buClr>
                <a:srgbClr val="0070C0"/>
              </a:buClr>
              <a:buSzPct val="50000"/>
              <a:buFont typeface="Wingdings" panose="05000000000000000000" pitchFamily="2" charset="2"/>
              <a:buChar char="v"/>
            </a:pPr>
            <a:r>
              <a:rPr lang="en-AU" i="1" dirty="0">
                <a:solidFill>
                  <a:schemeClr val="bg2">
                    <a:lumMod val="25000"/>
                  </a:schemeClr>
                </a:solidFill>
              </a:rPr>
              <a:t>Who has the </a:t>
            </a:r>
            <a:r>
              <a:rPr lang="en-AU" i="1" dirty="0">
                <a:solidFill>
                  <a:srgbClr val="C00000"/>
                </a:solidFill>
              </a:rPr>
              <a:t>decision rights </a:t>
            </a:r>
            <a:r>
              <a:rPr lang="en-AU" i="1" dirty="0">
                <a:solidFill>
                  <a:schemeClr val="bg2">
                    <a:lumMod val="25000"/>
                  </a:schemeClr>
                </a:solidFill>
              </a:rPr>
              <a:t>around pricing</a:t>
            </a:r>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45</a:t>
            </a:fld>
            <a:endParaRPr lang="en-AU"/>
          </a:p>
        </p:txBody>
      </p:sp>
    </p:spTree>
    <p:extLst>
      <p:ext uri="{BB962C8B-B14F-4D97-AF65-F5344CB8AC3E}">
        <p14:creationId xmlns:p14="http://schemas.microsoft.com/office/powerpoint/2010/main" val="333195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Transfer Pricing – asymmetric information</a:t>
            </a:r>
            <a:endParaRPr lang="en-AU" b="1" i="1" dirty="0">
              <a:solidFill>
                <a:srgbClr val="002060"/>
              </a:solidFill>
            </a:endParaRPr>
          </a:p>
        </p:txBody>
      </p:sp>
      <p:sp>
        <p:nvSpPr>
          <p:cNvPr id="3" name="Content Placeholder 2"/>
          <p:cNvSpPr>
            <a:spLocks noGrp="1"/>
          </p:cNvSpPr>
          <p:nvPr>
            <p:ph idx="1"/>
          </p:nvPr>
        </p:nvSpPr>
        <p:spPr/>
        <p:txBody>
          <a:bodyPr>
            <a:normAutofit/>
          </a:bodyPr>
          <a:lstStyle/>
          <a:p>
            <a:pPr marL="361950" indent="-361950">
              <a:lnSpc>
                <a:spcPct val="120000"/>
              </a:lnSpc>
              <a:buClr>
                <a:srgbClr val="0070C0"/>
              </a:buClr>
              <a:buSzPct val="50000"/>
              <a:buFont typeface="Wingdings" panose="05000000000000000000" pitchFamily="2" charset="2"/>
              <a:buChar char="q"/>
            </a:pPr>
            <a:r>
              <a:rPr lang="en-AU" dirty="0"/>
              <a:t>Per </a:t>
            </a:r>
            <a:r>
              <a:rPr lang="en-AU" dirty="0" err="1"/>
              <a:t>Holmstrom</a:t>
            </a:r>
            <a:r>
              <a:rPr lang="en-AU" dirty="0"/>
              <a:t> and </a:t>
            </a:r>
            <a:r>
              <a:rPr lang="en-AU" dirty="0" err="1"/>
              <a:t>Tirole</a:t>
            </a:r>
            <a:r>
              <a:rPr lang="en-AU" dirty="0"/>
              <a:t>:</a:t>
            </a:r>
          </a:p>
          <a:p>
            <a:pPr marL="361950" indent="0" algn="ctr">
              <a:lnSpc>
                <a:spcPct val="120000"/>
              </a:lnSpc>
              <a:buClr>
                <a:srgbClr val="0070C0"/>
              </a:buClr>
              <a:buSzPct val="50000"/>
              <a:buNone/>
            </a:pPr>
            <a:r>
              <a:rPr lang="en-AU" dirty="0">
                <a:solidFill>
                  <a:schemeClr val="bg2">
                    <a:lumMod val="50000"/>
                  </a:schemeClr>
                </a:solidFill>
              </a:rPr>
              <a:t> </a:t>
            </a:r>
            <a:r>
              <a:rPr lang="en-AU" sz="2400" i="1" dirty="0">
                <a:solidFill>
                  <a:schemeClr val="bg2">
                    <a:lumMod val="50000"/>
                  </a:schemeClr>
                </a:solidFill>
              </a:rPr>
              <a:t>“The economists first instinct is to set the transfer price equal to MC. But it may be difficult to find out MC. As a practical matter, MC information is rarely known to anyone in the firm, because it depends on opportunity costs that vary with capacity use. And even if MC information is available, there is no guarantee that it would be revealed in a truthful fashion for the purpose of determining an optimal transfer price”</a:t>
            </a: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46</a:t>
            </a:fld>
            <a:endParaRPr lang="en-AU"/>
          </a:p>
        </p:txBody>
      </p:sp>
    </p:spTree>
    <p:extLst>
      <p:ext uri="{BB962C8B-B14F-4D97-AF65-F5344CB8AC3E}">
        <p14:creationId xmlns:p14="http://schemas.microsoft.com/office/powerpoint/2010/main" val="1083683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How to set transfer prices</a:t>
            </a:r>
            <a:endParaRPr lang="en-AU" b="1" i="1" dirty="0">
              <a:solidFill>
                <a:srgbClr val="002060"/>
              </a:solidFill>
            </a:endParaRPr>
          </a:p>
        </p:txBody>
      </p:sp>
      <p:sp>
        <p:nvSpPr>
          <p:cNvPr id="3" name="Content Placeholder 2"/>
          <p:cNvSpPr>
            <a:spLocks noGrp="1"/>
          </p:cNvSpPr>
          <p:nvPr>
            <p:ph idx="1"/>
          </p:nvPr>
        </p:nvSpPr>
        <p:spPr/>
        <p:txBody>
          <a:bodyPr>
            <a:normAutofit fontScale="85000" lnSpcReduction="10000"/>
          </a:bodyPr>
          <a:lstStyle/>
          <a:p>
            <a:pPr marL="361950" indent="-361950">
              <a:lnSpc>
                <a:spcPct val="120000"/>
              </a:lnSpc>
              <a:buClr>
                <a:srgbClr val="0070C0"/>
              </a:buClr>
              <a:buSzPct val="50000"/>
              <a:buFont typeface="Wingdings" panose="05000000000000000000" pitchFamily="2" charset="2"/>
              <a:buChar char="q"/>
            </a:pPr>
            <a:r>
              <a:rPr lang="en-AU" dirty="0"/>
              <a:t>Use </a:t>
            </a:r>
            <a:r>
              <a:rPr lang="en-AU" i="1" dirty="0">
                <a:solidFill>
                  <a:srgbClr val="FF0000"/>
                </a:solidFill>
              </a:rPr>
              <a:t>market based prices </a:t>
            </a:r>
            <a:r>
              <a:rPr lang="en-AU" dirty="0"/>
              <a:t>– should lead to correct make-versus-buy decision</a:t>
            </a:r>
          </a:p>
          <a:p>
            <a:pPr marL="714375" indent="-352425">
              <a:lnSpc>
                <a:spcPct val="120000"/>
              </a:lnSpc>
              <a:buClr>
                <a:srgbClr val="0070C0"/>
              </a:buClr>
              <a:buSzPct val="50000"/>
              <a:buFont typeface="Wingdings" panose="05000000000000000000" pitchFamily="2" charset="2"/>
              <a:buChar char="v"/>
            </a:pPr>
            <a:r>
              <a:rPr lang="en-AU" dirty="0"/>
              <a:t> </a:t>
            </a:r>
            <a:r>
              <a:rPr lang="en-AU" i="1" dirty="0">
                <a:solidFill>
                  <a:schemeClr val="bg2">
                    <a:lumMod val="25000"/>
                  </a:schemeClr>
                </a:solidFill>
              </a:rPr>
              <a:t>What might be the problem with such an approach, i.e. think about how many firms the market can sustain and its implications for average cost? What other issues such as synergies might such an approach ignore?</a:t>
            </a:r>
          </a:p>
          <a:p>
            <a:pPr marL="361950" indent="-361950">
              <a:lnSpc>
                <a:spcPct val="120000"/>
              </a:lnSpc>
              <a:buClr>
                <a:srgbClr val="0070C0"/>
              </a:buClr>
              <a:buSzPct val="50000"/>
              <a:buFont typeface="Wingdings" panose="05000000000000000000" pitchFamily="2" charset="2"/>
              <a:buChar char="q"/>
            </a:pPr>
            <a:r>
              <a:rPr lang="en-AU" dirty="0"/>
              <a:t>Use </a:t>
            </a:r>
            <a:r>
              <a:rPr lang="en-AU" i="1" dirty="0">
                <a:solidFill>
                  <a:srgbClr val="FF0000"/>
                </a:solidFill>
              </a:rPr>
              <a:t>marginal cost transfer prices </a:t>
            </a:r>
            <a:r>
              <a:rPr lang="en-AU" dirty="0"/>
              <a:t>– i.e. the value of resources foregone to produce the last unit. </a:t>
            </a:r>
          </a:p>
          <a:p>
            <a:pPr marL="714375" indent="-352425">
              <a:lnSpc>
                <a:spcPct val="120000"/>
              </a:lnSpc>
              <a:buClr>
                <a:srgbClr val="0070C0"/>
              </a:buClr>
              <a:buSzPct val="50000"/>
              <a:buFont typeface="Wingdings" panose="05000000000000000000" pitchFamily="2" charset="2"/>
              <a:buChar char="v"/>
            </a:pPr>
            <a:r>
              <a:rPr lang="en-AU" dirty="0"/>
              <a:t> </a:t>
            </a:r>
            <a:r>
              <a:rPr lang="en-AU" i="1" dirty="0">
                <a:solidFill>
                  <a:schemeClr val="bg2">
                    <a:lumMod val="25000"/>
                  </a:schemeClr>
                </a:solidFill>
              </a:rPr>
              <a:t>What might be the problem with such an approach, i.e. think about cost structures – how might these challenges be met? What if MC is not constant – what challenges might this lead to?</a:t>
            </a:r>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47</a:t>
            </a:fld>
            <a:endParaRPr lang="en-AU"/>
          </a:p>
        </p:txBody>
      </p:sp>
    </p:spTree>
    <p:extLst>
      <p:ext uri="{BB962C8B-B14F-4D97-AF65-F5344CB8AC3E}">
        <p14:creationId xmlns:p14="http://schemas.microsoft.com/office/powerpoint/2010/main" val="366957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How to set transfer prices</a:t>
            </a:r>
            <a:endParaRPr lang="en-AU" b="1" i="1" dirty="0">
              <a:solidFill>
                <a:srgbClr val="002060"/>
              </a:solidFill>
            </a:endParaRPr>
          </a:p>
        </p:txBody>
      </p:sp>
      <p:sp>
        <p:nvSpPr>
          <p:cNvPr id="3" name="Content Placeholder 2"/>
          <p:cNvSpPr>
            <a:spLocks noGrp="1"/>
          </p:cNvSpPr>
          <p:nvPr>
            <p:ph idx="1"/>
          </p:nvPr>
        </p:nvSpPr>
        <p:spPr/>
        <p:txBody>
          <a:bodyPr>
            <a:normAutofit lnSpcReduction="10000"/>
          </a:bodyPr>
          <a:lstStyle/>
          <a:p>
            <a:pPr marL="361950" indent="-361950">
              <a:lnSpc>
                <a:spcPct val="120000"/>
              </a:lnSpc>
              <a:buClr>
                <a:srgbClr val="0070C0"/>
              </a:buClr>
              <a:buSzPct val="50000"/>
              <a:buFont typeface="Wingdings" panose="05000000000000000000" pitchFamily="2" charset="2"/>
              <a:buChar char="q"/>
            </a:pPr>
            <a:r>
              <a:rPr lang="en-AU" dirty="0"/>
              <a:t>Use </a:t>
            </a:r>
            <a:r>
              <a:rPr lang="en-AU" i="1" dirty="0">
                <a:solidFill>
                  <a:srgbClr val="FF0000"/>
                </a:solidFill>
              </a:rPr>
              <a:t>full-cost based transfer prices</a:t>
            </a:r>
            <a:endParaRPr lang="en-AU" dirty="0"/>
          </a:p>
          <a:p>
            <a:pPr marL="714375" indent="-352425">
              <a:lnSpc>
                <a:spcPct val="120000"/>
              </a:lnSpc>
              <a:buClr>
                <a:srgbClr val="0070C0"/>
              </a:buClr>
              <a:buSzPct val="50000"/>
              <a:buFont typeface="Wingdings" panose="05000000000000000000" pitchFamily="2" charset="2"/>
              <a:buChar char="v"/>
            </a:pPr>
            <a:r>
              <a:rPr lang="en-AU" dirty="0"/>
              <a:t> </a:t>
            </a:r>
            <a:r>
              <a:rPr lang="en-AU" i="1" dirty="0">
                <a:solidFill>
                  <a:schemeClr val="bg2">
                    <a:lumMod val="25000"/>
                  </a:schemeClr>
                </a:solidFill>
              </a:rPr>
              <a:t>Are there any advantages of such an approach? What problems might this resolve? What problems might it create? What types of inefficiencies might it create? </a:t>
            </a:r>
          </a:p>
          <a:p>
            <a:pPr marL="361950" indent="-361950">
              <a:lnSpc>
                <a:spcPct val="120000"/>
              </a:lnSpc>
              <a:buClr>
                <a:srgbClr val="0070C0"/>
              </a:buClr>
              <a:buSzPct val="50000"/>
              <a:buFont typeface="Wingdings" panose="05000000000000000000" pitchFamily="2" charset="2"/>
              <a:buChar char="q"/>
            </a:pPr>
            <a:r>
              <a:rPr lang="en-AU" dirty="0"/>
              <a:t>Use </a:t>
            </a:r>
            <a:r>
              <a:rPr lang="en-AU" i="1" dirty="0">
                <a:solidFill>
                  <a:srgbClr val="FF0000"/>
                </a:solidFill>
              </a:rPr>
              <a:t>negotiated transfer prices </a:t>
            </a:r>
            <a:r>
              <a:rPr lang="en-AU" dirty="0"/>
              <a:t>–  </a:t>
            </a:r>
          </a:p>
          <a:p>
            <a:pPr marL="714375" indent="-352425">
              <a:lnSpc>
                <a:spcPct val="120000"/>
              </a:lnSpc>
              <a:buClr>
                <a:srgbClr val="0070C0"/>
              </a:buClr>
              <a:buSzPct val="50000"/>
              <a:buFont typeface="Wingdings" panose="05000000000000000000" pitchFamily="2" charset="2"/>
              <a:buChar char="v"/>
            </a:pPr>
            <a:r>
              <a:rPr lang="en-AU" dirty="0"/>
              <a:t> </a:t>
            </a:r>
            <a:r>
              <a:rPr lang="en-AU" i="1" dirty="0">
                <a:solidFill>
                  <a:schemeClr val="bg2">
                    <a:lumMod val="25000"/>
                  </a:schemeClr>
                </a:solidFill>
              </a:rPr>
              <a:t>What might be the problem with such an approach, i.e. think about cost structures – how might these challenges be met? What if MC is not constant – what challenges might this lead to?</a:t>
            </a:r>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48</a:t>
            </a:fld>
            <a:endParaRPr lang="en-AU"/>
          </a:p>
        </p:txBody>
      </p:sp>
    </p:spTree>
    <p:extLst>
      <p:ext uri="{BB962C8B-B14F-4D97-AF65-F5344CB8AC3E}">
        <p14:creationId xmlns:p14="http://schemas.microsoft.com/office/powerpoint/2010/main" val="2463900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solidFill>
                  <a:srgbClr val="002060"/>
                </a:solidFill>
              </a:rPr>
              <a:t>Where to next?</a:t>
            </a:r>
            <a:endParaRPr lang="en-AU" b="1" i="1" dirty="0">
              <a:solidFill>
                <a:srgbClr val="002060"/>
              </a:solidFill>
            </a:endParaRPr>
          </a:p>
        </p:txBody>
      </p:sp>
      <p:sp>
        <p:nvSpPr>
          <p:cNvPr id="3" name="Content Placeholder 2"/>
          <p:cNvSpPr>
            <a:spLocks noGrp="1"/>
          </p:cNvSpPr>
          <p:nvPr>
            <p:ph idx="1"/>
          </p:nvPr>
        </p:nvSpPr>
        <p:spPr/>
        <p:txBody>
          <a:bodyPr>
            <a:normAutofit/>
          </a:bodyPr>
          <a:lstStyle/>
          <a:p>
            <a:pPr marL="355600" indent="-355600">
              <a:lnSpc>
                <a:spcPct val="120000"/>
              </a:lnSpc>
              <a:buClr>
                <a:srgbClr val="0070C0"/>
              </a:buClr>
              <a:buSzPct val="50000"/>
              <a:buFont typeface="Wingdings" panose="05000000000000000000" pitchFamily="2" charset="2"/>
              <a:buChar char="q"/>
            </a:pPr>
            <a:r>
              <a:rPr lang="en-US" b="1" dirty="0"/>
              <a:t>Vertical Integration</a:t>
            </a:r>
            <a:r>
              <a:rPr lang="en-US" dirty="0"/>
              <a:t>.</a:t>
            </a:r>
          </a:p>
          <a:p>
            <a:pPr marL="714375" indent="-352425">
              <a:lnSpc>
                <a:spcPct val="120000"/>
              </a:lnSpc>
              <a:buClr>
                <a:srgbClr val="0070C0"/>
              </a:buClr>
              <a:buSzPct val="50000"/>
              <a:buFont typeface="Wingdings" panose="05000000000000000000" pitchFamily="2" charset="2"/>
              <a:buChar char="v"/>
            </a:pPr>
            <a:r>
              <a:rPr lang="en-US" i="1" dirty="0">
                <a:solidFill>
                  <a:schemeClr val="bg2">
                    <a:lumMod val="50000"/>
                  </a:schemeClr>
                </a:solidFill>
              </a:rPr>
              <a:t>Tutorial following week based on this performance measures.</a:t>
            </a:r>
            <a:endParaRPr lang="en-US" i="1" dirty="0">
              <a:solidFill>
                <a:schemeClr val="bg2">
                  <a:lumMod val="25000"/>
                </a:schemeClr>
              </a:solidFill>
            </a:endParaRPr>
          </a:p>
          <a:p>
            <a:pPr marL="355600" indent="-355600">
              <a:lnSpc>
                <a:spcPct val="120000"/>
              </a:lnSpc>
              <a:buClr>
                <a:srgbClr val="0070C0"/>
              </a:buClr>
              <a:buSzPct val="50000"/>
              <a:buFont typeface="Wingdings" panose="05000000000000000000" pitchFamily="2" charset="2"/>
              <a:buChar char="q"/>
            </a:pPr>
            <a:r>
              <a:rPr lang="en-US" b="1" dirty="0"/>
              <a:t>Wrap up </a:t>
            </a:r>
            <a:r>
              <a:rPr lang="en-US" dirty="0"/>
              <a:t>– </a:t>
            </a:r>
            <a:r>
              <a:rPr lang="en-US" i="1" dirty="0">
                <a:solidFill>
                  <a:schemeClr val="bg2">
                    <a:lumMod val="50000"/>
                  </a:schemeClr>
                </a:solidFill>
              </a:rPr>
              <a:t>Tutorial based on this vertical integration.</a:t>
            </a:r>
            <a:endParaRPr lang="en-US" i="1" dirty="0">
              <a:solidFill>
                <a:schemeClr val="bg2">
                  <a:lumMod val="25000"/>
                </a:schemeClr>
              </a:solidFill>
            </a:endParaRPr>
          </a:p>
          <a:p>
            <a:pPr marL="711200" indent="0">
              <a:buClr>
                <a:srgbClr val="0070C0"/>
              </a:buClr>
              <a:buSzPct val="50000"/>
              <a:buFont typeface="Wingdings" panose="05000000000000000000" pitchFamily="2" charset="2"/>
              <a:buChar char="v"/>
            </a:pPr>
            <a:endParaRPr lang="en-US" dirty="0"/>
          </a:p>
          <a:p>
            <a:pPr marL="0" indent="0">
              <a:buClr>
                <a:srgbClr val="0070C0"/>
              </a:buClr>
              <a:buSzPct val="50000"/>
              <a:buNone/>
            </a:pPr>
            <a:endParaRPr lang="en-US"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49</a:t>
            </a:fld>
            <a:endParaRPr lang="en-AU"/>
          </a:p>
        </p:txBody>
      </p:sp>
    </p:spTree>
    <p:extLst>
      <p:ext uri="{BB962C8B-B14F-4D97-AF65-F5344CB8AC3E}">
        <p14:creationId xmlns:p14="http://schemas.microsoft.com/office/powerpoint/2010/main" val="442980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Individual Performance Evaluation</a:t>
            </a:r>
            <a:endParaRPr lang="en-AU" b="1" i="1" dirty="0">
              <a:solidFill>
                <a:srgbClr val="00206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0000" lnSpcReduction="20000"/>
              </a:bodyPr>
              <a:lstStyle/>
              <a:p>
                <a:pPr marL="355600" indent="-355600">
                  <a:lnSpc>
                    <a:spcPct val="120000"/>
                  </a:lnSpc>
                  <a:buClr>
                    <a:srgbClr val="0070C0"/>
                  </a:buClr>
                  <a:buSzPct val="50000"/>
                  <a:buFont typeface="Wingdings" panose="05000000000000000000" pitchFamily="2" charset="2"/>
                  <a:buChar char="q"/>
                </a:pPr>
                <a:r>
                  <a:rPr lang="en-AU" dirty="0"/>
                  <a:t>Today, focus on the role of performance evaluation systems to reward and sanction employees. </a:t>
                </a:r>
              </a:p>
              <a:p>
                <a:pPr marL="355600" indent="-355600">
                  <a:lnSpc>
                    <a:spcPct val="120000"/>
                  </a:lnSpc>
                  <a:buClr>
                    <a:srgbClr val="0070C0"/>
                  </a:buClr>
                  <a:buSzPct val="50000"/>
                  <a:buFont typeface="Wingdings" panose="05000000000000000000" pitchFamily="2" charset="2"/>
                  <a:buChar char="q"/>
                </a:pPr>
                <a:r>
                  <a:rPr lang="en-AU" dirty="0"/>
                  <a:t>Recall one of the basic challenges when addressing the principal-agent problem:</a:t>
                </a:r>
              </a:p>
              <a:p>
                <a:pPr marL="0" indent="0" algn="ctr">
                  <a:lnSpc>
                    <a:spcPct val="120000"/>
                  </a:lnSpc>
                  <a:buClr>
                    <a:srgbClr val="0070C0"/>
                  </a:buClr>
                  <a:buSzPct val="50000"/>
                  <a:buNone/>
                </a:pPr>
                <a14:m>
                  <m:oMath xmlns:m="http://schemas.openxmlformats.org/officeDocument/2006/math">
                    <m:r>
                      <a:rPr lang="en-AU" i="1">
                        <a:latin typeface="Cambria Math"/>
                      </a:rPr>
                      <m:t>𝑄</m:t>
                    </m:r>
                    <m:r>
                      <a:rPr lang="en-AU" i="1">
                        <a:latin typeface="Cambria Math"/>
                      </a:rPr>
                      <m:t>=</m:t>
                    </m:r>
                    <m:r>
                      <a:rPr lang="en-AU" i="1" smtClean="0">
                        <a:latin typeface="Cambria Math"/>
                        <a:ea typeface="Cambria Math"/>
                      </a:rPr>
                      <m:t>𝛼</m:t>
                    </m:r>
                    <m:r>
                      <a:rPr lang="en-AU" i="1">
                        <a:latin typeface="Cambria Math"/>
                      </a:rPr>
                      <m:t>𝑒</m:t>
                    </m:r>
                    <m:r>
                      <a:rPr lang="en-AU" i="1">
                        <a:latin typeface="Cambria Math"/>
                      </a:rPr>
                      <m:t>+</m:t>
                    </m:r>
                    <m:r>
                      <a:rPr lang="en-AU" i="1">
                        <a:latin typeface="Cambria Math"/>
                        <a:ea typeface="Cambria Math"/>
                      </a:rPr>
                      <m:t>𝜇</m:t>
                    </m:r>
                  </m:oMath>
                </a14:m>
                <a:r>
                  <a:rPr lang="en-AU" dirty="0"/>
                  <a:t> </a:t>
                </a:r>
              </a:p>
              <a:p>
                <a:pPr marL="361950" indent="-361950">
                  <a:lnSpc>
                    <a:spcPct val="120000"/>
                  </a:lnSpc>
                  <a:buClr>
                    <a:srgbClr val="0070C0"/>
                  </a:buClr>
                  <a:buSzPct val="50000"/>
                  <a:buFont typeface="Wingdings" panose="05000000000000000000" pitchFamily="2" charset="2"/>
                  <a:buChar char="q"/>
                </a:pPr>
                <a:r>
                  <a:rPr lang="en-AU" dirty="0"/>
                  <a:t>That is, output depends on effort and a random component. Somethings are unobservable (</a:t>
                </a:r>
                <a14:m>
                  <m:oMath xmlns:m="http://schemas.openxmlformats.org/officeDocument/2006/math">
                    <m:r>
                      <a:rPr lang="en-AU" i="1">
                        <a:latin typeface="Cambria Math"/>
                      </a:rPr>
                      <m:t>𝑒</m:t>
                    </m:r>
                    <m:r>
                      <a:rPr lang="en-AU" b="0" i="1" smtClean="0">
                        <a:latin typeface="Cambria Math"/>
                      </a:rPr>
                      <m:t> &amp; </m:t>
                    </m:r>
                    <m:r>
                      <a:rPr lang="en-AU" i="1">
                        <a:latin typeface="Cambria Math"/>
                        <a:ea typeface="Cambria Math"/>
                      </a:rPr>
                      <m:t>𝜇</m:t>
                    </m:r>
                  </m:oMath>
                </a14:m>
                <a:r>
                  <a:rPr lang="en-AU" dirty="0"/>
                  <a:t> ), others are known (</a:t>
                </a:r>
                <a14:m>
                  <m:oMath xmlns:m="http://schemas.openxmlformats.org/officeDocument/2006/math">
                    <m:r>
                      <a:rPr lang="en-AU" i="1">
                        <a:latin typeface="Cambria Math"/>
                        <a:ea typeface="Cambria Math"/>
                      </a:rPr>
                      <m:t>𝛼</m:t>
                    </m:r>
                  </m:oMath>
                </a14:m>
                <a:r>
                  <a:rPr lang="en-AU" dirty="0"/>
                  <a:t>). Make sure you know what each of these represent.</a:t>
                </a:r>
              </a:p>
              <a:p>
                <a:pPr marL="361950" indent="-361950">
                  <a:lnSpc>
                    <a:spcPct val="120000"/>
                  </a:lnSpc>
                  <a:buClr>
                    <a:srgbClr val="0070C0"/>
                  </a:buClr>
                  <a:buSzPct val="50000"/>
                  <a:buFont typeface="Wingdings" panose="05000000000000000000" pitchFamily="2" charset="2"/>
                  <a:buChar char="q"/>
                </a:pPr>
                <a:r>
                  <a:rPr lang="en-AU" dirty="0"/>
                  <a:t>A linear compensation scheme has the following form:</a:t>
                </a:r>
              </a:p>
              <a:p>
                <a:pPr marL="0" indent="0" algn="ctr">
                  <a:lnSpc>
                    <a:spcPct val="120000"/>
                  </a:lnSpc>
                  <a:buClr>
                    <a:srgbClr val="0070C0"/>
                  </a:buClr>
                  <a:buSzPct val="50000"/>
                  <a:buNone/>
                </a:pPr>
                <a14:m>
                  <m:oMathPara xmlns:m="http://schemas.openxmlformats.org/officeDocument/2006/math">
                    <m:oMathParaPr>
                      <m:jc m:val="centerGroup"/>
                    </m:oMathParaPr>
                    <m:oMath xmlns:m="http://schemas.openxmlformats.org/officeDocument/2006/math">
                      <m:r>
                        <a:rPr lang="en-AU" b="0" i="1" smtClean="0">
                          <a:latin typeface="Cambria Math"/>
                        </a:rPr>
                        <m:t>𝐶𝑜𝑚𝑝𝑒𝑛𝑠𝑎𝑡𝑖𝑜𝑛</m:t>
                      </m:r>
                      <m:r>
                        <a:rPr lang="en-AU" i="1">
                          <a:latin typeface="Cambria Math"/>
                        </a:rPr>
                        <m:t>=</m:t>
                      </m:r>
                      <m:sSub>
                        <m:sSubPr>
                          <m:ctrlPr>
                            <a:rPr lang="en-AU" b="0" i="1" smtClean="0">
                              <a:latin typeface="Cambria Math" panose="02040503050406030204" pitchFamily="18" charset="0"/>
                            </a:rPr>
                          </m:ctrlPr>
                        </m:sSubPr>
                        <m:e>
                          <m:r>
                            <a:rPr lang="en-AU" b="0" i="1" smtClean="0">
                              <a:latin typeface="Cambria Math"/>
                            </a:rPr>
                            <m:t>𝑤</m:t>
                          </m:r>
                        </m:e>
                        <m:sub>
                          <m:r>
                            <a:rPr lang="en-AU" b="0" i="1" smtClean="0">
                              <a:latin typeface="Cambria Math"/>
                            </a:rPr>
                            <m:t>0</m:t>
                          </m:r>
                        </m:sub>
                      </m:sSub>
                      <m:r>
                        <a:rPr lang="en-AU" b="0" i="1" smtClean="0">
                          <a:latin typeface="Cambria Math"/>
                        </a:rPr>
                        <m:t>+</m:t>
                      </m:r>
                      <m:r>
                        <a:rPr lang="en-AU" b="0" i="1" smtClean="0">
                          <a:latin typeface="Cambria Math"/>
                          <a:ea typeface="Cambria Math"/>
                        </a:rPr>
                        <m:t>𝛽</m:t>
                      </m:r>
                      <m:r>
                        <a:rPr lang="en-AU" b="0" i="1" smtClean="0">
                          <a:latin typeface="Cambria Math"/>
                          <a:ea typeface="Cambria Math"/>
                        </a:rPr>
                        <m:t>𝑄</m:t>
                      </m:r>
                    </m:oMath>
                  </m:oMathPara>
                </a14:m>
                <a:endParaRPr lang="en-AU" b="0" i="1" dirty="0">
                  <a:ea typeface="Cambria Math"/>
                </a:endParaRPr>
              </a:p>
              <a:p>
                <a:pPr marL="361950" indent="-361950">
                  <a:lnSpc>
                    <a:spcPct val="120000"/>
                  </a:lnSpc>
                  <a:buClr>
                    <a:srgbClr val="0070C0"/>
                  </a:buClr>
                  <a:buSzPct val="50000"/>
                  <a:buFont typeface="Wingdings" panose="05000000000000000000" pitchFamily="2" charset="2"/>
                  <a:buChar char="q"/>
                </a:pPr>
                <a:r>
                  <a:rPr lang="en-AU" dirty="0"/>
                  <a:t>Recall, employees must be paid a </a:t>
                </a:r>
                <a:r>
                  <a:rPr lang="en-AU" i="1" dirty="0">
                    <a:solidFill>
                      <a:srgbClr val="FF0000"/>
                    </a:solidFill>
                  </a:rPr>
                  <a:t>compensating differential </a:t>
                </a:r>
                <a:r>
                  <a:rPr lang="en-AU" dirty="0"/>
                  <a:t>the more risk they assume (the standard assumption is that employees are risk averse and employers risk neutral) </a:t>
                </a:r>
              </a:p>
              <a:p>
                <a:pPr marL="361950" indent="-361950">
                  <a:lnSpc>
                    <a:spcPct val="120000"/>
                  </a:lnSpc>
                  <a:buClr>
                    <a:srgbClr val="0070C0"/>
                  </a:buClr>
                  <a:buSzPct val="50000"/>
                  <a:buFont typeface="Wingdings" panose="05000000000000000000" pitchFamily="2" charset="2"/>
                  <a:buChar char="q"/>
                </a:pPr>
                <a:r>
                  <a:rPr lang="en-AU" dirty="0"/>
                  <a:t>Moreover, the linear compensation model assumes that </a:t>
                </a:r>
                <a14:m>
                  <m:oMath xmlns:m="http://schemas.openxmlformats.org/officeDocument/2006/math">
                    <m:r>
                      <a:rPr lang="en-AU" i="1">
                        <a:latin typeface="Cambria Math"/>
                      </a:rPr>
                      <m:t>𝑄</m:t>
                    </m:r>
                  </m:oMath>
                </a14:m>
                <a:r>
                  <a:rPr lang="en-AU" dirty="0"/>
                  <a:t> is contractible, that is it is an objective performance measure. </a:t>
                </a:r>
              </a:p>
              <a:p>
                <a:pPr marL="0" indent="0">
                  <a:lnSpc>
                    <a:spcPct val="120000"/>
                  </a:lnSpc>
                  <a:buClr>
                    <a:srgbClr val="0070C0"/>
                  </a:buClr>
                  <a:buSzPct val="50000"/>
                  <a:buNone/>
                </a:pPr>
                <a:endParaRPr lang="en-AU" b="1" i="1" dirty="0">
                  <a:solidFill>
                    <a:srgbClr val="FF0000"/>
                  </a:solidFill>
                </a:endParaRPr>
              </a:p>
              <a:p>
                <a:pPr marL="0" indent="0">
                  <a:lnSpc>
                    <a:spcPct val="120000"/>
                  </a:lnSpc>
                  <a:buClr>
                    <a:srgbClr val="0070C0"/>
                  </a:buClr>
                  <a:buSzPct val="50000"/>
                  <a:buNone/>
                </a:pPr>
                <a:endParaRPr lang="en-AU" dirty="0"/>
              </a:p>
              <a:p>
                <a:pPr marL="806450" indent="-447675">
                  <a:lnSpc>
                    <a:spcPct val="120000"/>
                  </a:lnSpc>
                  <a:buClr>
                    <a:srgbClr val="0070C0"/>
                  </a:buClr>
                  <a:buSzPct val="50000"/>
                  <a:buFont typeface="Wingdings" panose="05000000000000000000" pitchFamily="2" charset="2"/>
                  <a:buChar char="v"/>
                </a:pPr>
                <a:endParaRPr lang="en-AU" i="1" dirty="0">
                  <a:solidFill>
                    <a:schemeClr val="bg2">
                      <a:lumMod val="50000"/>
                    </a:schemeClr>
                  </a:solidFill>
                </a:endParaRPr>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t="-700" b="-560"/>
                </a:stretch>
              </a:blipFill>
            </p:spPr>
            <p:txBody>
              <a:bodyPr/>
              <a:lstStyle/>
              <a:p>
                <a:r>
                  <a:rPr lang="en-AU">
                    <a:noFill/>
                  </a:rPr>
                  <a:t> </a:t>
                </a:r>
              </a:p>
            </p:txBody>
          </p:sp>
        </mc:Fallback>
      </mc:AlternateContent>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5</a:t>
            </a:fld>
            <a:endParaRPr lang="en-AU"/>
          </a:p>
        </p:txBody>
      </p:sp>
    </p:spTree>
    <p:extLst>
      <p:ext uri="{BB962C8B-B14F-4D97-AF65-F5344CB8AC3E}">
        <p14:creationId xmlns:p14="http://schemas.microsoft.com/office/powerpoint/2010/main" val="3577114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Individual Performance Evaluation</a:t>
            </a:r>
            <a:endParaRPr lang="en-AU" b="1" i="1" dirty="0">
              <a:solidFill>
                <a:srgbClr val="00206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pPr marL="355600" indent="-355600">
                  <a:lnSpc>
                    <a:spcPct val="120000"/>
                  </a:lnSpc>
                  <a:buClr>
                    <a:srgbClr val="0070C0"/>
                  </a:buClr>
                  <a:buSzPct val="50000"/>
                  <a:buFont typeface="Wingdings" panose="05000000000000000000" pitchFamily="2" charset="2"/>
                  <a:buChar char="q"/>
                </a:pPr>
                <a:r>
                  <a:rPr lang="en-AU" dirty="0"/>
                  <a:t>Lets consider a simple model. </a:t>
                </a:r>
              </a:p>
              <a:p>
                <a:pPr marL="355600" indent="-355600">
                  <a:lnSpc>
                    <a:spcPct val="120000"/>
                  </a:lnSpc>
                  <a:buClr>
                    <a:srgbClr val="0070C0"/>
                  </a:buClr>
                  <a:buSzPct val="50000"/>
                  <a:buFont typeface="Wingdings" panose="05000000000000000000" pitchFamily="2" charset="2"/>
                  <a:buChar char="q"/>
                </a:pPr>
                <a:r>
                  <a:rPr lang="en-AU" dirty="0"/>
                  <a:t>Assume principal knows the following relationship holds but not the actual values of </a:t>
                </a:r>
                <a14:m>
                  <m:oMath xmlns:m="http://schemas.openxmlformats.org/officeDocument/2006/math">
                    <m:r>
                      <a:rPr lang="en-AU" i="1">
                        <a:latin typeface="Cambria Math"/>
                      </a:rPr>
                      <m:t>𝑒</m:t>
                    </m:r>
                  </m:oMath>
                </a14:m>
                <a:r>
                  <a:rPr lang="en-AU" dirty="0"/>
                  <a:t>  or </a:t>
                </a:r>
                <a14:m>
                  <m:oMath xmlns:m="http://schemas.openxmlformats.org/officeDocument/2006/math">
                    <m:r>
                      <a:rPr lang="en-AU" i="1">
                        <a:latin typeface="Cambria Math"/>
                        <a:ea typeface="Cambria Math"/>
                      </a:rPr>
                      <m:t>𝜇</m:t>
                    </m:r>
                    <m:r>
                      <a:rPr lang="en-AU" i="1">
                        <a:latin typeface="Cambria Math"/>
                        <a:ea typeface="Cambria Math"/>
                      </a:rPr>
                      <m:t> </m:t>
                    </m:r>
                  </m:oMath>
                </a14:m>
                <a:r>
                  <a:rPr lang="en-AU" dirty="0"/>
                  <a:t>:</a:t>
                </a:r>
              </a:p>
              <a:p>
                <a:pPr marL="0" indent="0" algn="ctr">
                  <a:lnSpc>
                    <a:spcPct val="120000"/>
                  </a:lnSpc>
                  <a:buClr>
                    <a:srgbClr val="0070C0"/>
                  </a:buClr>
                  <a:buSzPct val="50000"/>
                  <a:buNone/>
                </a:pPr>
                <a14:m>
                  <m:oMath xmlns:m="http://schemas.openxmlformats.org/officeDocument/2006/math">
                    <m:r>
                      <a:rPr lang="en-AU" i="1">
                        <a:latin typeface="Cambria Math"/>
                      </a:rPr>
                      <m:t>𝑄</m:t>
                    </m:r>
                    <m:r>
                      <a:rPr lang="en-AU" i="1">
                        <a:latin typeface="Cambria Math"/>
                      </a:rPr>
                      <m:t>=</m:t>
                    </m:r>
                    <m:r>
                      <a:rPr lang="en-AU" i="1" smtClean="0">
                        <a:latin typeface="Cambria Math"/>
                        <a:ea typeface="Cambria Math"/>
                      </a:rPr>
                      <m:t>𝛼</m:t>
                    </m:r>
                    <m:r>
                      <a:rPr lang="en-AU" i="1">
                        <a:latin typeface="Cambria Math"/>
                      </a:rPr>
                      <m:t>𝑒</m:t>
                    </m:r>
                    <m:r>
                      <a:rPr lang="en-AU" i="1">
                        <a:latin typeface="Cambria Math"/>
                      </a:rPr>
                      <m:t>+</m:t>
                    </m:r>
                    <m:r>
                      <a:rPr lang="en-AU" i="1">
                        <a:latin typeface="Cambria Math"/>
                        <a:ea typeface="Cambria Math"/>
                      </a:rPr>
                      <m:t>𝜇</m:t>
                    </m:r>
                  </m:oMath>
                </a14:m>
                <a:r>
                  <a:rPr lang="en-AU" dirty="0"/>
                  <a:t> </a:t>
                </a:r>
              </a:p>
              <a:p>
                <a:pPr marL="361950" indent="-361950">
                  <a:lnSpc>
                    <a:spcPct val="120000"/>
                  </a:lnSpc>
                  <a:buClr>
                    <a:srgbClr val="0070C0"/>
                  </a:buClr>
                  <a:buSzPct val="50000"/>
                  <a:buFont typeface="Wingdings" panose="05000000000000000000" pitchFamily="2" charset="2"/>
                  <a:buChar char="q"/>
                </a:pPr>
                <a:r>
                  <a:rPr lang="en-AU" dirty="0"/>
                  <a:t>Bigger </a:t>
                </a:r>
                <a14:m>
                  <m:oMath xmlns:m="http://schemas.openxmlformats.org/officeDocument/2006/math">
                    <m:r>
                      <a:rPr lang="en-AU" i="1">
                        <a:latin typeface="Cambria Math"/>
                      </a:rPr>
                      <m:t>𝑄</m:t>
                    </m:r>
                    <m:r>
                      <a:rPr lang="en-AU" i="1">
                        <a:latin typeface="Cambria Math"/>
                      </a:rPr>
                      <m:t> </m:t>
                    </m:r>
                  </m:oMath>
                </a14:m>
                <a:r>
                  <a:rPr lang="en-AU" dirty="0"/>
                  <a:t> is better and can be observed at zero cost. </a:t>
                </a:r>
              </a:p>
              <a:p>
                <a:pPr marL="361950" indent="-361950">
                  <a:lnSpc>
                    <a:spcPct val="120000"/>
                  </a:lnSpc>
                  <a:buClr>
                    <a:srgbClr val="0070C0"/>
                  </a:buClr>
                  <a:buSzPct val="50000"/>
                  <a:buFont typeface="Wingdings" panose="05000000000000000000" pitchFamily="2" charset="2"/>
                  <a:buChar char="q"/>
                </a:pPr>
                <a:r>
                  <a:rPr lang="en-AU" dirty="0"/>
                  <a:t>There is only one observable measure of performance, </a:t>
                </a:r>
                <a14:m>
                  <m:oMath xmlns:m="http://schemas.openxmlformats.org/officeDocument/2006/math">
                    <m:r>
                      <a:rPr lang="en-AU" i="1">
                        <a:latin typeface="Cambria Math"/>
                      </a:rPr>
                      <m:t>𝑄</m:t>
                    </m:r>
                  </m:oMath>
                </a14:m>
                <a:r>
                  <a:rPr lang="en-AU" dirty="0"/>
                  <a:t>. </a:t>
                </a:r>
              </a:p>
              <a:p>
                <a:pPr marL="361950" indent="-361950">
                  <a:lnSpc>
                    <a:spcPct val="120000"/>
                  </a:lnSpc>
                  <a:buClr>
                    <a:srgbClr val="0070C0"/>
                  </a:buClr>
                  <a:buSzPct val="50000"/>
                  <a:buFont typeface="Wingdings" panose="05000000000000000000" pitchFamily="2" charset="2"/>
                  <a:buChar char="q"/>
                </a:pPr>
                <a:r>
                  <a:rPr lang="en-AU" dirty="0"/>
                  <a:t>There is no team production nor gaming or distortion of </a:t>
                </a:r>
                <a14:m>
                  <m:oMath xmlns:m="http://schemas.openxmlformats.org/officeDocument/2006/math">
                    <m:r>
                      <a:rPr lang="en-AU" i="1">
                        <a:latin typeface="Cambria Math"/>
                      </a:rPr>
                      <m:t>𝑄</m:t>
                    </m:r>
                  </m:oMath>
                </a14:m>
                <a:r>
                  <a:rPr lang="en-AU" dirty="0"/>
                  <a:t>.</a:t>
                </a:r>
              </a:p>
              <a:p>
                <a:pPr marL="361950" indent="-361950">
                  <a:lnSpc>
                    <a:spcPct val="120000"/>
                  </a:lnSpc>
                  <a:buClr>
                    <a:srgbClr val="0070C0"/>
                  </a:buClr>
                  <a:buSzPct val="50000"/>
                  <a:buFont typeface="Wingdings" panose="05000000000000000000" pitchFamily="2" charset="2"/>
                  <a:buChar char="q"/>
                </a:pPr>
                <a:r>
                  <a:rPr lang="en-AU" dirty="0"/>
                  <a:t>Mutually beneficial contracts are feasible. </a:t>
                </a:r>
              </a:p>
              <a:p>
                <a:pPr marL="0" indent="0">
                  <a:lnSpc>
                    <a:spcPct val="120000"/>
                  </a:lnSpc>
                  <a:buClr>
                    <a:srgbClr val="0070C0"/>
                  </a:buClr>
                  <a:buSzPct val="50000"/>
                  <a:buNone/>
                </a:pPr>
                <a:endParaRPr lang="en-AU" dirty="0"/>
              </a:p>
              <a:p>
                <a:pPr marL="806450" indent="-447675">
                  <a:lnSpc>
                    <a:spcPct val="120000"/>
                  </a:lnSpc>
                  <a:buClr>
                    <a:srgbClr val="0070C0"/>
                  </a:buClr>
                  <a:buSzPct val="50000"/>
                  <a:buFont typeface="Wingdings" panose="05000000000000000000" pitchFamily="2" charset="2"/>
                  <a:buChar char="v"/>
                </a:pPr>
                <a:endParaRPr lang="en-AU" i="1" dirty="0">
                  <a:solidFill>
                    <a:schemeClr val="bg2">
                      <a:lumMod val="50000"/>
                    </a:schemeClr>
                  </a:solidFill>
                </a:endParaRPr>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58" t="-700" b="-2801"/>
                </a:stretch>
              </a:blipFill>
            </p:spPr>
            <p:txBody>
              <a:bodyPr/>
              <a:lstStyle/>
              <a:p>
                <a:r>
                  <a:rPr lang="en-AU">
                    <a:noFill/>
                  </a:rPr>
                  <a:t> </a:t>
                </a:r>
              </a:p>
            </p:txBody>
          </p:sp>
        </mc:Fallback>
      </mc:AlternateContent>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6</a:t>
            </a:fld>
            <a:endParaRPr lang="en-AU"/>
          </a:p>
        </p:txBody>
      </p:sp>
    </p:spTree>
    <p:extLst>
      <p:ext uri="{BB962C8B-B14F-4D97-AF65-F5344CB8AC3E}">
        <p14:creationId xmlns:p14="http://schemas.microsoft.com/office/powerpoint/2010/main" val="473454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Individual Performance Evaluation</a:t>
            </a:r>
            <a:endParaRPr lang="en-AU" b="1" i="1" dirty="0">
              <a:solidFill>
                <a:srgbClr val="00206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7500" lnSpcReduction="20000"/>
              </a:bodyPr>
              <a:lstStyle/>
              <a:p>
                <a:pPr marL="355600" indent="-355600">
                  <a:lnSpc>
                    <a:spcPct val="120000"/>
                  </a:lnSpc>
                  <a:buClr>
                    <a:srgbClr val="0070C0"/>
                  </a:buClr>
                  <a:buSzPct val="50000"/>
                  <a:buFont typeface="Wingdings" panose="05000000000000000000" pitchFamily="2" charset="2"/>
                  <a:buChar char="q"/>
                </a:pPr>
                <a:r>
                  <a:rPr lang="en-AU" dirty="0"/>
                  <a:t>Question is what </a:t>
                </a:r>
                <a14:m>
                  <m:oMath xmlns:m="http://schemas.openxmlformats.org/officeDocument/2006/math">
                    <m:r>
                      <a:rPr lang="en-AU" i="1">
                        <a:latin typeface="Cambria Math"/>
                        <a:ea typeface="Cambria Math"/>
                      </a:rPr>
                      <m:t>𝛽</m:t>
                    </m:r>
                  </m:oMath>
                </a14:m>
                <a:r>
                  <a:rPr lang="en-AU" i="1" dirty="0">
                    <a:ea typeface="Cambria Math"/>
                  </a:rPr>
                  <a:t> </a:t>
                </a:r>
                <a:r>
                  <a:rPr lang="en-AU" dirty="0">
                    <a:ea typeface="Cambria Math"/>
                  </a:rPr>
                  <a:t>to set?</a:t>
                </a:r>
              </a:p>
              <a:p>
                <a:pPr marL="355600" indent="-355600">
                  <a:lnSpc>
                    <a:spcPct val="120000"/>
                  </a:lnSpc>
                  <a:buClr>
                    <a:srgbClr val="0070C0"/>
                  </a:buClr>
                  <a:buSzPct val="50000"/>
                  <a:buFont typeface="Wingdings" panose="05000000000000000000" pitchFamily="2" charset="2"/>
                  <a:buChar char="q"/>
                </a:pPr>
                <a:r>
                  <a:rPr lang="en-AU" dirty="0"/>
                  <a:t>Consider ‘Conrad’, for whom:</a:t>
                </a:r>
              </a:p>
              <a:p>
                <a:pPr marL="0" indent="1438275" algn="ctr">
                  <a:lnSpc>
                    <a:spcPct val="120000"/>
                  </a:lnSpc>
                  <a:buClr>
                    <a:srgbClr val="0070C0"/>
                  </a:buClr>
                  <a:buSzPct val="50000"/>
                  <a:buNone/>
                </a:pPr>
                <a14:m>
                  <m:oMath xmlns:m="http://schemas.openxmlformats.org/officeDocument/2006/math">
                    <m:r>
                      <a:rPr lang="en-AU" i="1">
                        <a:latin typeface="Cambria Math"/>
                      </a:rPr>
                      <m:t>𝑄</m:t>
                    </m:r>
                    <m:r>
                      <a:rPr lang="en-AU" i="1">
                        <a:latin typeface="Cambria Math"/>
                      </a:rPr>
                      <m:t>=5</m:t>
                    </m:r>
                    <m:sSub>
                      <m:sSubPr>
                        <m:ctrlPr>
                          <a:rPr lang="en-AU" b="0" i="1" smtClean="0">
                            <a:latin typeface="Cambria Math" panose="02040503050406030204" pitchFamily="18" charset="0"/>
                            <a:ea typeface="Cambria Math"/>
                          </a:rPr>
                        </m:ctrlPr>
                      </m:sSubPr>
                      <m:e>
                        <m:r>
                          <a:rPr lang="en-AU" b="0" i="1" smtClean="0">
                            <a:latin typeface="Cambria Math"/>
                            <a:ea typeface="Cambria Math"/>
                          </a:rPr>
                          <m:t>𝑒</m:t>
                        </m:r>
                      </m:e>
                      <m:sub>
                        <m:r>
                          <a:rPr lang="en-AU" b="0" i="1" smtClean="0">
                            <a:latin typeface="Cambria Math"/>
                            <a:ea typeface="Cambria Math"/>
                          </a:rPr>
                          <m:t>𝑐</m:t>
                        </m:r>
                      </m:sub>
                    </m:sSub>
                    <m:r>
                      <a:rPr lang="en-AU" i="1">
                        <a:latin typeface="Cambria Math"/>
                      </a:rPr>
                      <m:t>+</m:t>
                    </m:r>
                    <m:sSub>
                      <m:sSubPr>
                        <m:ctrlPr>
                          <a:rPr lang="en-AU" i="1" smtClean="0">
                            <a:latin typeface="Cambria Math" panose="02040503050406030204" pitchFamily="18" charset="0"/>
                          </a:rPr>
                        </m:ctrlPr>
                      </m:sSubPr>
                      <m:e>
                        <m:r>
                          <a:rPr lang="en-AU" i="1">
                            <a:latin typeface="Cambria Math"/>
                            <a:ea typeface="Cambria Math"/>
                          </a:rPr>
                          <m:t>𝜇</m:t>
                        </m:r>
                      </m:e>
                      <m:sub>
                        <m:r>
                          <a:rPr lang="en-AU" b="0" i="1" smtClean="0">
                            <a:latin typeface="Cambria Math"/>
                          </a:rPr>
                          <m:t>𝑐</m:t>
                        </m:r>
                      </m:sub>
                    </m:sSub>
                  </m:oMath>
                </a14:m>
                <a:r>
                  <a:rPr lang="en-AU" dirty="0"/>
                  <a:t>		(1)</a:t>
                </a:r>
              </a:p>
              <a:p>
                <a:pPr marL="0" indent="0" algn="ctr">
                  <a:lnSpc>
                    <a:spcPct val="120000"/>
                  </a:lnSpc>
                  <a:buClr>
                    <a:srgbClr val="0070C0"/>
                  </a:buClr>
                  <a:buSzPct val="50000"/>
                  <a:buNone/>
                </a:pPr>
                <a14:m>
                  <m:oMathPara xmlns:m="http://schemas.openxmlformats.org/officeDocument/2006/math">
                    <m:oMathParaPr>
                      <m:jc m:val="centerGroup"/>
                    </m:oMathParaPr>
                    <m:oMath xmlns:m="http://schemas.openxmlformats.org/officeDocument/2006/math">
                      <m:sSub>
                        <m:sSubPr>
                          <m:ctrlPr>
                            <a:rPr lang="en-AU" i="1" smtClean="0">
                              <a:latin typeface="Cambria Math" panose="02040503050406030204" pitchFamily="18" charset="0"/>
                              <a:ea typeface="Cambria Math"/>
                            </a:rPr>
                          </m:ctrlPr>
                        </m:sSubPr>
                        <m:e>
                          <m:r>
                            <a:rPr lang="en-AU" i="1">
                              <a:latin typeface="Cambria Math"/>
                              <a:ea typeface="Cambria Math"/>
                            </a:rPr>
                            <m:t>𝜇</m:t>
                          </m:r>
                        </m:e>
                        <m:sub>
                          <m:r>
                            <a:rPr lang="en-AU" b="0" i="1" smtClean="0">
                              <a:latin typeface="Cambria Math"/>
                              <a:ea typeface="Cambria Math"/>
                            </a:rPr>
                            <m:t>𝑐</m:t>
                          </m:r>
                        </m:sub>
                      </m:sSub>
                      <m:r>
                        <a:rPr lang="en-AU" i="1">
                          <a:latin typeface="Cambria Math"/>
                          <a:ea typeface="Cambria Math"/>
                        </a:rPr>
                        <m:t>~</m:t>
                      </m:r>
                      <m:d>
                        <m:dPr>
                          <m:ctrlPr>
                            <a:rPr lang="en-AU" i="1">
                              <a:latin typeface="Cambria Math" panose="02040503050406030204" pitchFamily="18" charset="0"/>
                              <a:ea typeface="Cambria Math"/>
                            </a:rPr>
                          </m:ctrlPr>
                        </m:dPr>
                        <m:e>
                          <m:r>
                            <a:rPr lang="en-AU" i="1">
                              <a:latin typeface="Cambria Math"/>
                              <a:ea typeface="Cambria Math"/>
                            </a:rPr>
                            <m:t>0, </m:t>
                          </m:r>
                          <m:sSubSup>
                            <m:sSubSupPr>
                              <m:ctrlPr>
                                <a:rPr lang="en-AU" i="1">
                                  <a:latin typeface="Cambria Math" panose="02040503050406030204" pitchFamily="18" charset="0"/>
                                  <a:ea typeface="Cambria Math"/>
                                </a:rPr>
                              </m:ctrlPr>
                            </m:sSubSupPr>
                            <m:e>
                              <m:r>
                                <a:rPr lang="en-AU" i="1">
                                  <a:latin typeface="Cambria Math"/>
                                  <a:ea typeface="Cambria Math"/>
                                </a:rPr>
                                <m:t>𝜎</m:t>
                              </m:r>
                            </m:e>
                            <m:sub/>
                            <m:sup>
                              <m:r>
                                <a:rPr lang="en-AU" i="1">
                                  <a:latin typeface="Cambria Math"/>
                                  <a:ea typeface="Cambria Math"/>
                                </a:rPr>
                                <m:t>2</m:t>
                              </m:r>
                            </m:sup>
                          </m:sSubSup>
                        </m:e>
                      </m:d>
                    </m:oMath>
                  </m:oMathPara>
                </a14:m>
                <a:endParaRPr lang="en-AU" dirty="0"/>
              </a:p>
              <a:p>
                <a:pPr marL="361950" indent="-361950">
                  <a:lnSpc>
                    <a:spcPct val="120000"/>
                  </a:lnSpc>
                  <a:buClr>
                    <a:srgbClr val="0070C0"/>
                  </a:buClr>
                  <a:buSzPct val="50000"/>
                  <a:buFont typeface="Wingdings" panose="05000000000000000000" pitchFamily="2" charset="2"/>
                  <a:buChar char="q"/>
                </a:pPr>
                <a:r>
                  <a:rPr lang="en-AU" dirty="0"/>
                  <a:t>What types of things might cause </a:t>
                </a:r>
                <a14:m>
                  <m:oMath xmlns:m="http://schemas.openxmlformats.org/officeDocument/2006/math">
                    <m:sSub>
                      <m:sSubPr>
                        <m:ctrlPr>
                          <a:rPr lang="en-AU" i="1">
                            <a:latin typeface="Cambria Math" panose="02040503050406030204" pitchFamily="18" charset="0"/>
                            <a:ea typeface="Cambria Math"/>
                          </a:rPr>
                        </m:ctrlPr>
                      </m:sSubPr>
                      <m:e>
                        <m:r>
                          <a:rPr lang="en-AU" i="1">
                            <a:latin typeface="Cambria Math"/>
                            <a:ea typeface="Cambria Math"/>
                          </a:rPr>
                          <m:t>𝜇</m:t>
                        </m:r>
                      </m:e>
                      <m:sub>
                        <m:r>
                          <a:rPr lang="en-AU" i="1">
                            <a:latin typeface="Cambria Math"/>
                            <a:ea typeface="Cambria Math"/>
                          </a:rPr>
                          <m:t>𝑐</m:t>
                        </m:r>
                      </m:sub>
                    </m:sSub>
                  </m:oMath>
                </a14:m>
                <a:r>
                  <a:rPr lang="en-AU" dirty="0"/>
                  <a:t> to change?</a:t>
                </a:r>
              </a:p>
              <a:p>
                <a:pPr marL="714375" indent="-352425">
                  <a:lnSpc>
                    <a:spcPct val="120000"/>
                  </a:lnSpc>
                  <a:buClr>
                    <a:srgbClr val="0070C0"/>
                  </a:buClr>
                  <a:buSzPct val="50000"/>
                  <a:buFont typeface="Wingdings" panose="05000000000000000000" pitchFamily="2" charset="2"/>
                  <a:buChar char="v"/>
                </a:pPr>
                <a:r>
                  <a:rPr lang="en-AU" i="1" dirty="0">
                    <a:solidFill>
                      <a:schemeClr val="bg2">
                        <a:lumMod val="25000"/>
                      </a:schemeClr>
                    </a:solidFill>
                  </a:rPr>
                  <a:t>Receipt of low quality parts</a:t>
                </a:r>
              </a:p>
              <a:p>
                <a:pPr marL="714375" indent="-352425">
                  <a:lnSpc>
                    <a:spcPct val="120000"/>
                  </a:lnSpc>
                  <a:buClr>
                    <a:srgbClr val="0070C0"/>
                  </a:buClr>
                  <a:buSzPct val="50000"/>
                  <a:buFont typeface="Wingdings" panose="05000000000000000000" pitchFamily="2" charset="2"/>
                  <a:buChar char="v"/>
                </a:pPr>
                <a:r>
                  <a:rPr lang="en-AU" i="1" dirty="0">
                    <a:solidFill>
                      <a:schemeClr val="bg2">
                        <a:lumMod val="25000"/>
                      </a:schemeClr>
                    </a:solidFill>
                  </a:rPr>
                  <a:t>Delays in receiving parts</a:t>
                </a:r>
              </a:p>
              <a:p>
                <a:pPr marL="714375" indent="-352425">
                  <a:lnSpc>
                    <a:spcPct val="120000"/>
                  </a:lnSpc>
                  <a:buClr>
                    <a:srgbClr val="0070C0"/>
                  </a:buClr>
                  <a:buSzPct val="50000"/>
                  <a:buFont typeface="Wingdings" panose="05000000000000000000" pitchFamily="2" charset="2"/>
                  <a:buChar char="v"/>
                </a:pPr>
                <a:r>
                  <a:rPr lang="en-AU" i="1" dirty="0">
                    <a:solidFill>
                      <a:schemeClr val="bg2">
                        <a:lumMod val="25000"/>
                      </a:schemeClr>
                    </a:solidFill>
                  </a:rPr>
                  <a:t>Distractions on the job…</a:t>
                </a:r>
              </a:p>
              <a:p>
                <a:pPr marL="361950" indent="-361950">
                  <a:lnSpc>
                    <a:spcPct val="120000"/>
                  </a:lnSpc>
                  <a:buClr>
                    <a:srgbClr val="0070C0"/>
                  </a:buClr>
                  <a:buSzPct val="50000"/>
                  <a:buFont typeface="Wingdings" panose="05000000000000000000" pitchFamily="2" charset="2"/>
                  <a:buChar char="q"/>
                </a:pPr>
                <a:r>
                  <a:rPr lang="en-AU" dirty="0"/>
                  <a:t>What might you do if (1) is unknown?</a:t>
                </a:r>
              </a:p>
              <a:p>
                <a:pPr marL="0" indent="0">
                  <a:lnSpc>
                    <a:spcPct val="120000"/>
                  </a:lnSpc>
                  <a:buClr>
                    <a:srgbClr val="0070C0"/>
                  </a:buClr>
                  <a:buSzPct val="50000"/>
                  <a:buNone/>
                </a:pPr>
                <a:endParaRPr lang="en-AU" dirty="0"/>
              </a:p>
              <a:p>
                <a:pPr marL="806450" indent="-447675">
                  <a:lnSpc>
                    <a:spcPct val="120000"/>
                  </a:lnSpc>
                  <a:buClr>
                    <a:srgbClr val="0070C0"/>
                  </a:buClr>
                  <a:buSzPct val="50000"/>
                  <a:buFont typeface="Wingdings" panose="05000000000000000000" pitchFamily="2" charset="2"/>
                  <a:buChar char="v"/>
                </a:pPr>
                <a:endParaRPr lang="en-AU" i="1" dirty="0">
                  <a:solidFill>
                    <a:schemeClr val="bg2">
                      <a:lumMod val="50000"/>
                    </a:schemeClr>
                  </a:solidFill>
                </a:endParaRPr>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t="-840"/>
                </a:stretch>
              </a:blipFill>
            </p:spPr>
            <p:txBody>
              <a:bodyPr/>
              <a:lstStyle/>
              <a:p>
                <a:r>
                  <a:rPr lang="en-AU">
                    <a:noFill/>
                  </a:rPr>
                  <a:t> </a:t>
                </a:r>
              </a:p>
            </p:txBody>
          </p:sp>
        </mc:Fallback>
      </mc:AlternateContent>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7</a:t>
            </a:fld>
            <a:endParaRPr lang="en-AU"/>
          </a:p>
        </p:txBody>
      </p:sp>
    </p:spTree>
    <p:extLst>
      <p:ext uri="{BB962C8B-B14F-4D97-AF65-F5344CB8AC3E}">
        <p14:creationId xmlns:p14="http://schemas.microsoft.com/office/powerpoint/2010/main" val="3912197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Individual Performance Evaluation</a:t>
            </a:r>
            <a:endParaRPr lang="en-AU" b="1" i="1" dirty="0">
              <a:solidFill>
                <a:srgbClr val="002060"/>
              </a:solidFill>
            </a:endParaRPr>
          </a:p>
        </p:txBody>
      </p:sp>
      <p:sp>
        <p:nvSpPr>
          <p:cNvPr id="3" name="Content Placeholder 2"/>
          <p:cNvSpPr>
            <a:spLocks noGrp="1"/>
          </p:cNvSpPr>
          <p:nvPr>
            <p:ph idx="1"/>
          </p:nvPr>
        </p:nvSpPr>
        <p:spPr>
          <a:xfrm>
            <a:off x="838200" y="1609725"/>
            <a:ext cx="10515600" cy="4567238"/>
          </a:xfrm>
        </p:spPr>
        <p:txBody>
          <a:bodyPr>
            <a:normAutofit fontScale="70000" lnSpcReduction="20000"/>
          </a:bodyPr>
          <a:lstStyle/>
          <a:p>
            <a:pPr marL="361950" indent="-361950">
              <a:lnSpc>
                <a:spcPct val="120000"/>
              </a:lnSpc>
              <a:buClr>
                <a:srgbClr val="0070C0"/>
              </a:buClr>
              <a:buSzPct val="50000"/>
              <a:buFont typeface="Wingdings" panose="05000000000000000000" pitchFamily="2" charset="2"/>
              <a:buChar char="q"/>
            </a:pPr>
            <a:r>
              <a:rPr lang="en-AU" dirty="0"/>
              <a:t>What might you do if (1) is unknown?</a:t>
            </a:r>
          </a:p>
          <a:p>
            <a:pPr marL="361950" indent="-361950">
              <a:lnSpc>
                <a:spcPct val="120000"/>
              </a:lnSpc>
              <a:buClr>
                <a:srgbClr val="0070C0"/>
              </a:buClr>
              <a:buSzPct val="50000"/>
              <a:buFont typeface="Wingdings" panose="05000000000000000000" pitchFamily="2" charset="2"/>
              <a:buChar char="q"/>
            </a:pPr>
            <a:r>
              <a:rPr lang="en-AU" dirty="0"/>
              <a:t>You might use a ‘time and motion’ study:</a:t>
            </a:r>
          </a:p>
          <a:p>
            <a:pPr marL="714375" indent="-352425">
              <a:lnSpc>
                <a:spcPct val="120000"/>
              </a:lnSpc>
              <a:buClr>
                <a:srgbClr val="0070C0"/>
              </a:buClr>
              <a:buSzPct val="50000"/>
              <a:buFont typeface="Wingdings" panose="05000000000000000000" pitchFamily="2" charset="2"/>
              <a:buChar char="v"/>
            </a:pPr>
            <a:r>
              <a:rPr lang="en-AU" i="1" dirty="0">
                <a:solidFill>
                  <a:schemeClr val="bg2">
                    <a:lumMod val="25000"/>
                  </a:schemeClr>
                </a:solidFill>
              </a:rPr>
              <a:t>Might have to be redone periodically – why?</a:t>
            </a:r>
          </a:p>
          <a:p>
            <a:pPr marL="714375" indent="-352425">
              <a:lnSpc>
                <a:spcPct val="120000"/>
              </a:lnSpc>
              <a:buClr>
                <a:srgbClr val="0070C0"/>
              </a:buClr>
              <a:buSzPct val="50000"/>
              <a:buFont typeface="Wingdings" panose="05000000000000000000" pitchFamily="2" charset="2"/>
              <a:buChar char="v"/>
            </a:pPr>
            <a:r>
              <a:rPr lang="en-AU" i="1" dirty="0">
                <a:solidFill>
                  <a:schemeClr val="bg2">
                    <a:lumMod val="25000"/>
                  </a:schemeClr>
                </a:solidFill>
              </a:rPr>
              <a:t>Expensive</a:t>
            </a:r>
          </a:p>
          <a:p>
            <a:pPr marL="714375" indent="-352425">
              <a:lnSpc>
                <a:spcPct val="120000"/>
              </a:lnSpc>
              <a:buClr>
                <a:srgbClr val="0070C0"/>
              </a:buClr>
              <a:buSzPct val="50000"/>
              <a:buFont typeface="Wingdings" panose="05000000000000000000" pitchFamily="2" charset="2"/>
              <a:buChar char="v"/>
            </a:pPr>
            <a:r>
              <a:rPr lang="en-AU" i="1" dirty="0">
                <a:solidFill>
                  <a:schemeClr val="bg2">
                    <a:lumMod val="25000"/>
                  </a:schemeClr>
                </a:solidFill>
              </a:rPr>
              <a:t>Potential bias – why?</a:t>
            </a:r>
          </a:p>
          <a:p>
            <a:pPr marL="361950" indent="-361950">
              <a:lnSpc>
                <a:spcPct val="120000"/>
              </a:lnSpc>
              <a:buClr>
                <a:srgbClr val="0070C0"/>
              </a:buClr>
              <a:buSzPct val="50000"/>
              <a:buFont typeface="Wingdings" panose="05000000000000000000" pitchFamily="2" charset="2"/>
              <a:buChar char="q"/>
            </a:pPr>
            <a:r>
              <a:rPr lang="en-AU" dirty="0"/>
              <a:t>Analysis of historical data:</a:t>
            </a:r>
          </a:p>
          <a:p>
            <a:pPr marL="714375" indent="-352425">
              <a:lnSpc>
                <a:spcPct val="120000"/>
              </a:lnSpc>
              <a:buClr>
                <a:srgbClr val="0070C0"/>
              </a:buClr>
              <a:buSzPct val="50000"/>
              <a:buFont typeface="Wingdings" panose="05000000000000000000" pitchFamily="2" charset="2"/>
              <a:buChar char="v"/>
            </a:pPr>
            <a:r>
              <a:rPr lang="en-AU" i="1" dirty="0">
                <a:solidFill>
                  <a:schemeClr val="bg2">
                    <a:lumMod val="25000"/>
                  </a:schemeClr>
                </a:solidFill>
              </a:rPr>
              <a:t>Leads to a perverse incentive associated with the ‘ratchet effect’ associated with basing this years standard of performance on last years performance</a:t>
            </a:r>
          </a:p>
          <a:p>
            <a:pPr marL="714375" indent="-352425">
              <a:lnSpc>
                <a:spcPct val="120000"/>
              </a:lnSpc>
              <a:buClr>
                <a:srgbClr val="0070C0"/>
              </a:buClr>
              <a:buSzPct val="50000"/>
              <a:buFont typeface="Wingdings" panose="05000000000000000000" pitchFamily="2" charset="2"/>
              <a:buChar char="v"/>
            </a:pPr>
            <a:r>
              <a:rPr lang="en-AU" i="1" dirty="0">
                <a:solidFill>
                  <a:schemeClr val="bg2">
                    <a:lumMod val="25000"/>
                  </a:schemeClr>
                </a:solidFill>
              </a:rPr>
              <a:t>The potential problem is pretty obvious.</a:t>
            </a:r>
          </a:p>
          <a:p>
            <a:pPr marL="714375" indent="-352425">
              <a:lnSpc>
                <a:spcPct val="120000"/>
              </a:lnSpc>
              <a:buClr>
                <a:srgbClr val="0070C0"/>
              </a:buClr>
              <a:buSzPct val="50000"/>
              <a:buFont typeface="Wingdings" panose="05000000000000000000" pitchFamily="2" charset="2"/>
              <a:buChar char="v"/>
            </a:pPr>
            <a:r>
              <a:rPr lang="en-AU" i="1" dirty="0">
                <a:solidFill>
                  <a:schemeClr val="bg2">
                    <a:lumMod val="25000"/>
                  </a:schemeClr>
                </a:solidFill>
              </a:rPr>
              <a:t>Examples ….(Ontario Hospitals; sales person incentives; productivity improvements deferred in auto plants).</a:t>
            </a:r>
          </a:p>
          <a:p>
            <a:pPr marL="806450" indent="-447675">
              <a:lnSpc>
                <a:spcPct val="120000"/>
              </a:lnSpc>
              <a:buClr>
                <a:srgbClr val="0070C0"/>
              </a:buClr>
              <a:buSzPct val="50000"/>
              <a:buFont typeface="Wingdings" panose="05000000000000000000" pitchFamily="2" charset="2"/>
              <a:buChar char="v"/>
            </a:pPr>
            <a:endParaRPr lang="en-AU" i="1" dirty="0">
              <a:solidFill>
                <a:schemeClr val="bg2">
                  <a:lumMod val="50000"/>
                </a:schemeClr>
              </a:solidFill>
            </a:endParaRPr>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8</a:t>
            </a:fld>
            <a:endParaRPr lang="en-AU"/>
          </a:p>
        </p:txBody>
      </p:sp>
    </p:spTree>
    <p:extLst>
      <p:ext uri="{BB962C8B-B14F-4D97-AF65-F5344CB8AC3E}">
        <p14:creationId xmlns:p14="http://schemas.microsoft.com/office/powerpoint/2010/main" val="1234552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solidFill>
                  <a:srgbClr val="002060"/>
                </a:solidFill>
              </a:rPr>
              <a:t>Measurement Costs of IPE</a:t>
            </a:r>
            <a:endParaRPr lang="en-AU" b="1" i="1" dirty="0">
              <a:solidFill>
                <a:srgbClr val="00206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pPr marL="361950" indent="-361950">
                  <a:lnSpc>
                    <a:spcPct val="120000"/>
                  </a:lnSpc>
                  <a:buClr>
                    <a:srgbClr val="0070C0"/>
                  </a:buClr>
                  <a:buSzPct val="50000"/>
                  <a:buFont typeface="Wingdings" panose="05000000000000000000" pitchFamily="2" charset="2"/>
                  <a:buChar char="q"/>
                </a:pPr>
                <a:r>
                  <a:rPr lang="en-AU" dirty="0"/>
                  <a:t>Usually measuring output or effort is costly even if done imperfectly </a:t>
                </a:r>
                <a:r>
                  <a:rPr lang="en-AU" i="1" dirty="0"/>
                  <a:t>–</a:t>
                </a:r>
                <a:r>
                  <a:rPr lang="en-AU" i="1" dirty="0">
                    <a:solidFill>
                      <a:schemeClr val="bg2">
                        <a:lumMod val="50000"/>
                      </a:schemeClr>
                    </a:solidFill>
                  </a:rPr>
                  <a:t> but recall discussion earlier in the semester about monitoring</a:t>
                </a:r>
              </a:p>
              <a:p>
                <a:pPr marL="361950" indent="-361950">
                  <a:lnSpc>
                    <a:spcPct val="120000"/>
                  </a:lnSpc>
                  <a:buClr>
                    <a:srgbClr val="0070C0"/>
                  </a:buClr>
                  <a:buSzPct val="50000"/>
                  <a:buFont typeface="Wingdings" panose="05000000000000000000" pitchFamily="2" charset="2"/>
                  <a:buChar char="q"/>
                </a:pPr>
                <a:r>
                  <a:rPr lang="en-AU" dirty="0"/>
                  <a:t>What this serves to highlight in a very simple way is that there is a need to balance the cost of measuring with the benefits of doing so.</a:t>
                </a:r>
              </a:p>
              <a:p>
                <a:pPr marL="361950" indent="-361950">
                  <a:lnSpc>
                    <a:spcPct val="120000"/>
                  </a:lnSpc>
                  <a:buClr>
                    <a:srgbClr val="0070C0"/>
                  </a:buClr>
                  <a:buSzPct val="50000"/>
                  <a:buFont typeface="Wingdings" panose="05000000000000000000" pitchFamily="2" charset="2"/>
                  <a:buChar char="q"/>
                </a:pPr>
                <a:r>
                  <a:rPr lang="en-AU" dirty="0"/>
                  <a:t>Recall the </a:t>
                </a:r>
                <a:r>
                  <a:rPr lang="en-AU" b="1" i="1" dirty="0" err="1">
                    <a:solidFill>
                      <a:srgbClr val="FF0000"/>
                    </a:solidFill>
                  </a:rPr>
                  <a:t>informativeness</a:t>
                </a:r>
                <a:r>
                  <a:rPr lang="en-AU" b="1" i="1" dirty="0">
                    <a:solidFill>
                      <a:srgbClr val="FF0000"/>
                    </a:solidFill>
                  </a:rPr>
                  <a:t> principle </a:t>
                </a:r>
                <a:r>
                  <a:rPr lang="en-AU" i="1" dirty="0"/>
                  <a:t>–</a:t>
                </a:r>
                <a:r>
                  <a:rPr lang="en-AU" i="1" dirty="0">
                    <a:solidFill>
                      <a:schemeClr val="bg2">
                        <a:lumMod val="50000"/>
                      </a:schemeClr>
                    </a:solidFill>
                  </a:rPr>
                  <a:t> whenever low cost information is available, it should be used in assessing performance. Benefits include reduction in risk premium that must be paid to employees.</a:t>
                </a:r>
                <a:endParaRPr lang="en-AU" dirty="0"/>
              </a:p>
              <a:p>
                <a:pPr marL="361950" indent="-361950">
                  <a:lnSpc>
                    <a:spcPct val="120000"/>
                  </a:lnSpc>
                  <a:buClr>
                    <a:srgbClr val="0070C0"/>
                  </a:buClr>
                  <a:buSzPct val="50000"/>
                  <a:buFont typeface="Wingdings" panose="05000000000000000000" pitchFamily="2" charset="2"/>
                  <a:buChar char="q"/>
                </a:pPr>
                <a:r>
                  <a:rPr lang="en-AU" dirty="0"/>
                  <a:t>The choice of </a:t>
                </a:r>
                <a14:m>
                  <m:oMath xmlns:m="http://schemas.openxmlformats.org/officeDocument/2006/math">
                    <m:r>
                      <a:rPr lang="en-AU" i="1">
                        <a:latin typeface="Cambria Math"/>
                        <a:ea typeface="Cambria Math"/>
                      </a:rPr>
                      <m:t>𝛽</m:t>
                    </m:r>
                  </m:oMath>
                </a14:m>
                <a:r>
                  <a:rPr lang="en-AU" i="1" dirty="0">
                    <a:ea typeface="Cambria Math"/>
                  </a:rPr>
                  <a:t> </a:t>
                </a:r>
                <a:r>
                  <a:rPr lang="en-AU" dirty="0">
                    <a:ea typeface="Cambria Math"/>
                  </a:rPr>
                  <a:t>(in the compensation schedule) and the choice of how much to spend measuring performance should be jointly determined  </a:t>
                </a:r>
                <a:endParaRPr lang="en-AU" dirty="0"/>
              </a:p>
              <a:p>
                <a:pPr marL="0" indent="0">
                  <a:lnSpc>
                    <a:spcPct val="120000"/>
                  </a:lnSpc>
                  <a:buClr>
                    <a:srgbClr val="0070C0"/>
                  </a:buClr>
                  <a:buSzPct val="50000"/>
                  <a:buNone/>
                </a:pPr>
                <a:endParaRPr lang="en-AU" dirty="0"/>
              </a:p>
              <a:p>
                <a:pPr marL="806450" indent="-447675">
                  <a:lnSpc>
                    <a:spcPct val="120000"/>
                  </a:lnSpc>
                  <a:buClr>
                    <a:srgbClr val="0070C0"/>
                  </a:buClr>
                  <a:buSzPct val="50000"/>
                  <a:buFont typeface="Wingdings" panose="05000000000000000000" pitchFamily="2" charset="2"/>
                  <a:buChar char="v"/>
                </a:pPr>
                <a:endParaRPr lang="en-AU" i="1" dirty="0">
                  <a:solidFill>
                    <a:schemeClr val="bg2">
                      <a:lumMod val="50000"/>
                    </a:schemeClr>
                  </a:solidFill>
                </a:endParaRPr>
              </a:p>
              <a:p>
                <a:pPr marL="711200" indent="0">
                  <a:buClr>
                    <a:srgbClr val="0070C0"/>
                  </a:buClr>
                  <a:buSzPct val="50000"/>
                  <a:buFont typeface="Wingdings" panose="05000000000000000000" pitchFamily="2" charset="2"/>
                  <a:buChar char="v"/>
                </a:pPr>
                <a:endParaRPr lang="en-AU" dirty="0"/>
              </a:p>
              <a:p>
                <a:pPr marL="711200" indent="0">
                  <a:buClr>
                    <a:srgbClr val="0070C0"/>
                  </a:buClr>
                  <a:buSzPct val="50000"/>
                  <a:buFont typeface="Wingdings" panose="05000000000000000000" pitchFamily="2" charset="2"/>
                  <a:buChar char="v"/>
                </a:pPr>
                <a:endParaRPr lang="en-AU" dirty="0"/>
              </a:p>
              <a:p>
                <a:pPr marL="0" indent="0">
                  <a:buClr>
                    <a:srgbClr val="0070C0"/>
                  </a:buClr>
                  <a:buSzPct val="50000"/>
                  <a:buNone/>
                </a:pPr>
                <a:endParaRPr lang="en-AU" i="1" dirty="0">
                  <a:solidFill>
                    <a:schemeClr val="bg2">
                      <a:lumMod val="50000"/>
                    </a:schemeClr>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58" t="-1120" r="-1101"/>
                </a:stretch>
              </a:blipFill>
            </p:spPr>
            <p:txBody>
              <a:bodyPr/>
              <a:lstStyle/>
              <a:p>
                <a:r>
                  <a:rPr lang="en-AU">
                    <a:noFill/>
                  </a:rPr>
                  <a:t> </a:t>
                </a:r>
              </a:p>
            </p:txBody>
          </p:sp>
        </mc:Fallback>
      </mc:AlternateContent>
      <p:sp>
        <p:nvSpPr>
          <p:cNvPr id="4" name="Footer Placeholder 3"/>
          <p:cNvSpPr>
            <a:spLocks noGrp="1"/>
          </p:cNvSpPr>
          <p:nvPr>
            <p:ph type="ftr" sz="quarter" idx="11"/>
          </p:nvPr>
        </p:nvSpPr>
        <p:spPr/>
        <p:txBody>
          <a:bodyPr/>
          <a:lstStyle/>
          <a:p>
            <a:r>
              <a:rPr lang="en-AU" dirty="0"/>
              <a:t>Econ5026 Strategic Business Relationships, S2 2020</a:t>
            </a:r>
          </a:p>
        </p:txBody>
      </p:sp>
      <p:sp>
        <p:nvSpPr>
          <p:cNvPr id="5" name="Slide Number Placeholder 4"/>
          <p:cNvSpPr>
            <a:spLocks noGrp="1"/>
          </p:cNvSpPr>
          <p:nvPr>
            <p:ph type="sldNum" sz="quarter" idx="12"/>
          </p:nvPr>
        </p:nvSpPr>
        <p:spPr/>
        <p:txBody>
          <a:bodyPr/>
          <a:lstStyle/>
          <a:p>
            <a:fld id="{74D345F4-C147-47F7-8B61-3EFBC2119803}" type="slidenum">
              <a:rPr lang="en-AU" smtClean="0"/>
              <a:t>9</a:t>
            </a:fld>
            <a:endParaRPr lang="en-AU"/>
          </a:p>
        </p:txBody>
      </p:sp>
    </p:spTree>
    <p:extLst>
      <p:ext uri="{BB962C8B-B14F-4D97-AF65-F5344CB8AC3E}">
        <p14:creationId xmlns:p14="http://schemas.microsoft.com/office/powerpoint/2010/main" val="1706741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LASTSLIDEVIEWED" val="257,2,Outlin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9162</TotalTime>
  <Words>4481</Words>
  <Application>Microsoft Office PowerPoint</Application>
  <PresentationFormat>Widescreen</PresentationFormat>
  <Paragraphs>595</Paragraphs>
  <Slides>49</Slides>
  <Notes>47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49</vt:i4>
      </vt:variant>
    </vt:vector>
  </HeadingPairs>
  <TitlesOfParts>
    <vt:vector size="55" baseType="lpstr">
      <vt:lpstr>Arial</vt:lpstr>
      <vt:lpstr>Calibri</vt:lpstr>
      <vt:lpstr>Calibri Light</vt:lpstr>
      <vt:lpstr>Cambria Math</vt:lpstr>
      <vt:lpstr>Wingdings</vt:lpstr>
      <vt:lpstr>Office Theme</vt:lpstr>
      <vt:lpstr>Lecture 10 Performance Evaluation</vt:lpstr>
      <vt:lpstr>Outline</vt:lpstr>
      <vt:lpstr>Individual Performance Evaluation  at Lincoln</vt:lpstr>
      <vt:lpstr>Individual Performance Evaluation  at Lincoln</vt:lpstr>
      <vt:lpstr>Individual Performance Evaluation</vt:lpstr>
      <vt:lpstr>Individual Performance Evaluation</vt:lpstr>
      <vt:lpstr>Individual Performance Evaluation</vt:lpstr>
      <vt:lpstr>Individual Performance Evaluation</vt:lpstr>
      <vt:lpstr>Measurement Costs of IPE</vt:lpstr>
      <vt:lpstr>Opportunism</vt:lpstr>
      <vt:lpstr>Relative Performance Evaluation</vt:lpstr>
      <vt:lpstr>Relative Performance Evaluation</vt:lpstr>
      <vt:lpstr>Relative Performance Contract</vt:lpstr>
      <vt:lpstr>Relative Performance Contract</vt:lpstr>
      <vt:lpstr>Relative Performance Contract</vt:lpstr>
      <vt:lpstr>Relative Performance Contract</vt:lpstr>
      <vt:lpstr>Relative Performance Contract</vt:lpstr>
      <vt:lpstr>Relative Performance Contract</vt:lpstr>
      <vt:lpstr>Relative Performance Contract</vt:lpstr>
      <vt:lpstr>Relative Performance Contract</vt:lpstr>
      <vt:lpstr>Relative Performance Contract</vt:lpstr>
      <vt:lpstr>Subjective Performance Evaluation</vt:lpstr>
      <vt:lpstr>Subjective Performance Evaluation</vt:lpstr>
      <vt:lpstr>Evaluating Team Performance </vt:lpstr>
      <vt:lpstr>PowerPoint Presentation</vt:lpstr>
      <vt:lpstr>Evaluating Team Performance </vt:lpstr>
      <vt:lpstr>Divisional Performance Evaluation</vt:lpstr>
      <vt:lpstr>Divisional Performance Evaluation</vt:lpstr>
      <vt:lpstr>Divisional Performance Evaluation</vt:lpstr>
      <vt:lpstr>Divisional Performance Evaluation</vt:lpstr>
      <vt:lpstr>Divisional Performance Evaluation</vt:lpstr>
      <vt:lpstr>Transfer Pricing</vt:lpstr>
      <vt:lpstr>Transfer Pricing – perfect information</vt:lpstr>
      <vt:lpstr>Transfer Pricing – perfect information</vt:lpstr>
      <vt:lpstr>Transfer Pricing – asymmetric information</vt:lpstr>
      <vt:lpstr>Transfer Pricing – asymmetric information</vt:lpstr>
      <vt:lpstr>Transfer Pricing – asymmetric information</vt:lpstr>
      <vt:lpstr>Transfer Pricing – asymmetric information</vt:lpstr>
      <vt:lpstr>Transfer Pricing – asymmetric information</vt:lpstr>
      <vt:lpstr>Transfer Pricing – asymmetric information</vt:lpstr>
      <vt:lpstr>Transfer Pricing – asymmetric information</vt:lpstr>
      <vt:lpstr>Transfer Pricing – asymmetric information</vt:lpstr>
      <vt:lpstr>Transfer Pricing – asymmetric information</vt:lpstr>
      <vt:lpstr>Transfer Pricing – asymmetric information</vt:lpstr>
      <vt:lpstr>Transfer Pricing – asymmetric information</vt:lpstr>
      <vt:lpstr>Transfer Pricing – asymmetric information</vt:lpstr>
      <vt:lpstr>How to set transfer prices</vt:lpstr>
      <vt:lpstr>How to set transfer prices</vt:lpstr>
      <vt:lpstr>Where to next?</vt:lpstr>
    </vt:vector>
  </TitlesOfParts>
  <Company>University of Sydney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Econ1040  Principles of Economics</dc:title>
  <dc:creator>Stephen Whelan</dc:creator>
  <cp:lastModifiedBy>Jason A Collins</cp:lastModifiedBy>
  <cp:revision>600</cp:revision>
  <dcterms:created xsi:type="dcterms:W3CDTF">2015-02-25T21:48:00Z</dcterms:created>
  <dcterms:modified xsi:type="dcterms:W3CDTF">2020-02-10T23:06:28Z</dcterms:modified>
</cp:coreProperties>
</file>