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sldIdLst>
    <p:sldId id="256" r:id="rId2"/>
    <p:sldId id="257" r:id="rId3"/>
    <p:sldId id="295" r:id="rId4"/>
    <p:sldId id="672" r:id="rId5"/>
    <p:sldId id="734" r:id="rId6"/>
    <p:sldId id="673" r:id="rId7"/>
    <p:sldId id="744" r:id="rId8"/>
    <p:sldId id="710" r:id="rId9"/>
    <p:sldId id="735" r:id="rId10"/>
    <p:sldId id="712" r:id="rId11"/>
    <p:sldId id="736" r:id="rId12"/>
    <p:sldId id="713" r:id="rId13"/>
    <p:sldId id="714" r:id="rId14"/>
    <p:sldId id="737" r:id="rId15"/>
    <p:sldId id="738" r:id="rId16"/>
    <p:sldId id="739" r:id="rId17"/>
    <p:sldId id="740" r:id="rId18"/>
    <p:sldId id="715" r:id="rId19"/>
    <p:sldId id="742" r:id="rId20"/>
    <p:sldId id="747" r:id="rId21"/>
    <p:sldId id="743" r:id="rId22"/>
    <p:sldId id="741" r:id="rId23"/>
    <p:sldId id="716" r:id="rId24"/>
    <p:sldId id="756" r:id="rId25"/>
    <p:sldId id="717" r:id="rId26"/>
    <p:sldId id="718" r:id="rId27"/>
    <p:sldId id="719" r:id="rId28"/>
    <p:sldId id="720" r:id="rId29"/>
    <p:sldId id="721" r:id="rId30"/>
    <p:sldId id="722" r:id="rId31"/>
    <p:sldId id="748" r:id="rId32"/>
    <p:sldId id="723" r:id="rId33"/>
    <p:sldId id="724" r:id="rId34"/>
    <p:sldId id="749" r:id="rId35"/>
    <p:sldId id="725" r:id="rId36"/>
    <p:sldId id="752" r:id="rId37"/>
    <p:sldId id="750" r:id="rId38"/>
    <p:sldId id="726" r:id="rId39"/>
    <p:sldId id="727" r:id="rId40"/>
    <p:sldId id="745" r:id="rId41"/>
    <p:sldId id="728" r:id="rId42"/>
    <p:sldId id="729" r:id="rId43"/>
    <p:sldId id="746" r:id="rId44"/>
    <p:sldId id="731" r:id="rId45"/>
    <p:sldId id="732" r:id="rId46"/>
    <p:sldId id="753" r:id="rId47"/>
    <p:sldId id="754" r:id="rId48"/>
    <p:sldId id="755" r:id="rId49"/>
    <p:sldId id="733" r:id="rId50"/>
    <p:sldId id="751" r:id="rId51"/>
    <p:sldId id="711" r:id="rId52"/>
    <p:sldId id="596" r:id="rId53"/>
  </p:sldIdLst>
  <p:sldSz cx="12192000" cy="6858000"/>
  <p:notesSz cx="6858000" cy="9144000"/>
  <p:custDataLst>
    <p:tags r:id="rId5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D1F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755" autoAdjust="0"/>
    <p:restoredTop sz="94705" autoAdjust="0"/>
  </p:normalViewPr>
  <p:slideViewPr>
    <p:cSldViewPr snapToGrid="0">
      <p:cViewPr varScale="1">
        <p:scale>
          <a:sx n="61" d="100"/>
          <a:sy n="61" d="100"/>
        </p:scale>
        <p:origin x="80" y="120"/>
      </p:cViewPr>
      <p:guideLst>
        <p:guide orient="horz" pos="2160"/>
        <p:guide pos="3840"/>
      </p:guideLst>
    </p:cSldViewPr>
  </p:slideViewPr>
  <p:notesTextViewPr>
    <p:cViewPr>
      <p:scale>
        <a:sx n="1" d="1"/>
        <a:sy n="1" d="1"/>
      </p:scale>
      <p:origin x="0" y="0"/>
    </p:cViewPr>
  </p:notesTextViewPr>
  <p:sorterViewPr>
    <p:cViewPr>
      <p:scale>
        <a:sx n="100" d="100"/>
        <a:sy n="100" d="100"/>
      </p:scale>
      <p:origin x="0" y="638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gs" Target="tags/tag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B3379F-937F-4919-83C5-972AB0B9385E}" type="datetimeFigureOut">
              <a:rPr lang="en-AU" smtClean="0"/>
              <a:t>11/02/2020</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434B9F-80A5-4BFE-AF17-36279E57021D}" type="slidenum">
              <a:rPr lang="en-AU" smtClean="0"/>
              <a:t>‹#›</a:t>
            </a:fld>
            <a:endParaRPr lang="en-AU"/>
          </a:p>
        </p:txBody>
      </p:sp>
    </p:spTree>
    <p:extLst>
      <p:ext uri="{BB962C8B-B14F-4D97-AF65-F5344CB8AC3E}">
        <p14:creationId xmlns:p14="http://schemas.microsoft.com/office/powerpoint/2010/main" val="36327665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2</a:t>
            </a:fld>
            <a:endParaRPr lang="en-AU"/>
          </a:p>
        </p:txBody>
      </p:sp>
    </p:spTree>
    <p:extLst>
      <p:ext uri="{BB962C8B-B14F-4D97-AF65-F5344CB8AC3E}">
        <p14:creationId xmlns:p14="http://schemas.microsoft.com/office/powerpoint/2010/main" val="2349514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11</a:t>
            </a:fld>
            <a:endParaRPr lang="en-AU"/>
          </a:p>
        </p:txBody>
      </p:sp>
    </p:spTree>
    <p:extLst>
      <p:ext uri="{BB962C8B-B14F-4D97-AF65-F5344CB8AC3E}">
        <p14:creationId xmlns:p14="http://schemas.microsoft.com/office/powerpoint/2010/main" val="33865716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12</a:t>
            </a:fld>
            <a:endParaRPr lang="en-AU"/>
          </a:p>
        </p:txBody>
      </p:sp>
    </p:spTree>
    <p:extLst>
      <p:ext uri="{BB962C8B-B14F-4D97-AF65-F5344CB8AC3E}">
        <p14:creationId xmlns:p14="http://schemas.microsoft.com/office/powerpoint/2010/main" val="11550237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13</a:t>
            </a:fld>
            <a:endParaRPr lang="en-AU"/>
          </a:p>
        </p:txBody>
      </p:sp>
    </p:spTree>
    <p:extLst>
      <p:ext uri="{BB962C8B-B14F-4D97-AF65-F5344CB8AC3E}">
        <p14:creationId xmlns:p14="http://schemas.microsoft.com/office/powerpoint/2010/main" val="11550237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14</a:t>
            </a:fld>
            <a:endParaRPr lang="en-AU"/>
          </a:p>
        </p:txBody>
      </p:sp>
    </p:spTree>
    <p:extLst>
      <p:ext uri="{BB962C8B-B14F-4D97-AF65-F5344CB8AC3E}">
        <p14:creationId xmlns:p14="http://schemas.microsoft.com/office/powerpoint/2010/main" val="20467695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15</a:t>
            </a:fld>
            <a:endParaRPr lang="en-AU"/>
          </a:p>
        </p:txBody>
      </p:sp>
    </p:spTree>
    <p:extLst>
      <p:ext uri="{BB962C8B-B14F-4D97-AF65-F5344CB8AC3E}">
        <p14:creationId xmlns:p14="http://schemas.microsoft.com/office/powerpoint/2010/main" val="24305551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16</a:t>
            </a:fld>
            <a:endParaRPr lang="en-AU"/>
          </a:p>
        </p:txBody>
      </p:sp>
    </p:spTree>
    <p:extLst>
      <p:ext uri="{BB962C8B-B14F-4D97-AF65-F5344CB8AC3E}">
        <p14:creationId xmlns:p14="http://schemas.microsoft.com/office/powerpoint/2010/main" val="15131148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17</a:t>
            </a:fld>
            <a:endParaRPr lang="en-AU"/>
          </a:p>
        </p:txBody>
      </p:sp>
    </p:spTree>
    <p:extLst>
      <p:ext uri="{BB962C8B-B14F-4D97-AF65-F5344CB8AC3E}">
        <p14:creationId xmlns:p14="http://schemas.microsoft.com/office/powerpoint/2010/main" val="15966396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18</a:t>
            </a:fld>
            <a:endParaRPr lang="en-AU"/>
          </a:p>
        </p:txBody>
      </p:sp>
    </p:spTree>
    <p:extLst>
      <p:ext uri="{BB962C8B-B14F-4D97-AF65-F5344CB8AC3E}">
        <p14:creationId xmlns:p14="http://schemas.microsoft.com/office/powerpoint/2010/main" val="11550237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19</a:t>
            </a:fld>
            <a:endParaRPr lang="en-AU"/>
          </a:p>
        </p:txBody>
      </p:sp>
    </p:spTree>
    <p:extLst>
      <p:ext uri="{BB962C8B-B14F-4D97-AF65-F5344CB8AC3E}">
        <p14:creationId xmlns:p14="http://schemas.microsoft.com/office/powerpoint/2010/main" val="11550237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20</a:t>
            </a:fld>
            <a:endParaRPr lang="en-AU"/>
          </a:p>
        </p:txBody>
      </p:sp>
    </p:spTree>
    <p:extLst>
      <p:ext uri="{BB962C8B-B14F-4D97-AF65-F5344CB8AC3E}">
        <p14:creationId xmlns:p14="http://schemas.microsoft.com/office/powerpoint/2010/main" val="11550237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3</a:t>
            </a:fld>
            <a:endParaRPr lang="en-AU"/>
          </a:p>
        </p:txBody>
      </p:sp>
    </p:spTree>
    <p:extLst>
      <p:ext uri="{BB962C8B-B14F-4D97-AF65-F5344CB8AC3E}">
        <p14:creationId xmlns:p14="http://schemas.microsoft.com/office/powerpoint/2010/main" val="11550237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21</a:t>
            </a:fld>
            <a:endParaRPr lang="en-AU"/>
          </a:p>
        </p:txBody>
      </p:sp>
    </p:spTree>
    <p:extLst>
      <p:ext uri="{BB962C8B-B14F-4D97-AF65-F5344CB8AC3E}">
        <p14:creationId xmlns:p14="http://schemas.microsoft.com/office/powerpoint/2010/main" val="11550237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22</a:t>
            </a:fld>
            <a:endParaRPr lang="en-AU"/>
          </a:p>
        </p:txBody>
      </p:sp>
    </p:spTree>
    <p:extLst>
      <p:ext uri="{BB962C8B-B14F-4D97-AF65-F5344CB8AC3E}">
        <p14:creationId xmlns:p14="http://schemas.microsoft.com/office/powerpoint/2010/main" val="7165574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23</a:t>
            </a:fld>
            <a:endParaRPr lang="en-AU"/>
          </a:p>
        </p:txBody>
      </p:sp>
    </p:spTree>
    <p:extLst>
      <p:ext uri="{BB962C8B-B14F-4D97-AF65-F5344CB8AC3E}">
        <p14:creationId xmlns:p14="http://schemas.microsoft.com/office/powerpoint/2010/main" val="11550237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24</a:t>
            </a:fld>
            <a:endParaRPr lang="en-AU"/>
          </a:p>
        </p:txBody>
      </p:sp>
    </p:spTree>
    <p:extLst>
      <p:ext uri="{BB962C8B-B14F-4D97-AF65-F5344CB8AC3E}">
        <p14:creationId xmlns:p14="http://schemas.microsoft.com/office/powerpoint/2010/main" val="22151904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25</a:t>
            </a:fld>
            <a:endParaRPr lang="en-AU"/>
          </a:p>
        </p:txBody>
      </p:sp>
    </p:spTree>
    <p:extLst>
      <p:ext uri="{BB962C8B-B14F-4D97-AF65-F5344CB8AC3E}">
        <p14:creationId xmlns:p14="http://schemas.microsoft.com/office/powerpoint/2010/main" val="115502370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26</a:t>
            </a:fld>
            <a:endParaRPr lang="en-AU"/>
          </a:p>
        </p:txBody>
      </p:sp>
    </p:spTree>
    <p:extLst>
      <p:ext uri="{BB962C8B-B14F-4D97-AF65-F5344CB8AC3E}">
        <p14:creationId xmlns:p14="http://schemas.microsoft.com/office/powerpoint/2010/main" val="115502370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27</a:t>
            </a:fld>
            <a:endParaRPr lang="en-AU"/>
          </a:p>
        </p:txBody>
      </p:sp>
    </p:spTree>
    <p:extLst>
      <p:ext uri="{BB962C8B-B14F-4D97-AF65-F5344CB8AC3E}">
        <p14:creationId xmlns:p14="http://schemas.microsoft.com/office/powerpoint/2010/main" val="115502370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DD434B9F-80A5-4BFE-AF17-36279E57021D}" type="slidenum">
              <a:rPr lang="en-AU" smtClean="0"/>
              <a:t>28</a:t>
            </a:fld>
            <a:endParaRPr lang="en-AU"/>
          </a:p>
        </p:txBody>
      </p:sp>
    </p:spTree>
    <p:extLst>
      <p:ext uri="{BB962C8B-B14F-4D97-AF65-F5344CB8AC3E}">
        <p14:creationId xmlns:p14="http://schemas.microsoft.com/office/powerpoint/2010/main" val="11550237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29</a:t>
            </a:fld>
            <a:endParaRPr lang="en-AU"/>
          </a:p>
        </p:txBody>
      </p:sp>
    </p:spTree>
    <p:extLst>
      <p:ext uri="{BB962C8B-B14F-4D97-AF65-F5344CB8AC3E}">
        <p14:creationId xmlns:p14="http://schemas.microsoft.com/office/powerpoint/2010/main" val="115502370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30</a:t>
            </a:fld>
            <a:endParaRPr lang="en-AU"/>
          </a:p>
        </p:txBody>
      </p:sp>
    </p:spTree>
    <p:extLst>
      <p:ext uri="{BB962C8B-B14F-4D97-AF65-F5344CB8AC3E}">
        <p14:creationId xmlns:p14="http://schemas.microsoft.com/office/powerpoint/2010/main" val="11550237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4</a:t>
            </a:fld>
            <a:endParaRPr lang="en-AU"/>
          </a:p>
        </p:txBody>
      </p:sp>
    </p:spTree>
    <p:extLst>
      <p:ext uri="{BB962C8B-B14F-4D97-AF65-F5344CB8AC3E}">
        <p14:creationId xmlns:p14="http://schemas.microsoft.com/office/powerpoint/2010/main" val="11550237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31</a:t>
            </a:fld>
            <a:endParaRPr lang="en-AU"/>
          </a:p>
        </p:txBody>
      </p:sp>
    </p:spTree>
    <p:extLst>
      <p:ext uri="{BB962C8B-B14F-4D97-AF65-F5344CB8AC3E}">
        <p14:creationId xmlns:p14="http://schemas.microsoft.com/office/powerpoint/2010/main" val="115502370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32</a:t>
            </a:fld>
            <a:endParaRPr lang="en-AU"/>
          </a:p>
        </p:txBody>
      </p:sp>
    </p:spTree>
    <p:extLst>
      <p:ext uri="{BB962C8B-B14F-4D97-AF65-F5344CB8AC3E}">
        <p14:creationId xmlns:p14="http://schemas.microsoft.com/office/powerpoint/2010/main" val="115502370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33</a:t>
            </a:fld>
            <a:endParaRPr lang="en-AU"/>
          </a:p>
        </p:txBody>
      </p:sp>
    </p:spTree>
    <p:extLst>
      <p:ext uri="{BB962C8B-B14F-4D97-AF65-F5344CB8AC3E}">
        <p14:creationId xmlns:p14="http://schemas.microsoft.com/office/powerpoint/2010/main" val="115502370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34</a:t>
            </a:fld>
            <a:endParaRPr lang="en-AU"/>
          </a:p>
        </p:txBody>
      </p:sp>
    </p:spTree>
    <p:extLst>
      <p:ext uri="{BB962C8B-B14F-4D97-AF65-F5344CB8AC3E}">
        <p14:creationId xmlns:p14="http://schemas.microsoft.com/office/powerpoint/2010/main" val="115502370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35</a:t>
            </a:fld>
            <a:endParaRPr lang="en-AU"/>
          </a:p>
        </p:txBody>
      </p:sp>
    </p:spTree>
    <p:extLst>
      <p:ext uri="{BB962C8B-B14F-4D97-AF65-F5344CB8AC3E}">
        <p14:creationId xmlns:p14="http://schemas.microsoft.com/office/powerpoint/2010/main" val="115502370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36</a:t>
            </a:fld>
            <a:endParaRPr lang="en-AU"/>
          </a:p>
        </p:txBody>
      </p:sp>
    </p:spTree>
    <p:extLst>
      <p:ext uri="{BB962C8B-B14F-4D97-AF65-F5344CB8AC3E}">
        <p14:creationId xmlns:p14="http://schemas.microsoft.com/office/powerpoint/2010/main" val="411085186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37</a:t>
            </a:fld>
            <a:endParaRPr lang="en-AU"/>
          </a:p>
        </p:txBody>
      </p:sp>
    </p:spTree>
    <p:extLst>
      <p:ext uri="{BB962C8B-B14F-4D97-AF65-F5344CB8AC3E}">
        <p14:creationId xmlns:p14="http://schemas.microsoft.com/office/powerpoint/2010/main" val="115502370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38</a:t>
            </a:fld>
            <a:endParaRPr lang="en-AU"/>
          </a:p>
        </p:txBody>
      </p:sp>
    </p:spTree>
    <p:extLst>
      <p:ext uri="{BB962C8B-B14F-4D97-AF65-F5344CB8AC3E}">
        <p14:creationId xmlns:p14="http://schemas.microsoft.com/office/powerpoint/2010/main" val="115502370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39</a:t>
            </a:fld>
            <a:endParaRPr lang="en-AU"/>
          </a:p>
        </p:txBody>
      </p:sp>
    </p:spTree>
    <p:extLst>
      <p:ext uri="{BB962C8B-B14F-4D97-AF65-F5344CB8AC3E}">
        <p14:creationId xmlns:p14="http://schemas.microsoft.com/office/powerpoint/2010/main" val="115502370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40</a:t>
            </a:fld>
            <a:endParaRPr lang="en-AU"/>
          </a:p>
        </p:txBody>
      </p:sp>
    </p:spTree>
    <p:extLst>
      <p:ext uri="{BB962C8B-B14F-4D97-AF65-F5344CB8AC3E}">
        <p14:creationId xmlns:p14="http://schemas.microsoft.com/office/powerpoint/2010/main" val="11550237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5</a:t>
            </a:fld>
            <a:endParaRPr lang="en-AU"/>
          </a:p>
        </p:txBody>
      </p:sp>
    </p:spTree>
    <p:extLst>
      <p:ext uri="{BB962C8B-B14F-4D97-AF65-F5344CB8AC3E}">
        <p14:creationId xmlns:p14="http://schemas.microsoft.com/office/powerpoint/2010/main" val="33388746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41</a:t>
            </a:fld>
            <a:endParaRPr lang="en-AU"/>
          </a:p>
        </p:txBody>
      </p:sp>
    </p:spTree>
    <p:extLst>
      <p:ext uri="{BB962C8B-B14F-4D97-AF65-F5344CB8AC3E}">
        <p14:creationId xmlns:p14="http://schemas.microsoft.com/office/powerpoint/2010/main" val="385965213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42</a:t>
            </a:fld>
            <a:endParaRPr lang="en-AU"/>
          </a:p>
        </p:txBody>
      </p:sp>
    </p:spTree>
    <p:extLst>
      <p:ext uri="{BB962C8B-B14F-4D97-AF65-F5344CB8AC3E}">
        <p14:creationId xmlns:p14="http://schemas.microsoft.com/office/powerpoint/2010/main" val="74197484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43</a:t>
            </a:fld>
            <a:endParaRPr lang="en-AU"/>
          </a:p>
        </p:txBody>
      </p:sp>
    </p:spTree>
    <p:extLst>
      <p:ext uri="{BB962C8B-B14F-4D97-AF65-F5344CB8AC3E}">
        <p14:creationId xmlns:p14="http://schemas.microsoft.com/office/powerpoint/2010/main" val="360439642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44</a:t>
            </a:fld>
            <a:endParaRPr lang="en-AU"/>
          </a:p>
        </p:txBody>
      </p:sp>
    </p:spTree>
    <p:extLst>
      <p:ext uri="{BB962C8B-B14F-4D97-AF65-F5344CB8AC3E}">
        <p14:creationId xmlns:p14="http://schemas.microsoft.com/office/powerpoint/2010/main" val="365993059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45</a:t>
            </a:fld>
            <a:endParaRPr lang="en-AU"/>
          </a:p>
        </p:txBody>
      </p:sp>
    </p:spTree>
    <p:extLst>
      <p:ext uri="{BB962C8B-B14F-4D97-AF65-F5344CB8AC3E}">
        <p14:creationId xmlns:p14="http://schemas.microsoft.com/office/powerpoint/2010/main" val="253244643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46</a:t>
            </a:fld>
            <a:endParaRPr lang="en-AU"/>
          </a:p>
        </p:txBody>
      </p:sp>
    </p:spTree>
    <p:extLst>
      <p:ext uri="{BB962C8B-B14F-4D97-AF65-F5344CB8AC3E}">
        <p14:creationId xmlns:p14="http://schemas.microsoft.com/office/powerpoint/2010/main" val="248913711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47</a:t>
            </a:fld>
            <a:endParaRPr lang="en-AU"/>
          </a:p>
        </p:txBody>
      </p:sp>
    </p:spTree>
    <p:extLst>
      <p:ext uri="{BB962C8B-B14F-4D97-AF65-F5344CB8AC3E}">
        <p14:creationId xmlns:p14="http://schemas.microsoft.com/office/powerpoint/2010/main" val="255046693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48</a:t>
            </a:fld>
            <a:endParaRPr lang="en-AU"/>
          </a:p>
        </p:txBody>
      </p:sp>
    </p:spTree>
    <p:extLst>
      <p:ext uri="{BB962C8B-B14F-4D97-AF65-F5344CB8AC3E}">
        <p14:creationId xmlns:p14="http://schemas.microsoft.com/office/powerpoint/2010/main" val="323390683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49</a:t>
            </a:fld>
            <a:endParaRPr lang="en-AU"/>
          </a:p>
        </p:txBody>
      </p:sp>
    </p:spTree>
    <p:extLst>
      <p:ext uri="{BB962C8B-B14F-4D97-AF65-F5344CB8AC3E}">
        <p14:creationId xmlns:p14="http://schemas.microsoft.com/office/powerpoint/2010/main" val="204642243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50</a:t>
            </a:fld>
            <a:endParaRPr lang="en-AU"/>
          </a:p>
        </p:txBody>
      </p:sp>
    </p:spTree>
    <p:extLst>
      <p:ext uri="{BB962C8B-B14F-4D97-AF65-F5344CB8AC3E}">
        <p14:creationId xmlns:p14="http://schemas.microsoft.com/office/powerpoint/2010/main" val="25324464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6</a:t>
            </a:fld>
            <a:endParaRPr lang="en-AU"/>
          </a:p>
        </p:txBody>
      </p:sp>
    </p:spTree>
    <p:extLst>
      <p:ext uri="{BB962C8B-B14F-4D97-AF65-F5344CB8AC3E}">
        <p14:creationId xmlns:p14="http://schemas.microsoft.com/office/powerpoint/2010/main" val="115502370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51</a:t>
            </a:fld>
            <a:endParaRPr lang="en-AU"/>
          </a:p>
        </p:txBody>
      </p:sp>
    </p:spTree>
    <p:extLst>
      <p:ext uri="{BB962C8B-B14F-4D97-AF65-F5344CB8AC3E}">
        <p14:creationId xmlns:p14="http://schemas.microsoft.com/office/powerpoint/2010/main" val="115502370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52</a:t>
            </a:fld>
            <a:endParaRPr lang="en-AU"/>
          </a:p>
        </p:txBody>
      </p:sp>
    </p:spTree>
    <p:extLst>
      <p:ext uri="{BB962C8B-B14F-4D97-AF65-F5344CB8AC3E}">
        <p14:creationId xmlns:p14="http://schemas.microsoft.com/office/powerpoint/2010/main" val="11550237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7</a:t>
            </a:fld>
            <a:endParaRPr lang="en-AU"/>
          </a:p>
        </p:txBody>
      </p:sp>
    </p:spTree>
    <p:extLst>
      <p:ext uri="{BB962C8B-B14F-4D97-AF65-F5344CB8AC3E}">
        <p14:creationId xmlns:p14="http://schemas.microsoft.com/office/powerpoint/2010/main" val="11550237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8</a:t>
            </a:fld>
            <a:endParaRPr lang="en-AU"/>
          </a:p>
        </p:txBody>
      </p:sp>
    </p:spTree>
    <p:extLst>
      <p:ext uri="{BB962C8B-B14F-4D97-AF65-F5344CB8AC3E}">
        <p14:creationId xmlns:p14="http://schemas.microsoft.com/office/powerpoint/2010/main" val="11550237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9</a:t>
            </a:fld>
            <a:endParaRPr lang="en-AU"/>
          </a:p>
        </p:txBody>
      </p:sp>
    </p:spTree>
    <p:extLst>
      <p:ext uri="{BB962C8B-B14F-4D97-AF65-F5344CB8AC3E}">
        <p14:creationId xmlns:p14="http://schemas.microsoft.com/office/powerpoint/2010/main" val="28354402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10</a:t>
            </a:fld>
            <a:endParaRPr lang="en-AU"/>
          </a:p>
        </p:txBody>
      </p:sp>
    </p:spTree>
    <p:extLst>
      <p:ext uri="{BB962C8B-B14F-4D97-AF65-F5344CB8AC3E}">
        <p14:creationId xmlns:p14="http://schemas.microsoft.com/office/powerpoint/2010/main" val="11550237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p:cNvSpPr>
            <a:spLocks noGrp="1"/>
          </p:cNvSpPr>
          <p:nvPr>
            <p:ph type="dt" sz="half" idx="10"/>
          </p:nvPr>
        </p:nvSpPr>
        <p:spPr/>
        <p:txBody>
          <a:bodyPr/>
          <a:lstStyle/>
          <a:p>
            <a:fld id="{42B299CD-62D9-4299-BA5B-90FF26755AB5}" type="datetime1">
              <a:rPr lang="en-AU" smtClean="0"/>
              <a:t>11/02/2020</a:t>
            </a:fld>
            <a:endParaRPr lang="en-AU"/>
          </a:p>
        </p:txBody>
      </p:sp>
      <p:sp>
        <p:nvSpPr>
          <p:cNvPr id="5" name="Footer Placeholder 4"/>
          <p:cNvSpPr>
            <a:spLocks noGrp="1"/>
          </p:cNvSpPr>
          <p:nvPr>
            <p:ph type="ftr" sz="quarter" idx="11"/>
          </p:nvPr>
        </p:nvSpPr>
        <p:spPr/>
        <p:txBody>
          <a:bodyPr/>
          <a:lstStyle/>
          <a:p>
            <a:r>
              <a:rPr lang="en-AU"/>
              <a:t>Econ1040 Principles of Economics, S115</a:t>
            </a:r>
          </a:p>
        </p:txBody>
      </p:sp>
      <p:sp>
        <p:nvSpPr>
          <p:cNvPr id="6" name="Slide Number Placeholder 5"/>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19548010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32592B64-6304-4E9F-B867-C95182D0F3BE}" type="datetime1">
              <a:rPr lang="en-AU" smtClean="0"/>
              <a:t>11/02/2020</a:t>
            </a:fld>
            <a:endParaRPr lang="en-AU"/>
          </a:p>
        </p:txBody>
      </p:sp>
      <p:sp>
        <p:nvSpPr>
          <p:cNvPr id="5" name="Footer Placeholder 4"/>
          <p:cNvSpPr>
            <a:spLocks noGrp="1"/>
          </p:cNvSpPr>
          <p:nvPr>
            <p:ph type="ftr" sz="quarter" idx="11"/>
          </p:nvPr>
        </p:nvSpPr>
        <p:spPr/>
        <p:txBody>
          <a:bodyPr/>
          <a:lstStyle/>
          <a:p>
            <a:r>
              <a:rPr lang="en-AU"/>
              <a:t>Econ1040 Principles of Economics, S115</a:t>
            </a:r>
          </a:p>
        </p:txBody>
      </p:sp>
      <p:sp>
        <p:nvSpPr>
          <p:cNvPr id="6" name="Slide Number Placeholder 5"/>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29466305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A8B57931-9989-4D8F-B100-B86B390A530F}" type="datetime1">
              <a:rPr lang="en-AU" smtClean="0"/>
              <a:t>11/02/2020</a:t>
            </a:fld>
            <a:endParaRPr lang="en-AU"/>
          </a:p>
        </p:txBody>
      </p:sp>
      <p:sp>
        <p:nvSpPr>
          <p:cNvPr id="5" name="Footer Placeholder 4"/>
          <p:cNvSpPr>
            <a:spLocks noGrp="1"/>
          </p:cNvSpPr>
          <p:nvPr>
            <p:ph type="ftr" sz="quarter" idx="11"/>
          </p:nvPr>
        </p:nvSpPr>
        <p:spPr/>
        <p:txBody>
          <a:bodyPr/>
          <a:lstStyle/>
          <a:p>
            <a:r>
              <a:rPr lang="en-AU"/>
              <a:t>Econ1040 Principles of Economics, S115</a:t>
            </a:r>
          </a:p>
        </p:txBody>
      </p:sp>
      <p:sp>
        <p:nvSpPr>
          <p:cNvPr id="6" name="Slide Number Placeholder 5"/>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666739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2E139088-8FE6-4FCD-ABD3-BCB189F00056}" type="datetime1">
              <a:rPr lang="en-AU" smtClean="0"/>
              <a:t>11/02/2020</a:t>
            </a:fld>
            <a:endParaRPr lang="en-AU"/>
          </a:p>
        </p:txBody>
      </p:sp>
      <p:sp>
        <p:nvSpPr>
          <p:cNvPr id="5" name="Footer Placeholder 4"/>
          <p:cNvSpPr>
            <a:spLocks noGrp="1"/>
          </p:cNvSpPr>
          <p:nvPr>
            <p:ph type="ftr" sz="quarter" idx="11"/>
          </p:nvPr>
        </p:nvSpPr>
        <p:spPr/>
        <p:txBody>
          <a:bodyPr/>
          <a:lstStyle/>
          <a:p>
            <a:r>
              <a:rPr lang="en-AU"/>
              <a:t>Econ1040 Principles of Economics, S115</a:t>
            </a:r>
          </a:p>
        </p:txBody>
      </p:sp>
      <p:sp>
        <p:nvSpPr>
          <p:cNvPr id="6" name="Slide Number Placeholder 5"/>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1202404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A84E0C-B099-4996-9F62-0EED3015E6DB}" type="datetime1">
              <a:rPr lang="en-AU" smtClean="0"/>
              <a:t>11/02/2020</a:t>
            </a:fld>
            <a:endParaRPr lang="en-AU"/>
          </a:p>
        </p:txBody>
      </p:sp>
      <p:sp>
        <p:nvSpPr>
          <p:cNvPr id="5" name="Footer Placeholder 4"/>
          <p:cNvSpPr>
            <a:spLocks noGrp="1"/>
          </p:cNvSpPr>
          <p:nvPr>
            <p:ph type="ftr" sz="quarter" idx="11"/>
          </p:nvPr>
        </p:nvSpPr>
        <p:spPr/>
        <p:txBody>
          <a:bodyPr/>
          <a:lstStyle/>
          <a:p>
            <a:r>
              <a:rPr lang="en-AU"/>
              <a:t>Econ1040 Principles of Economics, S115</a:t>
            </a:r>
          </a:p>
        </p:txBody>
      </p:sp>
      <p:sp>
        <p:nvSpPr>
          <p:cNvPr id="6" name="Slide Number Placeholder 5"/>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3609643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p:cNvSpPr>
            <a:spLocks noGrp="1"/>
          </p:cNvSpPr>
          <p:nvPr>
            <p:ph type="dt" sz="half" idx="10"/>
          </p:nvPr>
        </p:nvSpPr>
        <p:spPr/>
        <p:txBody>
          <a:bodyPr/>
          <a:lstStyle/>
          <a:p>
            <a:fld id="{6F7F6BEA-41F2-4407-ABCB-C6D8601B677E}" type="datetime1">
              <a:rPr lang="en-AU" smtClean="0"/>
              <a:t>11/02/2020</a:t>
            </a:fld>
            <a:endParaRPr lang="en-AU"/>
          </a:p>
        </p:txBody>
      </p:sp>
      <p:sp>
        <p:nvSpPr>
          <p:cNvPr id="6" name="Footer Placeholder 5"/>
          <p:cNvSpPr>
            <a:spLocks noGrp="1"/>
          </p:cNvSpPr>
          <p:nvPr>
            <p:ph type="ftr" sz="quarter" idx="11"/>
          </p:nvPr>
        </p:nvSpPr>
        <p:spPr/>
        <p:txBody>
          <a:bodyPr/>
          <a:lstStyle/>
          <a:p>
            <a:r>
              <a:rPr lang="en-AU"/>
              <a:t>Econ1040 Principles of Economics, S115</a:t>
            </a:r>
          </a:p>
        </p:txBody>
      </p:sp>
      <p:sp>
        <p:nvSpPr>
          <p:cNvPr id="7" name="Slide Number Placeholder 6"/>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11785911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p:cNvSpPr>
            <a:spLocks noGrp="1"/>
          </p:cNvSpPr>
          <p:nvPr>
            <p:ph type="dt" sz="half" idx="10"/>
          </p:nvPr>
        </p:nvSpPr>
        <p:spPr/>
        <p:txBody>
          <a:bodyPr/>
          <a:lstStyle/>
          <a:p>
            <a:fld id="{6BD4E304-FBAB-4896-82CA-0B76C032048B}" type="datetime1">
              <a:rPr lang="en-AU" smtClean="0"/>
              <a:t>11/02/2020</a:t>
            </a:fld>
            <a:endParaRPr lang="en-AU"/>
          </a:p>
        </p:txBody>
      </p:sp>
      <p:sp>
        <p:nvSpPr>
          <p:cNvPr id="8" name="Footer Placeholder 7"/>
          <p:cNvSpPr>
            <a:spLocks noGrp="1"/>
          </p:cNvSpPr>
          <p:nvPr>
            <p:ph type="ftr" sz="quarter" idx="11"/>
          </p:nvPr>
        </p:nvSpPr>
        <p:spPr/>
        <p:txBody>
          <a:bodyPr/>
          <a:lstStyle/>
          <a:p>
            <a:r>
              <a:rPr lang="en-AU"/>
              <a:t>Econ1040 Principles of Economics, S115</a:t>
            </a:r>
          </a:p>
        </p:txBody>
      </p:sp>
      <p:sp>
        <p:nvSpPr>
          <p:cNvPr id="9" name="Slide Number Placeholder 8"/>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36222102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2"/>
          <p:cNvSpPr>
            <a:spLocks noGrp="1"/>
          </p:cNvSpPr>
          <p:nvPr>
            <p:ph type="dt" sz="half" idx="10"/>
          </p:nvPr>
        </p:nvSpPr>
        <p:spPr/>
        <p:txBody>
          <a:bodyPr/>
          <a:lstStyle/>
          <a:p>
            <a:fld id="{60565075-399A-4AAE-A449-ADE93D42FC61}" type="datetime1">
              <a:rPr lang="en-AU" smtClean="0"/>
              <a:t>11/02/2020</a:t>
            </a:fld>
            <a:endParaRPr lang="en-AU"/>
          </a:p>
        </p:txBody>
      </p:sp>
      <p:sp>
        <p:nvSpPr>
          <p:cNvPr id="4" name="Footer Placeholder 3"/>
          <p:cNvSpPr>
            <a:spLocks noGrp="1"/>
          </p:cNvSpPr>
          <p:nvPr>
            <p:ph type="ftr" sz="quarter" idx="11"/>
          </p:nvPr>
        </p:nvSpPr>
        <p:spPr/>
        <p:txBody>
          <a:bodyPr/>
          <a:lstStyle/>
          <a:p>
            <a:r>
              <a:rPr lang="en-AU"/>
              <a:t>Econ1040 Principles of Economics, S115</a:t>
            </a:r>
          </a:p>
        </p:txBody>
      </p:sp>
      <p:sp>
        <p:nvSpPr>
          <p:cNvPr id="5" name="Slide Number Placeholder 4"/>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3756682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371173-4CC9-492D-BCC1-34FD37CC3187}" type="datetime1">
              <a:rPr lang="en-AU" smtClean="0"/>
              <a:t>11/02/2020</a:t>
            </a:fld>
            <a:endParaRPr lang="en-AU"/>
          </a:p>
        </p:txBody>
      </p:sp>
      <p:sp>
        <p:nvSpPr>
          <p:cNvPr id="3" name="Footer Placeholder 2"/>
          <p:cNvSpPr>
            <a:spLocks noGrp="1"/>
          </p:cNvSpPr>
          <p:nvPr>
            <p:ph type="ftr" sz="quarter" idx="11"/>
          </p:nvPr>
        </p:nvSpPr>
        <p:spPr/>
        <p:txBody>
          <a:bodyPr/>
          <a:lstStyle/>
          <a:p>
            <a:r>
              <a:rPr lang="en-AU"/>
              <a:t>Econ1040 Principles of Economics, S115</a:t>
            </a:r>
          </a:p>
        </p:txBody>
      </p:sp>
      <p:sp>
        <p:nvSpPr>
          <p:cNvPr id="4" name="Slide Number Placeholder 3"/>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16193528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F974D49-6728-4D71-A025-7676F50638D0}" type="datetime1">
              <a:rPr lang="en-AU" smtClean="0"/>
              <a:t>11/02/2020</a:t>
            </a:fld>
            <a:endParaRPr lang="en-AU"/>
          </a:p>
        </p:txBody>
      </p:sp>
      <p:sp>
        <p:nvSpPr>
          <p:cNvPr id="6" name="Footer Placeholder 5"/>
          <p:cNvSpPr>
            <a:spLocks noGrp="1"/>
          </p:cNvSpPr>
          <p:nvPr>
            <p:ph type="ftr" sz="quarter" idx="11"/>
          </p:nvPr>
        </p:nvSpPr>
        <p:spPr/>
        <p:txBody>
          <a:bodyPr/>
          <a:lstStyle/>
          <a:p>
            <a:r>
              <a:rPr lang="en-AU"/>
              <a:t>Econ1040 Principles of Economics, S115</a:t>
            </a:r>
          </a:p>
        </p:txBody>
      </p:sp>
      <p:sp>
        <p:nvSpPr>
          <p:cNvPr id="7" name="Slide Number Placeholder 6"/>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19064533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71E48CF-858C-4A31-A9F6-43C4AD660B6D}" type="datetime1">
              <a:rPr lang="en-AU" smtClean="0"/>
              <a:t>11/02/2020</a:t>
            </a:fld>
            <a:endParaRPr lang="en-AU"/>
          </a:p>
        </p:txBody>
      </p:sp>
      <p:sp>
        <p:nvSpPr>
          <p:cNvPr id="6" name="Footer Placeholder 5"/>
          <p:cNvSpPr>
            <a:spLocks noGrp="1"/>
          </p:cNvSpPr>
          <p:nvPr>
            <p:ph type="ftr" sz="quarter" idx="11"/>
          </p:nvPr>
        </p:nvSpPr>
        <p:spPr/>
        <p:txBody>
          <a:bodyPr/>
          <a:lstStyle/>
          <a:p>
            <a:r>
              <a:rPr lang="en-AU"/>
              <a:t>Econ1040 Principles of Economics, S115</a:t>
            </a:r>
          </a:p>
        </p:txBody>
      </p:sp>
      <p:sp>
        <p:nvSpPr>
          <p:cNvPr id="7" name="Slide Number Placeholder 6"/>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28145293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4947F3-E127-4B82-80E1-E71FAF778F53}" type="datetime1">
              <a:rPr lang="en-AU" smtClean="0"/>
              <a:t>11/02/2020</a:t>
            </a:fld>
            <a:endParaRPr lang="en-A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AU" dirty="0"/>
              <a:t>Econ1040 Principles of Economics, S115</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D345F4-C147-47F7-8B61-3EFBC2119803}" type="slidenum">
              <a:rPr lang="en-AU" smtClean="0"/>
              <a:t>‹#›</a:t>
            </a:fld>
            <a:endParaRPr lang="en-AU"/>
          </a:p>
        </p:txBody>
      </p:sp>
    </p:spTree>
    <p:extLst>
      <p:ext uri="{BB962C8B-B14F-4D97-AF65-F5344CB8AC3E}">
        <p14:creationId xmlns:p14="http://schemas.microsoft.com/office/powerpoint/2010/main" val="4469697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eb.mit.edu/rgibbons/www/"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88141" y="638269"/>
            <a:ext cx="9144000" cy="3618970"/>
          </a:xfrm>
        </p:spPr>
        <p:txBody>
          <a:bodyPr>
            <a:normAutofit fontScale="90000"/>
          </a:bodyPr>
          <a:lstStyle/>
          <a:p>
            <a:pPr>
              <a:lnSpc>
                <a:spcPct val="150000"/>
              </a:lnSpc>
            </a:pPr>
            <a:r>
              <a:rPr lang="en-US" b="1" dirty="0">
                <a:solidFill>
                  <a:srgbClr val="002060"/>
                </a:solidFill>
                <a:effectLst>
                  <a:outerShdw blurRad="38100" dist="38100" dir="2700000" algn="tl">
                    <a:srgbClr val="000000">
                      <a:alpha val="43137"/>
                    </a:srgbClr>
                  </a:outerShdw>
                </a:effectLst>
              </a:rPr>
              <a:t>Lecture 11</a:t>
            </a:r>
            <a:br>
              <a:rPr lang="en-US" b="1" dirty="0">
                <a:solidFill>
                  <a:srgbClr val="002060"/>
                </a:solidFill>
                <a:effectLst>
                  <a:outerShdw blurRad="38100" dist="38100" dir="2700000" algn="tl">
                    <a:srgbClr val="000000">
                      <a:alpha val="43137"/>
                    </a:srgbClr>
                  </a:outerShdw>
                </a:effectLst>
              </a:rPr>
            </a:br>
            <a:r>
              <a:rPr lang="en-US" b="1" dirty="0">
                <a:solidFill>
                  <a:srgbClr val="002060"/>
                </a:solidFill>
                <a:effectLst>
                  <a:outerShdw blurRad="38100" dist="38100" dir="2700000" algn="tl">
                    <a:srgbClr val="000000">
                      <a:alpha val="43137"/>
                    </a:srgbClr>
                  </a:outerShdw>
                </a:effectLst>
              </a:rPr>
              <a:t>Vertical Integration – Boundaries of the Firm</a:t>
            </a:r>
            <a:endParaRPr lang="en-AU" b="1" dirty="0">
              <a:solidFill>
                <a:srgbClr val="002060"/>
              </a:solidFill>
              <a:effectLst>
                <a:outerShdw blurRad="38100" dist="38100" dir="2700000" algn="tl">
                  <a:srgbClr val="000000">
                    <a:alpha val="43137"/>
                  </a:srgbClr>
                </a:outerShdw>
              </a:effectLst>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1</a:t>
            </a:fld>
            <a:endParaRPr lang="en-AU"/>
          </a:p>
        </p:txBody>
      </p:sp>
      <p:cxnSp>
        <p:nvCxnSpPr>
          <p:cNvPr id="6" name="Straight Connector 5"/>
          <p:cNvCxnSpPr/>
          <p:nvPr/>
        </p:nvCxnSpPr>
        <p:spPr>
          <a:xfrm flipV="1">
            <a:off x="3395133" y="5836920"/>
            <a:ext cx="8080587" cy="13547"/>
          </a:xfrm>
          <a:prstGeom prst="line">
            <a:avLst/>
          </a:prstGeom>
          <a:ln w="38100">
            <a:solidFill>
              <a:srgbClr val="AD1F4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5008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7419" y="365125"/>
            <a:ext cx="10616381" cy="1325563"/>
          </a:xfrm>
        </p:spPr>
        <p:txBody>
          <a:bodyPr/>
          <a:lstStyle/>
          <a:p>
            <a:r>
              <a:rPr lang="en-AU" b="1" dirty="0">
                <a:solidFill>
                  <a:srgbClr val="002060"/>
                </a:solidFill>
              </a:rPr>
              <a:t>Benefits of Non Market Transactions – ‘Making’</a:t>
            </a:r>
            <a:endParaRPr lang="en-AU" b="1" i="1" dirty="0">
              <a:solidFill>
                <a:srgbClr val="002060"/>
              </a:solidFill>
            </a:endParaRPr>
          </a:p>
        </p:txBody>
      </p:sp>
      <p:sp>
        <p:nvSpPr>
          <p:cNvPr id="3" name="Content Placeholder 2"/>
          <p:cNvSpPr>
            <a:spLocks noGrp="1"/>
          </p:cNvSpPr>
          <p:nvPr>
            <p:ph idx="1"/>
          </p:nvPr>
        </p:nvSpPr>
        <p:spPr/>
        <p:txBody>
          <a:bodyPr>
            <a:normAutofit fontScale="77500" lnSpcReduction="20000"/>
          </a:bodyPr>
          <a:lstStyle/>
          <a:p>
            <a:pPr marL="355600" indent="-355600">
              <a:lnSpc>
                <a:spcPct val="120000"/>
              </a:lnSpc>
              <a:buClr>
                <a:srgbClr val="0070C0"/>
              </a:buClr>
              <a:buSzPct val="50000"/>
              <a:buFont typeface="Wingdings" panose="05000000000000000000" pitchFamily="2" charset="2"/>
              <a:buChar char="q"/>
            </a:pPr>
            <a:r>
              <a:rPr lang="en-AU" b="1" i="1" dirty="0">
                <a:solidFill>
                  <a:srgbClr val="FF0000"/>
                </a:solidFill>
              </a:rPr>
              <a:t>Contracting Costs </a:t>
            </a:r>
            <a:r>
              <a:rPr lang="en-AU" dirty="0"/>
              <a:t>– potentially high when engaged in market transactions</a:t>
            </a:r>
          </a:p>
          <a:p>
            <a:pPr marL="355600" indent="-355600">
              <a:lnSpc>
                <a:spcPct val="120000"/>
              </a:lnSpc>
              <a:buClr>
                <a:srgbClr val="0070C0"/>
              </a:buClr>
              <a:buSzPct val="50000"/>
              <a:buFont typeface="Wingdings" panose="05000000000000000000" pitchFamily="2" charset="2"/>
              <a:buChar char="q"/>
            </a:pPr>
            <a:r>
              <a:rPr lang="en-AU" dirty="0"/>
              <a:t>That is, buying something on the market can be costly….</a:t>
            </a:r>
          </a:p>
          <a:p>
            <a:pPr marL="0" indent="0" algn="ctr">
              <a:lnSpc>
                <a:spcPct val="120000"/>
              </a:lnSpc>
              <a:buClr>
                <a:srgbClr val="0070C0"/>
              </a:buClr>
              <a:buSzPct val="50000"/>
              <a:buNone/>
            </a:pPr>
            <a:r>
              <a:rPr lang="en-AU" b="1" i="1" dirty="0">
                <a:solidFill>
                  <a:srgbClr val="FF0000"/>
                </a:solidFill>
              </a:rPr>
              <a:t>Why?</a:t>
            </a:r>
          </a:p>
          <a:p>
            <a:pPr marL="355600" indent="-355600">
              <a:lnSpc>
                <a:spcPct val="120000"/>
              </a:lnSpc>
              <a:buClr>
                <a:srgbClr val="0070C0"/>
              </a:buClr>
              <a:buSzPct val="50000"/>
              <a:buFont typeface="Wingdings" panose="05000000000000000000" pitchFamily="2" charset="2"/>
              <a:buChar char="q"/>
            </a:pPr>
            <a:r>
              <a:rPr lang="en-AU" i="1" dirty="0">
                <a:solidFill>
                  <a:srgbClr val="FF0000"/>
                </a:solidFill>
              </a:rPr>
              <a:t>Contracts are incomplete</a:t>
            </a:r>
            <a:r>
              <a:rPr lang="en-AU" dirty="0"/>
              <a:t> because of:</a:t>
            </a:r>
          </a:p>
          <a:p>
            <a:pPr marL="717550" indent="-358775">
              <a:lnSpc>
                <a:spcPct val="120000"/>
              </a:lnSpc>
              <a:buClr>
                <a:srgbClr val="0070C0"/>
              </a:buClr>
              <a:buSzPct val="50000"/>
              <a:buFont typeface="Wingdings" panose="05000000000000000000" pitchFamily="2" charset="2"/>
              <a:buChar char="v"/>
            </a:pPr>
            <a:r>
              <a:rPr lang="en-AU" i="1" dirty="0">
                <a:solidFill>
                  <a:schemeClr val="bg2">
                    <a:lumMod val="50000"/>
                  </a:schemeClr>
                </a:solidFill>
              </a:rPr>
              <a:t>Bounded rationality on the part of contracting parties – just not possible to identify every possible contingency</a:t>
            </a:r>
          </a:p>
          <a:p>
            <a:pPr marL="717550" indent="-358775">
              <a:lnSpc>
                <a:spcPct val="120000"/>
              </a:lnSpc>
              <a:buClr>
                <a:srgbClr val="0070C0"/>
              </a:buClr>
              <a:buSzPct val="50000"/>
              <a:buFont typeface="Wingdings" panose="05000000000000000000" pitchFamily="2" charset="2"/>
              <a:buChar char="v"/>
            </a:pPr>
            <a:r>
              <a:rPr lang="en-US" i="1" dirty="0">
                <a:solidFill>
                  <a:schemeClr val="bg2">
                    <a:lumMod val="50000"/>
                  </a:schemeClr>
                </a:solidFill>
              </a:rPr>
              <a:t>Difficulties specifying or measuring performance</a:t>
            </a:r>
          </a:p>
          <a:p>
            <a:pPr marL="717550" indent="-358775">
              <a:lnSpc>
                <a:spcPct val="120000"/>
              </a:lnSpc>
              <a:buClr>
                <a:srgbClr val="0070C0"/>
              </a:buClr>
              <a:buSzPct val="50000"/>
              <a:buFont typeface="Wingdings" panose="05000000000000000000" pitchFamily="2" charset="2"/>
              <a:buChar char="v"/>
            </a:pPr>
            <a:r>
              <a:rPr lang="en-US" i="1" dirty="0">
                <a:solidFill>
                  <a:schemeClr val="bg2">
                    <a:lumMod val="50000"/>
                  </a:schemeClr>
                </a:solidFill>
              </a:rPr>
              <a:t>Asymmetric information</a:t>
            </a:r>
          </a:p>
          <a:p>
            <a:pPr marL="358775" indent="-358775">
              <a:lnSpc>
                <a:spcPct val="120000"/>
              </a:lnSpc>
              <a:buClr>
                <a:srgbClr val="0070C0"/>
              </a:buClr>
              <a:buSzPct val="50000"/>
              <a:buFont typeface="Wingdings" panose="05000000000000000000" pitchFamily="2" charset="2"/>
              <a:buChar char="q"/>
            </a:pPr>
            <a:r>
              <a:rPr lang="en-US" dirty="0"/>
              <a:t>More generally, contract law leaves many issues to be determined (in the event of a dispute).</a:t>
            </a:r>
          </a:p>
          <a:p>
            <a:pPr marL="717550" indent="-358775">
              <a:lnSpc>
                <a:spcPct val="120000"/>
              </a:lnSpc>
              <a:buClr>
                <a:srgbClr val="0070C0"/>
              </a:buClr>
              <a:buSzPct val="50000"/>
              <a:buFont typeface="Wingdings" panose="05000000000000000000" pitchFamily="2" charset="2"/>
              <a:buChar char="v"/>
            </a:pPr>
            <a:endParaRPr lang="en-AU" i="1" dirty="0">
              <a:solidFill>
                <a:schemeClr val="bg2">
                  <a:lumMod val="50000"/>
                </a:schemeClr>
              </a:solidFill>
            </a:endParaRPr>
          </a:p>
          <a:p>
            <a:pPr marL="717550" indent="-358775">
              <a:lnSpc>
                <a:spcPct val="120000"/>
              </a:lnSpc>
              <a:buClr>
                <a:srgbClr val="0070C0"/>
              </a:buClr>
              <a:buSzPct val="50000"/>
              <a:buFont typeface="Wingdings" panose="05000000000000000000" pitchFamily="2" charset="2"/>
              <a:buChar char="v"/>
            </a:pPr>
            <a:endParaRPr lang="en-AU" i="1" dirty="0">
              <a:solidFill>
                <a:schemeClr val="bg2">
                  <a:lumMod val="50000"/>
                </a:schemeClr>
              </a:solidFill>
            </a:endParaRPr>
          </a:p>
          <a:p>
            <a:pPr marL="0" indent="0">
              <a:lnSpc>
                <a:spcPct val="120000"/>
              </a:lnSpc>
              <a:buClr>
                <a:srgbClr val="0070C0"/>
              </a:buClr>
              <a:buSzPct val="50000"/>
              <a:buNone/>
            </a:pPr>
            <a:endParaRPr lang="en-AU" b="1" i="1" dirty="0">
              <a:solidFill>
                <a:srgbClr val="FF0000"/>
              </a:solidFill>
            </a:endParaRPr>
          </a:p>
          <a:p>
            <a:pPr marL="0" indent="0">
              <a:lnSpc>
                <a:spcPct val="120000"/>
              </a:lnSpc>
              <a:buClr>
                <a:srgbClr val="0070C0"/>
              </a:buClr>
              <a:buSzPct val="50000"/>
              <a:buNone/>
            </a:pPr>
            <a:endParaRPr lang="en-AU" dirty="0"/>
          </a:p>
          <a:p>
            <a:pPr marL="806450" indent="-447675">
              <a:lnSpc>
                <a:spcPct val="120000"/>
              </a:lnSpc>
              <a:buClr>
                <a:srgbClr val="0070C0"/>
              </a:buClr>
              <a:buSzPct val="50000"/>
              <a:buFont typeface="Wingdings" panose="05000000000000000000" pitchFamily="2" charset="2"/>
              <a:buChar char="v"/>
            </a:pPr>
            <a:endParaRPr lang="en-AU" i="1" dirty="0">
              <a:solidFill>
                <a:schemeClr val="bg2">
                  <a:lumMod val="50000"/>
                </a:schemeClr>
              </a:solidFill>
            </a:endParaRPr>
          </a:p>
          <a:p>
            <a:pPr marL="711200" indent="0">
              <a:buClr>
                <a:srgbClr val="0070C0"/>
              </a:buClr>
              <a:buSzPct val="50000"/>
              <a:buFont typeface="Wingdings" panose="05000000000000000000" pitchFamily="2" charset="2"/>
              <a:buChar char="v"/>
            </a:pPr>
            <a:endParaRPr lang="en-AU" dirty="0"/>
          </a:p>
          <a:p>
            <a:pPr marL="711200" indent="0">
              <a:buClr>
                <a:srgbClr val="0070C0"/>
              </a:buClr>
              <a:buSzPct val="50000"/>
              <a:buFont typeface="Wingdings" panose="05000000000000000000" pitchFamily="2" charset="2"/>
              <a:buChar char="v"/>
            </a:pPr>
            <a:endParaRPr lang="en-AU" dirty="0"/>
          </a:p>
          <a:p>
            <a:pPr marL="0" indent="0">
              <a:buClr>
                <a:srgbClr val="0070C0"/>
              </a:buClr>
              <a:buSzPct val="50000"/>
              <a:buNone/>
            </a:pPr>
            <a:endParaRPr lang="en-AU"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10</a:t>
            </a:fld>
            <a:endParaRPr lang="en-AU"/>
          </a:p>
        </p:txBody>
      </p:sp>
    </p:spTree>
    <p:extLst>
      <p:ext uri="{BB962C8B-B14F-4D97-AF65-F5344CB8AC3E}">
        <p14:creationId xmlns:p14="http://schemas.microsoft.com/office/powerpoint/2010/main" val="3693332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solidFill>
                  <a:srgbClr val="002060"/>
                </a:solidFill>
              </a:rPr>
              <a:t>Benefits of Non Market Transactions - Making</a:t>
            </a:r>
            <a:endParaRPr lang="en-AU" b="1" i="1" dirty="0">
              <a:solidFill>
                <a:srgbClr val="002060"/>
              </a:solidFill>
            </a:endParaRPr>
          </a:p>
        </p:txBody>
      </p:sp>
      <p:sp>
        <p:nvSpPr>
          <p:cNvPr id="3" name="Content Placeholder 2"/>
          <p:cNvSpPr>
            <a:spLocks noGrp="1"/>
          </p:cNvSpPr>
          <p:nvPr>
            <p:ph idx="1"/>
          </p:nvPr>
        </p:nvSpPr>
        <p:spPr/>
        <p:txBody>
          <a:bodyPr>
            <a:normAutofit fontScale="85000" lnSpcReduction="10000"/>
          </a:bodyPr>
          <a:lstStyle/>
          <a:p>
            <a:pPr marL="355600" indent="-355600">
              <a:lnSpc>
                <a:spcPct val="120000"/>
              </a:lnSpc>
              <a:buClr>
                <a:srgbClr val="0070C0"/>
              </a:buClr>
              <a:buSzPct val="50000"/>
              <a:buFont typeface="Wingdings" panose="05000000000000000000" pitchFamily="2" charset="2"/>
              <a:buChar char="q"/>
            </a:pPr>
            <a:r>
              <a:rPr lang="en-AU" dirty="0"/>
              <a:t>A key issue facing firms using the market (i.e. contracts) is the challenge of </a:t>
            </a:r>
            <a:r>
              <a:rPr lang="en-AU" b="1" i="1" dirty="0">
                <a:solidFill>
                  <a:srgbClr val="FF0000"/>
                </a:solidFill>
              </a:rPr>
              <a:t>’firm or relationship’ specific assets</a:t>
            </a:r>
            <a:r>
              <a:rPr lang="en-AU" dirty="0">
                <a:solidFill>
                  <a:srgbClr val="FF0000"/>
                </a:solidFill>
              </a:rPr>
              <a:t>…</a:t>
            </a:r>
          </a:p>
          <a:p>
            <a:pPr marL="0" indent="717550" algn="ctr">
              <a:lnSpc>
                <a:spcPct val="120000"/>
              </a:lnSpc>
              <a:buClr>
                <a:srgbClr val="0070C0"/>
              </a:buClr>
              <a:buSzPct val="50000"/>
              <a:buNone/>
            </a:pPr>
            <a:r>
              <a:rPr lang="en-AU" i="1" dirty="0">
                <a:solidFill>
                  <a:schemeClr val="bg2">
                    <a:lumMod val="50000"/>
                  </a:schemeClr>
                </a:solidFill>
              </a:rPr>
              <a:t>“Assets that are substantially more valuable in their current use than in their next best alternative use.”</a:t>
            </a:r>
          </a:p>
          <a:p>
            <a:pPr marL="0" indent="717550" algn="ctr">
              <a:lnSpc>
                <a:spcPct val="120000"/>
              </a:lnSpc>
              <a:buClr>
                <a:srgbClr val="0070C0"/>
              </a:buClr>
              <a:buSzPct val="50000"/>
              <a:buNone/>
            </a:pPr>
            <a:r>
              <a:rPr lang="en-US" i="1" dirty="0">
                <a:solidFill>
                  <a:schemeClr val="bg2">
                    <a:lumMod val="50000"/>
                  </a:schemeClr>
                </a:solidFill>
              </a:rPr>
              <a:t>“..(A)n investment made to support a given transaction…”</a:t>
            </a:r>
            <a:endParaRPr lang="en-AU" i="1" dirty="0">
              <a:solidFill>
                <a:schemeClr val="bg2">
                  <a:lumMod val="50000"/>
                </a:schemeClr>
              </a:solidFill>
            </a:endParaRPr>
          </a:p>
          <a:p>
            <a:pPr marL="355600" indent="-355600">
              <a:lnSpc>
                <a:spcPct val="120000"/>
              </a:lnSpc>
              <a:buClr>
                <a:srgbClr val="0070C0"/>
              </a:buClr>
              <a:buSzPct val="50000"/>
              <a:buFont typeface="Wingdings" panose="05000000000000000000" pitchFamily="2" charset="2"/>
              <a:buChar char="q"/>
            </a:pPr>
            <a:r>
              <a:rPr lang="en-AU" dirty="0"/>
              <a:t>Examples include – </a:t>
            </a:r>
            <a:r>
              <a:rPr lang="en-AU" i="1" dirty="0">
                <a:solidFill>
                  <a:schemeClr val="bg2">
                    <a:lumMod val="50000"/>
                  </a:schemeClr>
                </a:solidFill>
              </a:rPr>
              <a:t>Alaskan oil pipeline, a coal mine located next to a power station, software written for a particular firm….</a:t>
            </a:r>
          </a:p>
          <a:p>
            <a:pPr marL="361950" indent="-361950">
              <a:lnSpc>
                <a:spcPct val="120000"/>
              </a:lnSpc>
              <a:buClr>
                <a:srgbClr val="0070C0"/>
              </a:buClr>
              <a:buSzPct val="50000"/>
              <a:buFont typeface="Wingdings" panose="05000000000000000000" pitchFamily="2" charset="2"/>
              <a:buChar char="q"/>
            </a:pPr>
            <a:r>
              <a:rPr lang="en-AU" dirty="0"/>
              <a:t>In each case the asset has more limited uses outside its current or designated use. Usually, the asset will have been made to support a particular contract</a:t>
            </a:r>
            <a:endParaRPr lang="en-AU" i="1" dirty="0">
              <a:solidFill>
                <a:schemeClr val="bg2">
                  <a:lumMod val="50000"/>
                </a:schemeClr>
              </a:solidFill>
            </a:endParaRPr>
          </a:p>
          <a:p>
            <a:pPr marL="0" indent="0">
              <a:lnSpc>
                <a:spcPct val="120000"/>
              </a:lnSpc>
              <a:buClr>
                <a:srgbClr val="0070C0"/>
              </a:buClr>
              <a:buSzPct val="50000"/>
              <a:buNone/>
            </a:pPr>
            <a:endParaRPr lang="en-AU" b="1" i="1" dirty="0">
              <a:solidFill>
                <a:srgbClr val="FF0000"/>
              </a:solidFill>
            </a:endParaRPr>
          </a:p>
          <a:p>
            <a:pPr marL="0" indent="0">
              <a:lnSpc>
                <a:spcPct val="120000"/>
              </a:lnSpc>
              <a:buClr>
                <a:srgbClr val="0070C0"/>
              </a:buClr>
              <a:buSzPct val="50000"/>
              <a:buNone/>
            </a:pPr>
            <a:endParaRPr lang="en-AU" dirty="0"/>
          </a:p>
          <a:p>
            <a:pPr marL="806450" indent="-447675">
              <a:lnSpc>
                <a:spcPct val="120000"/>
              </a:lnSpc>
              <a:buClr>
                <a:srgbClr val="0070C0"/>
              </a:buClr>
              <a:buSzPct val="50000"/>
              <a:buFont typeface="Wingdings" panose="05000000000000000000" pitchFamily="2" charset="2"/>
              <a:buChar char="v"/>
            </a:pPr>
            <a:endParaRPr lang="en-AU" i="1" dirty="0">
              <a:solidFill>
                <a:schemeClr val="bg2">
                  <a:lumMod val="50000"/>
                </a:schemeClr>
              </a:solidFill>
            </a:endParaRPr>
          </a:p>
          <a:p>
            <a:pPr marL="711200" indent="0">
              <a:buClr>
                <a:srgbClr val="0070C0"/>
              </a:buClr>
              <a:buSzPct val="50000"/>
              <a:buFont typeface="Wingdings" panose="05000000000000000000" pitchFamily="2" charset="2"/>
              <a:buChar char="v"/>
            </a:pPr>
            <a:endParaRPr lang="en-AU" dirty="0"/>
          </a:p>
          <a:p>
            <a:pPr marL="711200" indent="0">
              <a:buClr>
                <a:srgbClr val="0070C0"/>
              </a:buClr>
              <a:buSzPct val="50000"/>
              <a:buFont typeface="Wingdings" panose="05000000000000000000" pitchFamily="2" charset="2"/>
              <a:buChar char="v"/>
            </a:pPr>
            <a:endParaRPr lang="en-AU" dirty="0"/>
          </a:p>
          <a:p>
            <a:pPr marL="0" indent="0">
              <a:buClr>
                <a:srgbClr val="0070C0"/>
              </a:buClr>
              <a:buSzPct val="50000"/>
              <a:buNone/>
            </a:pPr>
            <a:endParaRPr lang="en-AU"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11</a:t>
            </a:fld>
            <a:endParaRPr lang="en-AU"/>
          </a:p>
        </p:txBody>
      </p:sp>
    </p:spTree>
    <p:extLst>
      <p:ext uri="{BB962C8B-B14F-4D97-AF65-F5344CB8AC3E}">
        <p14:creationId xmlns:p14="http://schemas.microsoft.com/office/powerpoint/2010/main" val="175336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solidFill>
                  <a:srgbClr val="002060"/>
                </a:solidFill>
              </a:rPr>
              <a:t>Relationship Specific Investments &amp; Hold Up</a:t>
            </a:r>
            <a:endParaRPr lang="en-AU" b="1" i="1" dirty="0">
              <a:solidFill>
                <a:srgbClr val="002060"/>
              </a:solidFill>
            </a:endParaRPr>
          </a:p>
        </p:txBody>
      </p:sp>
      <p:sp>
        <p:nvSpPr>
          <p:cNvPr id="3" name="Content Placeholder 2"/>
          <p:cNvSpPr>
            <a:spLocks noGrp="1"/>
          </p:cNvSpPr>
          <p:nvPr>
            <p:ph idx="1"/>
          </p:nvPr>
        </p:nvSpPr>
        <p:spPr>
          <a:xfrm>
            <a:off x="838200" y="1690688"/>
            <a:ext cx="10515600" cy="4665662"/>
          </a:xfrm>
        </p:spPr>
        <p:txBody>
          <a:bodyPr>
            <a:normAutofit fontScale="85000" lnSpcReduction="20000"/>
          </a:bodyPr>
          <a:lstStyle/>
          <a:p>
            <a:pPr marL="355600" indent="-355600">
              <a:lnSpc>
                <a:spcPct val="120000"/>
              </a:lnSpc>
              <a:buClr>
                <a:srgbClr val="0070C0"/>
              </a:buClr>
              <a:buSzPct val="50000"/>
              <a:buFont typeface="Wingdings" panose="05000000000000000000" pitchFamily="2" charset="2"/>
              <a:buChar char="q"/>
            </a:pPr>
            <a:r>
              <a:rPr lang="en-AU" b="1" i="1" dirty="0" err="1"/>
              <a:t>Q</a:t>
            </a:r>
            <a:r>
              <a:rPr lang="en-AU" b="1" i="1" baseline="30000" dirty="0" err="1"/>
              <a:t>n</a:t>
            </a:r>
            <a:r>
              <a:rPr lang="en-AU" b="1" i="1" dirty="0"/>
              <a:t>: Where does specificity derive from?</a:t>
            </a:r>
            <a:endParaRPr lang="en-AU" dirty="0"/>
          </a:p>
          <a:p>
            <a:pPr marL="990600" indent="-628650">
              <a:lnSpc>
                <a:spcPct val="120000"/>
              </a:lnSpc>
              <a:buClr>
                <a:srgbClr val="0070C0"/>
              </a:buClr>
              <a:buSzPct val="100000"/>
              <a:buFont typeface="+mj-lt"/>
              <a:buAutoNum type="alphaLcParenR"/>
            </a:pPr>
            <a:r>
              <a:rPr lang="en-AU" dirty="0"/>
              <a:t>Site specificity – </a:t>
            </a:r>
            <a:r>
              <a:rPr lang="en-AU" i="1" dirty="0">
                <a:solidFill>
                  <a:schemeClr val="bg2">
                    <a:lumMod val="50000"/>
                  </a:schemeClr>
                </a:solidFill>
              </a:rPr>
              <a:t>asset is useful to only a limited set of buyers or suppliers because of location, e.g. coal mine or parts of a steel mill.</a:t>
            </a:r>
          </a:p>
          <a:p>
            <a:pPr marL="990600" indent="-628650">
              <a:lnSpc>
                <a:spcPct val="120000"/>
              </a:lnSpc>
              <a:buClr>
                <a:srgbClr val="0070C0"/>
              </a:buClr>
              <a:buSzPct val="100000"/>
              <a:buFont typeface="+mj-lt"/>
              <a:buAutoNum type="alphaLcParenR"/>
            </a:pPr>
            <a:r>
              <a:rPr lang="en-AU" dirty="0"/>
              <a:t>Physical specificity – </a:t>
            </a:r>
            <a:r>
              <a:rPr lang="en-AU" i="1" dirty="0">
                <a:solidFill>
                  <a:schemeClr val="bg2">
                    <a:lumMod val="50000"/>
                  </a:schemeClr>
                </a:solidFill>
              </a:rPr>
              <a:t>asset is useful to only a limited set of buyers or suppliers because of design, e.g. specialised tool making equipment for car manufacturers. </a:t>
            </a:r>
          </a:p>
          <a:p>
            <a:pPr marL="990600" indent="-628650">
              <a:lnSpc>
                <a:spcPct val="120000"/>
              </a:lnSpc>
              <a:buClr>
                <a:srgbClr val="0070C0"/>
              </a:buClr>
              <a:buSzPct val="100000"/>
              <a:buFont typeface="+mj-lt"/>
              <a:buAutoNum type="alphaLcParenR"/>
            </a:pPr>
            <a:r>
              <a:rPr lang="en-AU" dirty="0"/>
              <a:t>Human-asset specificity – </a:t>
            </a:r>
            <a:r>
              <a:rPr lang="en-AU" i="1" dirty="0">
                <a:solidFill>
                  <a:schemeClr val="bg2">
                    <a:lumMod val="50000"/>
                  </a:schemeClr>
                </a:solidFill>
              </a:rPr>
              <a:t>transaction requires specialised knowledge on part of parties to the transaction, e.g. knowledge acquired to write software for a company that has specific procedures.</a:t>
            </a:r>
          </a:p>
          <a:p>
            <a:pPr marL="990600" indent="-628650">
              <a:lnSpc>
                <a:spcPct val="120000"/>
              </a:lnSpc>
              <a:buClr>
                <a:srgbClr val="0070C0"/>
              </a:buClr>
              <a:buSzPct val="100000"/>
              <a:buFont typeface="+mj-lt"/>
              <a:buAutoNum type="alphaLcParenR"/>
            </a:pPr>
            <a:r>
              <a:rPr lang="en-AU" dirty="0"/>
              <a:t>Dedicated assets – </a:t>
            </a:r>
            <a:r>
              <a:rPr lang="en-AU" i="1" dirty="0">
                <a:solidFill>
                  <a:schemeClr val="bg2">
                    <a:lumMod val="50000"/>
                  </a:schemeClr>
                </a:solidFill>
              </a:rPr>
              <a:t>asset expansion necessitated by few buyers, e.g. chip manufacturer, investments made by a port owner. </a:t>
            </a:r>
          </a:p>
          <a:p>
            <a:pPr marL="990600" indent="-628650">
              <a:lnSpc>
                <a:spcPct val="120000"/>
              </a:lnSpc>
              <a:buClr>
                <a:srgbClr val="0070C0"/>
              </a:buClr>
              <a:buSzPct val="100000"/>
              <a:buFont typeface="+mj-lt"/>
              <a:buAutoNum type="alphaLcParenR"/>
            </a:pPr>
            <a:endParaRPr lang="en-AU" i="1" dirty="0">
              <a:solidFill>
                <a:schemeClr val="bg2">
                  <a:lumMod val="50000"/>
                </a:schemeClr>
              </a:solidFill>
            </a:endParaRPr>
          </a:p>
          <a:p>
            <a:pPr marL="990600" indent="-628650">
              <a:lnSpc>
                <a:spcPct val="120000"/>
              </a:lnSpc>
              <a:buClr>
                <a:srgbClr val="0070C0"/>
              </a:buClr>
              <a:buSzPct val="100000"/>
              <a:buFont typeface="+mj-lt"/>
              <a:buAutoNum type="alphaLcParenR"/>
            </a:pPr>
            <a:endParaRPr lang="en-AU" i="1" dirty="0">
              <a:solidFill>
                <a:schemeClr val="bg2">
                  <a:lumMod val="50000"/>
                </a:schemeClr>
              </a:solidFill>
            </a:endParaRPr>
          </a:p>
          <a:p>
            <a:pPr marL="990600" indent="-628650">
              <a:lnSpc>
                <a:spcPct val="120000"/>
              </a:lnSpc>
              <a:buClr>
                <a:srgbClr val="0070C0"/>
              </a:buClr>
              <a:buSzPct val="100000"/>
              <a:buFont typeface="+mj-lt"/>
              <a:buAutoNum type="alphaLcParenR"/>
            </a:pPr>
            <a:endParaRPr lang="en-AU" i="1" dirty="0">
              <a:solidFill>
                <a:schemeClr val="bg2">
                  <a:lumMod val="50000"/>
                </a:schemeClr>
              </a:solidFill>
            </a:endParaRPr>
          </a:p>
          <a:p>
            <a:pPr marL="990600" indent="-628650">
              <a:lnSpc>
                <a:spcPct val="120000"/>
              </a:lnSpc>
              <a:buClr>
                <a:srgbClr val="0070C0"/>
              </a:buClr>
              <a:buSzPct val="100000"/>
              <a:buFont typeface="+mj-lt"/>
              <a:buAutoNum type="alphaLcParenR"/>
            </a:pPr>
            <a:endParaRPr lang="en-AU" i="1" dirty="0">
              <a:solidFill>
                <a:schemeClr val="bg2">
                  <a:lumMod val="50000"/>
                </a:schemeClr>
              </a:solidFill>
            </a:endParaRPr>
          </a:p>
          <a:p>
            <a:pPr marL="0" indent="0">
              <a:lnSpc>
                <a:spcPct val="120000"/>
              </a:lnSpc>
              <a:buClr>
                <a:srgbClr val="0070C0"/>
              </a:buClr>
              <a:buSzPct val="50000"/>
              <a:buNone/>
            </a:pPr>
            <a:endParaRPr lang="en-AU" dirty="0"/>
          </a:p>
          <a:p>
            <a:pPr marL="806450" indent="-447675">
              <a:lnSpc>
                <a:spcPct val="120000"/>
              </a:lnSpc>
              <a:buClr>
                <a:srgbClr val="0070C0"/>
              </a:buClr>
              <a:buSzPct val="50000"/>
              <a:buFont typeface="Wingdings" panose="05000000000000000000" pitchFamily="2" charset="2"/>
              <a:buChar char="v"/>
            </a:pPr>
            <a:endParaRPr lang="en-AU" i="1" dirty="0">
              <a:solidFill>
                <a:schemeClr val="bg2">
                  <a:lumMod val="50000"/>
                </a:schemeClr>
              </a:solidFill>
            </a:endParaRPr>
          </a:p>
          <a:p>
            <a:pPr marL="711200" indent="0">
              <a:buClr>
                <a:srgbClr val="0070C0"/>
              </a:buClr>
              <a:buSzPct val="50000"/>
              <a:buFont typeface="Wingdings" panose="05000000000000000000" pitchFamily="2" charset="2"/>
              <a:buChar char="v"/>
            </a:pPr>
            <a:endParaRPr lang="en-AU" dirty="0"/>
          </a:p>
          <a:p>
            <a:pPr marL="711200" indent="0">
              <a:buClr>
                <a:srgbClr val="0070C0"/>
              </a:buClr>
              <a:buSzPct val="50000"/>
              <a:buFont typeface="Wingdings" panose="05000000000000000000" pitchFamily="2" charset="2"/>
              <a:buChar char="v"/>
            </a:pPr>
            <a:endParaRPr lang="en-AU" dirty="0"/>
          </a:p>
          <a:p>
            <a:pPr marL="0" indent="0">
              <a:buClr>
                <a:srgbClr val="0070C0"/>
              </a:buClr>
              <a:buSzPct val="50000"/>
              <a:buNone/>
            </a:pPr>
            <a:endParaRPr lang="en-AU"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12</a:t>
            </a:fld>
            <a:endParaRPr lang="en-AU"/>
          </a:p>
        </p:txBody>
      </p:sp>
    </p:spTree>
    <p:extLst>
      <p:ext uri="{BB962C8B-B14F-4D97-AF65-F5344CB8AC3E}">
        <p14:creationId xmlns:p14="http://schemas.microsoft.com/office/powerpoint/2010/main" val="1884992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solidFill>
                  <a:srgbClr val="002060"/>
                </a:solidFill>
              </a:rPr>
              <a:t>Relationship Specific Investments &amp; Hold Up</a:t>
            </a:r>
            <a:endParaRPr lang="en-AU" b="1" i="1" dirty="0">
              <a:solidFill>
                <a:srgbClr val="002060"/>
              </a:solidFill>
            </a:endParaRPr>
          </a:p>
        </p:txBody>
      </p:sp>
      <p:sp>
        <p:nvSpPr>
          <p:cNvPr id="3" name="Content Placeholder 2"/>
          <p:cNvSpPr>
            <a:spLocks noGrp="1"/>
          </p:cNvSpPr>
          <p:nvPr>
            <p:ph idx="1"/>
          </p:nvPr>
        </p:nvSpPr>
        <p:spPr>
          <a:xfrm>
            <a:off x="838200" y="1581150"/>
            <a:ext cx="10515600" cy="4595813"/>
          </a:xfrm>
        </p:spPr>
        <p:txBody>
          <a:bodyPr>
            <a:normAutofit fontScale="62500" lnSpcReduction="20000"/>
          </a:bodyPr>
          <a:lstStyle/>
          <a:p>
            <a:pPr marL="355600" indent="-355600">
              <a:lnSpc>
                <a:spcPct val="120000"/>
              </a:lnSpc>
              <a:buClr>
                <a:srgbClr val="0070C0"/>
              </a:buClr>
              <a:buSzPct val="50000"/>
              <a:buFont typeface="Wingdings" panose="05000000000000000000" pitchFamily="2" charset="2"/>
              <a:buChar char="q"/>
            </a:pPr>
            <a:r>
              <a:rPr lang="en-AU" b="1" i="1" dirty="0" err="1"/>
              <a:t>Q</a:t>
            </a:r>
            <a:r>
              <a:rPr lang="en-AU" b="1" i="1" baseline="30000" dirty="0" err="1"/>
              <a:t>n</a:t>
            </a:r>
            <a:r>
              <a:rPr lang="en-AU" b="1" i="1" dirty="0"/>
              <a:t>: Why does specificity create challenges?</a:t>
            </a:r>
          </a:p>
          <a:p>
            <a:pPr marL="355600" indent="-355600">
              <a:lnSpc>
                <a:spcPct val="120000"/>
              </a:lnSpc>
              <a:buClr>
                <a:srgbClr val="0070C0"/>
              </a:buClr>
              <a:buSzPct val="50000"/>
              <a:buFont typeface="Wingdings" panose="05000000000000000000" pitchFamily="2" charset="2"/>
              <a:buChar char="q"/>
            </a:pPr>
            <a:r>
              <a:rPr lang="en-AU" dirty="0"/>
              <a:t>Consider the following situation:</a:t>
            </a:r>
          </a:p>
          <a:p>
            <a:pPr marL="819150" indent="-457200">
              <a:lnSpc>
                <a:spcPct val="120000"/>
              </a:lnSpc>
              <a:buClr>
                <a:srgbClr val="0070C0"/>
              </a:buClr>
              <a:buSzPct val="50000"/>
              <a:buFont typeface="Wingdings" panose="05000000000000000000" pitchFamily="2" charset="2"/>
              <a:buChar char="v"/>
            </a:pPr>
            <a:r>
              <a:rPr lang="en-AU" dirty="0">
                <a:solidFill>
                  <a:schemeClr val="bg2">
                    <a:lumMod val="50000"/>
                  </a:schemeClr>
                </a:solidFill>
              </a:rPr>
              <a:t>A firm makes an investment of $50,000 in a machine tool to make a specific component for </a:t>
            </a:r>
            <a:r>
              <a:rPr lang="en-AU" i="1" dirty="0">
                <a:solidFill>
                  <a:schemeClr val="bg2">
                    <a:lumMod val="50000"/>
                  </a:schemeClr>
                </a:solidFill>
              </a:rPr>
              <a:t>XYZ Inc</a:t>
            </a:r>
            <a:r>
              <a:rPr lang="en-AU" dirty="0">
                <a:solidFill>
                  <a:schemeClr val="bg2">
                    <a:lumMod val="50000"/>
                  </a:schemeClr>
                </a:solidFill>
              </a:rPr>
              <a:t>.</a:t>
            </a:r>
            <a:endParaRPr lang="en-AU" i="1" dirty="0">
              <a:solidFill>
                <a:schemeClr val="bg2">
                  <a:lumMod val="50000"/>
                </a:schemeClr>
              </a:solidFill>
            </a:endParaRPr>
          </a:p>
          <a:p>
            <a:pPr marL="819150" indent="-457200">
              <a:lnSpc>
                <a:spcPct val="120000"/>
              </a:lnSpc>
              <a:buClr>
                <a:srgbClr val="0070C0"/>
              </a:buClr>
              <a:buSzPct val="50000"/>
              <a:buFont typeface="Wingdings" panose="05000000000000000000" pitchFamily="2" charset="2"/>
              <a:buChar char="v"/>
            </a:pPr>
            <a:r>
              <a:rPr lang="en-AU" dirty="0">
                <a:solidFill>
                  <a:schemeClr val="bg2">
                    <a:lumMod val="50000"/>
                  </a:schemeClr>
                </a:solidFill>
              </a:rPr>
              <a:t>Assume that variable cost of production is $1 and the life of the machine is 50,000 units.</a:t>
            </a:r>
          </a:p>
          <a:p>
            <a:pPr marL="819150" indent="-457200">
              <a:lnSpc>
                <a:spcPct val="120000"/>
              </a:lnSpc>
              <a:buClr>
                <a:srgbClr val="0070C0"/>
              </a:buClr>
              <a:buSzPct val="50000"/>
              <a:buFont typeface="Wingdings" panose="05000000000000000000" pitchFamily="2" charset="2"/>
              <a:buChar char="v"/>
            </a:pPr>
            <a:r>
              <a:rPr lang="en-AU" i="1" dirty="0">
                <a:solidFill>
                  <a:schemeClr val="bg2">
                    <a:lumMod val="50000"/>
                  </a:schemeClr>
                </a:solidFill>
              </a:rPr>
              <a:t>Requires payment of $2 per item to break even…</a:t>
            </a:r>
          </a:p>
          <a:p>
            <a:pPr marL="361950" indent="-361950">
              <a:lnSpc>
                <a:spcPct val="120000"/>
              </a:lnSpc>
              <a:buClr>
                <a:srgbClr val="0070C0"/>
              </a:buClr>
              <a:buSzPct val="50000"/>
              <a:buFont typeface="Wingdings" panose="05000000000000000000" pitchFamily="2" charset="2"/>
              <a:buChar char="q"/>
            </a:pPr>
            <a:r>
              <a:rPr lang="en-AU" i="1" dirty="0"/>
              <a:t>But what might happen after contract signed and the investment has been made?</a:t>
            </a:r>
          </a:p>
          <a:p>
            <a:pPr marL="809625" indent="-447675">
              <a:lnSpc>
                <a:spcPct val="120000"/>
              </a:lnSpc>
              <a:buClr>
                <a:srgbClr val="0070C0"/>
              </a:buClr>
              <a:buSzPct val="50000"/>
              <a:buFont typeface="Wingdings" panose="05000000000000000000" pitchFamily="2" charset="2"/>
              <a:buChar char="v"/>
            </a:pPr>
            <a:r>
              <a:rPr lang="en-AU" i="1" dirty="0">
                <a:solidFill>
                  <a:schemeClr val="bg2">
                    <a:lumMod val="50000"/>
                  </a:schemeClr>
                </a:solidFill>
              </a:rPr>
              <a:t>Incentive exists for buyer to argue that ‘circumstances have changed’ and to force a seller to accept as little as $1 per piece</a:t>
            </a:r>
          </a:p>
          <a:p>
            <a:pPr marL="361950" indent="0" algn="ctr">
              <a:lnSpc>
                <a:spcPct val="120000"/>
              </a:lnSpc>
              <a:buClr>
                <a:srgbClr val="0070C0"/>
              </a:buClr>
              <a:buSzPct val="50000"/>
              <a:buNone/>
            </a:pPr>
            <a:r>
              <a:rPr lang="en-AU" b="1" i="1" dirty="0">
                <a:solidFill>
                  <a:srgbClr val="FF0000"/>
                </a:solidFill>
              </a:rPr>
              <a:t>Hold-up problem</a:t>
            </a:r>
          </a:p>
          <a:p>
            <a:pPr marL="361950" indent="-361950">
              <a:lnSpc>
                <a:spcPct val="120000"/>
              </a:lnSpc>
              <a:buClr>
                <a:srgbClr val="0070C0"/>
              </a:buClr>
              <a:buSzPct val="50000"/>
              <a:buFont typeface="Wingdings" panose="05000000000000000000" pitchFamily="2" charset="2"/>
              <a:buChar char="q"/>
            </a:pPr>
            <a:r>
              <a:rPr lang="en-AU" dirty="0"/>
              <a:t>One way to think about the problem here is that after the investment has been made it is a sunk cost and one of the parties can exploit this.</a:t>
            </a:r>
          </a:p>
          <a:p>
            <a:pPr marL="361950" indent="-361950">
              <a:lnSpc>
                <a:spcPct val="120000"/>
              </a:lnSpc>
              <a:buClr>
                <a:srgbClr val="0070C0"/>
              </a:buClr>
              <a:buSzPct val="50000"/>
              <a:buFont typeface="Wingdings" panose="05000000000000000000" pitchFamily="2" charset="2"/>
              <a:buChar char="q"/>
            </a:pPr>
            <a:r>
              <a:rPr lang="en-AU" i="1" dirty="0"/>
              <a:t>The implication …..</a:t>
            </a:r>
          </a:p>
          <a:p>
            <a:pPr marL="990600" indent="-628650">
              <a:lnSpc>
                <a:spcPct val="120000"/>
              </a:lnSpc>
              <a:buClr>
                <a:srgbClr val="0070C0"/>
              </a:buClr>
              <a:buSzPct val="100000"/>
              <a:buFont typeface="+mj-lt"/>
              <a:buAutoNum type="alphaLcParenR"/>
            </a:pPr>
            <a:endParaRPr lang="en-AU" dirty="0">
              <a:solidFill>
                <a:schemeClr val="bg2">
                  <a:lumMod val="50000"/>
                </a:schemeClr>
              </a:solidFill>
            </a:endParaRPr>
          </a:p>
          <a:p>
            <a:pPr marL="990600" indent="-628650">
              <a:lnSpc>
                <a:spcPct val="120000"/>
              </a:lnSpc>
              <a:buClr>
                <a:srgbClr val="0070C0"/>
              </a:buClr>
              <a:buSzPct val="100000"/>
              <a:buFont typeface="+mj-lt"/>
              <a:buAutoNum type="alphaLcParenR"/>
            </a:pPr>
            <a:endParaRPr lang="en-AU" i="1" dirty="0">
              <a:solidFill>
                <a:schemeClr val="bg2">
                  <a:lumMod val="50000"/>
                </a:schemeClr>
              </a:solidFill>
            </a:endParaRPr>
          </a:p>
          <a:p>
            <a:pPr marL="990600" indent="-628650">
              <a:lnSpc>
                <a:spcPct val="120000"/>
              </a:lnSpc>
              <a:buClr>
                <a:srgbClr val="0070C0"/>
              </a:buClr>
              <a:buSzPct val="100000"/>
              <a:buFont typeface="+mj-lt"/>
              <a:buAutoNum type="alphaLcParenR"/>
            </a:pPr>
            <a:endParaRPr lang="en-AU" i="1" dirty="0">
              <a:solidFill>
                <a:schemeClr val="bg2">
                  <a:lumMod val="50000"/>
                </a:schemeClr>
              </a:solidFill>
            </a:endParaRPr>
          </a:p>
          <a:p>
            <a:pPr marL="0" indent="0">
              <a:lnSpc>
                <a:spcPct val="120000"/>
              </a:lnSpc>
              <a:buClr>
                <a:srgbClr val="0070C0"/>
              </a:buClr>
              <a:buSzPct val="50000"/>
              <a:buNone/>
            </a:pPr>
            <a:endParaRPr lang="en-AU" dirty="0"/>
          </a:p>
          <a:p>
            <a:pPr marL="806450" indent="-447675">
              <a:lnSpc>
                <a:spcPct val="120000"/>
              </a:lnSpc>
              <a:buClr>
                <a:srgbClr val="0070C0"/>
              </a:buClr>
              <a:buSzPct val="50000"/>
              <a:buFont typeface="Wingdings" panose="05000000000000000000" pitchFamily="2" charset="2"/>
              <a:buChar char="v"/>
            </a:pPr>
            <a:endParaRPr lang="en-AU" i="1" dirty="0">
              <a:solidFill>
                <a:schemeClr val="bg2">
                  <a:lumMod val="50000"/>
                </a:schemeClr>
              </a:solidFill>
            </a:endParaRPr>
          </a:p>
          <a:p>
            <a:pPr marL="711200" indent="0">
              <a:buClr>
                <a:srgbClr val="0070C0"/>
              </a:buClr>
              <a:buSzPct val="50000"/>
              <a:buFont typeface="Wingdings" panose="05000000000000000000" pitchFamily="2" charset="2"/>
              <a:buChar char="v"/>
            </a:pPr>
            <a:endParaRPr lang="en-AU" dirty="0"/>
          </a:p>
          <a:p>
            <a:pPr marL="711200" indent="0">
              <a:buClr>
                <a:srgbClr val="0070C0"/>
              </a:buClr>
              <a:buSzPct val="50000"/>
              <a:buFont typeface="Wingdings" panose="05000000000000000000" pitchFamily="2" charset="2"/>
              <a:buChar char="v"/>
            </a:pPr>
            <a:endParaRPr lang="en-AU" dirty="0"/>
          </a:p>
          <a:p>
            <a:pPr marL="0" indent="0">
              <a:buClr>
                <a:srgbClr val="0070C0"/>
              </a:buClr>
              <a:buSzPct val="50000"/>
              <a:buNone/>
            </a:pPr>
            <a:endParaRPr lang="en-AU"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13</a:t>
            </a:fld>
            <a:endParaRPr lang="en-AU"/>
          </a:p>
        </p:txBody>
      </p:sp>
      <p:sp>
        <p:nvSpPr>
          <p:cNvPr id="6" name="Oval 5"/>
          <p:cNvSpPr/>
          <p:nvPr/>
        </p:nvSpPr>
        <p:spPr>
          <a:xfrm>
            <a:off x="5153026" y="4562475"/>
            <a:ext cx="2266949" cy="609599"/>
          </a:xfrm>
          <a:prstGeom prst="ellipse">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2620859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solidFill>
                  <a:srgbClr val="002060"/>
                </a:solidFill>
              </a:rPr>
              <a:t>Relationship Specific Investments &amp; Hold Up</a:t>
            </a:r>
            <a:endParaRPr lang="en-AU" b="1" i="1" dirty="0">
              <a:solidFill>
                <a:srgbClr val="002060"/>
              </a:solidFill>
            </a:endParaRPr>
          </a:p>
        </p:txBody>
      </p:sp>
      <p:sp>
        <p:nvSpPr>
          <p:cNvPr id="3" name="Content Placeholder 2"/>
          <p:cNvSpPr>
            <a:spLocks noGrp="1"/>
          </p:cNvSpPr>
          <p:nvPr>
            <p:ph idx="1"/>
          </p:nvPr>
        </p:nvSpPr>
        <p:spPr/>
        <p:txBody>
          <a:bodyPr>
            <a:normAutofit fontScale="92500"/>
          </a:bodyPr>
          <a:lstStyle/>
          <a:p>
            <a:pPr marL="355600" indent="-355600">
              <a:lnSpc>
                <a:spcPct val="120000"/>
              </a:lnSpc>
              <a:buClr>
                <a:srgbClr val="0070C0"/>
              </a:buClr>
              <a:buSzPct val="50000"/>
              <a:buFont typeface="Wingdings" panose="05000000000000000000" pitchFamily="2" charset="2"/>
              <a:buChar char="q"/>
            </a:pPr>
            <a:r>
              <a:rPr lang="en-AU" i="1" dirty="0"/>
              <a:t>Define some concepts:</a:t>
            </a:r>
          </a:p>
          <a:p>
            <a:pPr marL="819150" indent="-457200">
              <a:lnSpc>
                <a:spcPct val="120000"/>
              </a:lnSpc>
              <a:buClr>
                <a:srgbClr val="0070C0"/>
              </a:buClr>
              <a:buSzPct val="50000"/>
              <a:buFont typeface="Wingdings" panose="05000000000000000000" pitchFamily="2" charset="2"/>
              <a:buChar char="v"/>
            </a:pPr>
            <a:r>
              <a:rPr lang="en-AU" dirty="0"/>
              <a:t>RSI (Relationship Specific Investment) </a:t>
            </a:r>
            <a:r>
              <a:rPr lang="en-AU" dirty="0">
                <a:solidFill>
                  <a:schemeClr val="bg2">
                    <a:lumMod val="50000"/>
                  </a:schemeClr>
                </a:solidFill>
              </a:rPr>
              <a:t>– </a:t>
            </a:r>
            <a:r>
              <a:rPr lang="en-AU" i="1" dirty="0">
                <a:solidFill>
                  <a:schemeClr val="bg2">
                    <a:lumMod val="50000"/>
                  </a:schemeClr>
                </a:solidFill>
              </a:rPr>
              <a:t>the amount of your investment that you cannot recover if the contract does not go ahead as planned</a:t>
            </a:r>
          </a:p>
          <a:p>
            <a:pPr marL="819150" indent="-457200">
              <a:lnSpc>
                <a:spcPct val="120000"/>
              </a:lnSpc>
              <a:buClr>
                <a:srgbClr val="0070C0"/>
              </a:buClr>
              <a:buSzPct val="50000"/>
              <a:buFont typeface="Wingdings" panose="05000000000000000000" pitchFamily="2" charset="2"/>
              <a:buChar char="v"/>
            </a:pPr>
            <a:r>
              <a:rPr lang="en-AU" dirty="0"/>
              <a:t>Rent </a:t>
            </a:r>
            <a:r>
              <a:rPr lang="en-AU" dirty="0">
                <a:solidFill>
                  <a:schemeClr val="bg2">
                    <a:lumMod val="50000"/>
                  </a:schemeClr>
                </a:solidFill>
              </a:rPr>
              <a:t>– </a:t>
            </a:r>
            <a:r>
              <a:rPr lang="en-AU" i="1" dirty="0">
                <a:solidFill>
                  <a:schemeClr val="bg2">
                    <a:lumMod val="50000"/>
                  </a:schemeClr>
                </a:solidFill>
              </a:rPr>
              <a:t>the profit you expect to get if the contract goes ahead as planned</a:t>
            </a:r>
          </a:p>
          <a:p>
            <a:pPr marL="819150" indent="-457200">
              <a:lnSpc>
                <a:spcPct val="120000"/>
              </a:lnSpc>
              <a:buClr>
                <a:srgbClr val="0070C0"/>
              </a:buClr>
              <a:buSzPct val="50000"/>
              <a:buFont typeface="Wingdings" panose="05000000000000000000" pitchFamily="2" charset="2"/>
              <a:buChar char="v"/>
            </a:pPr>
            <a:r>
              <a:rPr lang="en-AU" dirty="0"/>
              <a:t>Quasi-Rent </a:t>
            </a:r>
            <a:r>
              <a:rPr lang="en-AU" dirty="0">
                <a:solidFill>
                  <a:schemeClr val="bg2">
                    <a:lumMod val="50000"/>
                  </a:schemeClr>
                </a:solidFill>
              </a:rPr>
              <a:t>– </a:t>
            </a:r>
            <a:r>
              <a:rPr lang="en-AU" i="1" dirty="0">
                <a:solidFill>
                  <a:schemeClr val="bg2">
                    <a:lumMod val="50000"/>
                  </a:schemeClr>
                </a:solidFill>
              </a:rPr>
              <a:t>the profit is the extra profit that you get if the contract goes ahead as planned, versus the profit you get if you had to turn to your next best alternative</a:t>
            </a:r>
            <a:r>
              <a:rPr lang="en-AU" dirty="0">
                <a:solidFill>
                  <a:schemeClr val="bg2">
                    <a:lumMod val="50000"/>
                  </a:schemeClr>
                </a:solidFill>
              </a:rPr>
              <a:t>.</a:t>
            </a:r>
          </a:p>
          <a:p>
            <a:pPr marL="990600" indent="-628650">
              <a:lnSpc>
                <a:spcPct val="120000"/>
              </a:lnSpc>
              <a:buClr>
                <a:srgbClr val="0070C0"/>
              </a:buClr>
              <a:buSzPct val="100000"/>
              <a:buFont typeface="+mj-lt"/>
              <a:buAutoNum type="alphaLcParenR"/>
            </a:pPr>
            <a:endParaRPr lang="en-AU" i="1" dirty="0">
              <a:solidFill>
                <a:schemeClr val="bg2">
                  <a:lumMod val="50000"/>
                </a:schemeClr>
              </a:solidFill>
            </a:endParaRPr>
          </a:p>
          <a:p>
            <a:pPr marL="990600" indent="-628650">
              <a:lnSpc>
                <a:spcPct val="120000"/>
              </a:lnSpc>
              <a:buClr>
                <a:srgbClr val="0070C0"/>
              </a:buClr>
              <a:buSzPct val="100000"/>
              <a:buFont typeface="+mj-lt"/>
              <a:buAutoNum type="alphaLcParenR"/>
            </a:pPr>
            <a:endParaRPr lang="en-AU" i="1" dirty="0">
              <a:solidFill>
                <a:schemeClr val="bg2">
                  <a:lumMod val="50000"/>
                </a:schemeClr>
              </a:solidFill>
            </a:endParaRPr>
          </a:p>
          <a:p>
            <a:pPr marL="990600" indent="-628650">
              <a:lnSpc>
                <a:spcPct val="120000"/>
              </a:lnSpc>
              <a:buClr>
                <a:srgbClr val="0070C0"/>
              </a:buClr>
              <a:buSzPct val="100000"/>
              <a:buFont typeface="+mj-lt"/>
              <a:buAutoNum type="alphaLcParenR"/>
            </a:pPr>
            <a:endParaRPr lang="en-AU" i="1" dirty="0">
              <a:solidFill>
                <a:schemeClr val="bg2">
                  <a:lumMod val="50000"/>
                </a:schemeClr>
              </a:solidFill>
            </a:endParaRPr>
          </a:p>
          <a:p>
            <a:pPr marL="990600" indent="-628650">
              <a:lnSpc>
                <a:spcPct val="120000"/>
              </a:lnSpc>
              <a:buClr>
                <a:srgbClr val="0070C0"/>
              </a:buClr>
              <a:buSzPct val="100000"/>
              <a:buFont typeface="+mj-lt"/>
              <a:buAutoNum type="alphaLcParenR"/>
            </a:pPr>
            <a:endParaRPr lang="en-AU" i="1" dirty="0">
              <a:solidFill>
                <a:schemeClr val="bg2">
                  <a:lumMod val="50000"/>
                </a:schemeClr>
              </a:solidFill>
            </a:endParaRPr>
          </a:p>
          <a:p>
            <a:pPr marL="0" indent="0">
              <a:lnSpc>
                <a:spcPct val="120000"/>
              </a:lnSpc>
              <a:buClr>
                <a:srgbClr val="0070C0"/>
              </a:buClr>
              <a:buSzPct val="50000"/>
              <a:buNone/>
            </a:pPr>
            <a:endParaRPr lang="en-AU" dirty="0"/>
          </a:p>
          <a:p>
            <a:pPr marL="806450" indent="-447675">
              <a:lnSpc>
                <a:spcPct val="120000"/>
              </a:lnSpc>
              <a:buClr>
                <a:srgbClr val="0070C0"/>
              </a:buClr>
              <a:buSzPct val="50000"/>
              <a:buFont typeface="Wingdings" panose="05000000000000000000" pitchFamily="2" charset="2"/>
              <a:buChar char="v"/>
            </a:pPr>
            <a:endParaRPr lang="en-AU" i="1" dirty="0">
              <a:solidFill>
                <a:schemeClr val="bg2">
                  <a:lumMod val="50000"/>
                </a:schemeClr>
              </a:solidFill>
            </a:endParaRPr>
          </a:p>
          <a:p>
            <a:pPr marL="711200" indent="0">
              <a:buClr>
                <a:srgbClr val="0070C0"/>
              </a:buClr>
              <a:buSzPct val="50000"/>
              <a:buFont typeface="Wingdings" panose="05000000000000000000" pitchFamily="2" charset="2"/>
              <a:buChar char="v"/>
            </a:pPr>
            <a:endParaRPr lang="en-AU" dirty="0"/>
          </a:p>
          <a:p>
            <a:pPr marL="711200" indent="0">
              <a:buClr>
                <a:srgbClr val="0070C0"/>
              </a:buClr>
              <a:buSzPct val="50000"/>
              <a:buFont typeface="Wingdings" panose="05000000000000000000" pitchFamily="2" charset="2"/>
              <a:buChar char="v"/>
            </a:pPr>
            <a:endParaRPr lang="en-AU" dirty="0"/>
          </a:p>
          <a:p>
            <a:pPr marL="0" indent="0">
              <a:buClr>
                <a:srgbClr val="0070C0"/>
              </a:buClr>
              <a:buSzPct val="50000"/>
              <a:buNone/>
            </a:pPr>
            <a:endParaRPr lang="en-AU"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14</a:t>
            </a:fld>
            <a:endParaRPr lang="en-AU"/>
          </a:p>
        </p:txBody>
      </p:sp>
    </p:spTree>
    <p:extLst>
      <p:ext uri="{BB962C8B-B14F-4D97-AF65-F5344CB8AC3E}">
        <p14:creationId xmlns:p14="http://schemas.microsoft.com/office/powerpoint/2010/main" val="2997859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solidFill>
                  <a:srgbClr val="002060"/>
                </a:solidFill>
              </a:rPr>
              <a:t>Relationship Specific Investments &amp; Hold Up</a:t>
            </a:r>
            <a:endParaRPr lang="en-AU" b="1" i="1" dirty="0">
              <a:solidFill>
                <a:srgbClr val="002060"/>
              </a:solidFill>
            </a:endParaRPr>
          </a:p>
        </p:txBody>
      </p:sp>
      <p:sp>
        <p:nvSpPr>
          <p:cNvPr id="3" name="Content Placeholder 2"/>
          <p:cNvSpPr>
            <a:spLocks noGrp="1"/>
          </p:cNvSpPr>
          <p:nvPr>
            <p:ph idx="1"/>
          </p:nvPr>
        </p:nvSpPr>
        <p:spPr>
          <a:xfrm>
            <a:off x="838200" y="1573161"/>
            <a:ext cx="10515600" cy="4603802"/>
          </a:xfrm>
        </p:spPr>
        <p:txBody>
          <a:bodyPr>
            <a:normAutofit fontScale="70000" lnSpcReduction="20000"/>
          </a:bodyPr>
          <a:lstStyle/>
          <a:p>
            <a:pPr marL="355600" indent="-355600">
              <a:lnSpc>
                <a:spcPct val="120000"/>
              </a:lnSpc>
              <a:buClr>
                <a:srgbClr val="0070C0"/>
              </a:buClr>
              <a:buSzPct val="50000"/>
              <a:buFont typeface="Wingdings" panose="05000000000000000000" pitchFamily="2" charset="2"/>
              <a:buChar char="q"/>
            </a:pPr>
            <a:r>
              <a:rPr lang="en-AU" i="1" dirty="0"/>
              <a:t>Consider a worked example – consider if you contemplate making an investment to produce an auto part such as radiators of a particular shape for Audi:</a:t>
            </a:r>
          </a:p>
          <a:p>
            <a:pPr marL="819150" indent="-457200">
              <a:lnSpc>
                <a:spcPct val="120000"/>
              </a:lnSpc>
              <a:buClr>
                <a:srgbClr val="0070C0"/>
              </a:buClr>
              <a:buSzPct val="50000"/>
              <a:buFont typeface="Wingdings" panose="05000000000000000000" pitchFamily="2" charset="2"/>
              <a:buChar char="v"/>
            </a:pPr>
            <a:r>
              <a:rPr lang="en-AU" dirty="0"/>
              <a:t>C </a:t>
            </a:r>
            <a:r>
              <a:rPr lang="en-AU" dirty="0">
                <a:solidFill>
                  <a:schemeClr val="bg2">
                    <a:lumMod val="50000"/>
                  </a:schemeClr>
                </a:solidFill>
              </a:rPr>
              <a:t>– average variable cost of making part when 1 million parts are produced</a:t>
            </a:r>
          </a:p>
          <a:p>
            <a:pPr marL="819150" indent="-457200">
              <a:lnSpc>
                <a:spcPct val="120000"/>
              </a:lnSpc>
              <a:buClr>
                <a:srgbClr val="0070C0"/>
              </a:buClr>
              <a:buSzPct val="50000"/>
              <a:buFont typeface="Wingdings" panose="05000000000000000000" pitchFamily="2" charset="2"/>
              <a:buChar char="v"/>
            </a:pPr>
            <a:r>
              <a:rPr lang="en-AU" dirty="0">
                <a:solidFill>
                  <a:schemeClr val="bg2">
                    <a:lumMod val="50000"/>
                  </a:schemeClr>
                </a:solidFill>
              </a:rPr>
              <a:t> </a:t>
            </a:r>
            <a:r>
              <a:rPr lang="en-AU" dirty="0"/>
              <a:t>I </a:t>
            </a:r>
            <a:r>
              <a:rPr lang="en-AU" dirty="0">
                <a:solidFill>
                  <a:schemeClr val="bg2">
                    <a:lumMod val="50000"/>
                  </a:schemeClr>
                </a:solidFill>
              </a:rPr>
              <a:t>– annual payment on loan used to finance investment, i.e. annualised cost of investment</a:t>
            </a:r>
          </a:p>
          <a:p>
            <a:pPr marL="819150" indent="-457200">
              <a:lnSpc>
                <a:spcPct val="120000"/>
              </a:lnSpc>
              <a:buClr>
                <a:srgbClr val="0070C0"/>
              </a:buClr>
              <a:buSzPct val="50000"/>
              <a:buFont typeface="Wingdings" panose="05000000000000000000" pitchFamily="2" charset="2"/>
              <a:buChar char="v"/>
            </a:pPr>
            <a:r>
              <a:rPr lang="en-US" dirty="0"/>
              <a:t>Therefore, cost making 1 million parts is: I + 1,000,000c</a:t>
            </a:r>
            <a:endParaRPr lang="en-AU" dirty="0"/>
          </a:p>
          <a:p>
            <a:pPr marL="819150" indent="-457200">
              <a:lnSpc>
                <a:spcPct val="120000"/>
              </a:lnSpc>
              <a:buClr>
                <a:srgbClr val="0070C0"/>
              </a:buClr>
              <a:buSzPct val="50000"/>
              <a:buFont typeface="Wingdings" panose="05000000000000000000" pitchFamily="2" charset="2"/>
              <a:buChar char="v"/>
            </a:pPr>
            <a:r>
              <a:rPr lang="en-AU" dirty="0"/>
              <a:t>P</a:t>
            </a:r>
            <a:r>
              <a:rPr lang="en-AU" baseline="-25000" dirty="0"/>
              <a:t>m</a:t>
            </a:r>
            <a:r>
              <a:rPr lang="en-AU" dirty="0"/>
              <a:t> (&gt;C) </a:t>
            </a:r>
            <a:r>
              <a:rPr lang="en-AU" dirty="0">
                <a:solidFill>
                  <a:schemeClr val="bg2">
                    <a:lumMod val="50000"/>
                  </a:schemeClr>
                </a:solidFill>
              </a:rPr>
              <a:t>– price that modified part could be sold to Fiat for total revenue of 1,000,000P</a:t>
            </a:r>
            <a:r>
              <a:rPr lang="en-AU" baseline="-25000" dirty="0">
                <a:solidFill>
                  <a:schemeClr val="bg2">
                    <a:lumMod val="50000"/>
                  </a:schemeClr>
                </a:solidFill>
              </a:rPr>
              <a:t>m</a:t>
            </a:r>
            <a:endParaRPr lang="en-AU" dirty="0">
              <a:solidFill>
                <a:schemeClr val="bg2">
                  <a:lumMod val="50000"/>
                </a:schemeClr>
              </a:solidFill>
            </a:endParaRPr>
          </a:p>
          <a:p>
            <a:pPr marL="819150" indent="-457200">
              <a:lnSpc>
                <a:spcPct val="120000"/>
              </a:lnSpc>
              <a:buClr>
                <a:srgbClr val="0070C0"/>
              </a:buClr>
              <a:buSzPct val="50000"/>
              <a:buFont typeface="Wingdings" panose="05000000000000000000" pitchFamily="2" charset="2"/>
              <a:buChar char="v"/>
            </a:pPr>
            <a:r>
              <a:rPr lang="en-US" dirty="0"/>
              <a:t>I&gt;1,000,000(</a:t>
            </a:r>
            <a:r>
              <a:rPr lang="en-AU" dirty="0"/>
              <a:t>P</a:t>
            </a:r>
            <a:r>
              <a:rPr lang="en-AU" baseline="-25000" dirty="0"/>
              <a:t>m</a:t>
            </a:r>
            <a:r>
              <a:rPr lang="en-AU" dirty="0"/>
              <a:t> - C) so don’t recover investment in this case</a:t>
            </a:r>
          </a:p>
          <a:p>
            <a:pPr marL="819150" indent="-457200">
              <a:lnSpc>
                <a:spcPct val="120000"/>
              </a:lnSpc>
              <a:buClr>
                <a:srgbClr val="0070C0"/>
              </a:buClr>
              <a:buSzPct val="50000"/>
              <a:buFont typeface="Wingdings" panose="05000000000000000000" pitchFamily="2" charset="2"/>
              <a:buChar char="v"/>
            </a:pPr>
            <a:r>
              <a:rPr lang="en-AU" i="1" dirty="0">
                <a:solidFill>
                  <a:srgbClr val="FF0000"/>
                </a:solidFill>
              </a:rPr>
              <a:t>Relationship specific investment </a:t>
            </a:r>
            <a:r>
              <a:rPr lang="en-AU" dirty="0"/>
              <a:t>is that part of the investment that is specific to Audi, viz</a:t>
            </a:r>
            <a:r>
              <a:rPr lang="en-AU" dirty="0">
                <a:solidFill>
                  <a:schemeClr val="bg2">
                    <a:lumMod val="50000"/>
                  </a:schemeClr>
                </a:solidFill>
              </a:rPr>
              <a:t>.</a:t>
            </a:r>
          </a:p>
          <a:p>
            <a:pPr marL="361950" indent="0" algn="ctr">
              <a:lnSpc>
                <a:spcPct val="120000"/>
              </a:lnSpc>
              <a:buClr>
                <a:srgbClr val="0070C0"/>
              </a:buClr>
              <a:buSzPct val="100000"/>
              <a:buNone/>
            </a:pPr>
            <a:r>
              <a:rPr lang="en-US" i="1" dirty="0">
                <a:solidFill>
                  <a:schemeClr val="bg2">
                    <a:lumMod val="25000"/>
                  </a:schemeClr>
                </a:solidFill>
              </a:rPr>
              <a:t>I – 1,000,000(</a:t>
            </a:r>
            <a:r>
              <a:rPr lang="en-AU" dirty="0">
                <a:solidFill>
                  <a:schemeClr val="bg2">
                    <a:lumMod val="25000"/>
                  </a:schemeClr>
                </a:solidFill>
              </a:rPr>
              <a:t>P</a:t>
            </a:r>
            <a:r>
              <a:rPr lang="en-AU" baseline="-25000" dirty="0">
                <a:solidFill>
                  <a:schemeClr val="bg2">
                    <a:lumMod val="25000"/>
                  </a:schemeClr>
                </a:solidFill>
              </a:rPr>
              <a:t>m</a:t>
            </a:r>
            <a:r>
              <a:rPr lang="en-AU" dirty="0">
                <a:solidFill>
                  <a:schemeClr val="bg2">
                    <a:lumMod val="25000"/>
                  </a:schemeClr>
                </a:solidFill>
              </a:rPr>
              <a:t> - C</a:t>
            </a:r>
            <a:r>
              <a:rPr lang="en-US" i="1" dirty="0">
                <a:solidFill>
                  <a:schemeClr val="bg2">
                    <a:lumMod val="25000"/>
                  </a:schemeClr>
                </a:solidFill>
              </a:rPr>
              <a:t>)</a:t>
            </a:r>
            <a:endParaRPr lang="en-AU" i="1" dirty="0">
              <a:solidFill>
                <a:schemeClr val="bg2">
                  <a:lumMod val="25000"/>
                </a:schemeClr>
              </a:solidFill>
            </a:endParaRPr>
          </a:p>
          <a:p>
            <a:pPr marL="806450" indent="-444500">
              <a:lnSpc>
                <a:spcPct val="120000"/>
              </a:lnSpc>
              <a:buClr>
                <a:srgbClr val="0070C0"/>
              </a:buClr>
              <a:buSzPct val="50000"/>
              <a:buFont typeface="Wingdings" panose="05000000000000000000" pitchFamily="2" charset="2"/>
              <a:buChar char="v"/>
            </a:pPr>
            <a:r>
              <a:rPr lang="en-AU" dirty="0"/>
              <a:t>i.e. that part of the investment that’s not recovered if you don’t do business with Audi as contracted.</a:t>
            </a:r>
            <a:endParaRPr lang="en-AU" dirty="0">
              <a:solidFill>
                <a:schemeClr val="bg2">
                  <a:lumMod val="50000"/>
                </a:schemeClr>
              </a:solidFill>
            </a:endParaRPr>
          </a:p>
          <a:p>
            <a:pPr marL="990600" indent="-628650">
              <a:lnSpc>
                <a:spcPct val="120000"/>
              </a:lnSpc>
              <a:buClr>
                <a:srgbClr val="0070C0"/>
              </a:buClr>
              <a:buSzPct val="100000"/>
              <a:buFont typeface="Wingdings" panose="05000000000000000000" pitchFamily="2" charset="2"/>
              <a:buChar char="v"/>
            </a:pPr>
            <a:endParaRPr lang="en-AU" i="1" dirty="0">
              <a:solidFill>
                <a:schemeClr val="bg2">
                  <a:lumMod val="50000"/>
                </a:schemeClr>
              </a:solidFill>
            </a:endParaRPr>
          </a:p>
          <a:p>
            <a:pPr marL="990600" indent="-628650">
              <a:lnSpc>
                <a:spcPct val="120000"/>
              </a:lnSpc>
              <a:buClr>
                <a:srgbClr val="0070C0"/>
              </a:buClr>
              <a:buSzPct val="100000"/>
              <a:buFont typeface="+mj-lt"/>
              <a:buAutoNum type="alphaLcParenR"/>
            </a:pPr>
            <a:endParaRPr lang="en-AU" i="1" dirty="0">
              <a:solidFill>
                <a:schemeClr val="bg2">
                  <a:lumMod val="50000"/>
                </a:schemeClr>
              </a:solidFill>
            </a:endParaRPr>
          </a:p>
          <a:p>
            <a:pPr marL="990600" indent="-628650">
              <a:lnSpc>
                <a:spcPct val="120000"/>
              </a:lnSpc>
              <a:buClr>
                <a:srgbClr val="0070C0"/>
              </a:buClr>
              <a:buSzPct val="100000"/>
              <a:buFont typeface="+mj-lt"/>
              <a:buAutoNum type="alphaLcParenR"/>
            </a:pPr>
            <a:endParaRPr lang="en-AU" i="1" dirty="0">
              <a:solidFill>
                <a:schemeClr val="bg2">
                  <a:lumMod val="50000"/>
                </a:schemeClr>
              </a:solidFill>
            </a:endParaRPr>
          </a:p>
          <a:p>
            <a:pPr marL="0" indent="0">
              <a:lnSpc>
                <a:spcPct val="120000"/>
              </a:lnSpc>
              <a:buClr>
                <a:srgbClr val="0070C0"/>
              </a:buClr>
              <a:buSzPct val="50000"/>
              <a:buNone/>
            </a:pPr>
            <a:endParaRPr lang="en-AU" dirty="0"/>
          </a:p>
          <a:p>
            <a:pPr marL="806450" indent="-447675">
              <a:lnSpc>
                <a:spcPct val="120000"/>
              </a:lnSpc>
              <a:buClr>
                <a:srgbClr val="0070C0"/>
              </a:buClr>
              <a:buSzPct val="50000"/>
              <a:buFont typeface="Wingdings" panose="05000000000000000000" pitchFamily="2" charset="2"/>
              <a:buChar char="v"/>
            </a:pPr>
            <a:endParaRPr lang="en-AU" i="1" dirty="0">
              <a:solidFill>
                <a:schemeClr val="bg2">
                  <a:lumMod val="50000"/>
                </a:schemeClr>
              </a:solidFill>
            </a:endParaRPr>
          </a:p>
          <a:p>
            <a:pPr marL="711200" indent="0">
              <a:buClr>
                <a:srgbClr val="0070C0"/>
              </a:buClr>
              <a:buSzPct val="50000"/>
              <a:buFont typeface="Wingdings" panose="05000000000000000000" pitchFamily="2" charset="2"/>
              <a:buChar char="v"/>
            </a:pPr>
            <a:endParaRPr lang="en-AU" dirty="0"/>
          </a:p>
          <a:p>
            <a:pPr marL="711200" indent="0">
              <a:buClr>
                <a:srgbClr val="0070C0"/>
              </a:buClr>
              <a:buSzPct val="50000"/>
              <a:buFont typeface="Wingdings" panose="05000000000000000000" pitchFamily="2" charset="2"/>
              <a:buChar char="v"/>
            </a:pPr>
            <a:endParaRPr lang="en-AU" dirty="0"/>
          </a:p>
          <a:p>
            <a:pPr marL="0" indent="0">
              <a:buClr>
                <a:srgbClr val="0070C0"/>
              </a:buClr>
              <a:buSzPct val="50000"/>
              <a:buNone/>
            </a:pPr>
            <a:endParaRPr lang="en-AU"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15</a:t>
            </a:fld>
            <a:endParaRPr lang="en-AU"/>
          </a:p>
        </p:txBody>
      </p:sp>
    </p:spTree>
    <p:extLst>
      <p:ext uri="{BB962C8B-B14F-4D97-AF65-F5344CB8AC3E}">
        <p14:creationId xmlns:p14="http://schemas.microsoft.com/office/powerpoint/2010/main" val="1697897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solidFill>
                  <a:srgbClr val="002060"/>
                </a:solidFill>
              </a:rPr>
              <a:t>Relationship Specific Investments &amp; Hold Up</a:t>
            </a:r>
            <a:endParaRPr lang="en-AU" b="1" i="1" dirty="0">
              <a:solidFill>
                <a:srgbClr val="002060"/>
              </a:solidFill>
            </a:endParaRPr>
          </a:p>
        </p:txBody>
      </p:sp>
      <p:sp>
        <p:nvSpPr>
          <p:cNvPr id="3" name="Content Placeholder 2"/>
          <p:cNvSpPr>
            <a:spLocks noGrp="1"/>
          </p:cNvSpPr>
          <p:nvPr>
            <p:ph idx="1"/>
          </p:nvPr>
        </p:nvSpPr>
        <p:spPr/>
        <p:txBody>
          <a:bodyPr>
            <a:normAutofit fontScale="85000" lnSpcReduction="20000"/>
          </a:bodyPr>
          <a:lstStyle/>
          <a:p>
            <a:pPr marL="355600" indent="-355600">
              <a:lnSpc>
                <a:spcPct val="120000"/>
              </a:lnSpc>
              <a:buClr>
                <a:srgbClr val="0070C0"/>
              </a:buClr>
              <a:buSzPct val="50000"/>
              <a:buFont typeface="Wingdings" panose="05000000000000000000" pitchFamily="2" charset="2"/>
              <a:buChar char="q"/>
            </a:pPr>
            <a:r>
              <a:rPr lang="en-AU" i="1" dirty="0"/>
              <a:t>Suppose you contemplate making an investment to produce an auto part such as radiators of a particular shape for Audi:</a:t>
            </a:r>
          </a:p>
          <a:p>
            <a:pPr marL="819150" indent="-457200">
              <a:lnSpc>
                <a:spcPct val="120000"/>
              </a:lnSpc>
              <a:buClr>
                <a:srgbClr val="0070C0"/>
              </a:buClr>
              <a:buSzPct val="50000"/>
              <a:buFont typeface="Wingdings" panose="05000000000000000000" pitchFamily="2" charset="2"/>
              <a:buChar char="v"/>
            </a:pPr>
            <a:r>
              <a:rPr lang="en-AU" dirty="0"/>
              <a:t>C </a:t>
            </a:r>
            <a:r>
              <a:rPr lang="en-AU" dirty="0">
                <a:solidFill>
                  <a:schemeClr val="bg2">
                    <a:lumMod val="50000"/>
                  </a:schemeClr>
                </a:solidFill>
              </a:rPr>
              <a:t>– $3</a:t>
            </a:r>
          </a:p>
          <a:p>
            <a:pPr marL="819150" indent="-457200">
              <a:lnSpc>
                <a:spcPct val="120000"/>
              </a:lnSpc>
              <a:buClr>
                <a:srgbClr val="0070C0"/>
              </a:buClr>
              <a:buSzPct val="50000"/>
              <a:buFont typeface="Wingdings" panose="05000000000000000000" pitchFamily="2" charset="2"/>
              <a:buChar char="v"/>
            </a:pPr>
            <a:r>
              <a:rPr lang="en-AU" dirty="0"/>
              <a:t>I </a:t>
            </a:r>
            <a:r>
              <a:rPr lang="en-AU" dirty="0">
                <a:solidFill>
                  <a:schemeClr val="bg2">
                    <a:lumMod val="50000"/>
                  </a:schemeClr>
                </a:solidFill>
              </a:rPr>
              <a:t>– $8,500,000</a:t>
            </a:r>
          </a:p>
          <a:p>
            <a:pPr marL="819150" indent="-457200">
              <a:lnSpc>
                <a:spcPct val="120000"/>
              </a:lnSpc>
              <a:buClr>
                <a:srgbClr val="0070C0"/>
              </a:buClr>
              <a:buSzPct val="50000"/>
              <a:buFont typeface="Wingdings" panose="05000000000000000000" pitchFamily="2" charset="2"/>
              <a:buChar char="v"/>
            </a:pPr>
            <a:r>
              <a:rPr lang="en-AU" dirty="0"/>
              <a:t>P</a:t>
            </a:r>
            <a:r>
              <a:rPr lang="en-AU" baseline="-25000" dirty="0"/>
              <a:t>m</a:t>
            </a:r>
            <a:r>
              <a:rPr lang="en-AU" dirty="0"/>
              <a:t> </a:t>
            </a:r>
            <a:r>
              <a:rPr lang="en-AU" dirty="0">
                <a:solidFill>
                  <a:schemeClr val="bg2">
                    <a:lumMod val="50000"/>
                  </a:schemeClr>
                </a:solidFill>
              </a:rPr>
              <a:t>– $4 (the price received in the next best opportunity, Fiat)</a:t>
            </a:r>
          </a:p>
          <a:p>
            <a:pPr marL="819150" indent="-457200">
              <a:lnSpc>
                <a:spcPct val="120000"/>
              </a:lnSpc>
              <a:buClr>
                <a:srgbClr val="0070C0"/>
              </a:buClr>
              <a:buSzPct val="50000"/>
              <a:buFont typeface="Wingdings" panose="05000000000000000000" pitchFamily="2" charset="2"/>
              <a:buChar char="v"/>
            </a:pPr>
            <a:r>
              <a:rPr lang="en-AU" i="1" dirty="0">
                <a:solidFill>
                  <a:srgbClr val="FF0000"/>
                </a:solidFill>
              </a:rPr>
              <a:t>Relationship specific investment </a:t>
            </a:r>
            <a:endParaRPr lang="en-AU" dirty="0">
              <a:solidFill>
                <a:schemeClr val="bg2">
                  <a:lumMod val="50000"/>
                </a:schemeClr>
              </a:solidFill>
            </a:endParaRPr>
          </a:p>
          <a:p>
            <a:pPr marL="361950" indent="0" algn="ctr">
              <a:lnSpc>
                <a:spcPct val="120000"/>
              </a:lnSpc>
              <a:buClr>
                <a:srgbClr val="0070C0"/>
              </a:buClr>
              <a:buSzPct val="100000"/>
              <a:buNone/>
            </a:pPr>
            <a:r>
              <a:rPr lang="en-US" i="1" dirty="0">
                <a:solidFill>
                  <a:schemeClr val="bg2">
                    <a:lumMod val="25000"/>
                  </a:schemeClr>
                </a:solidFill>
              </a:rPr>
              <a:t>I – 1,000,000(</a:t>
            </a:r>
            <a:r>
              <a:rPr lang="en-AU" dirty="0">
                <a:solidFill>
                  <a:schemeClr val="bg2">
                    <a:lumMod val="25000"/>
                  </a:schemeClr>
                </a:solidFill>
              </a:rPr>
              <a:t>P</a:t>
            </a:r>
            <a:r>
              <a:rPr lang="en-AU" baseline="-25000" dirty="0">
                <a:solidFill>
                  <a:schemeClr val="bg2">
                    <a:lumMod val="25000"/>
                  </a:schemeClr>
                </a:solidFill>
              </a:rPr>
              <a:t>m</a:t>
            </a:r>
            <a:r>
              <a:rPr lang="en-AU" dirty="0">
                <a:solidFill>
                  <a:schemeClr val="bg2">
                    <a:lumMod val="25000"/>
                  </a:schemeClr>
                </a:solidFill>
              </a:rPr>
              <a:t> - C</a:t>
            </a:r>
            <a:r>
              <a:rPr lang="en-US" i="1" dirty="0">
                <a:solidFill>
                  <a:schemeClr val="bg2">
                    <a:lumMod val="25000"/>
                  </a:schemeClr>
                </a:solidFill>
              </a:rPr>
              <a:t>) = $7,500,000</a:t>
            </a:r>
            <a:endParaRPr lang="en-AU" i="1" dirty="0">
              <a:solidFill>
                <a:schemeClr val="bg2">
                  <a:lumMod val="25000"/>
                </a:schemeClr>
              </a:solidFill>
            </a:endParaRPr>
          </a:p>
          <a:p>
            <a:pPr marL="806450" indent="-444500">
              <a:lnSpc>
                <a:spcPct val="120000"/>
              </a:lnSpc>
              <a:buClr>
                <a:srgbClr val="0070C0"/>
              </a:buClr>
              <a:buSzPct val="50000"/>
              <a:buFont typeface="Wingdings" panose="05000000000000000000" pitchFamily="2" charset="2"/>
              <a:buChar char="v"/>
            </a:pPr>
            <a:r>
              <a:rPr lang="en-AU" dirty="0"/>
              <a:t>That is, the RSI is that part of the investment that is not recovered if you do not do business with Audi as contracted.</a:t>
            </a:r>
            <a:endParaRPr lang="en-AU" dirty="0">
              <a:solidFill>
                <a:schemeClr val="bg2">
                  <a:lumMod val="50000"/>
                </a:schemeClr>
              </a:solidFill>
            </a:endParaRPr>
          </a:p>
          <a:p>
            <a:pPr marL="990600" indent="-628650">
              <a:lnSpc>
                <a:spcPct val="120000"/>
              </a:lnSpc>
              <a:buClr>
                <a:srgbClr val="0070C0"/>
              </a:buClr>
              <a:buSzPct val="100000"/>
              <a:buFont typeface="Wingdings" panose="05000000000000000000" pitchFamily="2" charset="2"/>
              <a:buChar char="v"/>
            </a:pPr>
            <a:endParaRPr lang="en-AU" i="1" dirty="0">
              <a:solidFill>
                <a:schemeClr val="bg2">
                  <a:lumMod val="50000"/>
                </a:schemeClr>
              </a:solidFill>
            </a:endParaRPr>
          </a:p>
          <a:p>
            <a:pPr marL="990600" indent="-628650">
              <a:lnSpc>
                <a:spcPct val="120000"/>
              </a:lnSpc>
              <a:buClr>
                <a:srgbClr val="0070C0"/>
              </a:buClr>
              <a:buSzPct val="100000"/>
              <a:buFont typeface="+mj-lt"/>
              <a:buAutoNum type="alphaLcParenR"/>
            </a:pPr>
            <a:endParaRPr lang="en-AU" i="1" dirty="0">
              <a:solidFill>
                <a:schemeClr val="bg2">
                  <a:lumMod val="50000"/>
                </a:schemeClr>
              </a:solidFill>
            </a:endParaRPr>
          </a:p>
          <a:p>
            <a:pPr marL="990600" indent="-628650">
              <a:lnSpc>
                <a:spcPct val="120000"/>
              </a:lnSpc>
              <a:buClr>
                <a:srgbClr val="0070C0"/>
              </a:buClr>
              <a:buSzPct val="100000"/>
              <a:buFont typeface="+mj-lt"/>
              <a:buAutoNum type="alphaLcParenR"/>
            </a:pPr>
            <a:endParaRPr lang="en-AU" i="1" dirty="0">
              <a:solidFill>
                <a:schemeClr val="bg2">
                  <a:lumMod val="50000"/>
                </a:schemeClr>
              </a:solidFill>
            </a:endParaRPr>
          </a:p>
          <a:p>
            <a:pPr marL="0" indent="0">
              <a:lnSpc>
                <a:spcPct val="120000"/>
              </a:lnSpc>
              <a:buClr>
                <a:srgbClr val="0070C0"/>
              </a:buClr>
              <a:buSzPct val="50000"/>
              <a:buNone/>
            </a:pPr>
            <a:endParaRPr lang="en-AU" dirty="0"/>
          </a:p>
          <a:p>
            <a:pPr marL="806450" indent="-447675">
              <a:lnSpc>
                <a:spcPct val="120000"/>
              </a:lnSpc>
              <a:buClr>
                <a:srgbClr val="0070C0"/>
              </a:buClr>
              <a:buSzPct val="50000"/>
              <a:buFont typeface="Wingdings" panose="05000000000000000000" pitchFamily="2" charset="2"/>
              <a:buChar char="v"/>
            </a:pPr>
            <a:endParaRPr lang="en-AU" i="1" dirty="0">
              <a:solidFill>
                <a:schemeClr val="bg2">
                  <a:lumMod val="50000"/>
                </a:schemeClr>
              </a:solidFill>
            </a:endParaRPr>
          </a:p>
          <a:p>
            <a:pPr marL="711200" indent="0">
              <a:buClr>
                <a:srgbClr val="0070C0"/>
              </a:buClr>
              <a:buSzPct val="50000"/>
              <a:buFont typeface="Wingdings" panose="05000000000000000000" pitchFamily="2" charset="2"/>
              <a:buChar char="v"/>
            </a:pPr>
            <a:endParaRPr lang="en-AU" dirty="0"/>
          </a:p>
          <a:p>
            <a:pPr marL="711200" indent="0">
              <a:buClr>
                <a:srgbClr val="0070C0"/>
              </a:buClr>
              <a:buSzPct val="50000"/>
              <a:buFont typeface="Wingdings" panose="05000000000000000000" pitchFamily="2" charset="2"/>
              <a:buChar char="v"/>
            </a:pPr>
            <a:endParaRPr lang="en-AU" dirty="0"/>
          </a:p>
          <a:p>
            <a:pPr marL="0" indent="0">
              <a:buClr>
                <a:srgbClr val="0070C0"/>
              </a:buClr>
              <a:buSzPct val="50000"/>
              <a:buNone/>
            </a:pPr>
            <a:endParaRPr lang="en-AU"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16</a:t>
            </a:fld>
            <a:endParaRPr lang="en-AU"/>
          </a:p>
        </p:txBody>
      </p:sp>
    </p:spTree>
    <p:extLst>
      <p:ext uri="{BB962C8B-B14F-4D97-AF65-F5344CB8AC3E}">
        <p14:creationId xmlns:p14="http://schemas.microsoft.com/office/powerpoint/2010/main" val="2131475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solidFill>
                  <a:srgbClr val="002060"/>
                </a:solidFill>
              </a:rPr>
              <a:t>Relationship Specific Investments &amp; Hold Up</a:t>
            </a:r>
            <a:endParaRPr lang="en-AU" b="1" i="1" dirty="0">
              <a:solidFill>
                <a:srgbClr val="002060"/>
              </a:solidFill>
            </a:endParaRPr>
          </a:p>
        </p:txBody>
      </p:sp>
      <p:sp>
        <p:nvSpPr>
          <p:cNvPr id="3" name="Content Placeholder 2"/>
          <p:cNvSpPr>
            <a:spLocks noGrp="1"/>
          </p:cNvSpPr>
          <p:nvPr>
            <p:ph idx="1"/>
          </p:nvPr>
        </p:nvSpPr>
        <p:spPr/>
        <p:txBody>
          <a:bodyPr>
            <a:normAutofit fontScale="70000" lnSpcReduction="20000"/>
          </a:bodyPr>
          <a:lstStyle/>
          <a:p>
            <a:pPr marL="355600" indent="-355600">
              <a:lnSpc>
                <a:spcPct val="120000"/>
              </a:lnSpc>
              <a:buClr>
                <a:srgbClr val="0070C0"/>
              </a:buClr>
              <a:buSzPct val="50000"/>
              <a:buFont typeface="Wingdings" panose="05000000000000000000" pitchFamily="2" charset="2"/>
              <a:buChar char="q"/>
            </a:pPr>
            <a:r>
              <a:rPr lang="en-AU" dirty="0"/>
              <a:t>Suppose that Audi agrees to buy the radiators at a price P* and thereby generate revenue of </a:t>
            </a:r>
            <a:r>
              <a:rPr lang="en-US" dirty="0"/>
              <a:t>1,000,000P* if contract goes ahead as planned.</a:t>
            </a:r>
          </a:p>
          <a:p>
            <a:pPr marL="355600" indent="-355600">
              <a:lnSpc>
                <a:spcPct val="120000"/>
              </a:lnSpc>
              <a:buClr>
                <a:srgbClr val="0070C0"/>
              </a:buClr>
              <a:buSzPct val="50000"/>
              <a:buFont typeface="Wingdings" panose="05000000000000000000" pitchFamily="2" charset="2"/>
              <a:buChar char="q"/>
            </a:pPr>
            <a:r>
              <a:rPr lang="en-US" dirty="0"/>
              <a:t>Further, assume I&lt;1,000,000(</a:t>
            </a:r>
            <a:r>
              <a:rPr lang="en-AU" dirty="0"/>
              <a:t>P</a:t>
            </a:r>
            <a:r>
              <a:rPr lang="en-AU" baseline="30000" dirty="0"/>
              <a:t>*</a:t>
            </a:r>
            <a:r>
              <a:rPr lang="en-AU" dirty="0"/>
              <a:t> - C) so you should build plant as it is profitable </a:t>
            </a:r>
          </a:p>
          <a:p>
            <a:pPr marL="355600" indent="-355600">
              <a:lnSpc>
                <a:spcPct val="120000"/>
              </a:lnSpc>
              <a:buClr>
                <a:srgbClr val="0070C0"/>
              </a:buClr>
              <a:buSzPct val="50000"/>
              <a:buFont typeface="Wingdings" panose="05000000000000000000" pitchFamily="2" charset="2"/>
              <a:buChar char="q"/>
            </a:pPr>
            <a:r>
              <a:rPr lang="en-US" dirty="0"/>
              <a:t>Rent equals:  1,000,000(</a:t>
            </a:r>
            <a:r>
              <a:rPr lang="en-AU" dirty="0"/>
              <a:t>P</a:t>
            </a:r>
            <a:r>
              <a:rPr lang="en-AU" baseline="30000" dirty="0"/>
              <a:t>*</a:t>
            </a:r>
            <a:r>
              <a:rPr lang="en-AU" dirty="0"/>
              <a:t> - C) – I</a:t>
            </a:r>
          </a:p>
          <a:p>
            <a:pPr marL="355600" indent="-355600">
              <a:lnSpc>
                <a:spcPct val="120000"/>
              </a:lnSpc>
              <a:buClr>
                <a:srgbClr val="0070C0"/>
              </a:buClr>
              <a:buSzPct val="50000"/>
              <a:buFont typeface="Wingdings" panose="05000000000000000000" pitchFamily="2" charset="2"/>
              <a:buChar char="q"/>
            </a:pPr>
            <a:r>
              <a:rPr lang="en-US" dirty="0"/>
              <a:t>That is, </a:t>
            </a:r>
            <a:r>
              <a:rPr lang="en-US" i="1" dirty="0">
                <a:solidFill>
                  <a:srgbClr val="FF0000"/>
                </a:solidFill>
              </a:rPr>
              <a:t>rent</a:t>
            </a:r>
            <a:r>
              <a:rPr lang="en-US" dirty="0">
                <a:solidFill>
                  <a:srgbClr val="FF0000"/>
                </a:solidFill>
              </a:rPr>
              <a:t> </a:t>
            </a:r>
            <a:r>
              <a:rPr lang="en-US" dirty="0"/>
              <a:t>equals the profit you expect to get when contract goes ahead as planned. </a:t>
            </a:r>
          </a:p>
          <a:p>
            <a:pPr marL="355600" indent="-355600">
              <a:lnSpc>
                <a:spcPct val="120000"/>
              </a:lnSpc>
              <a:buClr>
                <a:srgbClr val="0070C0"/>
              </a:buClr>
              <a:buSzPct val="50000"/>
              <a:buFont typeface="Wingdings" panose="05000000000000000000" pitchFamily="2" charset="2"/>
              <a:buChar char="q"/>
            </a:pPr>
            <a:r>
              <a:rPr lang="en-US" dirty="0"/>
              <a:t>If contract falls through after investment made, should still go ahead as long as you cover variable costs (which we assumed you do).</a:t>
            </a:r>
          </a:p>
          <a:p>
            <a:pPr marL="355600" indent="-355600">
              <a:lnSpc>
                <a:spcPct val="120000"/>
              </a:lnSpc>
              <a:buClr>
                <a:srgbClr val="0070C0"/>
              </a:buClr>
              <a:buSzPct val="50000"/>
              <a:buFont typeface="Wingdings" panose="05000000000000000000" pitchFamily="2" charset="2"/>
              <a:buChar char="q"/>
            </a:pPr>
            <a:r>
              <a:rPr lang="en-US" dirty="0">
                <a:solidFill>
                  <a:srgbClr val="FF0000"/>
                </a:solidFill>
              </a:rPr>
              <a:t>Quasi-</a:t>
            </a:r>
            <a:r>
              <a:rPr lang="en-US" i="1" dirty="0">
                <a:solidFill>
                  <a:srgbClr val="FF0000"/>
                </a:solidFill>
              </a:rPr>
              <a:t>rent</a:t>
            </a:r>
            <a:r>
              <a:rPr lang="en-US" dirty="0">
                <a:solidFill>
                  <a:srgbClr val="FF0000"/>
                </a:solidFill>
              </a:rPr>
              <a:t> </a:t>
            </a:r>
            <a:r>
              <a:rPr lang="en-US" dirty="0"/>
              <a:t>extra profit you get if the contract goes ahead as planned versus what you receive from the next best alternative: </a:t>
            </a:r>
          </a:p>
          <a:p>
            <a:pPr marL="0" indent="0" algn="ctr">
              <a:lnSpc>
                <a:spcPct val="120000"/>
              </a:lnSpc>
              <a:buClr>
                <a:srgbClr val="0070C0"/>
              </a:buClr>
              <a:buSzPct val="50000"/>
              <a:buNone/>
            </a:pPr>
            <a:r>
              <a:rPr lang="en-US" dirty="0"/>
              <a:t>[1,000,000(</a:t>
            </a:r>
            <a:r>
              <a:rPr lang="en-AU" dirty="0"/>
              <a:t>P</a:t>
            </a:r>
            <a:r>
              <a:rPr lang="en-AU" baseline="30000" dirty="0"/>
              <a:t>*</a:t>
            </a:r>
            <a:r>
              <a:rPr lang="en-AU" dirty="0"/>
              <a:t> - C) – I] - </a:t>
            </a:r>
            <a:r>
              <a:rPr lang="en-US" dirty="0"/>
              <a:t>[1,000,000(</a:t>
            </a:r>
            <a:r>
              <a:rPr lang="en-AU" dirty="0"/>
              <a:t>P</a:t>
            </a:r>
            <a:r>
              <a:rPr lang="en-AU" baseline="-25000" dirty="0"/>
              <a:t>m</a:t>
            </a:r>
            <a:r>
              <a:rPr lang="en-AU" dirty="0"/>
              <a:t> - C) – I] =1,000,000(P</a:t>
            </a:r>
            <a:r>
              <a:rPr lang="en-AU" baseline="30000" dirty="0"/>
              <a:t>*</a:t>
            </a:r>
            <a:r>
              <a:rPr lang="en-AU" dirty="0"/>
              <a:t> </a:t>
            </a:r>
            <a:r>
              <a:rPr lang="en-US" dirty="0"/>
              <a:t>- </a:t>
            </a:r>
            <a:r>
              <a:rPr lang="en-AU" dirty="0"/>
              <a:t>P</a:t>
            </a:r>
            <a:r>
              <a:rPr lang="en-AU" baseline="-25000" dirty="0"/>
              <a:t>m</a:t>
            </a:r>
            <a:r>
              <a:rPr lang="en-AU" dirty="0"/>
              <a:t>)</a:t>
            </a:r>
          </a:p>
          <a:p>
            <a:pPr marL="0" indent="0" algn="ctr">
              <a:lnSpc>
                <a:spcPct val="120000"/>
              </a:lnSpc>
              <a:buClr>
                <a:srgbClr val="0070C0"/>
              </a:buClr>
              <a:buSzPct val="50000"/>
              <a:buNone/>
            </a:pPr>
            <a:r>
              <a:rPr lang="en-US" dirty="0"/>
              <a:t> </a:t>
            </a:r>
            <a:endParaRPr lang="en-AU" dirty="0"/>
          </a:p>
          <a:p>
            <a:pPr marL="355600" indent="-355600">
              <a:lnSpc>
                <a:spcPct val="120000"/>
              </a:lnSpc>
              <a:buClr>
                <a:srgbClr val="0070C0"/>
              </a:buClr>
              <a:buSzPct val="50000"/>
              <a:buFont typeface="Wingdings" panose="05000000000000000000" pitchFamily="2" charset="2"/>
              <a:buChar char="q"/>
            </a:pPr>
            <a:endParaRPr lang="en-AU" dirty="0"/>
          </a:p>
          <a:p>
            <a:pPr marL="990600" indent="-628650">
              <a:lnSpc>
                <a:spcPct val="120000"/>
              </a:lnSpc>
              <a:buClr>
                <a:srgbClr val="0070C0"/>
              </a:buClr>
              <a:buSzPct val="100000"/>
              <a:buFont typeface="Wingdings" panose="05000000000000000000" pitchFamily="2" charset="2"/>
              <a:buChar char="v"/>
            </a:pPr>
            <a:endParaRPr lang="en-AU" i="1" dirty="0">
              <a:solidFill>
                <a:schemeClr val="bg2">
                  <a:lumMod val="50000"/>
                </a:schemeClr>
              </a:solidFill>
            </a:endParaRPr>
          </a:p>
          <a:p>
            <a:pPr marL="990600" indent="-628650">
              <a:lnSpc>
                <a:spcPct val="120000"/>
              </a:lnSpc>
              <a:buClr>
                <a:srgbClr val="0070C0"/>
              </a:buClr>
              <a:buSzPct val="100000"/>
              <a:buFont typeface="+mj-lt"/>
              <a:buAutoNum type="alphaLcParenR"/>
            </a:pPr>
            <a:endParaRPr lang="en-AU" i="1" dirty="0">
              <a:solidFill>
                <a:schemeClr val="bg2">
                  <a:lumMod val="50000"/>
                </a:schemeClr>
              </a:solidFill>
            </a:endParaRPr>
          </a:p>
          <a:p>
            <a:pPr marL="990600" indent="-628650">
              <a:lnSpc>
                <a:spcPct val="120000"/>
              </a:lnSpc>
              <a:buClr>
                <a:srgbClr val="0070C0"/>
              </a:buClr>
              <a:buSzPct val="100000"/>
              <a:buFont typeface="+mj-lt"/>
              <a:buAutoNum type="alphaLcParenR"/>
            </a:pPr>
            <a:endParaRPr lang="en-AU" i="1" dirty="0">
              <a:solidFill>
                <a:schemeClr val="bg2">
                  <a:lumMod val="50000"/>
                </a:schemeClr>
              </a:solidFill>
            </a:endParaRPr>
          </a:p>
          <a:p>
            <a:pPr marL="0" indent="0">
              <a:lnSpc>
                <a:spcPct val="120000"/>
              </a:lnSpc>
              <a:buClr>
                <a:srgbClr val="0070C0"/>
              </a:buClr>
              <a:buSzPct val="50000"/>
              <a:buNone/>
            </a:pPr>
            <a:endParaRPr lang="en-AU" dirty="0"/>
          </a:p>
          <a:p>
            <a:pPr marL="806450" indent="-447675">
              <a:lnSpc>
                <a:spcPct val="120000"/>
              </a:lnSpc>
              <a:buClr>
                <a:srgbClr val="0070C0"/>
              </a:buClr>
              <a:buSzPct val="50000"/>
              <a:buFont typeface="Wingdings" panose="05000000000000000000" pitchFamily="2" charset="2"/>
              <a:buChar char="v"/>
            </a:pPr>
            <a:endParaRPr lang="en-AU" i="1" dirty="0">
              <a:solidFill>
                <a:schemeClr val="bg2">
                  <a:lumMod val="50000"/>
                </a:schemeClr>
              </a:solidFill>
            </a:endParaRPr>
          </a:p>
          <a:p>
            <a:pPr marL="711200" indent="0">
              <a:buClr>
                <a:srgbClr val="0070C0"/>
              </a:buClr>
              <a:buSzPct val="50000"/>
              <a:buFont typeface="Wingdings" panose="05000000000000000000" pitchFamily="2" charset="2"/>
              <a:buChar char="v"/>
            </a:pPr>
            <a:endParaRPr lang="en-AU" dirty="0"/>
          </a:p>
          <a:p>
            <a:pPr marL="711200" indent="0">
              <a:buClr>
                <a:srgbClr val="0070C0"/>
              </a:buClr>
              <a:buSzPct val="50000"/>
              <a:buFont typeface="Wingdings" panose="05000000000000000000" pitchFamily="2" charset="2"/>
              <a:buChar char="v"/>
            </a:pPr>
            <a:endParaRPr lang="en-AU" dirty="0"/>
          </a:p>
          <a:p>
            <a:pPr marL="0" indent="0">
              <a:buClr>
                <a:srgbClr val="0070C0"/>
              </a:buClr>
              <a:buSzPct val="50000"/>
              <a:buNone/>
            </a:pPr>
            <a:endParaRPr lang="en-AU"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17</a:t>
            </a:fld>
            <a:endParaRPr lang="en-AU"/>
          </a:p>
        </p:txBody>
      </p:sp>
    </p:spTree>
    <p:extLst>
      <p:ext uri="{BB962C8B-B14F-4D97-AF65-F5344CB8AC3E}">
        <p14:creationId xmlns:p14="http://schemas.microsoft.com/office/powerpoint/2010/main" val="3398809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solidFill>
                  <a:srgbClr val="002060"/>
                </a:solidFill>
              </a:rPr>
              <a:t>Relationship Specific Investments &amp; Hold Up</a:t>
            </a:r>
            <a:endParaRPr lang="en-AU" b="1" i="1" dirty="0">
              <a:solidFill>
                <a:srgbClr val="002060"/>
              </a:solidFill>
            </a:endParaRPr>
          </a:p>
        </p:txBody>
      </p:sp>
      <p:sp>
        <p:nvSpPr>
          <p:cNvPr id="3" name="Content Placeholder 2"/>
          <p:cNvSpPr>
            <a:spLocks noGrp="1"/>
          </p:cNvSpPr>
          <p:nvPr>
            <p:ph idx="1"/>
          </p:nvPr>
        </p:nvSpPr>
        <p:spPr/>
        <p:txBody>
          <a:bodyPr>
            <a:normAutofit fontScale="77500" lnSpcReduction="20000"/>
          </a:bodyPr>
          <a:lstStyle/>
          <a:p>
            <a:pPr marL="355600" indent="-355600">
              <a:lnSpc>
                <a:spcPct val="120000"/>
              </a:lnSpc>
              <a:buClr>
                <a:srgbClr val="0070C0"/>
              </a:buClr>
              <a:buSzPct val="50000"/>
              <a:buFont typeface="Wingdings" panose="05000000000000000000" pitchFamily="2" charset="2"/>
              <a:buChar char="q"/>
            </a:pPr>
            <a:r>
              <a:rPr lang="en-US" dirty="0"/>
              <a:t>A firm ‘holds up’ its trading partner if it attempts to renegotiate the the terms of a deal when contracts are incomplete.</a:t>
            </a:r>
            <a:endParaRPr lang="en-AU" dirty="0"/>
          </a:p>
          <a:p>
            <a:pPr marL="355600" indent="-355600">
              <a:lnSpc>
                <a:spcPct val="120000"/>
              </a:lnSpc>
              <a:buClr>
                <a:srgbClr val="0070C0"/>
              </a:buClr>
              <a:buSzPct val="50000"/>
              <a:buFont typeface="Wingdings" panose="05000000000000000000" pitchFamily="2" charset="2"/>
              <a:buChar char="q"/>
            </a:pPr>
            <a:r>
              <a:rPr lang="en-AU" dirty="0"/>
              <a:t>Assume I=8,500,000, P*=12, P</a:t>
            </a:r>
            <a:r>
              <a:rPr lang="en-AU" baseline="-25000" dirty="0"/>
              <a:t>m</a:t>
            </a:r>
            <a:r>
              <a:rPr lang="en-AU" dirty="0"/>
              <a:t>=4 and C =3.</a:t>
            </a:r>
          </a:p>
          <a:p>
            <a:pPr marL="355600" indent="-355600">
              <a:lnSpc>
                <a:spcPct val="120000"/>
              </a:lnSpc>
              <a:buClr>
                <a:srgbClr val="0070C0"/>
              </a:buClr>
              <a:buSzPct val="50000"/>
              <a:buFont typeface="Wingdings" panose="05000000000000000000" pitchFamily="2" charset="2"/>
              <a:buChar char="q"/>
            </a:pPr>
            <a:r>
              <a:rPr lang="en-AU" dirty="0"/>
              <a:t>That is, generate revenue of </a:t>
            </a:r>
            <a:r>
              <a:rPr lang="en-US" dirty="0"/>
              <a:t>1,000,000P* </a:t>
            </a:r>
          </a:p>
          <a:p>
            <a:pPr marL="355600" indent="-355600">
              <a:lnSpc>
                <a:spcPct val="120000"/>
              </a:lnSpc>
              <a:buClr>
                <a:srgbClr val="0070C0"/>
              </a:buClr>
              <a:buSzPct val="50000"/>
              <a:buFont typeface="Wingdings" panose="05000000000000000000" pitchFamily="2" charset="2"/>
              <a:buChar char="q"/>
            </a:pPr>
            <a:r>
              <a:rPr lang="en-US" dirty="0"/>
              <a:t>At original price, </a:t>
            </a:r>
            <a:r>
              <a:rPr lang="en-US" i="1" dirty="0">
                <a:solidFill>
                  <a:srgbClr val="FF0000"/>
                </a:solidFill>
              </a:rPr>
              <a:t>rent</a:t>
            </a:r>
            <a:r>
              <a:rPr lang="en-US" dirty="0">
                <a:solidFill>
                  <a:srgbClr val="FF0000"/>
                </a:solidFill>
              </a:rPr>
              <a:t>  </a:t>
            </a:r>
            <a:r>
              <a:rPr lang="en-US" dirty="0"/>
              <a:t>equals</a:t>
            </a:r>
            <a:r>
              <a:rPr lang="en-US" dirty="0">
                <a:solidFill>
                  <a:srgbClr val="FF0000"/>
                </a:solidFill>
              </a:rPr>
              <a:t> </a:t>
            </a:r>
            <a:r>
              <a:rPr lang="en-US" dirty="0"/>
              <a:t>$500,000 (= I – [P*x1,000,000 – Cx1,000,000]) </a:t>
            </a:r>
          </a:p>
          <a:p>
            <a:pPr marL="355600" indent="-355600">
              <a:lnSpc>
                <a:spcPct val="120000"/>
              </a:lnSpc>
              <a:buClr>
                <a:srgbClr val="0070C0"/>
              </a:buClr>
              <a:buSzPct val="50000"/>
              <a:buFont typeface="Wingdings" panose="05000000000000000000" pitchFamily="2" charset="2"/>
              <a:buChar char="q"/>
            </a:pPr>
            <a:r>
              <a:rPr lang="en-US" dirty="0">
                <a:solidFill>
                  <a:srgbClr val="FF0000"/>
                </a:solidFill>
              </a:rPr>
              <a:t>Quasi-</a:t>
            </a:r>
            <a:r>
              <a:rPr lang="en-US" i="1" dirty="0">
                <a:solidFill>
                  <a:srgbClr val="FF0000"/>
                </a:solidFill>
              </a:rPr>
              <a:t>rent</a:t>
            </a:r>
            <a:r>
              <a:rPr lang="en-US" dirty="0">
                <a:solidFill>
                  <a:srgbClr val="FF0000"/>
                </a:solidFill>
              </a:rPr>
              <a:t> </a:t>
            </a:r>
            <a:r>
              <a:rPr lang="en-US" dirty="0"/>
              <a:t>equals (12-4)1,000,000 = 8,000,000. </a:t>
            </a:r>
          </a:p>
          <a:p>
            <a:pPr marL="355600" indent="-355600">
              <a:lnSpc>
                <a:spcPct val="120000"/>
              </a:lnSpc>
              <a:buClr>
                <a:srgbClr val="0070C0"/>
              </a:buClr>
              <a:buSzPct val="50000"/>
              <a:buFont typeface="Wingdings" panose="05000000000000000000" pitchFamily="2" charset="2"/>
              <a:buChar char="q"/>
            </a:pPr>
            <a:r>
              <a:rPr lang="en-US" dirty="0"/>
              <a:t>Assume Audi attempts to renegotiating price from $8 to $4, Audi will have increased own profits by $4,000,000 and transferred half quasi-rent to itself.  </a:t>
            </a:r>
          </a:p>
          <a:p>
            <a:pPr marL="355600" indent="-355600">
              <a:lnSpc>
                <a:spcPct val="120000"/>
              </a:lnSpc>
              <a:buClr>
                <a:srgbClr val="0070C0"/>
              </a:buClr>
              <a:buSzPct val="50000"/>
              <a:buFont typeface="Wingdings" panose="05000000000000000000" pitchFamily="2" charset="2"/>
              <a:buChar char="q"/>
            </a:pPr>
            <a:r>
              <a:rPr lang="en-US" dirty="0"/>
              <a:t>Your own profits fall from $500,000 to -$3,500,000 – </a:t>
            </a:r>
            <a:r>
              <a:rPr lang="en-US" i="1" dirty="0">
                <a:solidFill>
                  <a:schemeClr val="bg2">
                    <a:lumMod val="50000"/>
                  </a:schemeClr>
                </a:solidFill>
              </a:rPr>
              <a:t>clearly in retrospect you should not have made the investment</a:t>
            </a:r>
            <a:r>
              <a:rPr lang="en-US" dirty="0"/>
              <a:t>. </a:t>
            </a:r>
          </a:p>
          <a:p>
            <a:pPr marL="990600" indent="-628650">
              <a:lnSpc>
                <a:spcPct val="120000"/>
              </a:lnSpc>
              <a:buClr>
                <a:srgbClr val="0070C0"/>
              </a:buClr>
              <a:buSzPct val="100000"/>
              <a:buFont typeface="+mj-lt"/>
              <a:buAutoNum type="alphaLcParenR"/>
            </a:pPr>
            <a:endParaRPr lang="en-AU" i="1" dirty="0">
              <a:solidFill>
                <a:schemeClr val="bg2">
                  <a:lumMod val="50000"/>
                </a:schemeClr>
              </a:solidFill>
            </a:endParaRPr>
          </a:p>
          <a:p>
            <a:pPr marL="990600" indent="-628650">
              <a:lnSpc>
                <a:spcPct val="120000"/>
              </a:lnSpc>
              <a:buClr>
                <a:srgbClr val="0070C0"/>
              </a:buClr>
              <a:buSzPct val="100000"/>
              <a:buFont typeface="+mj-lt"/>
              <a:buAutoNum type="alphaLcParenR"/>
            </a:pPr>
            <a:endParaRPr lang="en-AU" i="1" dirty="0">
              <a:solidFill>
                <a:schemeClr val="bg2">
                  <a:lumMod val="50000"/>
                </a:schemeClr>
              </a:solidFill>
            </a:endParaRPr>
          </a:p>
          <a:p>
            <a:pPr marL="990600" indent="-628650">
              <a:lnSpc>
                <a:spcPct val="120000"/>
              </a:lnSpc>
              <a:buClr>
                <a:srgbClr val="0070C0"/>
              </a:buClr>
              <a:buSzPct val="100000"/>
              <a:buFont typeface="+mj-lt"/>
              <a:buAutoNum type="alphaLcParenR"/>
            </a:pPr>
            <a:endParaRPr lang="en-AU" i="1" dirty="0">
              <a:solidFill>
                <a:schemeClr val="bg2">
                  <a:lumMod val="50000"/>
                </a:schemeClr>
              </a:solidFill>
            </a:endParaRPr>
          </a:p>
          <a:p>
            <a:pPr marL="990600" indent="-628650">
              <a:lnSpc>
                <a:spcPct val="120000"/>
              </a:lnSpc>
              <a:buClr>
                <a:srgbClr val="0070C0"/>
              </a:buClr>
              <a:buSzPct val="100000"/>
              <a:buFont typeface="+mj-lt"/>
              <a:buAutoNum type="alphaLcParenR"/>
            </a:pPr>
            <a:endParaRPr lang="en-AU" i="1" dirty="0">
              <a:solidFill>
                <a:schemeClr val="bg2">
                  <a:lumMod val="50000"/>
                </a:schemeClr>
              </a:solidFill>
            </a:endParaRPr>
          </a:p>
          <a:p>
            <a:pPr marL="0" indent="0">
              <a:lnSpc>
                <a:spcPct val="120000"/>
              </a:lnSpc>
              <a:buClr>
                <a:srgbClr val="0070C0"/>
              </a:buClr>
              <a:buSzPct val="50000"/>
              <a:buNone/>
            </a:pPr>
            <a:endParaRPr lang="en-AU" dirty="0"/>
          </a:p>
          <a:p>
            <a:pPr marL="806450" indent="-447675">
              <a:lnSpc>
                <a:spcPct val="120000"/>
              </a:lnSpc>
              <a:buClr>
                <a:srgbClr val="0070C0"/>
              </a:buClr>
              <a:buSzPct val="50000"/>
              <a:buFont typeface="Wingdings" panose="05000000000000000000" pitchFamily="2" charset="2"/>
              <a:buChar char="v"/>
            </a:pPr>
            <a:endParaRPr lang="en-AU" i="1" dirty="0">
              <a:solidFill>
                <a:schemeClr val="bg2">
                  <a:lumMod val="50000"/>
                </a:schemeClr>
              </a:solidFill>
            </a:endParaRPr>
          </a:p>
          <a:p>
            <a:pPr marL="711200" indent="0">
              <a:buClr>
                <a:srgbClr val="0070C0"/>
              </a:buClr>
              <a:buSzPct val="50000"/>
              <a:buFont typeface="Wingdings" panose="05000000000000000000" pitchFamily="2" charset="2"/>
              <a:buChar char="v"/>
            </a:pPr>
            <a:endParaRPr lang="en-AU" dirty="0"/>
          </a:p>
          <a:p>
            <a:pPr marL="711200" indent="0">
              <a:buClr>
                <a:srgbClr val="0070C0"/>
              </a:buClr>
              <a:buSzPct val="50000"/>
              <a:buFont typeface="Wingdings" panose="05000000000000000000" pitchFamily="2" charset="2"/>
              <a:buChar char="v"/>
            </a:pPr>
            <a:endParaRPr lang="en-AU" dirty="0"/>
          </a:p>
          <a:p>
            <a:pPr marL="0" indent="0">
              <a:buClr>
                <a:srgbClr val="0070C0"/>
              </a:buClr>
              <a:buSzPct val="50000"/>
              <a:buNone/>
            </a:pPr>
            <a:endParaRPr lang="en-AU"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18</a:t>
            </a:fld>
            <a:endParaRPr lang="en-AU"/>
          </a:p>
        </p:txBody>
      </p:sp>
    </p:spTree>
    <p:extLst>
      <p:ext uri="{BB962C8B-B14F-4D97-AF65-F5344CB8AC3E}">
        <p14:creationId xmlns:p14="http://schemas.microsoft.com/office/powerpoint/2010/main" val="1541025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solidFill>
                  <a:srgbClr val="002060"/>
                </a:solidFill>
              </a:rPr>
              <a:t>Relationship Specific Investments &amp; Hold Up</a:t>
            </a:r>
            <a:endParaRPr lang="en-AU" b="1" i="1" dirty="0">
              <a:solidFill>
                <a:srgbClr val="002060"/>
              </a:solidFill>
            </a:endParaRPr>
          </a:p>
        </p:txBody>
      </p:sp>
      <p:sp>
        <p:nvSpPr>
          <p:cNvPr id="3" name="Content Placeholder 2"/>
          <p:cNvSpPr>
            <a:spLocks noGrp="1"/>
          </p:cNvSpPr>
          <p:nvPr>
            <p:ph idx="1"/>
          </p:nvPr>
        </p:nvSpPr>
        <p:spPr/>
        <p:txBody>
          <a:bodyPr>
            <a:normAutofit fontScale="85000" lnSpcReduction="10000"/>
          </a:bodyPr>
          <a:lstStyle/>
          <a:p>
            <a:pPr marL="355600" indent="-355600">
              <a:lnSpc>
                <a:spcPct val="120000"/>
              </a:lnSpc>
              <a:buClr>
                <a:srgbClr val="0070C0"/>
              </a:buClr>
              <a:buSzPct val="50000"/>
              <a:buFont typeface="Wingdings" panose="05000000000000000000" pitchFamily="2" charset="2"/>
              <a:buChar char="q"/>
            </a:pPr>
            <a:r>
              <a:rPr lang="en-US" dirty="0"/>
              <a:t>There are many cases of hold up in the ‘real world’.</a:t>
            </a:r>
            <a:endParaRPr lang="en-AU" dirty="0"/>
          </a:p>
          <a:p>
            <a:pPr marL="355600" indent="-355600">
              <a:lnSpc>
                <a:spcPct val="120000"/>
              </a:lnSpc>
              <a:buClr>
                <a:srgbClr val="0070C0"/>
              </a:buClr>
              <a:buSzPct val="50000"/>
              <a:buFont typeface="Wingdings" panose="05000000000000000000" pitchFamily="2" charset="2"/>
              <a:buChar char="q"/>
            </a:pPr>
            <a:r>
              <a:rPr lang="en-AU" dirty="0"/>
              <a:t>Perhaps the most famous is the Fisher Body GM example in which Fisher Body made the chassis for GM cars</a:t>
            </a:r>
            <a:endParaRPr lang="en-US" dirty="0"/>
          </a:p>
          <a:p>
            <a:pPr marL="355600" indent="-355600">
              <a:lnSpc>
                <a:spcPct val="120000"/>
              </a:lnSpc>
              <a:buClr>
                <a:srgbClr val="0070C0"/>
              </a:buClr>
              <a:buSzPct val="50000"/>
              <a:buFont typeface="Wingdings" panose="05000000000000000000" pitchFamily="2" charset="2"/>
              <a:buChar char="q"/>
            </a:pPr>
            <a:r>
              <a:rPr lang="en-US" dirty="0"/>
              <a:t>GM approached Fisher and asked Fisher to make the necessary investments – </a:t>
            </a:r>
            <a:r>
              <a:rPr lang="en-US" i="1" dirty="0">
                <a:solidFill>
                  <a:schemeClr val="bg2">
                    <a:lumMod val="50000"/>
                  </a:schemeClr>
                </a:solidFill>
              </a:rPr>
              <a:t>of course such a request left </a:t>
            </a:r>
            <a:r>
              <a:rPr lang="en-US" b="1" i="1" dirty="0">
                <a:solidFill>
                  <a:srgbClr val="FF0000"/>
                </a:solidFill>
              </a:rPr>
              <a:t>both</a:t>
            </a:r>
            <a:r>
              <a:rPr lang="en-US" i="1" dirty="0">
                <a:solidFill>
                  <a:schemeClr val="bg2">
                    <a:lumMod val="50000"/>
                  </a:schemeClr>
                </a:solidFill>
              </a:rPr>
              <a:t> parties hostage to a potential hold up problem.</a:t>
            </a:r>
            <a:r>
              <a:rPr lang="en-US" dirty="0"/>
              <a:t> </a:t>
            </a:r>
          </a:p>
          <a:p>
            <a:pPr marL="355600" indent="-355600">
              <a:lnSpc>
                <a:spcPct val="120000"/>
              </a:lnSpc>
              <a:buClr>
                <a:srgbClr val="0070C0"/>
              </a:buClr>
              <a:buSzPct val="50000"/>
              <a:buFont typeface="Wingdings" panose="05000000000000000000" pitchFamily="2" charset="2"/>
              <a:buChar char="q"/>
            </a:pPr>
            <a:r>
              <a:rPr lang="en-US" dirty="0"/>
              <a:t>While a contract was signed between Fisher and GM whereby Fisher was protected via clauses specifying price as a markup over variable cost, this created incentives for Fisher Body to …..  </a:t>
            </a:r>
          </a:p>
          <a:p>
            <a:pPr marL="355600" indent="-355600">
              <a:lnSpc>
                <a:spcPct val="120000"/>
              </a:lnSpc>
              <a:buClr>
                <a:srgbClr val="0070C0"/>
              </a:buClr>
              <a:buSzPct val="50000"/>
              <a:buFont typeface="Wingdings" panose="05000000000000000000" pitchFamily="2" charset="2"/>
              <a:buChar char="q"/>
            </a:pPr>
            <a:r>
              <a:rPr lang="en-US" dirty="0"/>
              <a:t>Eventually GM purchased Fisher at a high cost. </a:t>
            </a:r>
          </a:p>
          <a:p>
            <a:pPr marL="990600" indent="-628650">
              <a:lnSpc>
                <a:spcPct val="120000"/>
              </a:lnSpc>
              <a:buClr>
                <a:srgbClr val="0070C0"/>
              </a:buClr>
              <a:buSzPct val="100000"/>
              <a:buFont typeface="+mj-lt"/>
              <a:buAutoNum type="alphaLcParenR"/>
            </a:pPr>
            <a:endParaRPr lang="en-AU" i="1" dirty="0">
              <a:solidFill>
                <a:schemeClr val="bg2">
                  <a:lumMod val="50000"/>
                </a:schemeClr>
              </a:solidFill>
            </a:endParaRPr>
          </a:p>
          <a:p>
            <a:pPr marL="990600" indent="-628650">
              <a:lnSpc>
                <a:spcPct val="120000"/>
              </a:lnSpc>
              <a:buClr>
                <a:srgbClr val="0070C0"/>
              </a:buClr>
              <a:buSzPct val="100000"/>
              <a:buFont typeface="+mj-lt"/>
              <a:buAutoNum type="alphaLcParenR"/>
            </a:pPr>
            <a:endParaRPr lang="en-AU" i="1" dirty="0">
              <a:solidFill>
                <a:schemeClr val="bg2">
                  <a:lumMod val="50000"/>
                </a:schemeClr>
              </a:solidFill>
            </a:endParaRPr>
          </a:p>
          <a:p>
            <a:pPr marL="990600" indent="-628650">
              <a:lnSpc>
                <a:spcPct val="120000"/>
              </a:lnSpc>
              <a:buClr>
                <a:srgbClr val="0070C0"/>
              </a:buClr>
              <a:buSzPct val="100000"/>
              <a:buFont typeface="+mj-lt"/>
              <a:buAutoNum type="alphaLcParenR"/>
            </a:pPr>
            <a:endParaRPr lang="en-AU" i="1" dirty="0">
              <a:solidFill>
                <a:schemeClr val="bg2">
                  <a:lumMod val="50000"/>
                </a:schemeClr>
              </a:solidFill>
            </a:endParaRPr>
          </a:p>
          <a:p>
            <a:pPr marL="990600" indent="-628650">
              <a:lnSpc>
                <a:spcPct val="120000"/>
              </a:lnSpc>
              <a:buClr>
                <a:srgbClr val="0070C0"/>
              </a:buClr>
              <a:buSzPct val="100000"/>
              <a:buFont typeface="+mj-lt"/>
              <a:buAutoNum type="alphaLcParenR"/>
            </a:pPr>
            <a:endParaRPr lang="en-AU" i="1" dirty="0">
              <a:solidFill>
                <a:schemeClr val="bg2">
                  <a:lumMod val="50000"/>
                </a:schemeClr>
              </a:solidFill>
            </a:endParaRPr>
          </a:p>
          <a:p>
            <a:pPr marL="0" indent="0">
              <a:lnSpc>
                <a:spcPct val="120000"/>
              </a:lnSpc>
              <a:buClr>
                <a:srgbClr val="0070C0"/>
              </a:buClr>
              <a:buSzPct val="50000"/>
              <a:buNone/>
            </a:pPr>
            <a:endParaRPr lang="en-AU" dirty="0"/>
          </a:p>
          <a:p>
            <a:pPr marL="806450" indent="-447675">
              <a:lnSpc>
                <a:spcPct val="120000"/>
              </a:lnSpc>
              <a:buClr>
                <a:srgbClr val="0070C0"/>
              </a:buClr>
              <a:buSzPct val="50000"/>
              <a:buFont typeface="Wingdings" panose="05000000000000000000" pitchFamily="2" charset="2"/>
              <a:buChar char="v"/>
            </a:pPr>
            <a:endParaRPr lang="en-AU" i="1" dirty="0">
              <a:solidFill>
                <a:schemeClr val="bg2">
                  <a:lumMod val="50000"/>
                </a:schemeClr>
              </a:solidFill>
            </a:endParaRPr>
          </a:p>
          <a:p>
            <a:pPr marL="711200" indent="0">
              <a:buClr>
                <a:srgbClr val="0070C0"/>
              </a:buClr>
              <a:buSzPct val="50000"/>
              <a:buFont typeface="Wingdings" panose="05000000000000000000" pitchFamily="2" charset="2"/>
              <a:buChar char="v"/>
            </a:pPr>
            <a:endParaRPr lang="en-AU" dirty="0"/>
          </a:p>
          <a:p>
            <a:pPr marL="711200" indent="0">
              <a:buClr>
                <a:srgbClr val="0070C0"/>
              </a:buClr>
              <a:buSzPct val="50000"/>
              <a:buFont typeface="Wingdings" panose="05000000000000000000" pitchFamily="2" charset="2"/>
              <a:buChar char="v"/>
            </a:pPr>
            <a:endParaRPr lang="en-AU" dirty="0"/>
          </a:p>
          <a:p>
            <a:pPr marL="0" indent="0">
              <a:buClr>
                <a:srgbClr val="0070C0"/>
              </a:buClr>
              <a:buSzPct val="50000"/>
              <a:buNone/>
            </a:pPr>
            <a:endParaRPr lang="en-AU"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19</a:t>
            </a:fld>
            <a:endParaRPr lang="en-AU"/>
          </a:p>
        </p:txBody>
      </p:sp>
    </p:spTree>
    <p:extLst>
      <p:ext uri="{BB962C8B-B14F-4D97-AF65-F5344CB8AC3E}">
        <p14:creationId xmlns:p14="http://schemas.microsoft.com/office/powerpoint/2010/main" val="285794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solidFill>
                  <a:srgbClr val="002060"/>
                </a:solidFill>
              </a:rPr>
              <a:t>Outline</a:t>
            </a:r>
            <a:endParaRPr lang="en-AU" b="1" i="1" dirty="0">
              <a:solidFill>
                <a:srgbClr val="002060"/>
              </a:solidFill>
            </a:endParaRPr>
          </a:p>
        </p:txBody>
      </p:sp>
      <p:sp>
        <p:nvSpPr>
          <p:cNvPr id="3" name="Content Placeholder 2"/>
          <p:cNvSpPr>
            <a:spLocks noGrp="1"/>
          </p:cNvSpPr>
          <p:nvPr>
            <p:ph idx="1"/>
          </p:nvPr>
        </p:nvSpPr>
        <p:spPr/>
        <p:txBody>
          <a:bodyPr>
            <a:normAutofit fontScale="92500"/>
          </a:bodyPr>
          <a:lstStyle/>
          <a:p>
            <a:pPr marL="355600" indent="-355600">
              <a:lnSpc>
                <a:spcPct val="120000"/>
              </a:lnSpc>
              <a:buClr>
                <a:srgbClr val="0070C0"/>
              </a:buClr>
              <a:buSzPct val="50000"/>
              <a:buFont typeface="Wingdings" panose="05000000000000000000" pitchFamily="2" charset="2"/>
              <a:buChar char="q"/>
            </a:pPr>
            <a:r>
              <a:rPr lang="en-AU" i="1" dirty="0">
                <a:solidFill>
                  <a:schemeClr val="bg2">
                    <a:lumMod val="25000"/>
                  </a:schemeClr>
                </a:solidFill>
              </a:rPr>
              <a:t>Chapter 19 </a:t>
            </a:r>
            <a:r>
              <a:rPr lang="en-AU" i="1" dirty="0" err="1">
                <a:solidFill>
                  <a:schemeClr val="bg2">
                    <a:lumMod val="25000"/>
                  </a:schemeClr>
                </a:solidFill>
              </a:rPr>
              <a:t>Brickley</a:t>
            </a:r>
            <a:r>
              <a:rPr lang="en-AU" i="1" dirty="0">
                <a:solidFill>
                  <a:schemeClr val="bg2">
                    <a:lumMod val="25000"/>
                  </a:schemeClr>
                </a:solidFill>
              </a:rPr>
              <a:t> et al.</a:t>
            </a:r>
          </a:p>
          <a:p>
            <a:pPr marL="355600" indent="-355600">
              <a:lnSpc>
                <a:spcPct val="120000"/>
              </a:lnSpc>
              <a:buClr>
                <a:srgbClr val="0070C0"/>
              </a:buClr>
              <a:buSzPct val="50000"/>
              <a:buFont typeface="Wingdings" panose="05000000000000000000" pitchFamily="2" charset="2"/>
              <a:buChar char="q"/>
            </a:pPr>
            <a:r>
              <a:rPr lang="en-AU" b="1" i="1" dirty="0">
                <a:solidFill>
                  <a:srgbClr val="FF0000"/>
                </a:solidFill>
              </a:rPr>
              <a:t>Recommended reading</a:t>
            </a:r>
            <a:r>
              <a:rPr lang="en-AU" i="1" dirty="0">
                <a:solidFill>
                  <a:schemeClr val="bg2">
                    <a:lumMod val="25000"/>
                  </a:schemeClr>
                </a:solidFill>
              </a:rPr>
              <a:t>: Lecture Notes 3 and 4 Gibbons (</a:t>
            </a:r>
            <a:r>
              <a:rPr lang="en-AU" i="1" dirty="0">
                <a:solidFill>
                  <a:schemeClr val="bg2">
                    <a:lumMod val="25000"/>
                  </a:schemeClr>
                </a:solidFill>
                <a:hlinkClick r:id="rId3"/>
              </a:rPr>
              <a:t>http://web.mit.edu/rgibbons/www/</a:t>
            </a:r>
            <a:r>
              <a:rPr lang="en-AU" i="1" dirty="0">
                <a:solidFill>
                  <a:schemeClr val="bg2">
                    <a:lumMod val="25000"/>
                  </a:schemeClr>
                </a:solidFill>
              </a:rPr>
              <a:t> )</a:t>
            </a:r>
          </a:p>
          <a:p>
            <a:pPr marL="355600" indent="-355600">
              <a:lnSpc>
                <a:spcPct val="120000"/>
              </a:lnSpc>
              <a:buClr>
                <a:srgbClr val="0070C0"/>
              </a:buClr>
              <a:buSzPct val="50000"/>
              <a:buFont typeface="Wingdings" panose="05000000000000000000" pitchFamily="2" charset="2"/>
              <a:buChar char="q"/>
            </a:pPr>
            <a:r>
              <a:rPr lang="en-AU" i="1" dirty="0">
                <a:solidFill>
                  <a:schemeClr val="bg2">
                    <a:lumMod val="25000"/>
                  </a:schemeClr>
                </a:solidFill>
              </a:rPr>
              <a:t>The firm as a vertical chain of production  </a:t>
            </a:r>
          </a:p>
          <a:p>
            <a:pPr marL="355600" indent="-355600">
              <a:lnSpc>
                <a:spcPct val="120000"/>
              </a:lnSpc>
              <a:buClr>
                <a:srgbClr val="0070C0"/>
              </a:buClr>
              <a:buSzPct val="50000"/>
              <a:buFont typeface="Wingdings" panose="05000000000000000000" pitchFamily="2" charset="2"/>
              <a:buChar char="q"/>
            </a:pPr>
            <a:r>
              <a:rPr lang="en-AU" i="1" dirty="0">
                <a:solidFill>
                  <a:schemeClr val="bg2">
                    <a:lumMod val="25000"/>
                  </a:schemeClr>
                </a:solidFill>
              </a:rPr>
              <a:t>Discuss the ‘Make versus Buy Decision’ and identify benefits of alternatives</a:t>
            </a:r>
          </a:p>
          <a:p>
            <a:pPr marL="355600" indent="-355600">
              <a:lnSpc>
                <a:spcPct val="120000"/>
              </a:lnSpc>
              <a:buClr>
                <a:srgbClr val="0070C0"/>
              </a:buClr>
              <a:buSzPct val="50000"/>
              <a:buFont typeface="Wingdings" panose="05000000000000000000" pitchFamily="2" charset="2"/>
              <a:buChar char="q"/>
            </a:pPr>
            <a:r>
              <a:rPr lang="en-AU" i="1" dirty="0">
                <a:solidFill>
                  <a:schemeClr val="bg2">
                    <a:lumMod val="25000"/>
                  </a:schemeClr>
                </a:solidFill>
              </a:rPr>
              <a:t>Define ‘Firm Specific Assets’ and the ‘Hold Up’ problem.</a:t>
            </a:r>
          </a:p>
          <a:p>
            <a:pPr marL="355600" indent="-355600">
              <a:lnSpc>
                <a:spcPct val="120000"/>
              </a:lnSpc>
              <a:buClr>
                <a:srgbClr val="0070C0"/>
              </a:buClr>
              <a:buSzPct val="50000"/>
              <a:buFont typeface="Wingdings" panose="05000000000000000000" pitchFamily="2" charset="2"/>
              <a:buChar char="q"/>
            </a:pPr>
            <a:r>
              <a:rPr lang="en-AU" i="1" dirty="0">
                <a:solidFill>
                  <a:schemeClr val="bg2">
                    <a:lumMod val="25000"/>
                  </a:schemeClr>
                </a:solidFill>
              </a:rPr>
              <a:t>Describe ‘Double Mark Up’ problems.</a:t>
            </a:r>
          </a:p>
          <a:p>
            <a:pPr marL="355600" indent="-355600">
              <a:lnSpc>
                <a:spcPct val="120000"/>
              </a:lnSpc>
              <a:buClr>
                <a:srgbClr val="0070C0"/>
              </a:buClr>
              <a:buSzPct val="50000"/>
              <a:buFont typeface="Wingdings" panose="05000000000000000000" pitchFamily="2" charset="2"/>
              <a:buChar char="q"/>
            </a:pPr>
            <a:endParaRPr lang="en-AU" i="1" dirty="0">
              <a:solidFill>
                <a:schemeClr val="bg2">
                  <a:lumMod val="25000"/>
                </a:schemeClr>
              </a:solidFill>
            </a:endParaRPr>
          </a:p>
          <a:p>
            <a:pPr marL="355600" indent="-355600">
              <a:lnSpc>
                <a:spcPct val="120000"/>
              </a:lnSpc>
              <a:buClr>
                <a:srgbClr val="0070C0"/>
              </a:buClr>
              <a:buSzPct val="50000"/>
              <a:buFont typeface="Wingdings" panose="05000000000000000000" pitchFamily="2" charset="2"/>
              <a:buChar char="q"/>
            </a:pPr>
            <a:endParaRPr lang="en-AU" i="1" dirty="0">
              <a:solidFill>
                <a:schemeClr val="bg2">
                  <a:lumMod val="50000"/>
                </a:schemeClr>
              </a:solidFill>
            </a:endParaRPr>
          </a:p>
          <a:p>
            <a:pPr marL="0" indent="0" algn="ctr">
              <a:lnSpc>
                <a:spcPct val="120000"/>
              </a:lnSpc>
              <a:buClr>
                <a:srgbClr val="0070C0"/>
              </a:buClr>
              <a:buSzPct val="50000"/>
              <a:buNone/>
            </a:pPr>
            <a:endParaRPr lang="en-AU" dirty="0"/>
          </a:p>
          <a:p>
            <a:pPr marL="1168400" indent="-457200">
              <a:lnSpc>
                <a:spcPct val="120000"/>
              </a:lnSpc>
              <a:buClr>
                <a:srgbClr val="0070C0"/>
              </a:buClr>
              <a:buSzPct val="50000"/>
            </a:pPr>
            <a:endParaRPr lang="en-AU" b="1" i="1" dirty="0">
              <a:solidFill>
                <a:srgbClr val="FF0000"/>
              </a:solidFill>
            </a:endParaRPr>
          </a:p>
          <a:p>
            <a:pPr marL="711200" lvl="0" indent="0">
              <a:buClr>
                <a:srgbClr val="0070C0"/>
              </a:buClr>
              <a:buSzPct val="50000"/>
              <a:buFont typeface="Wingdings" panose="05000000000000000000" pitchFamily="2" charset="2"/>
              <a:buChar char="v"/>
            </a:pPr>
            <a:endParaRPr lang="en-AU" dirty="0">
              <a:sym typeface="Helvetica"/>
            </a:endParaRPr>
          </a:p>
          <a:p>
            <a:pPr marL="711200" indent="0">
              <a:buClr>
                <a:srgbClr val="0070C0"/>
              </a:buClr>
              <a:buSzPct val="50000"/>
              <a:buFont typeface="Wingdings" panose="05000000000000000000" pitchFamily="2" charset="2"/>
              <a:buChar char="v"/>
            </a:pPr>
            <a:endParaRPr lang="en-US" dirty="0"/>
          </a:p>
          <a:p>
            <a:pPr marL="711200" indent="0">
              <a:buClr>
                <a:srgbClr val="0070C0"/>
              </a:buClr>
              <a:buSzPct val="50000"/>
              <a:buFont typeface="Wingdings" panose="05000000000000000000" pitchFamily="2" charset="2"/>
              <a:buChar char="v"/>
            </a:pPr>
            <a:endParaRPr lang="en-US" dirty="0"/>
          </a:p>
          <a:p>
            <a:pPr marL="0" indent="0">
              <a:buClr>
                <a:srgbClr val="0070C0"/>
              </a:buClr>
              <a:buSzPct val="50000"/>
              <a:buNone/>
            </a:pPr>
            <a:endParaRPr lang="en-US"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2</a:t>
            </a:fld>
            <a:endParaRPr lang="en-AU"/>
          </a:p>
        </p:txBody>
      </p:sp>
    </p:spTree>
    <p:extLst>
      <p:ext uri="{BB962C8B-B14F-4D97-AF65-F5344CB8AC3E}">
        <p14:creationId xmlns:p14="http://schemas.microsoft.com/office/powerpoint/2010/main" val="31794561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solidFill>
                  <a:srgbClr val="002060"/>
                </a:solidFill>
              </a:rPr>
              <a:t>Relationship Specific Investments &amp; Hold Up</a:t>
            </a:r>
            <a:endParaRPr lang="en-AU" b="1" i="1" dirty="0">
              <a:solidFill>
                <a:srgbClr val="002060"/>
              </a:solidFill>
            </a:endParaRPr>
          </a:p>
        </p:txBody>
      </p:sp>
      <p:sp>
        <p:nvSpPr>
          <p:cNvPr id="3" name="Content Placeholder 2"/>
          <p:cNvSpPr>
            <a:spLocks noGrp="1"/>
          </p:cNvSpPr>
          <p:nvPr>
            <p:ph idx="1"/>
          </p:nvPr>
        </p:nvSpPr>
        <p:spPr/>
        <p:txBody>
          <a:bodyPr>
            <a:normAutofit/>
          </a:bodyPr>
          <a:lstStyle/>
          <a:p>
            <a:pPr marL="355600" indent="-355600">
              <a:lnSpc>
                <a:spcPct val="120000"/>
              </a:lnSpc>
              <a:buClr>
                <a:srgbClr val="0070C0"/>
              </a:buClr>
              <a:buSzPct val="50000"/>
              <a:buFont typeface="Wingdings" panose="05000000000000000000" pitchFamily="2" charset="2"/>
              <a:buChar char="q"/>
            </a:pPr>
            <a:r>
              <a:rPr lang="en-AU" dirty="0"/>
              <a:t>As an aside, more recent evidence suggests that the actual experience of the two firms is not as simple as suggested above.</a:t>
            </a:r>
          </a:p>
          <a:p>
            <a:pPr marL="355600" indent="-355600">
              <a:lnSpc>
                <a:spcPct val="120000"/>
              </a:lnSpc>
              <a:buClr>
                <a:srgbClr val="0070C0"/>
              </a:buClr>
              <a:buSzPct val="50000"/>
              <a:buFont typeface="Wingdings" panose="05000000000000000000" pitchFamily="2" charset="2"/>
              <a:buChar char="q"/>
            </a:pPr>
            <a:r>
              <a:rPr lang="en-AU" dirty="0"/>
              <a:t>Rather the relationship between the firms was somewhat more complex and that it was not a simple case of hold-up as described above. </a:t>
            </a:r>
            <a:endParaRPr lang="en-US" dirty="0"/>
          </a:p>
          <a:p>
            <a:pPr marL="990600" indent="-628650">
              <a:lnSpc>
                <a:spcPct val="120000"/>
              </a:lnSpc>
              <a:buClr>
                <a:srgbClr val="0070C0"/>
              </a:buClr>
              <a:buSzPct val="100000"/>
              <a:buFont typeface="+mj-lt"/>
              <a:buAutoNum type="alphaLcParenR"/>
            </a:pPr>
            <a:endParaRPr lang="en-AU" i="1" dirty="0">
              <a:solidFill>
                <a:schemeClr val="bg2">
                  <a:lumMod val="50000"/>
                </a:schemeClr>
              </a:solidFill>
            </a:endParaRPr>
          </a:p>
          <a:p>
            <a:pPr marL="990600" indent="-628650">
              <a:lnSpc>
                <a:spcPct val="120000"/>
              </a:lnSpc>
              <a:buClr>
                <a:srgbClr val="0070C0"/>
              </a:buClr>
              <a:buSzPct val="100000"/>
              <a:buFont typeface="+mj-lt"/>
              <a:buAutoNum type="alphaLcParenR"/>
            </a:pPr>
            <a:endParaRPr lang="en-AU" i="1" dirty="0">
              <a:solidFill>
                <a:schemeClr val="bg2">
                  <a:lumMod val="50000"/>
                </a:schemeClr>
              </a:solidFill>
            </a:endParaRPr>
          </a:p>
          <a:p>
            <a:pPr marL="990600" indent="-628650">
              <a:lnSpc>
                <a:spcPct val="120000"/>
              </a:lnSpc>
              <a:buClr>
                <a:srgbClr val="0070C0"/>
              </a:buClr>
              <a:buSzPct val="100000"/>
              <a:buFont typeface="+mj-lt"/>
              <a:buAutoNum type="alphaLcParenR"/>
            </a:pPr>
            <a:endParaRPr lang="en-AU" i="1" dirty="0">
              <a:solidFill>
                <a:schemeClr val="bg2">
                  <a:lumMod val="50000"/>
                </a:schemeClr>
              </a:solidFill>
            </a:endParaRPr>
          </a:p>
          <a:p>
            <a:pPr marL="990600" indent="-628650">
              <a:lnSpc>
                <a:spcPct val="120000"/>
              </a:lnSpc>
              <a:buClr>
                <a:srgbClr val="0070C0"/>
              </a:buClr>
              <a:buSzPct val="100000"/>
              <a:buFont typeface="+mj-lt"/>
              <a:buAutoNum type="alphaLcParenR"/>
            </a:pPr>
            <a:endParaRPr lang="en-AU" i="1" dirty="0">
              <a:solidFill>
                <a:schemeClr val="bg2">
                  <a:lumMod val="50000"/>
                </a:schemeClr>
              </a:solidFill>
            </a:endParaRPr>
          </a:p>
          <a:p>
            <a:pPr marL="0" indent="0">
              <a:lnSpc>
                <a:spcPct val="120000"/>
              </a:lnSpc>
              <a:buClr>
                <a:srgbClr val="0070C0"/>
              </a:buClr>
              <a:buSzPct val="50000"/>
              <a:buNone/>
            </a:pPr>
            <a:endParaRPr lang="en-AU" dirty="0"/>
          </a:p>
          <a:p>
            <a:pPr marL="806450" indent="-447675">
              <a:lnSpc>
                <a:spcPct val="120000"/>
              </a:lnSpc>
              <a:buClr>
                <a:srgbClr val="0070C0"/>
              </a:buClr>
              <a:buSzPct val="50000"/>
              <a:buFont typeface="Wingdings" panose="05000000000000000000" pitchFamily="2" charset="2"/>
              <a:buChar char="v"/>
            </a:pPr>
            <a:endParaRPr lang="en-AU" i="1" dirty="0">
              <a:solidFill>
                <a:schemeClr val="bg2">
                  <a:lumMod val="50000"/>
                </a:schemeClr>
              </a:solidFill>
            </a:endParaRPr>
          </a:p>
          <a:p>
            <a:pPr marL="711200" indent="0">
              <a:buClr>
                <a:srgbClr val="0070C0"/>
              </a:buClr>
              <a:buSzPct val="50000"/>
              <a:buFont typeface="Wingdings" panose="05000000000000000000" pitchFamily="2" charset="2"/>
              <a:buChar char="v"/>
            </a:pPr>
            <a:endParaRPr lang="en-AU" dirty="0"/>
          </a:p>
          <a:p>
            <a:pPr marL="711200" indent="0">
              <a:buClr>
                <a:srgbClr val="0070C0"/>
              </a:buClr>
              <a:buSzPct val="50000"/>
              <a:buFont typeface="Wingdings" panose="05000000000000000000" pitchFamily="2" charset="2"/>
              <a:buChar char="v"/>
            </a:pPr>
            <a:endParaRPr lang="en-AU" dirty="0"/>
          </a:p>
          <a:p>
            <a:pPr marL="0" indent="0">
              <a:buClr>
                <a:srgbClr val="0070C0"/>
              </a:buClr>
              <a:buSzPct val="50000"/>
              <a:buNone/>
            </a:pPr>
            <a:endParaRPr lang="en-AU"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20</a:t>
            </a:fld>
            <a:endParaRPr lang="en-AU"/>
          </a:p>
        </p:txBody>
      </p:sp>
    </p:spTree>
    <p:extLst>
      <p:ext uri="{BB962C8B-B14F-4D97-AF65-F5344CB8AC3E}">
        <p14:creationId xmlns:p14="http://schemas.microsoft.com/office/powerpoint/2010/main" val="2029836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solidFill>
                  <a:srgbClr val="002060"/>
                </a:solidFill>
              </a:rPr>
              <a:t>Relationship Specific Investments &amp; Hold Up</a:t>
            </a:r>
            <a:endParaRPr lang="en-AU" b="1" i="1" dirty="0">
              <a:solidFill>
                <a:srgbClr val="002060"/>
              </a:solidFill>
            </a:endParaRPr>
          </a:p>
        </p:txBody>
      </p:sp>
      <p:sp>
        <p:nvSpPr>
          <p:cNvPr id="3" name="Content Placeholder 2"/>
          <p:cNvSpPr>
            <a:spLocks noGrp="1"/>
          </p:cNvSpPr>
          <p:nvPr>
            <p:ph idx="1"/>
          </p:nvPr>
        </p:nvSpPr>
        <p:spPr/>
        <p:txBody>
          <a:bodyPr>
            <a:normAutofit fontScale="85000" lnSpcReduction="20000"/>
          </a:bodyPr>
          <a:lstStyle/>
          <a:p>
            <a:pPr marL="355600" indent="-355600">
              <a:lnSpc>
                <a:spcPct val="120000"/>
              </a:lnSpc>
              <a:buClr>
                <a:srgbClr val="0070C0"/>
              </a:buClr>
              <a:buSzPct val="50000"/>
              <a:buFont typeface="Wingdings" panose="05000000000000000000" pitchFamily="2" charset="2"/>
              <a:buChar char="q"/>
            </a:pPr>
            <a:r>
              <a:rPr lang="en-AU" dirty="0"/>
              <a:t>Furthermore, the GM Fisher Body example highlights that hold up is a two-way street, the upstream ‘owner of an asset’ can take actions that are inefficient but nonetheless benefit itself. </a:t>
            </a:r>
          </a:p>
          <a:p>
            <a:pPr marL="355600" indent="-355600">
              <a:lnSpc>
                <a:spcPct val="120000"/>
              </a:lnSpc>
              <a:buClr>
                <a:srgbClr val="0070C0"/>
              </a:buClr>
              <a:buSzPct val="50000"/>
              <a:buFont typeface="Wingdings" panose="05000000000000000000" pitchFamily="2" charset="2"/>
              <a:buChar char="q"/>
            </a:pPr>
            <a:r>
              <a:rPr lang="en-AU" dirty="0"/>
              <a:t>As we will see in a numerical example later, ownership/ vertical integration doesn’t necessarily solve the problem of hold up.</a:t>
            </a:r>
          </a:p>
          <a:p>
            <a:pPr marL="355600" indent="-355600">
              <a:lnSpc>
                <a:spcPct val="120000"/>
              </a:lnSpc>
              <a:buClr>
                <a:srgbClr val="0070C0"/>
              </a:buClr>
              <a:buSzPct val="50000"/>
              <a:buFont typeface="Wingdings" panose="05000000000000000000" pitchFamily="2" charset="2"/>
              <a:buChar char="q"/>
            </a:pPr>
            <a:r>
              <a:rPr lang="en-AU" dirty="0"/>
              <a:t>Gibbons suggests that relational contracts between firms, not just those within firms, might also be important to  address some of the issues associated with incomplete (formal) contracts. </a:t>
            </a:r>
          </a:p>
          <a:p>
            <a:pPr marL="355600" indent="-355600">
              <a:lnSpc>
                <a:spcPct val="120000"/>
              </a:lnSpc>
              <a:buClr>
                <a:srgbClr val="0070C0"/>
              </a:buClr>
              <a:buSzPct val="50000"/>
              <a:buFont typeface="Wingdings" panose="05000000000000000000" pitchFamily="2" charset="2"/>
              <a:buChar char="q"/>
            </a:pPr>
            <a:r>
              <a:rPr lang="en-AU" i="1" dirty="0">
                <a:solidFill>
                  <a:schemeClr val="bg2">
                    <a:lumMod val="25000"/>
                  </a:schemeClr>
                </a:solidFill>
              </a:rPr>
              <a:t>Ultimately, we argue that vertical integration is one way that the hold up problem can be resolved, but it </a:t>
            </a:r>
            <a:r>
              <a:rPr lang="en-AU" b="1" i="1" dirty="0">
                <a:solidFill>
                  <a:srgbClr val="FF0000"/>
                </a:solidFill>
              </a:rPr>
              <a:t>may</a:t>
            </a:r>
            <a:r>
              <a:rPr lang="en-AU" i="1" dirty="0">
                <a:solidFill>
                  <a:schemeClr val="bg2">
                    <a:lumMod val="25000"/>
                  </a:schemeClr>
                </a:solidFill>
              </a:rPr>
              <a:t> create different types of problems….</a:t>
            </a:r>
          </a:p>
          <a:p>
            <a:pPr marL="990600" indent="-628650">
              <a:lnSpc>
                <a:spcPct val="120000"/>
              </a:lnSpc>
              <a:buClr>
                <a:srgbClr val="0070C0"/>
              </a:buClr>
              <a:buSzPct val="100000"/>
              <a:buFont typeface="+mj-lt"/>
              <a:buAutoNum type="alphaLcParenR"/>
            </a:pPr>
            <a:endParaRPr lang="en-AU" i="1" dirty="0">
              <a:solidFill>
                <a:schemeClr val="bg2">
                  <a:lumMod val="50000"/>
                </a:schemeClr>
              </a:solidFill>
            </a:endParaRPr>
          </a:p>
          <a:p>
            <a:pPr marL="990600" indent="-628650">
              <a:lnSpc>
                <a:spcPct val="120000"/>
              </a:lnSpc>
              <a:buClr>
                <a:srgbClr val="0070C0"/>
              </a:buClr>
              <a:buSzPct val="100000"/>
              <a:buFont typeface="+mj-lt"/>
              <a:buAutoNum type="alphaLcParenR"/>
            </a:pPr>
            <a:endParaRPr lang="en-AU" i="1" dirty="0">
              <a:solidFill>
                <a:schemeClr val="bg2">
                  <a:lumMod val="50000"/>
                </a:schemeClr>
              </a:solidFill>
            </a:endParaRPr>
          </a:p>
          <a:p>
            <a:pPr marL="990600" indent="-628650">
              <a:lnSpc>
                <a:spcPct val="120000"/>
              </a:lnSpc>
              <a:buClr>
                <a:srgbClr val="0070C0"/>
              </a:buClr>
              <a:buSzPct val="100000"/>
              <a:buFont typeface="+mj-lt"/>
              <a:buAutoNum type="alphaLcParenR"/>
            </a:pPr>
            <a:endParaRPr lang="en-AU" i="1" dirty="0">
              <a:solidFill>
                <a:schemeClr val="bg2">
                  <a:lumMod val="50000"/>
                </a:schemeClr>
              </a:solidFill>
            </a:endParaRPr>
          </a:p>
          <a:p>
            <a:pPr marL="990600" indent="-628650">
              <a:lnSpc>
                <a:spcPct val="120000"/>
              </a:lnSpc>
              <a:buClr>
                <a:srgbClr val="0070C0"/>
              </a:buClr>
              <a:buSzPct val="100000"/>
              <a:buFont typeface="+mj-lt"/>
              <a:buAutoNum type="alphaLcParenR"/>
            </a:pPr>
            <a:endParaRPr lang="en-AU" i="1" dirty="0">
              <a:solidFill>
                <a:schemeClr val="bg2">
                  <a:lumMod val="50000"/>
                </a:schemeClr>
              </a:solidFill>
            </a:endParaRPr>
          </a:p>
          <a:p>
            <a:pPr marL="0" indent="0">
              <a:lnSpc>
                <a:spcPct val="120000"/>
              </a:lnSpc>
              <a:buClr>
                <a:srgbClr val="0070C0"/>
              </a:buClr>
              <a:buSzPct val="50000"/>
              <a:buNone/>
            </a:pPr>
            <a:endParaRPr lang="en-AU" dirty="0"/>
          </a:p>
          <a:p>
            <a:pPr marL="806450" indent="-447675">
              <a:lnSpc>
                <a:spcPct val="120000"/>
              </a:lnSpc>
              <a:buClr>
                <a:srgbClr val="0070C0"/>
              </a:buClr>
              <a:buSzPct val="50000"/>
              <a:buFont typeface="Wingdings" panose="05000000000000000000" pitchFamily="2" charset="2"/>
              <a:buChar char="v"/>
            </a:pPr>
            <a:endParaRPr lang="en-AU" i="1" dirty="0">
              <a:solidFill>
                <a:schemeClr val="bg2">
                  <a:lumMod val="50000"/>
                </a:schemeClr>
              </a:solidFill>
            </a:endParaRPr>
          </a:p>
          <a:p>
            <a:pPr marL="711200" indent="0">
              <a:buClr>
                <a:srgbClr val="0070C0"/>
              </a:buClr>
              <a:buSzPct val="50000"/>
              <a:buFont typeface="Wingdings" panose="05000000000000000000" pitchFamily="2" charset="2"/>
              <a:buChar char="v"/>
            </a:pPr>
            <a:endParaRPr lang="en-AU" dirty="0"/>
          </a:p>
          <a:p>
            <a:pPr marL="711200" indent="0">
              <a:buClr>
                <a:srgbClr val="0070C0"/>
              </a:buClr>
              <a:buSzPct val="50000"/>
              <a:buFont typeface="Wingdings" panose="05000000000000000000" pitchFamily="2" charset="2"/>
              <a:buChar char="v"/>
            </a:pPr>
            <a:endParaRPr lang="en-AU" dirty="0"/>
          </a:p>
          <a:p>
            <a:pPr marL="0" indent="0">
              <a:buClr>
                <a:srgbClr val="0070C0"/>
              </a:buClr>
              <a:buSzPct val="50000"/>
              <a:buNone/>
            </a:pPr>
            <a:endParaRPr lang="en-AU"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21</a:t>
            </a:fld>
            <a:endParaRPr lang="en-AU"/>
          </a:p>
        </p:txBody>
      </p:sp>
    </p:spTree>
    <p:extLst>
      <p:ext uri="{BB962C8B-B14F-4D97-AF65-F5344CB8AC3E}">
        <p14:creationId xmlns:p14="http://schemas.microsoft.com/office/powerpoint/2010/main" val="2719082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655710" cy="1325563"/>
          </a:xfrm>
        </p:spPr>
        <p:txBody>
          <a:bodyPr/>
          <a:lstStyle/>
          <a:p>
            <a:r>
              <a:rPr lang="en-AU" b="1" dirty="0">
                <a:solidFill>
                  <a:srgbClr val="002060"/>
                </a:solidFill>
              </a:rPr>
              <a:t>Benefits of Non Market Transactions – ‘Making’</a:t>
            </a:r>
            <a:endParaRPr lang="en-AU" b="1" i="1" dirty="0">
              <a:solidFill>
                <a:srgbClr val="002060"/>
              </a:solidFill>
            </a:endParaRPr>
          </a:p>
        </p:txBody>
      </p:sp>
      <p:sp>
        <p:nvSpPr>
          <p:cNvPr id="3" name="Content Placeholder 2"/>
          <p:cNvSpPr>
            <a:spLocks noGrp="1"/>
          </p:cNvSpPr>
          <p:nvPr>
            <p:ph idx="1"/>
          </p:nvPr>
        </p:nvSpPr>
        <p:spPr/>
        <p:txBody>
          <a:bodyPr>
            <a:normAutofit/>
          </a:bodyPr>
          <a:lstStyle/>
          <a:p>
            <a:pPr marL="355600" indent="-355600">
              <a:lnSpc>
                <a:spcPct val="120000"/>
              </a:lnSpc>
              <a:buClr>
                <a:srgbClr val="0070C0"/>
              </a:buClr>
              <a:buSzPct val="50000"/>
              <a:buFont typeface="Wingdings" panose="05000000000000000000" pitchFamily="2" charset="2"/>
              <a:buChar char="q"/>
            </a:pPr>
            <a:r>
              <a:rPr lang="en-AU" dirty="0"/>
              <a:t>The hold up problem </a:t>
            </a:r>
            <a:r>
              <a:rPr lang="en-AU" b="1" i="1" dirty="0">
                <a:solidFill>
                  <a:srgbClr val="FF0000"/>
                </a:solidFill>
              </a:rPr>
              <a:t>may</a:t>
            </a:r>
            <a:r>
              <a:rPr lang="en-AU" dirty="0"/>
              <a:t> be alleviated with vertical integration – </a:t>
            </a:r>
            <a:r>
              <a:rPr lang="en-AU" i="1" dirty="0">
                <a:solidFill>
                  <a:schemeClr val="bg2">
                    <a:lumMod val="50000"/>
                  </a:schemeClr>
                </a:solidFill>
              </a:rPr>
              <a:t>that is the use of non-market transactions.</a:t>
            </a:r>
          </a:p>
          <a:p>
            <a:pPr marL="355600" indent="-355600">
              <a:lnSpc>
                <a:spcPct val="120000"/>
              </a:lnSpc>
              <a:buClr>
                <a:srgbClr val="0070C0"/>
              </a:buClr>
              <a:buSzPct val="50000"/>
              <a:buFont typeface="Wingdings" panose="05000000000000000000" pitchFamily="2" charset="2"/>
              <a:buChar char="q"/>
            </a:pPr>
            <a:r>
              <a:rPr lang="en-AU" dirty="0"/>
              <a:t>Obviates the need to worry about ‘new circumstances’ and contract renegotiation</a:t>
            </a:r>
          </a:p>
          <a:p>
            <a:pPr marL="355600" indent="-355600">
              <a:lnSpc>
                <a:spcPct val="120000"/>
              </a:lnSpc>
              <a:buClr>
                <a:srgbClr val="0070C0"/>
              </a:buClr>
              <a:buSzPct val="50000"/>
              <a:buFont typeface="Wingdings" panose="05000000000000000000" pitchFamily="2" charset="2"/>
              <a:buChar char="q"/>
            </a:pPr>
            <a:r>
              <a:rPr lang="en-AU" dirty="0"/>
              <a:t>An alternative would be long term contracts, but these come with costs and benefits discussed below in more detail …</a:t>
            </a:r>
          </a:p>
          <a:p>
            <a:pPr marL="990600" indent="-628650">
              <a:lnSpc>
                <a:spcPct val="120000"/>
              </a:lnSpc>
              <a:buClr>
                <a:srgbClr val="0070C0"/>
              </a:buClr>
              <a:buSzPct val="100000"/>
              <a:buFont typeface="+mj-lt"/>
              <a:buAutoNum type="alphaLcParenR"/>
            </a:pPr>
            <a:endParaRPr lang="en-AU" i="1" dirty="0">
              <a:solidFill>
                <a:schemeClr val="bg2">
                  <a:lumMod val="50000"/>
                </a:schemeClr>
              </a:solidFill>
            </a:endParaRPr>
          </a:p>
          <a:p>
            <a:pPr marL="990600" indent="-628650">
              <a:lnSpc>
                <a:spcPct val="120000"/>
              </a:lnSpc>
              <a:buClr>
                <a:srgbClr val="0070C0"/>
              </a:buClr>
              <a:buSzPct val="100000"/>
              <a:buFont typeface="+mj-lt"/>
              <a:buAutoNum type="alphaLcParenR"/>
            </a:pPr>
            <a:endParaRPr lang="en-AU" i="1" dirty="0">
              <a:solidFill>
                <a:schemeClr val="bg2">
                  <a:lumMod val="50000"/>
                </a:schemeClr>
              </a:solidFill>
            </a:endParaRPr>
          </a:p>
          <a:p>
            <a:pPr marL="990600" indent="-628650">
              <a:lnSpc>
                <a:spcPct val="120000"/>
              </a:lnSpc>
              <a:buClr>
                <a:srgbClr val="0070C0"/>
              </a:buClr>
              <a:buSzPct val="100000"/>
              <a:buFont typeface="+mj-lt"/>
              <a:buAutoNum type="alphaLcParenR"/>
            </a:pPr>
            <a:endParaRPr lang="en-AU" i="1" dirty="0">
              <a:solidFill>
                <a:schemeClr val="bg2">
                  <a:lumMod val="50000"/>
                </a:schemeClr>
              </a:solidFill>
            </a:endParaRPr>
          </a:p>
          <a:p>
            <a:pPr marL="990600" indent="-628650">
              <a:lnSpc>
                <a:spcPct val="120000"/>
              </a:lnSpc>
              <a:buClr>
                <a:srgbClr val="0070C0"/>
              </a:buClr>
              <a:buSzPct val="100000"/>
              <a:buFont typeface="+mj-lt"/>
              <a:buAutoNum type="alphaLcParenR"/>
            </a:pPr>
            <a:endParaRPr lang="en-AU" i="1" dirty="0">
              <a:solidFill>
                <a:schemeClr val="bg2">
                  <a:lumMod val="50000"/>
                </a:schemeClr>
              </a:solidFill>
            </a:endParaRPr>
          </a:p>
          <a:p>
            <a:pPr marL="0" indent="0">
              <a:lnSpc>
                <a:spcPct val="120000"/>
              </a:lnSpc>
              <a:buClr>
                <a:srgbClr val="0070C0"/>
              </a:buClr>
              <a:buSzPct val="50000"/>
              <a:buNone/>
            </a:pPr>
            <a:endParaRPr lang="en-AU" dirty="0"/>
          </a:p>
          <a:p>
            <a:pPr marL="806450" indent="-447675">
              <a:lnSpc>
                <a:spcPct val="120000"/>
              </a:lnSpc>
              <a:buClr>
                <a:srgbClr val="0070C0"/>
              </a:buClr>
              <a:buSzPct val="50000"/>
              <a:buFont typeface="Wingdings" panose="05000000000000000000" pitchFamily="2" charset="2"/>
              <a:buChar char="v"/>
            </a:pPr>
            <a:endParaRPr lang="en-AU" i="1" dirty="0">
              <a:solidFill>
                <a:schemeClr val="bg2">
                  <a:lumMod val="50000"/>
                </a:schemeClr>
              </a:solidFill>
            </a:endParaRPr>
          </a:p>
          <a:p>
            <a:pPr marL="711200" indent="0">
              <a:buClr>
                <a:srgbClr val="0070C0"/>
              </a:buClr>
              <a:buSzPct val="50000"/>
              <a:buFont typeface="Wingdings" panose="05000000000000000000" pitchFamily="2" charset="2"/>
              <a:buChar char="v"/>
            </a:pPr>
            <a:endParaRPr lang="en-AU" dirty="0"/>
          </a:p>
          <a:p>
            <a:pPr marL="711200" indent="0">
              <a:buClr>
                <a:srgbClr val="0070C0"/>
              </a:buClr>
              <a:buSzPct val="50000"/>
              <a:buFont typeface="Wingdings" panose="05000000000000000000" pitchFamily="2" charset="2"/>
              <a:buChar char="v"/>
            </a:pPr>
            <a:endParaRPr lang="en-AU" dirty="0"/>
          </a:p>
          <a:p>
            <a:pPr marL="0" indent="0">
              <a:buClr>
                <a:srgbClr val="0070C0"/>
              </a:buClr>
              <a:buSzPct val="50000"/>
              <a:buNone/>
            </a:pPr>
            <a:endParaRPr lang="en-AU"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22</a:t>
            </a:fld>
            <a:endParaRPr lang="en-AU"/>
          </a:p>
        </p:txBody>
      </p:sp>
    </p:spTree>
    <p:extLst>
      <p:ext uri="{BB962C8B-B14F-4D97-AF65-F5344CB8AC3E}">
        <p14:creationId xmlns:p14="http://schemas.microsoft.com/office/powerpoint/2010/main" val="3271631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616381" cy="1325563"/>
          </a:xfrm>
        </p:spPr>
        <p:txBody>
          <a:bodyPr/>
          <a:lstStyle/>
          <a:p>
            <a:r>
              <a:rPr lang="en-AU" b="1" dirty="0">
                <a:solidFill>
                  <a:srgbClr val="002060"/>
                </a:solidFill>
              </a:rPr>
              <a:t>Benefits of Non Market Transactions – ‘Making’</a:t>
            </a:r>
            <a:endParaRPr lang="en-AU" b="1" i="1" dirty="0">
              <a:solidFill>
                <a:srgbClr val="002060"/>
              </a:solidFill>
            </a:endParaRPr>
          </a:p>
        </p:txBody>
      </p:sp>
      <p:sp>
        <p:nvSpPr>
          <p:cNvPr id="3" name="Content Placeholder 2"/>
          <p:cNvSpPr>
            <a:spLocks noGrp="1"/>
          </p:cNvSpPr>
          <p:nvPr>
            <p:ph idx="1"/>
          </p:nvPr>
        </p:nvSpPr>
        <p:spPr>
          <a:xfrm>
            <a:off x="838200" y="1695450"/>
            <a:ext cx="10515600" cy="4562475"/>
          </a:xfrm>
        </p:spPr>
        <p:txBody>
          <a:bodyPr>
            <a:normAutofit fontScale="85000" lnSpcReduction="20000"/>
          </a:bodyPr>
          <a:lstStyle/>
          <a:p>
            <a:pPr marL="355600" indent="-355600">
              <a:lnSpc>
                <a:spcPct val="120000"/>
              </a:lnSpc>
              <a:buClr>
                <a:srgbClr val="0070C0"/>
              </a:buClr>
              <a:buSzPct val="50000"/>
              <a:buFont typeface="Wingdings" panose="05000000000000000000" pitchFamily="2" charset="2"/>
              <a:buChar char="q"/>
            </a:pPr>
            <a:r>
              <a:rPr lang="en-AU" b="1" dirty="0">
                <a:solidFill>
                  <a:srgbClr val="FF0000"/>
                </a:solidFill>
              </a:rPr>
              <a:t>Reasons other than hold-up</a:t>
            </a:r>
          </a:p>
          <a:p>
            <a:pPr marL="355600" indent="-355600">
              <a:lnSpc>
                <a:spcPct val="120000"/>
              </a:lnSpc>
              <a:buClr>
                <a:srgbClr val="0070C0"/>
              </a:buClr>
              <a:buSzPct val="50000"/>
              <a:buFont typeface="Wingdings" panose="05000000000000000000" pitchFamily="2" charset="2"/>
              <a:buChar char="q"/>
            </a:pPr>
            <a:r>
              <a:rPr lang="en-AU" b="1" dirty="0">
                <a:solidFill>
                  <a:srgbClr val="FF0000"/>
                </a:solidFill>
              </a:rPr>
              <a:t>Quality Issues.</a:t>
            </a:r>
          </a:p>
          <a:p>
            <a:pPr marL="714375" indent="-352425">
              <a:lnSpc>
                <a:spcPct val="120000"/>
              </a:lnSpc>
              <a:spcBef>
                <a:spcPts val="600"/>
              </a:spcBef>
              <a:buClr>
                <a:srgbClr val="0070C0"/>
              </a:buClr>
              <a:buSzPct val="50000"/>
              <a:buFont typeface="Wingdings" panose="05000000000000000000" pitchFamily="2" charset="2"/>
              <a:buChar char="v"/>
            </a:pPr>
            <a:r>
              <a:rPr lang="en-AU" i="1" dirty="0">
                <a:solidFill>
                  <a:schemeClr val="bg2">
                    <a:lumMod val="50000"/>
                  </a:schemeClr>
                </a:solidFill>
              </a:rPr>
              <a:t>Quality might be difficult to test for</a:t>
            </a:r>
          </a:p>
          <a:p>
            <a:pPr marL="714375" indent="-352425">
              <a:lnSpc>
                <a:spcPct val="120000"/>
              </a:lnSpc>
              <a:spcBef>
                <a:spcPts val="600"/>
              </a:spcBef>
              <a:buClr>
                <a:srgbClr val="0070C0"/>
              </a:buClr>
              <a:buSzPct val="50000"/>
              <a:buFont typeface="Wingdings" panose="05000000000000000000" pitchFamily="2" charset="2"/>
              <a:buChar char="v"/>
            </a:pPr>
            <a:r>
              <a:rPr lang="en-AU" i="1" dirty="0">
                <a:solidFill>
                  <a:schemeClr val="bg2">
                    <a:lumMod val="50000"/>
                  </a:schemeClr>
                </a:solidFill>
              </a:rPr>
              <a:t>Once contract has been signed, the supplier might cut costs and curtail quality notwithstanding contract stipulations. Alternatively, a firm may establish a reputation for high quality ….</a:t>
            </a:r>
          </a:p>
          <a:p>
            <a:pPr marL="355600" indent="-355600">
              <a:lnSpc>
                <a:spcPct val="120000"/>
              </a:lnSpc>
              <a:buClr>
                <a:srgbClr val="0070C0"/>
              </a:buClr>
              <a:buSzPct val="50000"/>
              <a:buFont typeface="Wingdings" panose="05000000000000000000" pitchFamily="2" charset="2"/>
              <a:buChar char="q"/>
            </a:pPr>
            <a:r>
              <a:rPr lang="en-AU" b="1" dirty="0">
                <a:solidFill>
                  <a:srgbClr val="FF0000"/>
                </a:solidFill>
              </a:rPr>
              <a:t>Avoiding externalities </a:t>
            </a:r>
            <a:r>
              <a:rPr lang="en-AU" dirty="0"/>
              <a:t>.</a:t>
            </a:r>
          </a:p>
          <a:p>
            <a:pPr marL="714375" indent="-352425">
              <a:lnSpc>
                <a:spcPct val="120000"/>
              </a:lnSpc>
              <a:spcBef>
                <a:spcPts val="600"/>
              </a:spcBef>
              <a:buClr>
                <a:srgbClr val="0070C0"/>
              </a:buClr>
              <a:buSzPct val="50000"/>
              <a:buFont typeface="Wingdings" panose="05000000000000000000" pitchFamily="2" charset="2"/>
              <a:buChar char="v"/>
            </a:pPr>
            <a:r>
              <a:rPr lang="en-AU" i="1" dirty="0">
                <a:solidFill>
                  <a:schemeClr val="bg2">
                    <a:lumMod val="50000"/>
                  </a:schemeClr>
                </a:solidFill>
              </a:rPr>
              <a:t>Recall what an externality is….</a:t>
            </a:r>
          </a:p>
          <a:p>
            <a:pPr marL="714375" indent="-352425">
              <a:lnSpc>
                <a:spcPct val="120000"/>
              </a:lnSpc>
              <a:spcBef>
                <a:spcPts val="600"/>
              </a:spcBef>
              <a:buClr>
                <a:srgbClr val="0070C0"/>
              </a:buClr>
              <a:buSzPct val="50000"/>
              <a:buFont typeface="Wingdings" panose="05000000000000000000" pitchFamily="2" charset="2"/>
              <a:buChar char="v"/>
            </a:pPr>
            <a:r>
              <a:rPr lang="en-AU" i="1" dirty="0">
                <a:solidFill>
                  <a:schemeClr val="bg2">
                    <a:lumMod val="50000"/>
                  </a:schemeClr>
                </a:solidFill>
              </a:rPr>
              <a:t>Downstream firms such as distributors might try to free ride on the efforts of upstream manufacturers and fail to invest in customer quality.</a:t>
            </a:r>
          </a:p>
          <a:p>
            <a:pPr marL="714375" indent="-352425">
              <a:lnSpc>
                <a:spcPct val="120000"/>
              </a:lnSpc>
              <a:buClr>
                <a:srgbClr val="0070C0"/>
              </a:buClr>
              <a:buSzPct val="50000"/>
              <a:buFont typeface="Wingdings" panose="05000000000000000000" pitchFamily="2" charset="2"/>
              <a:buChar char="v"/>
            </a:pPr>
            <a:endParaRPr lang="en-AU" i="1" dirty="0">
              <a:solidFill>
                <a:schemeClr val="bg2">
                  <a:lumMod val="50000"/>
                </a:schemeClr>
              </a:solidFill>
            </a:endParaRPr>
          </a:p>
          <a:p>
            <a:pPr marL="361950" indent="0">
              <a:lnSpc>
                <a:spcPct val="120000"/>
              </a:lnSpc>
              <a:buClr>
                <a:srgbClr val="0070C0"/>
              </a:buClr>
              <a:buSzPct val="100000"/>
              <a:buNone/>
            </a:pPr>
            <a:endParaRPr lang="en-AU" i="1" dirty="0">
              <a:solidFill>
                <a:schemeClr val="bg2">
                  <a:lumMod val="50000"/>
                </a:schemeClr>
              </a:solidFill>
            </a:endParaRPr>
          </a:p>
          <a:p>
            <a:pPr marL="990600" indent="-628650">
              <a:lnSpc>
                <a:spcPct val="120000"/>
              </a:lnSpc>
              <a:buClr>
                <a:srgbClr val="0070C0"/>
              </a:buClr>
              <a:buSzPct val="100000"/>
              <a:buFont typeface="+mj-lt"/>
              <a:buAutoNum type="alphaLcParenR"/>
            </a:pPr>
            <a:endParaRPr lang="en-AU" i="1" dirty="0">
              <a:solidFill>
                <a:schemeClr val="bg2">
                  <a:lumMod val="50000"/>
                </a:schemeClr>
              </a:solidFill>
            </a:endParaRPr>
          </a:p>
          <a:p>
            <a:pPr marL="990600" indent="-628650">
              <a:lnSpc>
                <a:spcPct val="120000"/>
              </a:lnSpc>
              <a:buClr>
                <a:srgbClr val="0070C0"/>
              </a:buClr>
              <a:buSzPct val="100000"/>
              <a:buFont typeface="+mj-lt"/>
              <a:buAutoNum type="alphaLcParenR"/>
            </a:pPr>
            <a:endParaRPr lang="en-AU" i="1" dirty="0">
              <a:solidFill>
                <a:schemeClr val="bg2">
                  <a:lumMod val="50000"/>
                </a:schemeClr>
              </a:solidFill>
            </a:endParaRPr>
          </a:p>
          <a:p>
            <a:pPr marL="990600" indent="-628650">
              <a:lnSpc>
                <a:spcPct val="120000"/>
              </a:lnSpc>
              <a:buClr>
                <a:srgbClr val="0070C0"/>
              </a:buClr>
              <a:buSzPct val="100000"/>
              <a:buFont typeface="+mj-lt"/>
              <a:buAutoNum type="alphaLcParenR"/>
            </a:pPr>
            <a:endParaRPr lang="en-AU" i="1" dirty="0">
              <a:solidFill>
                <a:schemeClr val="bg2">
                  <a:lumMod val="50000"/>
                </a:schemeClr>
              </a:solidFill>
            </a:endParaRPr>
          </a:p>
          <a:p>
            <a:pPr marL="0" indent="0">
              <a:lnSpc>
                <a:spcPct val="120000"/>
              </a:lnSpc>
              <a:buClr>
                <a:srgbClr val="0070C0"/>
              </a:buClr>
              <a:buSzPct val="50000"/>
              <a:buNone/>
            </a:pPr>
            <a:endParaRPr lang="en-AU" dirty="0"/>
          </a:p>
          <a:p>
            <a:pPr marL="806450" indent="-447675">
              <a:lnSpc>
                <a:spcPct val="120000"/>
              </a:lnSpc>
              <a:buClr>
                <a:srgbClr val="0070C0"/>
              </a:buClr>
              <a:buSzPct val="50000"/>
              <a:buFont typeface="Wingdings" panose="05000000000000000000" pitchFamily="2" charset="2"/>
              <a:buChar char="v"/>
            </a:pPr>
            <a:endParaRPr lang="en-AU" i="1" dirty="0">
              <a:solidFill>
                <a:schemeClr val="bg2">
                  <a:lumMod val="50000"/>
                </a:schemeClr>
              </a:solidFill>
            </a:endParaRPr>
          </a:p>
          <a:p>
            <a:pPr marL="711200" indent="0">
              <a:buClr>
                <a:srgbClr val="0070C0"/>
              </a:buClr>
              <a:buSzPct val="50000"/>
              <a:buFont typeface="Wingdings" panose="05000000000000000000" pitchFamily="2" charset="2"/>
              <a:buChar char="v"/>
            </a:pPr>
            <a:endParaRPr lang="en-AU" dirty="0"/>
          </a:p>
          <a:p>
            <a:pPr marL="711200" indent="0">
              <a:buClr>
                <a:srgbClr val="0070C0"/>
              </a:buClr>
              <a:buSzPct val="50000"/>
              <a:buFont typeface="Wingdings" panose="05000000000000000000" pitchFamily="2" charset="2"/>
              <a:buChar char="v"/>
            </a:pPr>
            <a:endParaRPr lang="en-AU" dirty="0"/>
          </a:p>
          <a:p>
            <a:pPr marL="0" indent="0">
              <a:buClr>
                <a:srgbClr val="0070C0"/>
              </a:buClr>
              <a:buSzPct val="50000"/>
              <a:buNone/>
            </a:pPr>
            <a:endParaRPr lang="en-AU"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23</a:t>
            </a:fld>
            <a:endParaRPr lang="en-AU"/>
          </a:p>
        </p:txBody>
      </p:sp>
    </p:spTree>
    <p:extLst>
      <p:ext uri="{BB962C8B-B14F-4D97-AF65-F5344CB8AC3E}">
        <p14:creationId xmlns:p14="http://schemas.microsoft.com/office/powerpoint/2010/main" val="2372645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616381" cy="1325563"/>
          </a:xfrm>
        </p:spPr>
        <p:txBody>
          <a:bodyPr/>
          <a:lstStyle/>
          <a:p>
            <a:r>
              <a:rPr lang="en-AU" b="1" dirty="0">
                <a:solidFill>
                  <a:srgbClr val="002060"/>
                </a:solidFill>
              </a:rPr>
              <a:t>Benefits of Non Market Transactions – ‘Making’</a:t>
            </a:r>
            <a:endParaRPr lang="en-AU" b="1" i="1" dirty="0">
              <a:solidFill>
                <a:srgbClr val="002060"/>
              </a:solidFill>
            </a:endParaRPr>
          </a:p>
        </p:txBody>
      </p:sp>
      <p:sp>
        <p:nvSpPr>
          <p:cNvPr id="3" name="Content Placeholder 2"/>
          <p:cNvSpPr>
            <a:spLocks noGrp="1"/>
          </p:cNvSpPr>
          <p:nvPr>
            <p:ph idx="1"/>
          </p:nvPr>
        </p:nvSpPr>
        <p:spPr>
          <a:xfrm>
            <a:off x="838200" y="1695450"/>
            <a:ext cx="10515600" cy="4562475"/>
          </a:xfrm>
        </p:spPr>
        <p:txBody>
          <a:bodyPr>
            <a:normAutofit/>
          </a:bodyPr>
          <a:lstStyle/>
          <a:p>
            <a:pPr marL="355600" indent="-355600">
              <a:lnSpc>
                <a:spcPct val="120000"/>
              </a:lnSpc>
              <a:buClr>
                <a:srgbClr val="0070C0"/>
              </a:buClr>
              <a:buSzPct val="50000"/>
              <a:buFont typeface="Wingdings" panose="05000000000000000000" pitchFamily="2" charset="2"/>
              <a:buChar char="q"/>
            </a:pPr>
            <a:r>
              <a:rPr lang="en-AU" b="1" dirty="0">
                <a:solidFill>
                  <a:srgbClr val="FF0000"/>
                </a:solidFill>
              </a:rPr>
              <a:t>Reasons other than hold-up</a:t>
            </a:r>
          </a:p>
          <a:p>
            <a:pPr marL="355600" indent="-355600">
              <a:lnSpc>
                <a:spcPct val="120000"/>
              </a:lnSpc>
              <a:buClr>
                <a:srgbClr val="0070C0"/>
              </a:buClr>
              <a:buSzPct val="50000"/>
              <a:buFont typeface="Wingdings" panose="05000000000000000000" pitchFamily="2" charset="2"/>
              <a:buChar char="q"/>
            </a:pPr>
            <a:r>
              <a:rPr lang="en-US" b="1" dirty="0">
                <a:solidFill>
                  <a:srgbClr val="FF0000"/>
                </a:solidFill>
              </a:rPr>
              <a:t>C</a:t>
            </a:r>
            <a:r>
              <a:rPr lang="en-US" b="1" i="1" dirty="0">
                <a:solidFill>
                  <a:srgbClr val="FF0000"/>
                </a:solidFill>
              </a:rPr>
              <a:t>oordination</a:t>
            </a:r>
            <a:r>
              <a:rPr lang="en-US" dirty="0">
                <a:solidFill>
                  <a:srgbClr val="FF0000"/>
                </a:solidFill>
              </a:rPr>
              <a:t> </a:t>
            </a:r>
          </a:p>
          <a:p>
            <a:pPr marL="714375" indent="-352425">
              <a:lnSpc>
                <a:spcPct val="120000"/>
              </a:lnSpc>
              <a:spcBef>
                <a:spcPts val="600"/>
              </a:spcBef>
              <a:buClr>
                <a:srgbClr val="0070C0"/>
              </a:buClr>
              <a:buSzPct val="50000"/>
              <a:buFont typeface="Wingdings" panose="05000000000000000000" pitchFamily="2" charset="2"/>
              <a:buChar char="v"/>
            </a:pPr>
            <a:r>
              <a:rPr lang="en-US" i="1" dirty="0">
                <a:solidFill>
                  <a:schemeClr val="bg2">
                    <a:lumMod val="50000"/>
                  </a:schemeClr>
                </a:solidFill>
              </a:rPr>
              <a:t>Such considerations may be particularly  important in which case market transactions have the potential to be especially inefficient. Think about fashion houses, or the need to coordinate prices</a:t>
            </a:r>
          </a:p>
          <a:p>
            <a:pPr marL="714375" indent="-352425">
              <a:lnSpc>
                <a:spcPct val="120000"/>
              </a:lnSpc>
              <a:spcBef>
                <a:spcPts val="600"/>
              </a:spcBef>
              <a:buClr>
                <a:srgbClr val="0070C0"/>
              </a:buClr>
              <a:buSzPct val="50000"/>
              <a:buFont typeface="Wingdings" panose="05000000000000000000" pitchFamily="2" charset="2"/>
              <a:buChar char="v"/>
            </a:pPr>
            <a:r>
              <a:rPr lang="en-US" i="1" dirty="0">
                <a:solidFill>
                  <a:schemeClr val="bg2">
                    <a:lumMod val="50000"/>
                  </a:schemeClr>
                </a:solidFill>
              </a:rPr>
              <a:t>Similarly the value of proprietary information may dictate that non-market transactions are a better approach</a:t>
            </a:r>
            <a:endParaRPr lang="en-AU" i="1" dirty="0">
              <a:solidFill>
                <a:schemeClr val="bg2">
                  <a:lumMod val="50000"/>
                </a:schemeClr>
              </a:solidFill>
            </a:endParaRPr>
          </a:p>
          <a:p>
            <a:pPr marL="714375" indent="-352425">
              <a:lnSpc>
                <a:spcPct val="120000"/>
              </a:lnSpc>
              <a:buClr>
                <a:srgbClr val="0070C0"/>
              </a:buClr>
              <a:buSzPct val="50000"/>
              <a:buFont typeface="Wingdings" panose="05000000000000000000" pitchFamily="2" charset="2"/>
              <a:buChar char="v"/>
            </a:pPr>
            <a:endParaRPr lang="en-AU" i="1" dirty="0">
              <a:solidFill>
                <a:schemeClr val="bg2">
                  <a:lumMod val="50000"/>
                </a:schemeClr>
              </a:solidFill>
            </a:endParaRPr>
          </a:p>
          <a:p>
            <a:pPr marL="361950" indent="0">
              <a:lnSpc>
                <a:spcPct val="120000"/>
              </a:lnSpc>
              <a:buClr>
                <a:srgbClr val="0070C0"/>
              </a:buClr>
              <a:buSzPct val="100000"/>
              <a:buNone/>
            </a:pPr>
            <a:endParaRPr lang="en-AU" i="1" dirty="0">
              <a:solidFill>
                <a:schemeClr val="bg2">
                  <a:lumMod val="50000"/>
                </a:schemeClr>
              </a:solidFill>
            </a:endParaRPr>
          </a:p>
          <a:p>
            <a:pPr marL="990600" indent="-628650">
              <a:lnSpc>
                <a:spcPct val="120000"/>
              </a:lnSpc>
              <a:buClr>
                <a:srgbClr val="0070C0"/>
              </a:buClr>
              <a:buSzPct val="100000"/>
              <a:buFont typeface="+mj-lt"/>
              <a:buAutoNum type="alphaLcParenR"/>
            </a:pPr>
            <a:endParaRPr lang="en-AU" i="1" dirty="0">
              <a:solidFill>
                <a:schemeClr val="bg2">
                  <a:lumMod val="50000"/>
                </a:schemeClr>
              </a:solidFill>
            </a:endParaRPr>
          </a:p>
          <a:p>
            <a:pPr marL="990600" indent="-628650">
              <a:lnSpc>
                <a:spcPct val="120000"/>
              </a:lnSpc>
              <a:buClr>
                <a:srgbClr val="0070C0"/>
              </a:buClr>
              <a:buSzPct val="100000"/>
              <a:buFont typeface="+mj-lt"/>
              <a:buAutoNum type="alphaLcParenR"/>
            </a:pPr>
            <a:endParaRPr lang="en-AU" i="1" dirty="0">
              <a:solidFill>
                <a:schemeClr val="bg2">
                  <a:lumMod val="50000"/>
                </a:schemeClr>
              </a:solidFill>
            </a:endParaRPr>
          </a:p>
          <a:p>
            <a:pPr marL="990600" indent="-628650">
              <a:lnSpc>
                <a:spcPct val="120000"/>
              </a:lnSpc>
              <a:buClr>
                <a:srgbClr val="0070C0"/>
              </a:buClr>
              <a:buSzPct val="100000"/>
              <a:buFont typeface="+mj-lt"/>
              <a:buAutoNum type="alphaLcParenR"/>
            </a:pPr>
            <a:endParaRPr lang="en-AU" i="1" dirty="0">
              <a:solidFill>
                <a:schemeClr val="bg2">
                  <a:lumMod val="50000"/>
                </a:schemeClr>
              </a:solidFill>
            </a:endParaRPr>
          </a:p>
          <a:p>
            <a:pPr marL="0" indent="0">
              <a:lnSpc>
                <a:spcPct val="120000"/>
              </a:lnSpc>
              <a:buClr>
                <a:srgbClr val="0070C0"/>
              </a:buClr>
              <a:buSzPct val="50000"/>
              <a:buNone/>
            </a:pPr>
            <a:endParaRPr lang="en-AU" dirty="0"/>
          </a:p>
          <a:p>
            <a:pPr marL="806450" indent="-447675">
              <a:lnSpc>
                <a:spcPct val="120000"/>
              </a:lnSpc>
              <a:buClr>
                <a:srgbClr val="0070C0"/>
              </a:buClr>
              <a:buSzPct val="50000"/>
              <a:buFont typeface="Wingdings" panose="05000000000000000000" pitchFamily="2" charset="2"/>
              <a:buChar char="v"/>
            </a:pPr>
            <a:endParaRPr lang="en-AU" i="1" dirty="0">
              <a:solidFill>
                <a:schemeClr val="bg2">
                  <a:lumMod val="50000"/>
                </a:schemeClr>
              </a:solidFill>
            </a:endParaRPr>
          </a:p>
          <a:p>
            <a:pPr marL="711200" indent="0">
              <a:buClr>
                <a:srgbClr val="0070C0"/>
              </a:buClr>
              <a:buSzPct val="50000"/>
              <a:buFont typeface="Wingdings" panose="05000000000000000000" pitchFamily="2" charset="2"/>
              <a:buChar char="v"/>
            </a:pPr>
            <a:endParaRPr lang="en-AU" dirty="0"/>
          </a:p>
          <a:p>
            <a:pPr marL="711200" indent="0">
              <a:buClr>
                <a:srgbClr val="0070C0"/>
              </a:buClr>
              <a:buSzPct val="50000"/>
              <a:buFont typeface="Wingdings" panose="05000000000000000000" pitchFamily="2" charset="2"/>
              <a:buChar char="v"/>
            </a:pPr>
            <a:endParaRPr lang="en-AU" dirty="0"/>
          </a:p>
          <a:p>
            <a:pPr marL="0" indent="0">
              <a:buClr>
                <a:srgbClr val="0070C0"/>
              </a:buClr>
              <a:buSzPct val="50000"/>
              <a:buNone/>
            </a:pPr>
            <a:endParaRPr lang="en-AU"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24</a:t>
            </a:fld>
            <a:endParaRPr lang="en-AU"/>
          </a:p>
        </p:txBody>
      </p:sp>
    </p:spTree>
    <p:extLst>
      <p:ext uri="{BB962C8B-B14F-4D97-AF65-F5344CB8AC3E}">
        <p14:creationId xmlns:p14="http://schemas.microsoft.com/office/powerpoint/2010/main" val="218095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solidFill>
                  <a:srgbClr val="002060"/>
                </a:solidFill>
              </a:rPr>
              <a:t>Why Vertically </a:t>
            </a:r>
            <a:r>
              <a:rPr lang="en-AU" b="1" dirty="0" err="1">
                <a:solidFill>
                  <a:srgbClr val="002060"/>
                </a:solidFill>
              </a:rPr>
              <a:t>Intergrate</a:t>
            </a:r>
            <a:r>
              <a:rPr lang="en-AU" b="1" dirty="0">
                <a:solidFill>
                  <a:srgbClr val="002060"/>
                </a:solidFill>
              </a:rPr>
              <a:t>?  </a:t>
            </a:r>
            <a:r>
              <a:rPr lang="en-AU" b="1" i="1" dirty="0">
                <a:solidFill>
                  <a:srgbClr val="002060"/>
                </a:solidFill>
              </a:rPr>
              <a:t>Market Power</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77500" lnSpcReduction="20000"/>
              </a:bodyPr>
              <a:lstStyle/>
              <a:p>
                <a:pPr marL="355600" indent="-355600">
                  <a:lnSpc>
                    <a:spcPct val="120000"/>
                  </a:lnSpc>
                  <a:buClr>
                    <a:srgbClr val="0070C0"/>
                  </a:buClr>
                  <a:buSzPct val="50000"/>
                  <a:buFont typeface="Wingdings" panose="05000000000000000000" pitchFamily="2" charset="2"/>
                  <a:buChar char="q"/>
                </a:pPr>
                <a:r>
                  <a:rPr lang="en-AU" dirty="0"/>
                  <a:t>Why vertically integrate?</a:t>
                </a:r>
              </a:p>
              <a:p>
                <a:pPr marL="714375" indent="-352425">
                  <a:lnSpc>
                    <a:spcPct val="120000"/>
                  </a:lnSpc>
                  <a:buClr>
                    <a:srgbClr val="0070C0"/>
                  </a:buClr>
                  <a:buSzPct val="50000"/>
                  <a:buFont typeface="Wingdings" panose="05000000000000000000" pitchFamily="2" charset="2"/>
                  <a:buChar char="v"/>
                </a:pPr>
                <a:r>
                  <a:rPr lang="en-AU" i="1" dirty="0">
                    <a:solidFill>
                      <a:schemeClr val="bg2">
                        <a:lumMod val="50000"/>
                      </a:schemeClr>
                    </a:solidFill>
                  </a:rPr>
                  <a:t>It potentially provides an opportunity for a firm to price discriminate and garner higher profits</a:t>
                </a:r>
              </a:p>
              <a:p>
                <a:pPr marL="355600" indent="-355600">
                  <a:lnSpc>
                    <a:spcPct val="120000"/>
                  </a:lnSpc>
                  <a:buClr>
                    <a:srgbClr val="0070C0"/>
                  </a:buClr>
                  <a:buSzPct val="50000"/>
                  <a:buFont typeface="Wingdings" panose="05000000000000000000" pitchFamily="2" charset="2"/>
                  <a:buChar char="q"/>
                </a:pPr>
                <a:r>
                  <a:rPr lang="en-AU" dirty="0"/>
                  <a:t>Consider a firm (</a:t>
                </a:r>
                <a:r>
                  <a:rPr lang="en-AU" dirty="0" err="1"/>
                  <a:t>DrugCo</a:t>
                </a:r>
                <a:r>
                  <a:rPr lang="en-AU" dirty="0"/>
                  <a:t>) that produces a compound (which is patented and we will call </a:t>
                </a:r>
                <a:r>
                  <a:rPr lang="en-AU" i="1" dirty="0" err="1">
                    <a:solidFill>
                      <a:srgbClr val="FF0000"/>
                    </a:solidFill>
                  </a:rPr>
                  <a:t>Painsolve</a:t>
                </a:r>
                <a:r>
                  <a:rPr lang="en-AU" dirty="0"/>
                  <a:t>) used in the production of two drugs, a pain reliever and a cancer drug.</a:t>
                </a:r>
              </a:p>
              <a:p>
                <a:pPr marL="355600" indent="-355600">
                  <a:lnSpc>
                    <a:spcPct val="120000"/>
                  </a:lnSpc>
                  <a:buClr>
                    <a:srgbClr val="0070C0"/>
                  </a:buClr>
                  <a:buSzPct val="50000"/>
                  <a:buFont typeface="Wingdings" panose="05000000000000000000" pitchFamily="2" charset="2"/>
                  <a:buChar char="q"/>
                </a:pPr>
                <a:r>
                  <a:rPr lang="en-AU" dirty="0"/>
                  <a:t>Consider the demand curves for each of the drugs and the nature of product market competition.</a:t>
                </a:r>
              </a:p>
              <a:p>
                <a:pPr marL="0" indent="0" algn="ctr">
                  <a:lnSpc>
                    <a:spcPct val="120000"/>
                  </a:lnSpc>
                  <a:buClr>
                    <a:srgbClr val="0070C0"/>
                  </a:buClr>
                  <a:buSzPct val="50000"/>
                  <a:buNone/>
                </a:pPr>
                <a:r>
                  <a:rPr lang="en-AU" dirty="0"/>
                  <a:t>Cancer drug (no substitutes): 	</a:t>
                </a:r>
                <a14:m>
                  <m:oMath xmlns:m="http://schemas.openxmlformats.org/officeDocument/2006/math">
                    <m:r>
                      <a:rPr lang="en-AU" b="0" i="1" smtClean="0">
                        <a:latin typeface="Cambria Math"/>
                      </a:rPr>
                      <m:t>𝑃</m:t>
                    </m:r>
                    <m:r>
                      <a:rPr lang="en-AU" i="1">
                        <a:latin typeface="Cambria Math"/>
                      </a:rPr>
                      <m:t>=</m:t>
                    </m:r>
                    <m:r>
                      <a:rPr lang="en-AU" b="0" i="1" smtClean="0">
                        <a:latin typeface="Cambria Math"/>
                      </a:rPr>
                      <m:t>200−10</m:t>
                    </m:r>
                    <m:r>
                      <a:rPr lang="en-AU" i="1">
                        <a:latin typeface="Cambria Math"/>
                        <a:ea typeface="Cambria Math"/>
                      </a:rPr>
                      <m:t>𝑄</m:t>
                    </m:r>
                  </m:oMath>
                </a14:m>
                <a:endParaRPr lang="en-AU" i="1" dirty="0">
                  <a:ea typeface="Cambria Math"/>
                </a:endParaRPr>
              </a:p>
              <a:p>
                <a:pPr marL="0" indent="0" algn="ctr">
                  <a:lnSpc>
                    <a:spcPct val="120000"/>
                  </a:lnSpc>
                  <a:buClr>
                    <a:srgbClr val="0070C0"/>
                  </a:buClr>
                  <a:buSzPct val="50000"/>
                  <a:buNone/>
                </a:pPr>
                <a:r>
                  <a:rPr lang="en-AU" dirty="0"/>
                  <a:t>Pain reliever (many subs.): 	</a:t>
                </a:r>
                <a14:m>
                  <m:oMath xmlns:m="http://schemas.openxmlformats.org/officeDocument/2006/math">
                    <m:r>
                      <a:rPr lang="en-AU" i="1">
                        <a:latin typeface="Cambria Math"/>
                      </a:rPr>
                      <m:t>𝑃</m:t>
                    </m:r>
                    <m:r>
                      <a:rPr lang="en-AU" i="1">
                        <a:latin typeface="Cambria Math"/>
                      </a:rPr>
                      <m:t>=100−5</m:t>
                    </m:r>
                    <m:r>
                      <a:rPr lang="en-AU" i="1">
                        <a:latin typeface="Cambria Math"/>
                        <a:ea typeface="Cambria Math"/>
                      </a:rPr>
                      <m:t>𝑄</m:t>
                    </m:r>
                  </m:oMath>
                </a14:m>
                <a:endParaRPr lang="en-AU" i="1" dirty="0">
                  <a:ea typeface="Cambria Math"/>
                </a:endParaRPr>
              </a:p>
              <a:p>
                <a:pPr>
                  <a:lnSpc>
                    <a:spcPct val="120000"/>
                  </a:lnSpc>
                  <a:buClr>
                    <a:srgbClr val="0070C0"/>
                  </a:buClr>
                  <a:buSzPct val="50000"/>
                  <a:buFont typeface="Wingdings" panose="05000000000000000000" pitchFamily="2" charset="2"/>
                  <a:buChar char="q"/>
                </a:pPr>
                <a:r>
                  <a:rPr lang="en-AU" i="1" dirty="0">
                    <a:ea typeface="Cambria Math"/>
                  </a:rPr>
                  <a:t>Assume that when producing </a:t>
                </a:r>
                <a:r>
                  <a:rPr lang="en-AU" i="1" dirty="0" err="1">
                    <a:solidFill>
                      <a:srgbClr val="FF0000"/>
                    </a:solidFill>
                  </a:rPr>
                  <a:t>Painsolve</a:t>
                </a:r>
                <a:r>
                  <a:rPr lang="en-AU" i="1" dirty="0">
                    <a:solidFill>
                      <a:srgbClr val="FF0000"/>
                    </a:solidFill>
                  </a:rPr>
                  <a:t>,</a:t>
                </a:r>
                <a:r>
                  <a:rPr lang="en-AU" i="1" dirty="0">
                    <a:ea typeface="Cambria Math"/>
                  </a:rPr>
                  <a:t> MC=10</a:t>
                </a:r>
              </a:p>
              <a:p>
                <a:pPr marL="990600" indent="-628650">
                  <a:lnSpc>
                    <a:spcPct val="120000"/>
                  </a:lnSpc>
                  <a:buClr>
                    <a:srgbClr val="0070C0"/>
                  </a:buClr>
                  <a:buSzPct val="100000"/>
                  <a:buFont typeface="+mj-lt"/>
                  <a:buAutoNum type="alphaLcParenR"/>
                </a:pPr>
                <a:endParaRPr lang="en-AU" i="1" dirty="0">
                  <a:solidFill>
                    <a:schemeClr val="bg2">
                      <a:lumMod val="50000"/>
                    </a:schemeClr>
                  </a:solidFill>
                </a:endParaRPr>
              </a:p>
              <a:p>
                <a:pPr marL="990600" indent="-628650">
                  <a:lnSpc>
                    <a:spcPct val="120000"/>
                  </a:lnSpc>
                  <a:buClr>
                    <a:srgbClr val="0070C0"/>
                  </a:buClr>
                  <a:buSzPct val="100000"/>
                  <a:buFont typeface="+mj-lt"/>
                  <a:buAutoNum type="alphaLcParenR"/>
                </a:pPr>
                <a:endParaRPr lang="en-AU" i="1" dirty="0">
                  <a:solidFill>
                    <a:schemeClr val="bg2">
                      <a:lumMod val="50000"/>
                    </a:schemeClr>
                  </a:solidFill>
                </a:endParaRPr>
              </a:p>
              <a:p>
                <a:pPr marL="990600" indent="-628650">
                  <a:lnSpc>
                    <a:spcPct val="120000"/>
                  </a:lnSpc>
                  <a:buClr>
                    <a:srgbClr val="0070C0"/>
                  </a:buClr>
                  <a:buSzPct val="100000"/>
                  <a:buFont typeface="+mj-lt"/>
                  <a:buAutoNum type="alphaLcParenR"/>
                </a:pPr>
                <a:endParaRPr lang="en-AU" i="1" dirty="0">
                  <a:solidFill>
                    <a:schemeClr val="bg2">
                      <a:lumMod val="50000"/>
                    </a:schemeClr>
                  </a:solidFill>
                </a:endParaRPr>
              </a:p>
              <a:p>
                <a:pPr marL="0" indent="0">
                  <a:lnSpc>
                    <a:spcPct val="120000"/>
                  </a:lnSpc>
                  <a:buClr>
                    <a:srgbClr val="0070C0"/>
                  </a:buClr>
                  <a:buSzPct val="50000"/>
                  <a:buNone/>
                </a:pPr>
                <a:endParaRPr lang="en-AU" dirty="0"/>
              </a:p>
              <a:p>
                <a:pPr marL="806450" indent="-447675">
                  <a:lnSpc>
                    <a:spcPct val="120000"/>
                  </a:lnSpc>
                  <a:buClr>
                    <a:srgbClr val="0070C0"/>
                  </a:buClr>
                  <a:buSzPct val="50000"/>
                  <a:buFont typeface="Wingdings" panose="05000000000000000000" pitchFamily="2" charset="2"/>
                  <a:buChar char="v"/>
                </a:pPr>
                <a:endParaRPr lang="en-AU" i="1" dirty="0">
                  <a:solidFill>
                    <a:schemeClr val="bg2">
                      <a:lumMod val="50000"/>
                    </a:schemeClr>
                  </a:solidFill>
                </a:endParaRPr>
              </a:p>
              <a:p>
                <a:pPr marL="711200" indent="0">
                  <a:buClr>
                    <a:srgbClr val="0070C0"/>
                  </a:buClr>
                  <a:buSzPct val="50000"/>
                  <a:buFont typeface="Wingdings" panose="05000000000000000000" pitchFamily="2" charset="2"/>
                  <a:buChar char="v"/>
                </a:pPr>
                <a:endParaRPr lang="en-AU" dirty="0"/>
              </a:p>
              <a:p>
                <a:pPr marL="711200" indent="0">
                  <a:buClr>
                    <a:srgbClr val="0070C0"/>
                  </a:buClr>
                  <a:buSzPct val="50000"/>
                  <a:buFont typeface="Wingdings" panose="05000000000000000000" pitchFamily="2" charset="2"/>
                  <a:buChar char="v"/>
                </a:pPr>
                <a:endParaRPr lang="en-AU" dirty="0"/>
              </a:p>
              <a:p>
                <a:pPr marL="0" indent="0">
                  <a:buClr>
                    <a:srgbClr val="0070C0"/>
                  </a:buClr>
                  <a:buSzPct val="50000"/>
                  <a:buNone/>
                </a:pPr>
                <a:endParaRPr lang="en-AU" i="1" dirty="0">
                  <a:solidFill>
                    <a:schemeClr val="bg2">
                      <a:lumMod val="50000"/>
                    </a:schemeClr>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t="-840" r="-58"/>
                </a:stretch>
              </a:blipFill>
            </p:spPr>
            <p:txBody>
              <a:bodyPr/>
              <a:lstStyle/>
              <a:p>
                <a:r>
                  <a:rPr lang="en-AU">
                    <a:noFill/>
                  </a:rPr>
                  <a:t> </a:t>
                </a:r>
              </a:p>
            </p:txBody>
          </p:sp>
        </mc:Fallback>
      </mc:AlternateContent>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25</a:t>
            </a:fld>
            <a:endParaRPr lang="en-AU"/>
          </a:p>
        </p:txBody>
      </p:sp>
    </p:spTree>
    <p:extLst>
      <p:ext uri="{BB962C8B-B14F-4D97-AF65-F5344CB8AC3E}">
        <p14:creationId xmlns:p14="http://schemas.microsoft.com/office/powerpoint/2010/main" val="81637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solidFill>
                  <a:srgbClr val="002060"/>
                </a:solidFill>
              </a:rPr>
              <a:t>Market Power</a:t>
            </a:r>
            <a:endParaRPr lang="en-AU" b="1" i="1" dirty="0">
              <a:solidFill>
                <a:srgbClr val="002060"/>
              </a:solidFill>
            </a:endParaRPr>
          </a:p>
        </p:txBody>
      </p:sp>
      <p:sp>
        <p:nvSpPr>
          <p:cNvPr id="3" name="Content Placeholder 2"/>
          <p:cNvSpPr>
            <a:spLocks noGrp="1"/>
          </p:cNvSpPr>
          <p:nvPr>
            <p:ph idx="1"/>
          </p:nvPr>
        </p:nvSpPr>
        <p:spPr/>
        <p:txBody>
          <a:bodyPr>
            <a:normAutofit fontScale="85000" lnSpcReduction="20000"/>
          </a:bodyPr>
          <a:lstStyle/>
          <a:p>
            <a:pPr marL="355600" indent="-355600">
              <a:lnSpc>
                <a:spcPct val="120000"/>
              </a:lnSpc>
              <a:buClr>
                <a:srgbClr val="0070C0"/>
              </a:buClr>
              <a:buSzPct val="50000"/>
              <a:buFont typeface="Wingdings" panose="05000000000000000000" pitchFamily="2" charset="2"/>
              <a:buChar char="q"/>
            </a:pPr>
            <a:r>
              <a:rPr lang="en-AU" dirty="0"/>
              <a:t>Assume that a drug manufacturer can use </a:t>
            </a:r>
            <a:r>
              <a:rPr lang="en-AU" i="1" dirty="0" err="1">
                <a:solidFill>
                  <a:srgbClr val="FF0000"/>
                </a:solidFill>
              </a:rPr>
              <a:t>Painsolve</a:t>
            </a:r>
            <a:r>
              <a:rPr lang="en-AU" i="1" dirty="0">
                <a:solidFill>
                  <a:srgbClr val="FF0000"/>
                </a:solidFill>
              </a:rPr>
              <a:t> </a:t>
            </a:r>
            <a:r>
              <a:rPr lang="en-AU" dirty="0"/>
              <a:t>to produce either product (the cancer drug or the pain reliever) at zero marginal cost.</a:t>
            </a:r>
          </a:p>
          <a:p>
            <a:pPr marL="355600" indent="-355600">
              <a:lnSpc>
                <a:spcPct val="120000"/>
              </a:lnSpc>
              <a:buClr>
                <a:srgbClr val="0070C0"/>
              </a:buClr>
              <a:buSzPct val="50000"/>
              <a:buFont typeface="Wingdings" panose="05000000000000000000" pitchFamily="2" charset="2"/>
              <a:buChar char="q"/>
            </a:pPr>
            <a:r>
              <a:rPr lang="en-AU" dirty="0"/>
              <a:t>Competition among manufacturers will drive the drive the retail price of the pain reliever and the cancer drug down to the manufacturers MC which in this case is the wholesale price charged by </a:t>
            </a:r>
            <a:r>
              <a:rPr lang="en-AU" dirty="0" err="1"/>
              <a:t>DrugCo</a:t>
            </a:r>
            <a:r>
              <a:rPr lang="en-AU" dirty="0"/>
              <a:t> for </a:t>
            </a:r>
            <a:r>
              <a:rPr lang="en-AU" i="1" dirty="0" err="1">
                <a:solidFill>
                  <a:srgbClr val="FF0000"/>
                </a:solidFill>
              </a:rPr>
              <a:t>Painsolve</a:t>
            </a:r>
            <a:r>
              <a:rPr lang="en-AU" dirty="0"/>
              <a:t>.</a:t>
            </a:r>
          </a:p>
          <a:p>
            <a:pPr marL="355600" indent="-355600">
              <a:lnSpc>
                <a:spcPct val="120000"/>
              </a:lnSpc>
              <a:buClr>
                <a:srgbClr val="0070C0"/>
              </a:buClr>
              <a:buSzPct val="50000"/>
              <a:buFont typeface="Wingdings" panose="05000000000000000000" pitchFamily="2" charset="2"/>
              <a:buChar char="q"/>
            </a:pPr>
            <a:r>
              <a:rPr lang="en-AU" dirty="0"/>
              <a:t>Note that what this means is that the demand curves that </a:t>
            </a:r>
            <a:r>
              <a:rPr lang="en-AU" dirty="0" err="1"/>
              <a:t>DrugCo</a:t>
            </a:r>
            <a:r>
              <a:rPr lang="en-AU" dirty="0"/>
              <a:t> faces for </a:t>
            </a:r>
            <a:r>
              <a:rPr lang="en-AU" i="1" dirty="0" err="1">
                <a:solidFill>
                  <a:srgbClr val="FF0000"/>
                </a:solidFill>
              </a:rPr>
              <a:t>Painsolve</a:t>
            </a:r>
            <a:r>
              <a:rPr lang="en-AU" i="1" dirty="0">
                <a:solidFill>
                  <a:srgbClr val="FF0000"/>
                </a:solidFill>
              </a:rPr>
              <a:t> </a:t>
            </a:r>
            <a:r>
              <a:rPr lang="en-AU" dirty="0"/>
              <a:t>is the same as the demand curves for the pain reliever &amp; cancer drug.</a:t>
            </a:r>
          </a:p>
          <a:p>
            <a:pPr marL="355600" indent="-355600">
              <a:lnSpc>
                <a:spcPct val="120000"/>
              </a:lnSpc>
              <a:buClr>
                <a:srgbClr val="0070C0"/>
              </a:buClr>
              <a:buSzPct val="50000"/>
              <a:buFont typeface="Wingdings" panose="05000000000000000000" pitchFamily="2" charset="2"/>
              <a:buChar char="q"/>
            </a:pPr>
            <a:r>
              <a:rPr lang="en-AU" dirty="0"/>
              <a:t>Ideally, </a:t>
            </a:r>
            <a:r>
              <a:rPr lang="en-AU" dirty="0" err="1"/>
              <a:t>DrugCo</a:t>
            </a:r>
            <a:r>
              <a:rPr lang="en-AU" dirty="0"/>
              <a:t> would prefer that profits are maximised by setting MR = MC in each market….That is, set a price for the compound when it is sold to pain reliever </a:t>
            </a:r>
            <a:r>
              <a:rPr lang="en-AU" b="1" i="1" dirty="0">
                <a:solidFill>
                  <a:srgbClr val="FF0000"/>
                </a:solidFill>
              </a:rPr>
              <a:t>manufacturers</a:t>
            </a:r>
            <a:r>
              <a:rPr lang="en-AU" dirty="0"/>
              <a:t> and cancer drug </a:t>
            </a:r>
            <a:r>
              <a:rPr lang="en-AU" b="1" i="1" dirty="0">
                <a:solidFill>
                  <a:srgbClr val="FF0000"/>
                </a:solidFill>
              </a:rPr>
              <a:t>manufacturers</a:t>
            </a:r>
          </a:p>
          <a:p>
            <a:pPr marL="361950" indent="0">
              <a:lnSpc>
                <a:spcPct val="120000"/>
              </a:lnSpc>
              <a:buClr>
                <a:srgbClr val="0070C0"/>
              </a:buClr>
              <a:buSzPct val="100000"/>
              <a:buNone/>
            </a:pPr>
            <a:endParaRPr lang="en-AU" i="1" dirty="0">
              <a:solidFill>
                <a:schemeClr val="bg2">
                  <a:lumMod val="50000"/>
                </a:schemeClr>
              </a:solidFill>
            </a:endParaRPr>
          </a:p>
          <a:p>
            <a:pPr marL="0" indent="0">
              <a:lnSpc>
                <a:spcPct val="120000"/>
              </a:lnSpc>
              <a:buClr>
                <a:srgbClr val="0070C0"/>
              </a:buClr>
              <a:buSzPct val="50000"/>
              <a:buNone/>
            </a:pPr>
            <a:endParaRPr lang="en-AU" dirty="0"/>
          </a:p>
          <a:p>
            <a:pPr marL="806450" indent="-447675">
              <a:lnSpc>
                <a:spcPct val="120000"/>
              </a:lnSpc>
              <a:buClr>
                <a:srgbClr val="0070C0"/>
              </a:buClr>
              <a:buSzPct val="50000"/>
              <a:buFont typeface="Wingdings" panose="05000000000000000000" pitchFamily="2" charset="2"/>
              <a:buChar char="v"/>
            </a:pPr>
            <a:endParaRPr lang="en-AU" i="1" dirty="0">
              <a:solidFill>
                <a:schemeClr val="bg2">
                  <a:lumMod val="50000"/>
                </a:schemeClr>
              </a:solidFill>
            </a:endParaRPr>
          </a:p>
          <a:p>
            <a:pPr marL="711200" indent="0">
              <a:buClr>
                <a:srgbClr val="0070C0"/>
              </a:buClr>
              <a:buSzPct val="50000"/>
              <a:buFont typeface="Wingdings" panose="05000000000000000000" pitchFamily="2" charset="2"/>
              <a:buChar char="v"/>
            </a:pPr>
            <a:endParaRPr lang="en-AU" dirty="0"/>
          </a:p>
          <a:p>
            <a:pPr marL="711200" indent="0">
              <a:buClr>
                <a:srgbClr val="0070C0"/>
              </a:buClr>
              <a:buSzPct val="50000"/>
              <a:buFont typeface="Wingdings" panose="05000000000000000000" pitchFamily="2" charset="2"/>
              <a:buChar char="v"/>
            </a:pPr>
            <a:endParaRPr lang="en-AU" dirty="0"/>
          </a:p>
          <a:p>
            <a:pPr marL="0" indent="0">
              <a:buClr>
                <a:srgbClr val="0070C0"/>
              </a:buClr>
              <a:buSzPct val="50000"/>
              <a:buNone/>
            </a:pPr>
            <a:endParaRPr lang="en-AU"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26</a:t>
            </a:fld>
            <a:endParaRPr lang="en-AU"/>
          </a:p>
        </p:txBody>
      </p:sp>
    </p:spTree>
    <p:extLst>
      <p:ext uri="{BB962C8B-B14F-4D97-AF65-F5344CB8AC3E}">
        <p14:creationId xmlns:p14="http://schemas.microsoft.com/office/powerpoint/2010/main" val="2421929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solidFill>
                  <a:srgbClr val="002060"/>
                </a:solidFill>
              </a:rPr>
              <a:t>Market Power</a:t>
            </a:r>
            <a:endParaRPr lang="en-AU" b="1" i="1" dirty="0">
              <a:solidFill>
                <a:srgbClr val="002060"/>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27</a:t>
            </a:fld>
            <a:endParaRPr lang="en-AU"/>
          </a:p>
        </p:txBody>
      </p:sp>
      <p:cxnSp>
        <p:nvCxnSpPr>
          <p:cNvPr id="7" name="Straight Arrow Connector 6"/>
          <p:cNvCxnSpPr/>
          <p:nvPr/>
        </p:nvCxnSpPr>
        <p:spPr>
          <a:xfrm flipV="1">
            <a:off x="1828800" y="2638425"/>
            <a:ext cx="0" cy="263842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6915150" y="2681288"/>
            <a:ext cx="0" cy="263842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1828800" y="5276850"/>
            <a:ext cx="2609850" cy="1"/>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6934200" y="5319713"/>
            <a:ext cx="2609850" cy="1"/>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828800" y="2905125"/>
            <a:ext cx="2057400" cy="2371726"/>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828800" y="2905125"/>
            <a:ext cx="1181100" cy="2524126"/>
          </a:xfrm>
          <a:prstGeom prst="line">
            <a:avLst/>
          </a:prstGeom>
          <a:ln w="25400">
            <a:solidFill>
              <a:srgbClr val="002060"/>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934200" y="3531919"/>
            <a:ext cx="2057400" cy="1787794"/>
          </a:xfrm>
          <a:prstGeom prst="line">
            <a:avLst/>
          </a:prstGeom>
          <a:ln w="254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6934200" y="3531919"/>
            <a:ext cx="1304925" cy="1905580"/>
          </a:xfrm>
          <a:prstGeom prst="line">
            <a:avLst/>
          </a:prstGeom>
          <a:ln w="25400">
            <a:solidFill>
              <a:srgbClr val="00B050"/>
            </a:solidFill>
            <a:prstDash val="dash"/>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1295400" y="2809875"/>
            <a:ext cx="428625" cy="276999"/>
          </a:xfrm>
          <a:prstGeom prst="rect">
            <a:avLst/>
          </a:prstGeom>
          <a:noFill/>
        </p:spPr>
        <p:txBody>
          <a:bodyPr wrap="square" rtlCol="0">
            <a:spAutoFit/>
          </a:bodyPr>
          <a:lstStyle/>
          <a:p>
            <a:r>
              <a:rPr lang="en-AU" sz="1200" dirty="0"/>
              <a:t>200</a:t>
            </a:r>
          </a:p>
        </p:txBody>
      </p:sp>
      <p:sp>
        <p:nvSpPr>
          <p:cNvPr id="27" name="TextBox 26"/>
          <p:cNvSpPr txBox="1"/>
          <p:nvPr/>
        </p:nvSpPr>
        <p:spPr>
          <a:xfrm>
            <a:off x="6381750" y="3338513"/>
            <a:ext cx="428625" cy="276999"/>
          </a:xfrm>
          <a:prstGeom prst="rect">
            <a:avLst/>
          </a:prstGeom>
          <a:noFill/>
        </p:spPr>
        <p:txBody>
          <a:bodyPr wrap="square" rtlCol="0">
            <a:spAutoFit/>
          </a:bodyPr>
          <a:lstStyle/>
          <a:p>
            <a:r>
              <a:rPr lang="en-AU" sz="1200" dirty="0"/>
              <a:t>100</a:t>
            </a:r>
          </a:p>
        </p:txBody>
      </p:sp>
      <p:sp>
        <p:nvSpPr>
          <p:cNvPr id="30" name="TextBox 29"/>
          <p:cNvSpPr txBox="1"/>
          <p:nvPr/>
        </p:nvSpPr>
        <p:spPr>
          <a:xfrm>
            <a:off x="4510087" y="5149039"/>
            <a:ext cx="428625" cy="276999"/>
          </a:xfrm>
          <a:prstGeom prst="rect">
            <a:avLst/>
          </a:prstGeom>
          <a:noFill/>
        </p:spPr>
        <p:txBody>
          <a:bodyPr wrap="square" rtlCol="0">
            <a:spAutoFit/>
          </a:bodyPr>
          <a:lstStyle/>
          <a:p>
            <a:r>
              <a:rPr lang="en-AU" sz="1200" dirty="0"/>
              <a:t>Q</a:t>
            </a:r>
          </a:p>
        </p:txBody>
      </p:sp>
      <p:sp>
        <p:nvSpPr>
          <p:cNvPr id="31" name="TextBox 30"/>
          <p:cNvSpPr txBox="1"/>
          <p:nvPr/>
        </p:nvSpPr>
        <p:spPr>
          <a:xfrm>
            <a:off x="9615487" y="5160500"/>
            <a:ext cx="428625" cy="276999"/>
          </a:xfrm>
          <a:prstGeom prst="rect">
            <a:avLst/>
          </a:prstGeom>
          <a:noFill/>
        </p:spPr>
        <p:txBody>
          <a:bodyPr wrap="square" rtlCol="0">
            <a:spAutoFit/>
          </a:bodyPr>
          <a:lstStyle/>
          <a:p>
            <a:r>
              <a:rPr lang="en-AU" sz="1200" dirty="0"/>
              <a:t>Q</a:t>
            </a:r>
          </a:p>
        </p:txBody>
      </p:sp>
      <p:sp>
        <p:nvSpPr>
          <p:cNvPr id="32" name="TextBox 31"/>
          <p:cNvSpPr txBox="1"/>
          <p:nvPr/>
        </p:nvSpPr>
        <p:spPr>
          <a:xfrm>
            <a:off x="8891586" y="2809875"/>
            <a:ext cx="1766889" cy="338554"/>
          </a:xfrm>
          <a:prstGeom prst="rect">
            <a:avLst/>
          </a:prstGeom>
          <a:noFill/>
        </p:spPr>
        <p:txBody>
          <a:bodyPr wrap="square" rtlCol="0">
            <a:spAutoFit/>
          </a:bodyPr>
          <a:lstStyle/>
          <a:p>
            <a:r>
              <a:rPr lang="en-AU" sz="1600" b="1" dirty="0">
                <a:solidFill>
                  <a:srgbClr val="00B050"/>
                </a:solidFill>
              </a:rPr>
              <a:t>Pain reliever</a:t>
            </a:r>
          </a:p>
        </p:txBody>
      </p:sp>
      <p:sp>
        <p:nvSpPr>
          <p:cNvPr id="33" name="TextBox 32"/>
          <p:cNvSpPr txBox="1"/>
          <p:nvPr/>
        </p:nvSpPr>
        <p:spPr>
          <a:xfrm>
            <a:off x="3376611" y="2789396"/>
            <a:ext cx="1766889" cy="338554"/>
          </a:xfrm>
          <a:prstGeom prst="rect">
            <a:avLst/>
          </a:prstGeom>
          <a:noFill/>
        </p:spPr>
        <p:txBody>
          <a:bodyPr wrap="square" rtlCol="0">
            <a:spAutoFit/>
          </a:bodyPr>
          <a:lstStyle/>
          <a:p>
            <a:r>
              <a:rPr lang="en-AU" sz="1600" b="1" dirty="0">
                <a:solidFill>
                  <a:srgbClr val="002060"/>
                </a:solidFill>
              </a:rPr>
              <a:t>Cancer drug</a:t>
            </a:r>
          </a:p>
        </p:txBody>
      </p:sp>
      <p:cxnSp>
        <p:nvCxnSpPr>
          <p:cNvPr id="35" name="Straight Connector 34"/>
          <p:cNvCxnSpPr/>
          <p:nvPr/>
        </p:nvCxnSpPr>
        <p:spPr>
          <a:xfrm>
            <a:off x="1828800" y="4848225"/>
            <a:ext cx="2431255"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1143001" y="4709725"/>
            <a:ext cx="685800" cy="276999"/>
          </a:xfrm>
          <a:prstGeom prst="rect">
            <a:avLst/>
          </a:prstGeom>
          <a:noFill/>
        </p:spPr>
        <p:txBody>
          <a:bodyPr wrap="square" rtlCol="0">
            <a:spAutoFit/>
          </a:bodyPr>
          <a:lstStyle/>
          <a:p>
            <a:r>
              <a:rPr lang="en-AU" sz="1200" dirty="0"/>
              <a:t>MC=10</a:t>
            </a:r>
          </a:p>
        </p:txBody>
      </p:sp>
      <p:cxnSp>
        <p:nvCxnSpPr>
          <p:cNvPr id="40" name="Straight Connector 39"/>
          <p:cNvCxnSpPr/>
          <p:nvPr/>
        </p:nvCxnSpPr>
        <p:spPr>
          <a:xfrm flipH="1" flipV="1">
            <a:off x="2728913" y="3953651"/>
            <a:ext cx="33339" cy="145965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1724025" y="3953651"/>
            <a:ext cx="1004888" cy="0"/>
          </a:xfrm>
          <a:prstGeom prst="line">
            <a:avLst/>
          </a:prstGeom>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1295400" y="3795326"/>
            <a:ext cx="447676" cy="276999"/>
          </a:xfrm>
          <a:prstGeom prst="rect">
            <a:avLst/>
          </a:prstGeom>
          <a:noFill/>
        </p:spPr>
        <p:txBody>
          <a:bodyPr wrap="square" rtlCol="0">
            <a:spAutoFit/>
          </a:bodyPr>
          <a:lstStyle/>
          <a:p>
            <a:r>
              <a:rPr lang="en-AU" sz="1200" dirty="0"/>
              <a:t>105</a:t>
            </a:r>
          </a:p>
        </p:txBody>
      </p:sp>
      <p:cxnSp>
        <p:nvCxnSpPr>
          <p:cNvPr id="46" name="Straight Connector 45"/>
          <p:cNvCxnSpPr/>
          <p:nvPr/>
        </p:nvCxnSpPr>
        <p:spPr>
          <a:xfrm>
            <a:off x="6915150" y="4819649"/>
            <a:ext cx="2431255"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6143625" y="4681149"/>
            <a:ext cx="666748" cy="276999"/>
          </a:xfrm>
          <a:prstGeom prst="rect">
            <a:avLst/>
          </a:prstGeom>
          <a:noFill/>
        </p:spPr>
        <p:txBody>
          <a:bodyPr wrap="square" rtlCol="0">
            <a:spAutoFit/>
          </a:bodyPr>
          <a:lstStyle/>
          <a:p>
            <a:r>
              <a:rPr lang="en-AU" sz="1200" dirty="0"/>
              <a:t>MC=10</a:t>
            </a:r>
          </a:p>
        </p:txBody>
      </p:sp>
      <p:cxnSp>
        <p:nvCxnSpPr>
          <p:cNvPr id="48" name="Straight Connector 47"/>
          <p:cNvCxnSpPr/>
          <p:nvPr/>
        </p:nvCxnSpPr>
        <p:spPr>
          <a:xfrm flipH="1" flipV="1">
            <a:off x="7786689" y="4279937"/>
            <a:ext cx="33338" cy="1192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6784178" y="4294223"/>
            <a:ext cx="1002511" cy="1"/>
          </a:xfrm>
          <a:prstGeom prst="line">
            <a:avLst/>
          </a:prstGeom>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6476999" y="4167188"/>
            <a:ext cx="438151" cy="276999"/>
          </a:xfrm>
          <a:prstGeom prst="rect">
            <a:avLst/>
          </a:prstGeom>
          <a:noFill/>
        </p:spPr>
        <p:txBody>
          <a:bodyPr wrap="square" rtlCol="0">
            <a:spAutoFit/>
          </a:bodyPr>
          <a:lstStyle/>
          <a:p>
            <a:r>
              <a:rPr lang="en-AU" sz="1200" dirty="0"/>
              <a:t>55</a:t>
            </a:r>
          </a:p>
        </p:txBody>
      </p:sp>
      <p:sp>
        <p:nvSpPr>
          <p:cNvPr id="54" name="Rectangle 53"/>
          <p:cNvSpPr/>
          <p:nvPr/>
        </p:nvSpPr>
        <p:spPr>
          <a:xfrm>
            <a:off x="1828800" y="3953651"/>
            <a:ext cx="916782" cy="894573"/>
          </a:xfrm>
          <a:prstGeom prst="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5" name="Rectangle 54"/>
          <p:cNvSpPr/>
          <p:nvPr/>
        </p:nvSpPr>
        <p:spPr>
          <a:xfrm>
            <a:off x="6915150" y="4303749"/>
            <a:ext cx="888208" cy="515900"/>
          </a:xfrm>
          <a:prstGeom prst="rect">
            <a:avLst/>
          </a:prstGeom>
          <a:solidFill>
            <a:srgbClr val="00B050">
              <a:alpha val="2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 name="TextBox 2"/>
          <p:cNvSpPr txBox="1"/>
          <p:nvPr/>
        </p:nvSpPr>
        <p:spPr>
          <a:xfrm>
            <a:off x="2269637" y="5733298"/>
            <a:ext cx="7086600" cy="523220"/>
          </a:xfrm>
          <a:prstGeom prst="rect">
            <a:avLst/>
          </a:prstGeom>
          <a:noFill/>
        </p:spPr>
        <p:txBody>
          <a:bodyPr wrap="square" rtlCol="0">
            <a:spAutoFit/>
          </a:bodyPr>
          <a:lstStyle/>
          <a:p>
            <a:pPr algn="ctr"/>
            <a:r>
              <a:rPr lang="en-AU" sz="2800" i="1" dirty="0">
                <a:solidFill>
                  <a:srgbClr val="FF0000"/>
                </a:solidFill>
              </a:rPr>
              <a:t>What is the problem with such an approach?</a:t>
            </a:r>
          </a:p>
        </p:txBody>
      </p:sp>
      <p:sp>
        <p:nvSpPr>
          <p:cNvPr id="34" name="TextBox 33"/>
          <p:cNvSpPr txBox="1"/>
          <p:nvPr/>
        </p:nvSpPr>
        <p:spPr>
          <a:xfrm>
            <a:off x="660683" y="1449409"/>
            <a:ext cx="10870634" cy="954107"/>
          </a:xfrm>
          <a:prstGeom prst="rect">
            <a:avLst/>
          </a:prstGeom>
          <a:noFill/>
        </p:spPr>
        <p:txBody>
          <a:bodyPr wrap="square" rtlCol="0">
            <a:spAutoFit/>
          </a:bodyPr>
          <a:lstStyle/>
          <a:p>
            <a:pPr algn="ctr"/>
            <a:r>
              <a:rPr lang="en-AU" sz="2800" i="1" dirty="0">
                <a:solidFill>
                  <a:srgbClr val="FF0000"/>
                </a:solidFill>
              </a:rPr>
              <a:t>Make sure you understand what is happening, viz </a:t>
            </a:r>
            <a:r>
              <a:rPr lang="en-AU" sz="2800" i="1" dirty="0" err="1">
                <a:solidFill>
                  <a:srgbClr val="FF0000"/>
                </a:solidFill>
              </a:rPr>
              <a:t>Painsolve</a:t>
            </a:r>
            <a:r>
              <a:rPr lang="en-AU" sz="2800" i="1" dirty="0">
                <a:solidFill>
                  <a:srgbClr val="FF0000"/>
                </a:solidFill>
              </a:rPr>
              <a:t> is sold to producers of cancer drug &amp; pain reliever at different prices</a:t>
            </a:r>
          </a:p>
        </p:txBody>
      </p:sp>
    </p:spTree>
    <p:extLst>
      <p:ext uri="{BB962C8B-B14F-4D97-AF65-F5344CB8AC3E}">
        <p14:creationId xmlns:p14="http://schemas.microsoft.com/office/powerpoint/2010/main" val="3599259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solidFill>
                  <a:srgbClr val="002060"/>
                </a:solidFill>
              </a:rPr>
              <a:t>Market Power</a:t>
            </a:r>
            <a:endParaRPr lang="en-AU" b="1" i="1" dirty="0">
              <a:solidFill>
                <a:srgbClr val="002060"/>
              </a:solidFill>
            </a:endParaRPr>
          </a:p>
        </p:txBody>
      </p:sp>
      <p:sp>
        <p:nvSpPr>
          <p:cNvPr id="3" name="Content Placeholder 2"/>
          <p:cNvSpPr>
            <a:spLocks noGrp="1"/>
          </p:cNvSpPr>
          <p:nvPr>
            <p:ph idx="1"/>
          </p:nvPr>
        </p:nvSpPr>
        <p:spPr/>
        <p:txBody>
          <a:bodyPr>
            <a:normAutofit fontScale="62500" lnSpcReduction="20000"/>
          </a:bodyPr>
          <a:lstStyle/>
          <a:p>
            <a:pPr marL="355600" indent="-355600">
              <a:lnSpc>
                <a:spcPct val="120000"/>
              </a:lnSpc>
              <a:buClr>
                <a:srgbClr val="0070C0"/>
              </a:buClr>
              <a:buSzPct val="50000"/>
              <a:buFont typeface="Wingdings" panose="05000000000000000000" pitchFamily="2" charset="2"/>
              <a:buChar char="q"/>
            </a:pPr>
            <a:r>
              <a:rPr lang="en-AU" dirty="0"/>
              <a:t>So what to do?</a:t>
            </a:r>
          </a:p>
          <a:p>
            <a:pPr marL="714375" indent="-352425">
              <a:lnSpc>
                <a:spcPct val="120000"/>
              </a:lnSpc>
              <a:buClr>
                <a:srgbClr val="0070C0"/>
              </a:buClr>
              <a:buSzPct val="50000"/>
              <a:buFont typeface="Wingdings" panose="05000000000000000000" pitchFamily="2" charset="2"/>
              <a:buChar char="v"/>
            </a:pPr>
            <a:r>
              <a:rPr lang="en-AU" i="1" dirty="0">
                <a:solidFill>
                  <a:schemeClr val="bg2">
                    <a:lumMod val="50000"/>
                  </a:schemeClr>
                </a:solidFill>
              </a:rPr>
              <a:t>One possibility is to integrate forward into the pain reliever market</a:t>
            </a:r>
          </a:p>
          <a:p>
            <a:pPr marL="714375" indent="-352425">
              <a:lnSpc>
                <a:spcPct val="120000"/>
              </a:lnSpc>
              <a:buClr>
                <a:srgbClr val="0070C0"/>
              </a:buClr>
              <a:buSzPct val="50000"/>
              <a:buFont typeface="Wingdings" panose="05000000000000000000" pitchFamily="2" charset="2"/>
              <a:buChar char="v"/>
            </a:pPr>
            <a:r>
              <a:rPr lang="en-AU" i="1" dirty="0">
                <a:solidFill>
                  <a:schemeClr val="bg2">
                    <a:lumMod val="50000"/>
                  </a:schemeClr>
                </a:solidFill>
              </a:rPr>
              <a:t>That is, price the pain reliever at $55 in retail market and sell the base drug as $105 in the wholesale market </a:t>
            </a:r>
          </a:p>
          <a:p>
            <a:pPr marL="714375" indent="-352425">
              <a:lnSpc>
                <a:spcPct val="120000"/>
              </a:lnSpc>
              <a:buClr>
                <a:srgbClr val="0070C0"/>
              </a:buClr>
              <a:buSzPct val="50000"/>
              <a:buFont typeface="Wingdings" panose="05000000000000000000" pitchFamily="2" charset="2"/>
              <a:buChar char="v"/>
            </a:pPr>
            <a:r>
              <a:rPr lang="en-AU" i="1" dirty="0">
                <a:solidFill>
                  <a:schemeClr val="bg2">
                    <a:lumMod val="50000"/>
                  </a:schemeClr>
                </a:solidFill>
              </a:rPr>
              <a:t>Arbitrage is avoided as long as the ‘pain reliever’ cannot be converted into the ‘cancer drug’</a:t>
            </a:r>
          </a:p>
          <a:p>
            <a:pPr marL="355600" indent="-355600">
              <a:lnSpc>
                <a:spcPct val="120000"/>
              </a:lnSpc>
              <a:buClr>
                <a:srgbClr val="0070C0"/>
              </a:buClr>
              <a:buSzPct val="50000"/>
              <a:buFont typeface="Wingdings" panose="05000000000000000000" pitchFamily="2" charset="2"/>
              <a:buChar char="q"/>
            </a:pPr>
            <a:r>
              <a:rPr lang="en-AU" dirty="0" err="1"/>
              <a:t>Q</a:t>
            </a:r>
            <a:r>
              <a:rPr lang="en-AU" baseline="30000" dirty="0" err="1"/>
              <a:t>n</a:t>
            </a:r>
            <a:r>
              <a:rPr lang="en-AU" dirty="0"/>
              <a:t>: What is the problem of integrating forward into the cancer drug market (setting price at $105) and selling compound at $55 in wholesale market…?</a:t>
            </a:r>
          </a:p>
          <a:p>
            <a:pPr marL="355600" indent="-355600">
              <a:lnSpc>
                <a:spcPct val="120000"/>
              </a:lnSpc>
              <a:buClr>
                <a:srgbClr val="0070C0"/>
              </a:buClr>
              <a:buSzPct val="50000"/>
              <a:buFont typeface="Wingdings" panose="05000000000000000000" pitchFamily="2" charset="2"/>
              <a:buChar char="q"/>
            </a:pPr>
            <a:r>
              <a:rPr lang="en-AU" dirty="0"/>
              <a:t>Other considerations might include…</a:t>
            </a:r>
          </a:p>
          <a:p>
            <a:pPr marL="714375" indent="-352425">
              <a:lnSpc>
                <a:spcPct val="120000"/>
              </a:lnSpc>
              <a:buClr>
                <a:srgbClr val="0070C0"/>
              </a:buClr>
              <a:buSzPct val="50000"/>
              <a:buFont typeface="Wingdings" panose="05000000000000000000" pitchFamily="2" charset="2"/>
              <a:buChar char="v"/>
            </a:pPr>
            <a:r>
              <a:rPr lang="en-AU" i="1" dirty="0">
                <a:solidFill>
                  <a:schemeClr val="bg2">
                    <a:lumMod val="50000"/>
                  </a:schemeClr>
                </a:solidFill>
              </a:rPr>
              <a:t>Tax  - remember what we said about transfer pricing</a:t>
            </a:r>
          </a:p>
          <a:p>
            <a:pPr marL="714375" indent="-352425">
              <a:lnSpc>
                <a:spcPct val="120000"/>
              </a:lnSpc>
              <a:buClr>
                <a:srgbClr val="0070C0"/>
              </a:buClr>
              <a:buSzPct val="50000"/>
              <a:buFont typeface="Wingdings" panose="05000000000000000000" pitchFamily="2" charset="2"/>
              <a:buChar char="v"/>
            </a:pPr>
            <a:r>
              <a:rPr lang="en-AU" i="1" dirty="0">
                <a:solidFill>
                  <a:schemeClr val="bg2">
                    <a:lumMod val="50000"/>
                  </a:schemeClr>
                </a:solidFill>
              </a:rPr>
              <a:t>Reliability of supply</a:t>
            </a:r>
          </a:p>
          <a:p>
            <a:pPr marL="714375" indent="-352425">
              <a:lnSpc>
                <a:spcPct val="120000"/>
              </a:lnSpc>
              <a:buClr>
                <a:srgbClr val="0070C0"/>
              </a:buClr>
              <a:buSzPct val="50000"/>
              <a:buFont typeface="Wingdings" panose="05000000000000000000" pitchFamily="2" charset="2"/>
              <a:buChar char="v"/>
            </a:pPr>
            <a:r>
              <a:rPr lang="en-AU" i="1" dirty="0">
                <a:solidFill>
                  <a:schemeClr val="bg2">
                    <a:lumMod val="50000"/>
                  </a:schemeClr>
                </a:solidFill>
              </a:rPr>
              <a:t>Proprietary information</a:t>
            </a:r>
          </a:p>
          <a:p>
            <a:pPr marL="361950" indent="0">
              <a:lnSpc>
                <a:spcPct val="120000"/>
              </a:lnSpc>
              <a:buClr>
                <a:srgbClr val="0070C0"/>
              </a:buClr>
              <a:buSzPct val="100000"/>
              <a:buNone/>
            </a:pPr>
            <a:endParaRPr lang="en-AU" i="1" dirty="0">
              <a:solidFill>
                <a:schemeClr val="bg2">
                  <a:lumMod val="50000"/>
                </a:schemeClr>
              </a:solidFill>
            </a:endParaRPr>
          </a:p>
          <a:p>
            <a:pPr marL="0" indent="0">
              <a:lnSpc>
                <a:spcPct val="120000"/>
              </a:lnSpc>
              <a:buClr>
                <a:srgbClr val="0070C0"/>
              </a:buClr>
              <a:buSzPct val="50000"/>
              <a:buNone/>
            </a:pPr>
            <a:endParaRPr lang="en-AU" dirty="0"/>
          </a:p>
          <a:p>
            <a:pPr marL="806450" indent="-447675">
              <a:lnSpc>
                <a:spcPct val="120000"/>
              </a:lnSpc>
              <a:buClr>
                <a:srgbClr val="0070C0"/>
              </a:buClr>
              <a:buSzPct val="50000"/>
              <a:buFont typeface="Wingdings" panose="05000000000000000000" pitchFamily="2" charset="2"/>
              <a:buChar char="v"/>
            </a:pPr>
            <a:endParaRPr lang="en-AU" i="1" dirty="0">
              <a:solidFill>
                <a:schemeClr val="bg2">
                  <a:lumMod val="50000"/>
                </a:schemeClr>
              </a:solidFill>
            </a:endParaRPr>
          </a:p>
          <a:p>
            <a:pPr marL="711200" indent="0">
              <a:buClr>
                <a:srgbClr val="0070C0"/>
              </a:buClr>
              <a:buSzPct val="50000"/>
              <a:buFont typeface="Wingdings" panose="05000000000000000000" pitchFamily="2" charset="2"/>
              <a:buChar char="v"/>
            </a:pPr>
            <a:endParaRPr lang="en-AU" dirty="0"/>
          </a:p>
          <a:p>
            <a:pPr marL="711200" indent="0">
              <a:buClr>
                <a:srgbClr val="0070C0"/>
              </a:buClr>
              <a:buSzPct val="50000"/>
              <a:buFont typeface="Wingdings" panose="05000000000000000000" pitchFamily="2" charset="2"/>
              <a:buChar char="v"/>
            </a:pPr>
            <a:endParaRPr lang="en-AU" dirty="0"/>
          </a:p>
          <a:p>
            <a:pPr marL="0" indent="0">
              <a:buClr>
                <a:srgbClr val="0070C0"/>
              </a:buClr>
              <a:buSzPct val="50000"/>
              <a:buNone/>
            </a:pPr>
            <a:endParaRPr lang="en-AU"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28</a:t>
            </a:fld>
            <a:endParaRPr lang="en-AU"/>
          </a:p>
        </p:txBody>
      </p:sp>
    </p:spTree>
    <p:extLst>
      <p:ext uri="{BB962C8B-B14F-4D97-AF65-F5344CB8AC3E}">
        <p14:creationId xmlns:p14="http://schemas.microsoft.com/office/powerpoint/2010/main" val="1629854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solidFill>
                  <a:srgbClr val="002060"/>
                </a:solidFill>
              </a:rPr>
              <a:t>Vertical Integration vs. Long Term Contracts</a:t>
            </a:r>
            <a:endParaRPr lang="en-AU" b="1" i="1" dirty="0">
              <a:solidFill>
                <a:srgbClr val="002060"/>
              </a:solidFill>
            </a:endParaRPr>
          </a:p>
        </p:txBody>
      </p:sp>
      <p:sp>
        <p:nvSpPr>
          <p:cNvPr id="3" name="Content Placeholder 2"/>
          <p:cNvSpPr>
            <a:spLocks noGrp="1"/>
          </p:cNvSpPr>
          <p:nvPr>
            <p:ph idx="1"/>
          </p:nvPr>
        </p:nvSpPr>
        <p:spPr/>
        <p:txBody>
          <a:bodyPr>
            <a:normAutofit fontScale="77500" lnSpcReduction="20000"/>
          </a:bodyPr>
          <a:lstStyle/>
          <a:p>
            <a:pPr marL="355600" indent="-355600">
              <a:lnSpc>
                <a:spcPct val="120000"/>
              </a:lnSpc>
              <a:buClr>
                <a:srgbClr val="0070C0"/>
              </a:buClr>
              <a:buSzPct val="50000"/>
              <a:buFont typeface="Wingdings" panose="05000000000000000000" pitchFamily="2" charset="2"/>
              <a:buChar char="q"/>
            </a:pPr>
            <a:r>
              <a:rPr lang="en-AU" b="1" i="1" dirty="0">
                <a:solidFill>
                  <a:srgbClr val="FF0000"/>
                </a:solidFill>
              </a:rPr>
              <a:t>What type of non-market transaction to use?</a:t>
            </a:r>
          </a:p>
          <a:p>
            <a:pPr marL="355600" indent="-355600">
              <a:lnSpc>
                <a:spcPct val="120000"/>
              </a:lnSpc>
              <a:buClr>
                <a:srgbClr val="0070C0"/>
              </a:buClr>
              <a:buSzPct val="50000"/>
              <a:buFont typeface="Wingdings" panose="05000000000000000000" pitchFamily="2" charset="2"/>
              <a:buChar char="q"/>
            </a:pPr>
            <a:r>
              <a:rPr lang="en-AU" dirty="0"/>
              <a:t>Consider a firm (</a:t>
            </a:r>
            <a:r>
              <a:rPr lang="en-AU" i="1" dirty="0" err="1"/>
              <a:t>AutoCorp</a:t>
            </a:r>
            <a:r>
              <a:rPr lang="en-AU" dirty="0"/>
              <a:t>) that wishes to purchase car bodies.</a:t>
            </a:r>
          </a:p>
          <a:p>
            <a:pPr marL="355600" indent="-355600">
              <a:lnSpc>
                <a:spcPct val="120000"/>
              </a:lnSpc>
              <a:buClr>
                <a:srgbClr val="0070C0"/>
              </a:buClr>
              <a:buSzPct val="50000"/>
              <a:buFont typeface="Wingdings" panose="05000000000000000000" pitchFamily="2" charset="2"/>
              <a:buChar char="q"/>
            </a:pPr>
            <a:r>
              <a:rPr lang="en-AU" dirty="0"/>
              <a:t>Consider the choice between two alternatives – </a:t>
            </a:r>
            <a:r>
              <a:rPr lang="en-AU" i="1" dirty="0">
                <a:solidFill>
                  <a:schemeClr val="bg2">
                    <a:lumMod val="50000"/>
                  </a:schemeClr>
                </a:solidFill>
              </a:rPr>
              <a:t>vertical integration versus long term contracting</a:t>
            </a:r>
          </a:p>
          <a:p>
            <a:pPr marL="355600" indent="-355600">
              <a:lnSpc>
                <a:spcPct val="120000"/>
              </a:lnSpc>
              <a:buClr>
                <a:srgbClr val="0070C0"/>
              </a:buClr>
              <a:buSzPct val="50000"/>
              <a:buFont typeface="Wingdings" panose="05000000000000000000" pitchFamily="2" charset="2"/>
              <a:buChar char="q"/>
            </a:pPr>
            <a:r>
              <a:rPr lang="en-AU" dirty="0"/>
              <a:t>If a complete contract could be specified then it would not matter if </a:t>
            </a:r>
            <a:r>
              <a:rPr lang="en-AU" i="1" dirty="0" err="1"/>
              <a:t>AutoCorp</a:t>
            </a:r>
            <a:r>
              <a:rPr lang="en-AU" dirty="0"/>
              <a:t> manufactured their own car bodies or purchased them through the long term contract</a:t>
            </a:r>
          </a:p>
          <a:p>
            <a:pPr marL="355600" indent="-355600">
              <a:lnSpc>
                <a:spcPct val="120000"/>
              </a:lnSpc>
              <a:buClr>
                <a:srgbClr val="0070C0"/>
              </a:buClr>
              <a:buSzPct val="50000"/>
              <a:buFont typeface="Wingdings" panose="05000000000000000000" pitchFamily="2" charset="2"/>
              <a:buChar char="q"/>
            </a:pPr>
            <a:r>
              <a:rPr lang="en-AU" dirty="0"/>
              <a:t>Problems include:</a:t>
            </a:r>
          </a:p>
          <a:p>
            <a:pPr marL="714375" indent="-352425">
              <a:lnSpc>
                <a:spcPct val="120000"/>
              </a:lnSpc>
              <a:buClr>
                <a:srgbClr val="0070C0"/>
              </a:buClr>
              <a:buSzPct val="100000"/>
              <a:buFont typeface="+mj-lt"/>
              <a:buAutoNum type="alphaLcParenR"/>
            </a:pPr>
            <a:r>
              <a:rPr lang="en-AU" dirty="0"/>
              <a:t> </a:t>
            </a:r>
            <a:r>
              <a:rPr lang="en-AU" i="1" dirty="0">
                <a:solidFill>
                  <a:schemeClr val="bg2">
                    <a:lumMod val="50000"/>
                  </a:schemeClr>
                </a:solidFill>
              </a:rPr>
              <a:t>Difficulty in specifying all possible contingencies</a:t>
            </a:r>
          </a:p>
          <a:p>
            <a:pPr marL="714375" indent="-352425">
              <a:lnSpc>
                <a:spcPct val="120000"/>
              </a:lnSpc>
              <a:buClr>
                <a:srgbClr val="0070C0"/>
              </a:buClr>
              <a:buSzPct val="100000"/>
              <a:buFont typeface="+mj-lt"/>
              <a:buAutoNum type="alphaLcParenR"/>
            </a:pPr>
            <a:r>
              <a:rPr lang="en-AU" i="1" dirty="0">
                <a:solidFill>
                  <a:schemeClr val="bg2">
                    <a:lumMod val="50000"/>
                  </a:schemeClr>
                </a:solidFill>
              </a:rPr>
              <a:t>Can be expensive to negotiate contracts</a:t>
            </a:r>
          </a:p>
          <a:p>
            <a:pPr marL="714375" indent="-352425">
              <a:lnSpc>
                <a:spcPct val="120000"/>
              </a:lnSpc>
              <a:buClr>
                <a:srgbClr val="0070C0"/>
              </a:buClr>
              <a:buSzPct val="100000"/>
              <a:buFont typeface="+mj-lt"/>
              <a:buAutoNum type="alphaLcParenR"/>
            </a:pPr>
            <a:r>
              <a:rPr lang="en-AU" i="1" dirty="0">
                <a:solidFill>
                  <a:schemeClr val="bg2">
                    <a:lumMod val="50000"/>
                  </a:schemeClr>
                </a:solidFill>
              </a:rPr>
              <a:t>Contract enforcement can be expensive</a:t>
            </a:r>
          </a:p>
          <a:p>
            <a:pPr marL="361950" indent="0">
              <a:lnSpc>
                <a:spcPct val="120000"/>
              </a:lnSpc>
              <a:buClr>
                <a:srgbClr val="0070C0"/>
              </a:buClr>
              <a:buSzPct val="100000"/>
              <a:buNone/>
            </a:pPr>
            <a:endParaRPr lang="en-AU" i="1" dirty="0">
              <a:solidFill>
                <a:schemeClr val="bg2">
                  <a:lumMod val="50000"/>
                </a:schemeClr>
              </a:solidFill>
            </a:endParaRPr>
          </a:p>
          <a:p>
            <a:pPr marL="0" indent="0">
              <a:lnSpc>
                <a:spcPct val="120000"/>
              </a:lnSpc>
              <a:buClr>
                <a:srgbClr val="0070C0"/>
              </a:buClr>
              <a:buSzPct val="50000"/>
              <a:buNone/>
            </a:pPr>
            <a:endParaRPr lang="en-AU" dirty="0"/>
          </a:p>
          <a:p>
            <a:pPr marL="806450" indent="-447675">
              <a:lnSpc>
                <a:spcPct val="120000"/>
              </a:lnSpc>
              <a:buClr>
                <a:srgbClr val="0070C0"/>
              </a:buClr>
              <a:buSzPct val="50000"/>
              <a:buFont typeface="Wingdings" panose="05000000000000000000" pitchFamily="2" charset="2"/>
              <a:buChar char="v"/>
            </a:pPr>
            <a:endParaRPr lang="en-AU" i="1" dirty="0">
              <a:solidFill>
                <a:schemeClr val="bg2">
                  <a:lumMod val="50000"/>
                </a:schemeClr>
              </a:solidFill>
            </a:endParaRPr>
          </a:p>
          <a:p>
            <a:pPr marL="711200" indent="0">
              <a:buClr>
                <a:srgbClr val="0070C0"/>
              </a:buClr>
              <a:buSzPct val="50000"/>
              <a:buFont typeface="Wingdings" panose="05000000000000000000" pitchFamily="2" charset="2"/>
              <a:buChar char="v"/>
            </a:pPr>
            <a:endParaRPr lang="en-AU" dirty="0"/>
          </a:p>
          <a:p>
            <a:pPr marL="711200" indent="0">
              <a:buClr>
                <a:srgbClr val="0070C0"/>
              </a:buClr>
              <a:buSzPct val="50000"/>
              <a:buFont typeface="Wingdings" panose="05000000000000000000" pitchFamily="2" charset="2"/>
              <a:buChar char="v"/>
            </a:pPr>
            <a:endParaRPr lang="en-AU" dirty="0"/>
          </a:p>
          <a:p>
            <a:pPr marL="0" indent="0">
              <a:buClr>
                <a:srgbClr val="0070C0"/>
              </a:buClr>
              <a:buSzPct val="50000"/>
              <a:buNone/>
            </a:pPr>
            <a:endParaRPr lang="en-AU"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29</a:t>
            </a:fld>
            <a:endParaRPr lang="en-AU"/>
          </a:p>
        </p:txBody>
      </p:sp>
    </p:spTree>
    <p:extLst>
      <p:ext uri="{BB962C8B-B14F-4D97-AF65-F5344CB8AC3E}">
        <p14:creationId xmlns:p14="http://schemas.microsoft.com/office/powerpoint/2010/main" val="284026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01725"/>
          </a:xfrm>
        </p:spPr>
        <p:txBody>
          <a:bodyPr/>
          <a:lstStyle/>
          <a:p>
            <a:r>
              <a:rPr lang="en-AU" b="1" dirty="0">
                <a:solidFill>
                  <a:srgbClr val="002060"/>
                </a:solidFill>
              </a:rPr>
              <a:t>Vertical Chain of Production</a:t>
            </a:r>
            <a:endParaRPr lang="en-AU" b="1" i="1" dirty="0">
              <a:solidFill>
                <a:srgbClr val="002060"/>
              </a:solidFill>
            </a:endParaRPr>
          </a:p>
        </p:txBody>
      </p:sp>
      <p:sp>
        <p:nvSpPr>
          <p:cNvPr id="3" name="Content Placeholder 2"/>
          <p:cNvSpPr>
            <a:spLocks noGrp="1"/>
          </p:cNvSpPr>
          <p:nvPr>
            <p:ph idx="1"/>
          </p:nvPr>
        </p:nvSpPr>
        <p:spPr>
          <a:xfrm>
            <a:off x="819150" y="1276350"/>
            <a:ext cx="10229850" cy="933451"/>
          </a:xfrm>
          <a:prstGeom prst="roundRect">
            <a:avLst/>
          </a:prstGeom>
        </p:spPr>
        <p:txBody>
          <a:bodyPr>
            <a:normAutofit fontScale="85000" lnSpcReduction="20000"/>
          </a:bodyPr>
          <a:lstStyle/>
          <a:p>
            <a:pPr marL="355600" indent="-355600">
              <a:lnSpc>
                <a:spcPct val="120000"/>
              </a:lnSpc>
              <a:buClr>
                <a:srgbClr val="0070C0"/>
              </a:buClr>
              <a:buSzPct val="50000"/>
              <a:buFont typeface="Wingdings" panose="05000000000000000000" pitchFamily="2" charset="2"/>
              <a:buChar char="q"/>
            </a:pPr>
            <a:r>
              <a:rPr lang="en-AU" dirty="0"/>
              <a:t>Can think about a firm as a ‘vertical chain’. A </a:t>
            </a:r>
            <a:r>
              <a:rPr lang="en-AU" i="1" dirty="0">
                <a:solidFill>
                  <a:srgbClr val="FF0000"/>
                </a:solidFill>
              </a:rPr>
              <a:t>vertically integrated firm</a:t>
            </a:r>
            <a:r>
              <a:rPr lang="en-AU" dirty="0"/>
              <a:t> participates in more than one successive stage of the vertical chain</a:t>
            </a:r>
          </a:p>
          <a:p>
            <a:pPr marL="0" indent="0">
              <a:lnSpc>
                <a:spcPct val="120000"/>
              </a:lnSpc>
              <a:buClr>
                <a:srgbClr val="0070C0"/>
              </a:buClr>
              <a:buSzPct val="50000"/>
              <a:buNone/>
            </a:pPr>
            <a:endParaRPr lang="en-AU" dirty="0"/>
          </a:p>
          <a:p>
            <a:pPr marL="806450" indent="-447675">
              <a:lnSpc>
                <a:spcPct val="120000"/>
              </a:lnSpc>
              <a:buClr>
                <a:srgbClr val="0070C0"/>
              </a:buClr>
              <a:buSzPct val="50000"/>
              <a:buFont typeface="Wingdings" panose="05000000000000000000" pitchFamily="2" charset="2"/>
              <a:buChar char="v"/>
            </a:pPr>
            <a:endParaRPr lang="en-AU" i="1" dirty="0">
              <a:solidFill>
                <a:schemeClr val="bg2">
                  <a:lumMod val="50000"/>
                </a:schemeClr>
              </a:solidFill>
            </a:endParaRPr>
          </a:p>
          <a:p>
            <a:pPr marL="711200" indent="0">
              <a:buClr>
                <a:srgbClr val="0070C0"/>
              </a:buClr>
              <a:buSzPct val="50000"/>
              <a:buFont typeface="Wingdings" panose="05000000000000000000" pitchFamily="2" charset="2"/>
              <a:buChar char="v"/>
            </a:pPr>
            <a:endParaRPr lang="en-AU" dirty="0"/>
          </a:p>
          <a:p>
            <a:pPr marL="711200" indent="0">
              <a:buClr>
                <a:srgbClr val="0070C0"/>
              </a:buClr>
              <a:buSzPct val="50000"/>
              <a:buFont typeface="Wingdings" panose="05000000000000000000" pitchFamily="2" charset="2"/>
              <a:buChar char="v"/>
            </a:pPr>
            <a:endParaRPr lang="en-AU" dirty="0"/>
          </a:p>
          <a:p>
            <a:pPr marL="0" indent="0">
              <a:buClr>
                <a:srgbClr val="0070C0"/>
              </a:buClr>
              <a:buSzPct val="50000"/>
              <a:buNone/>
            </a:pPr>
            <a:endParaRPr lang="en-AU"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3</a:t>
            </a:fld>
            <a:endParaRPr lang="en-AU"/>
          </a:p>
        </p:txBody>
      </p:sp>
      <p:sp>
        <p:nvSpPr>
          <p:cNvPr id="6" name="TextBox 5"/>
          <p:cNvSpPr txBox="1"/>
          <p:nvPr/>
        </p:nvSpPr>
        <p:spPr>
          <a:xfrm>
            <a:off x="4791075" y="2352675"/>
            <a:ext cx="2190750" cy="408623"/>
          </a:xfrm>
          <a:prstGeom prst="roundRect">
            <a:avLst/>
          </a:prstGeom>
          <a:noFill/>
          <a:ln>
            <a:solidFill>
              <a:schemeClr val="accent1">
                <a:shade val="50000"/>
              </a:schemeClr>
            </a:solidFill>
          </a:ln>
          <a:effectLst>
            <a:outerShdw blurRad="50800" dist="38100" dir="5400000" algn="t" rotWithShape="0">
              <a:srgbClr val="002060">
                <a:alpha val="40000"/>
              </a:srgbClr>
            </a:outerShdw>
          </a:effectLst>
        </p:spPr>
        <p:txBody>
          <a:bodyPr wrap="square" rtlCol="0">
            <a:spAutoFit/>
          </a:bodyPr>
          <a:lstStyle/>
          <a:p>
            <a:pPr algn="ctr"/>
            <a:r>
              <a:rPr lang="en-AU" dirty="0"/>
              <a:t>Raw materials</a:t>
            </a:r>
          </a:p>
        </p:txBody>
      </p:sp>
      <p:sp>
        <p:nvSpPr>
          <p:cNvPr id="8" name="TextBox 7"/>
          <p:cNvSpPr txBox="1"/>
          <p:nvPr/>
        </p:nvSpPr>
        <p:spPr>
          <a:xfrm>
            <a:off x="4791075" y="3038475"/>
            <a:ext cx="2190750" cy="408623"/>
          </a:xfrm>
          <a:prstGeom prst="roundRect">
            <a:avLst/>
          </a:prstGeom>
          <a:noFill/>
          <a:ln>
            <a:solidFill>
              <a:schemeClr val="accent1">
                <a:shade val="50000"/>
              </a:schemeClr>
            </a:solidFill>
          </a:ln>
          <a:effectLst>
            <a:outerShdw blurRad="50800" dist="38100" dir="5400000" algn="t" rotWithShape="0">
              <a:srgbClr val="002060">
                <a:alpha val="40000"/>
              </a:srgbClr>
            </a:outerShdw>
          </a:effectLst>
        </p:spPr>
        <p:txBody>
          <a:bodyPr wrap="square" rtlCol="0">
            <a:spAutoFit/>
          </a:bodyPr>
          <a:lstStyle/>
          <a:p>
            <a:pPr algn="ctr"/>
            <a:r>
              <a:rPr lang="en-AU" dirty="0"/>
              <a:t>Transport &amp; storage</a:t>
            </a:r>
          </a:p>
        </p:txBody>
      </p:sp>
      <p:sp>
        <p:nvSpPr>
          <p:cNvPr id="9" name="TextBox 8"/>
          <p:cNvSpPr txBox="1"/>
          <p:nvPr/>
        </p:nvSpPr>
        <p:spPr>
          <a:xfrm>
            <a:off x="4791075" y="3685223"/>
            <a:ext cx="2190750" cy="408623"/>
          </a:xfrm>
          <a:prstGeom prst="roundRect">
            <a:avLst/>
          </a:prstGeom>
          <a:noFill/>
          <a:ln>
            <a:solidFill>
              <a:schemeClr val="accent1">
                <a:shade val="50000"/>
              </a:schemeClr>
            </a:solidFill>
          </a:ln>
          <a:effectLst>
            <a:outerShdw blurRad="50800" dist="38100" dir="5400000" algn="t" rotWithShape="0">
              <a:srgbClr val="002060">
                <a:alpha val="40000"/>
              </a:srgbClr>
            </a:outerShdw>
          </a:effectLst>
        </p:spPr>
        <p:txBody>
          <a:bodyPr wrap="square" rtlCol="0">
            <a:spAutoFit/>
          </a:bodyPr>
          <a:lstStyle/>
          <a:p>
            <a:pPr algn="ctr"/>
            <a:r>
              <a:rPr lang="en-AU" dirty="0"/>
              <a:t>Intermediate inputs</a:t>
            </a:r>
          </a:p>
        </p:txBody>
      </p:sp>
      <p:sp>
        <p:nvSpPr>
          <p:cNvPr id="10" name="TextBox 9"/>
          <p:cNvSpPr txBox="1"/>
          <p:nvPr/>
        </p:nvSpPr>
        <p:spPr>
          <a:xfrm>
            <a:off x="4791075" y="4323398"/>
            <a:ext cx="2190750" cy="408623"/>
          </a:xfrm>
          <a:prstGeom prst="roundRect">
            <a:avLst/>
          </a:prstGeom>
          <a:noFill/>
          <a:ln>
            <a:solidFill>
              <a:schemeClr val="accent1">
                <a:shade val="50000"/>
              </a:schemeClr>
            </a:solidFill>
          </a:ln>
          <a:effectLst>
            <a:outerShdw blurRad="50800" dist="38100" dir="5400000" algn="t" rotWithShape="0">
              <a:srgbClr val="002060">
                <a:alpha val="40000"/>
              </a:srgbClr>
            </a:outerShdw>
          </a:effectLst>
        </p:spPr>
        <p:txBody>
          <a:bodyPr wrap="square" rtlCol="0">
            <a:spAutoFit/>
          </a:bodyPr>
          <a:lstStyle/>
          <a:p>
            <a:pPr algn="ctr"/>
            <a:r>
              <a:rPr lang="en-AU" dirty="0"/>
              <a:t>Assembly</a:t>
            </a:r>
          </a:p>
        </p:txBody>
      </p:sp>
      <p:sp>
        <p:nvSpPr>
          <p:cNvPr id="11" name="Down Arrow 10"/>
          <p:cNvSpPr/>
          <p:nvPr/>
        </p:nvSpPr>
        <p:spPr>
          <a:xfrm>
            <a:off x="5705475" y="2761298"/>
            <a:ext cx="457200" cy="277177"/>
          </a:xfrm>
          <a:prstGeom prst="downArrow">
            <a:avLst/>
          </a:prstGeom>
          <a:solidFill>
            <a:schemeClr val="accent6">
              <a:lumMod val="50000"/>
            </a:schemeClr>
          </a:solidFill>
          <a:effectLst>
            <a:glow rad="635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Down Arrow 11"/>
          <p:cNvSpPr/>
          <p:nvPr/>
        </p:nvSpPr>
        <p:spPr>
          <a:xfrm>
            <a:off x="5705475" y="3447098"/>
            <a:ext cx="457200" cy="277177"/>
          </a:xfrm>
          <a:prstGeom prst="downArrow">
            <a:avLst/>
          </a:prstGeom>
          <a:solidFill>
            <a:schemeClr val="accent6">
              <a:lumMod val="50000"/>
            </a:schemeClr>
          </a:solidFill>
          <a:effectLst>
            <a:glow rad="635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 name="Down Arrow 12"/>
          <p:cNvSpPr/>
          <p:nvPr/>
        </p:nvSpPr>
        <p:spPr>
          <a:xfrm>
            <a:off x="5705475" y="4093846"/>
            <a:ext cx="457200" cy="277177"/>
          </a:xfrm>
          <a:prstGeom prst="downArrow">
            <a:avLst/>
          </a:prstGeom>
          <a:solidFill>
            <a:schemeClr val="accent6">
              <a:lumMod val="50000"/>
            </a:schemeClr>
          </a:solidFill>
          <a:effectLst>
            <a:glow rad="635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4" name="Down Arrow 13"/>
          <p:cNvSpPr/>
          <p:nvPr/>
        </p:nvSpPr>
        <p:spPr>
          <a:xfrm>
            <a:off x="5705475" y="4736307"/>
            <a:ext cx="457200" cy="277177"/>
          </a:xfrm>
          <a:prstGeom prst="downArrow">
            <a:avLst/>
          </a:prstGeom>
          <a:solidFill>
            <a:schemeClr val="accent6">
              <a:lumMod val="50000"/>
            </a:schemeClr>
          </a:solidFill>
          <a:effectLst>
            <a:glow rad="635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5" name="TextBox 14"/>
          <p:cNvSpPr txBox="1"/>
          <p:nvPr/>
        </p:nvSpPr>
        <p:spPr>
          <a:xfrm>
            <a:off x="4838700" y="5013484"/>
            <a:ext cx="2190750" cy="408623"/>
          </a:xfrm>
          <a:prstGeom prst="roundRect">
            <a:avLst/>
          </a:prstGeom>
          <a:noFill/>
          <a:ln>
            <a:solidFill>
              <a:schemeClr val="accent1">
                <a:shade val="50000"/>
              </a:schemeClr>
            </a:solidFill>
          </a:ln>
          <a:effectLst>
            <a:outerShdw blurRad="50800" dist="38100" dir="5400000" algn="t" rotWithShape="0">
              <a:srgbClr val="002060">
                <a:alpha val="40000"/>
              </a:srgbClr>
            </a:outerShdw>
          </a:effectLst>
        </p:spPr>
        <p:txBody>
          <a:bodyPr wrap="square" rtlCol="0">
            <a:spAutoFit/>
          </a:bodyPr>
          <a:lstStyle/>
          <a:p>
            <a:pPr algn="ctr"/>
            <a:r>
              <a:rPr lang="en-AU" dirty="0"/>
              <a:t>Transport &amp; storage</a:t>
            </a:r>
          </a:p>
        </p:txBody>
      </p:sp>
      <p:sp>
        <p:nvSpPr>
          <p:cNvPr id="16" name="Down Arrow 15"/>
          <p:cNvSpPr/>
          <p:nvPr/>
        </p:nvSpPr>
        <p:spPr>
          <a:xfrm>
            <a:off x="5705475" y="5422107"/>
            <a:ext cx="457200" cy="277177"/>
          </a:xfrm>
          <a:prstGeom prst="downArrow">
            <a:avLst/>
          </a:prstGeom>
          <a:solidFill>
            <a:schemeClr val="accent6">
              <a:lumMod val="50000"/>
            </a:schemeClr>
          </a:solidFill>
          <a:effectLst>
            <a:glow rad="635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7" name="TextBox 16"/>
          <p:cNvSpPr txBox="1"/>
          <p:nvPr/>
        </p:nvSpPr>
        <p:spPr>
          <a:xfrm>
            <a:off x="4838700" y="5702618"/>
            <a:ext cx="2190750" cy="715089"/>
          </a:xfrm>
          <a:prstGeom prst="roundRect">
            <a:avLst/>
          </a:prstGeom>
          <a:noFill/>
          <a:ln>
            <a:solidFill>
              <a:schemeClr val="accent1">
                <a:shade val="50000"/>
              </a:schemeClr>
            </a:solidFill>
          </a:ln>
          <a:effectLst>
            <a:outerShdw blurRad="50800" dist="38100" dir="5400000" algn="t" rotWithShape="0">
              <a:srgbClr val="002060">
                <a:alpha val="40000"/>
              </a:srgbClr>
            </a:outerShdw>
          </a:effectLst>
        </p:spPr>
        <p:txBody>
          <a:bodyPr wrap="square" rtlCol="0">
            <a:spAutoFit/>
          </a:bodyPr>
          <a:lstStyle/>
          <a:p>
            <a:pPr algn="ctr"/>
            <a:r>
              <a:rPr lang="en-AU" dirty="0"/>
              <a:t>Distribution ,Sales &amp; Service</a:t>
            </a:r>
          </a:p>
        </p:txBody>
      </p:sp>
      <p:sp>
        <p:nvSpPr>
          <p:cNvPr id="18" name="TextBox 17"/>
          <p:cNvSpPr txBox="1"/>
          <p:nvPr/>
        </p:nvSpPr>
        <p:spPr>
          <a:xfrm>
            <a:off x="8458200" y="2695574"/>
            <a:ext cx="2190750" cy="2227778"/>
          </a:xfrm>
          <a:prstGeom prst="roundRect">
            <a:avLst/>
          </a:prstGeom>
          <a:ln w="38100"/>
          <a:effectLst>
            <a:outerShdw blurRad="50800" dist="38100" dir="2700000" algn="tl" rotWithShape="0">
              <a:prstClr val="black">
                <a:alpha val="40000"/>
              </a:prstClr>
            </a:outerShdw>
            <a:softEdge rad="12700"/>
          </a:effectLst>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AU" dirty="0"/>
              <a:t>Support Services</a:t>
            </a:r>
          </a:p>
          <a:p>
            <a:pPr marL="285750" indent="-285750">
              <a:buFont typeface="Arial" panose="020B0604020202020204" pitchFamily="34" charset="0"/>
              <a:buChar char="•"/>
            </a:pPr>
            <a:r>
              <a:rPr lang="en-AU" dirty="0"/>
              <a:t>Accounting</a:t>
            </a:r>
          </a:p>
          <a:p>
            <a:pPr marL="285750" indent="-285750">
              <a:buFont typeface="Arial" panose="020B0604020202020204" pitchFamily="34" charset="0"/>
              <a:buChar char="•"/>
            </a:pPr>
            <a:r>
              <a:rPr lang="en-AU" dirty="0"/>
              <a:t>Finance</a:t>
            </a:r>
          </a:p>
          <a:p>
            <a:pPr marL="285750" indent="-285750">
              <a:buFont typeface="Arial" panose="020B0604020202020204" pitchFamily="34" charset="0"/>
              <a:buChar char="•"/>
            </a:pPr>
            <a:r>
              <a:rPr lang="en-AU" dirty="0"/>
              <a:t>Human resources</a:t>
            </a:r>
          </a:p>
          <a:p>
            <a:pPr marL="285750" indent="-285750">
              <a:buFont typeface="Arial" panose="020B0604020202020204" pitchFamily="34" charset="0"/>
              <a:buChar char="•"/>
            </a:pPr>
            <a:r>
              <a:rPr lang="en-AU" dirty="0"/>
              <a:t>Legal</a:t>
            </a:r>
          </a:p>
          <a:p>
            <a:pPr marL="285750" indent="-285750">
              <a:buFont typeface="Arial" panose="020B0604020202020204" pitchFamily="34" charset="0"/>
              <a:buChar char="•"/>
            </a:pPr>
            <a:r>
              <a:rPr lang="en-AU" dirty="0"/>
              <a:t>Marketing</a:t>
            </a:r>
          </a:p>
        </p:txBody>
      </p:sp>
      <p:sp>
        <p:nvSpPr>
          <p:cNvPr id="19" name="Left Arrow 18"/>
          <p:cNvSpPr/>
          <p:nvPr/>
        </p:nvSpPr>
        <p:spPr>
          <a:xfrm>
            <a:off x="7210425" y="3366550"/>
            <a:ext cx="1047750" cy="885825"/>
          </a:xfrm>
          <a:prstGeom prst="leftArrow">
            <a:avLst/>
          </a:prstGeom>
          <a:noFill/>
          <a:ln w="50800">
            <a:solidFill>
              <a:srgbClr val="002060"/>
            </a:solidFill>
          </a:ln>
          <a:effectLst>
            <a:glow rad="63500">
              <a:schemeClr val="accent5">
                <a:satMod val="175000"/>
                <a:alpha val="40000"/>
              </a:schemeClr>
            </a:glow>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0" name="TextBox 19"/>
          <p:cNvSpPr txBox="1"/>
          <p:nvPr/>
        </p:nvSpPr>
        <p:spPr>
          <a:xfrm>
            <a:off x="923925" y="2286566"/>
            <a:ext cx="2190750" cy="3614559"/>
          </a:xfrm>
          <a:prstGeom prst="roundRect">
            <a:avLst/>
          </a:prstGeom>
          <a:ln w="38100">
            <a:solidFill>
              <a:srgbClr val="002060"/>
            </a:solidFill>
          </a:ln>
          <a:effectLst>
            <a:softEdge rad="12700"/>
          </a:effectLst>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AU" i="1" dirty="0">
                <a:solidFill>
                  <a:schemeClr val="bg2">
                    <a:lumMod val="50000"/>
                  </a:schemeClr>
                </a:solidFill>
              </a:rPr>
              <a:t>Note that the example used in the textbook refers to computers, but approach obviously applies more generally.. For e.g., furniture manufacturers that could own the forests and retail stores…</a:t>
            </a:r>
          </a:p>
        </p:txBody>
      </p:sp>
    </p:spTree>
    <p:extLst>
      <p:ext uri="{BB962C8B-B14F-4D97-AF65-F5344CB8AC3E}">
        <p14:creationId xmlns:p14="http://schemas.microsoft.com/office/powerpoint/2010/main" val="3700617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up)">
                                      <p:cBhvr>
                                        <p:cTn id="11" dur="500"/>
                                        <p:tgtEl>
                                          <p:spTgt spid="11"/>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wipe(up)">
                                      <p:cBhvr>
                                        <p:cTn id="20" dur="500"/>
                                        <p:tgtEl>
                                          <p:spTgt spid="12"/>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wipe(up)">
                                      <p:cBhvr>
                                        <p:cTn id="29" dur="500"/>
                                        <p:tgtEl>
                                          <p:spTgt spid="13"/>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0"/>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grpId="0" nodeType="click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wipe(up)">
                                      <p:cBhvr>
                                        <p:cTn id="38" dur="500"/>
                                        <p:tgtEl>
                                          <p:spTgt spid="14"/>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wipe(up)">
                                      <p:cBhvr>
                                        <p:cTn id="47" dur="500"/>
                                        <p:tgtEl>
                                          <p:spTgt spid="16"/>
                                        </p:tgtEl>
                                      </p:cBhvr>
                                    </p:animEffec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17"/>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18"/>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19"/>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solidFill>
                  <a:srgbClr val="002060"/>
                </a:solidFill>
              </a:rPr>
              <a:t>Vertical Integration vs. Long Term Contracts</a:t>
            </a:r>
            <a:endParaRPr lang="en-AU" b="1" i="1" dirty="0">
              <a:solidFill>
                <a:srgbClr val="002060"/>
              </a:solidFill>
            </a:endParaRPr>
          </a:p>
        </p:txBody>
      </p:sp>
      <p:sp>
        <p:nvSpPr>
          <p:cNvPr id="3" name="Content Placeholder 2"/>
          <p:cNvSpPr>
            <a:spLocks noGrp="1"/>
          </p:cNvSpPr>
          <p:nvPr>
            <p:ph idx="1"/>
          </p:nvPr>
        </p:nvSpPr>
        <p:spPr/>
        <p:txBody>
          <a:bodyPr>
            <a:normAutofit/>
          </a:bodyPr>
          <a:lstStyle/>
          <a:p>
            <a:pPr marL="355600" indent="-355600">
              <a:lnSpc>
                <a:spcPct val="120000"/>
              </a:lnSpc>
              <a:buClr>
                <a:srgbClr val="0070C0"/>
              </a:buClr>
              <a:buSzPct val="50000"/>
              <a:buFont typeface="Wingdings" panose="05000000000000000000" pitchFamily="2" charset="2"/>
              <a:buChar char="q"/>
            </a:pPr>
            <a:r>
              <a:rPr lang="en-AU" b="1" dirty="0">
                <a:solidFill>
                  <a:srgbClr val="FF0000"/>
                </a:solidFill>
              </a:rPr>
              <a:t>Consideration 1: Ownership and Investment incentives</a:t>
            </a:r>
            <a:r>
              <a:rPr lang="en-AU" dirty="0"/>
              <a:t>.</a:t>
            </a:r>
          </a:p>
          <a:p>
            <a:pPr marL="355600" indent="-355600">
              <a:lnSpc>
                <a:spcPct val="120000"/>
              </a:lnSpc>
              <a:buClr>
                <a:srgbClr val="0070C0"/>
              </a:buClr>
              <a:buSzPct val="50000"/>
              <a:buFont typeface="Wingdings" panose="05000000000000000000" pitchFamily="2" charset="2"/>
              <a:buChar char="q"/>
            </a:pPr>
            <a:r>
              <a:rPr lang="en-AU" dirty="0"/>
              <a:t>Recall the PR view of the firm – ownership or PRs determine residual use of assets</a:t>
            </a:r>
          </a:p>
          <a:p>
            <a:pPr marL="355600" indent="-355600">
              <a:lnSpc>
                <a:spcPct val="120000"/>
              </a:lnSpc>
              <a:buClr>
                <a:srgbClr val="0070C0"/>
              </a:buClr>
              <a:buSzPct val="50000"/>
              <a:buFont typeface="Wingdings" panose="05000000000000000000" pitchFamily="2" charset="2"/>
              <a:buChar char="q"/>
            </a:pPr>
            <a:r>
              <a:rPr lang="en-AU" dirty="0"/>
              <a:t>Vertical integration keeps ownership right for relevant assets within a single firm unlike long term contracts</a:t>
            </a:r>
          </a:p>
          <a:p>
            <a:pPr marL="714375" indent="-352425">
              <a:lnSpc>
                <a:spcPct val="120000"/>
              </a:lnSpc>
              <a:buClr>
                <a:srgbClr val="0070C0"/>
              </a:buClr>
              <a:buSzPct val="50000"/>
              <a:buFont typeface="Wingdings" panose="05000000000000000000" pitchFamily="2" charset="2"/>
              <a:buChar char="v"/>
            </a:pPr>
            <a:r>
              <a:rPr lang="en-AU" i="1" dirty="0">
                <a:solidFill>
                  <a:schemeClr val="bg2">
                    <a:lumMod val="50000"/>
                  </a:schemeClr>
                </a:solidFill>
              </a:rPr>
              <a:t>This might have important implications for decisions around investments that are made.</a:t>
            </a:r>
          </a:p>
          <a:p>
            <a:pPr marL="361950" indent="0">
              <a:lnSpc>
                <a:spcPct val="120000"/>
              </a:lnSpc>
              <a:buClr>
                <a:srgbClr val="0070C0"/>
              </a:buClr>
              <a:buSzPct val="100000"/>
              <a:buNone/>
            </a:pPr>
            <a:endParaRPr lang="en-AU" i="1" dirty="0">
              <a:solidFill>
                <a:schemeClr val="bg2">
                  <a:lumMod val="50000"/>
                </a:schemeClr>
              </a:solidFill>
            </a:endParaRPr>
          </a:p>
          <a:p>
            <a:pPr marL="0" indent="0">
              <a:lnSpc>
                <a:spcPct val="120000"/>
              </a:lnSpc>
              <a:buClr>
                <a:srgbClr val="0070C0"/>
              </a:buClr>
              <a:buSzPct val="50000"/>
              <a:buNone/>
            </a:pPr>
            <a:endParaRPr lang="en-AU" dirty="0"/>
          </a:p>
          <a:p>
            <a:pPr marL="806450" indent="-447675">
              <a:lnSpc>
                <a:spcPct val="120000"/>
              </a:lnSpc>
              <a:buClr>
                <a:srgbClr val="0070C0"/>
              </a:buClr>
              <a:buSzPct val="50000"/>
              <a:buFont typeface="Wingdings" panose="05000000000000000000" pitchFamily="2" charset="2"/>
              <a:buChar char="v"/>
            </a:pPr>
            <a:endParaRPr lang="en-AU" i="1" dirty="0">
              <a:solidFill>
                <a:schemeClr val="bg2">
                  <a:lumMod val="50000"/>
                </a:schemeClr>
              </a:solidFill>
            </a:endParaRPr>
          </a:p>
          <a:p>
            <a:pPr marL="711200" indent="0">
              <a:buClr>
                <a:srgbClr val="0070C0"/>
              </a:buClr>
              <a:buSzPct val="50000"/>
              <a:buFont typeface="Wingdings" panose="05000000000000000000" pitchFamily="2" charset="2"/>
              <a:buChar char="v"/>
            </a:pPr>
            <a:endParaRPr lang="en-AU" dirty="0"/>
          </a:p>
          <a:p>
            <a:pPr marL="711200" indent="0">
              <a:buClr>
                <a:srgbClr val="0070C0"/>
              </a:buClr>
              <a:buSzPct val="50000"/>
              <a:buFont typeface="Wingdings" panose="05000000000000000000" pitchFamily="2" charset="2"/>
              <a:buChar char="v"/>
            </a:pPr>
            <a:endParaRPr lang="en-AU" dirty="0"/>
          </a:p>
          <a:p>
            <a:pPr marL="0" indent="0">
              <a:buClr>
                <a:srgbClr val="0070C0"/>
              </a:buClr>
              <a:buSzPct val="50000"/>
              <a:buNone/>
            </a:pPr>
            <a:endParaRPr lang="en-AU"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30</a:t>
            </a:fld>
            <a:endParaRPr lang="en-AU"/>
          </a:p>
        </p:txBody>
      </p:sp>
    </p:spTree>
    <p:extLst>
      <p:ext uri="{BB962C8B-B14F-4D97-AF65-F5344CB8AC3E}">
        <p14:creationId xmlns:p14="http://schemas.microsoft.com/office/powerpoint/2010/main" val="2704550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solidFill>
                  <a:srgbClr val="002060"/>
                </a:solidFill>
              </a:rPr>
              <a:t>Vertical Integration vs. Long Term Contracts</a:t>
            </a:r>
            <a:endParaRPr lang="en-AU" b="1" i="1" dirty="0">
              <a:solidFill>
                <a:srgbClr val="002060"/>
              </a:solidFill>
            </a:endParaRPr>
          </a:p>
        </p:txBody>
      </p:sp>
      <p:sp>
        <p:nvSpPr>
          <p:cNvPr id="3" name="Content Placeholder 2"/>
          <p:cNvSpPr>
            <a:spLocks noGrp="1"/>
          </p:cNvSpPr>
          <p:nvPr>
            <p:ph idx="1"/>
          </p:nvPr>
        </p:nvSpPr>
        <p:spPr/>
        <p:txBody>
          <a:bodyPr>
            <a:normAutofit fontScale="77500" lnSpcReduction="20000"/>
          </a:bodyPr>
          <a:lstStyle/>
          <a:p>
            <a:pPr marL="355600" indent="-355600">
              <a:lnSpc>
                <a:spcPct val="120000"/>
              </a:lnSpc>
              <a:buClr>
                <a:srgbClr val="0070C0"/>
              </a:buClr>
              <a:buSzPct val="50000"/>
              <a:buFont typeface="Wingdings" panose="05000000000000000000" pitchFamily="2" charset="2"/>
              <a:buChar char="q"/>
            </a:pPr>
            <a:r>
              <a:rPr lang="en-AU" b="1" dirty="0">
                <a:solidFill>
                  <a:srgbClr val="FF0000"/>
                </a:solidFill>
              </a:rPr>
              <a:t>Consideration 2: Specific Assets and Vertical Integration</a:t>
            </a:r>
            <a:r>
              <a:rPr lang="en-AU" dirty="0"/>
              <a:t>.</a:t>
            </a:r>
          </a:p>
          <a:p>
            <a:pPr marL="355600" indent="-355600">
              <a:lnSpc>
                <a:spcPct val="120000"/>
              </a:lnSpc>
              <a:buClr>
                <a:srgbClr val="0070C0"/>
              </a:buClr>
              <a:buSzPct val="50000"/>
              <a:buFont typeface="Wingdings" panose="05000000000000000000" pitchFamily="2" charset="2"/>
              <a:buChar char="q"/>
            </a:pPr>
            <a:r>
              <a:rPr lang="en-AU" dirty="0"/>
              <a:t>Specific investments place the investor in a tenuous position</a:t>
            </a:r>
          </a:p>
          <a:p>
            <a:pPr marL="355600" indent="-355600">
              <a:lnSpc>
                <a:spcPct val="120000"/>
              </a:lnSpc>
              <a:buClr>
                <a:srgbClr val="0070C0"/>
              </a:buClr>
              <a:buSzPct val="50000"/>
              <a:buFont typeface="Wingdings" panose="05000000000000000000" pitchFamily="2" charset="2"/>
              <a:buChar char="q"/>
            </a:pPr>
            <a:r>
              <a:rPr lang="en-AU" dirty="0"/>
              <a:t>Recall the case of GM and Fisher Body</a:t>
            </a:r>
          </a:p>
          <a:p>
            <a:pPr marL="355600" indent="-355600">
              <a:lnSpc>
                <a:spcPct val="120000"/>
              </a:lnSpc>
              <a:buClr>
                <a:srgbClr val="0070C0"/>
              </a:buClr>
              <a:buSzPct val="50000"/>
              <a:buFont typeface="Wingdings" panose="05000000000000000000" pitchFamily="2" charset="2"/>
              <a:buChar char="q"/>
            </a:pPr>
            <a:r>
              <a:rPr lang="en-AU" dirty="0"/>
              <a:t>Similarly, consider the problem faced by the potential supplier to </a:t>
            </a:r>
            <a:r>
              <a:rPr lang="en-AU" dirty="0" err="1"/>
              <a:t>AutoCorp</a:t>
            </a:r>
            <a:r>
              <a:rPr lang="en-AU" dirty="0"/>
              <a:t> (</a:t>
            </a:r>
            <a:r>
              <a:rPr lang="en-AU" i="1" dirty="0"/>
              <a:t>a producer of new autos</a:t>
            </a:r>
            <a:r>
              <a:rPr lang="en-AU" dirty="0"/>
              <a:t>), </a:t>
            </a:r>
            <a:r>
              <a:rPr lang="en-AU" dirty="0" err="1"/>
              <a:t>viz</a:t>
            </a:r>
            <a:r>
              <a:rPr lang="en-AU" dirty="0"/>
              <a:t> </a:t>
            </a:r>
            <a:r>
              <a:rPr lang="en-AU" dirty="0" err="1"/>
              <a:t>BodyWorks</a:t>
            </a:r>
            <a:r>
              <a:rPr lang="en-AU" dirty="0"/>
              <a:t> (</a:t>
            </a:r>
            <a:r>
              <a:rPr lang="en-AU" i="1" dirty="0"/>
              <a:t>which makes the chassis</a:t>
            </a:r>
            <a:r>
              <a:rPr lang="en-AU" dirty="0"/>
              <a:t>)</a:t>
            </a:r>
          </a:p>
          <a:p>
            <a:pPr marL="714375" indent="-352425">
              <a:lnSpc>
                <a:spcPct val="120000"/>
              </a:lnSpc>
              <a:buClr>
                <a:srgbClr val="0070C0"/>
              </a:buClr>
              <a:buSzPct val="50000"/>
              <a:buFont typeface="Wingdings" panose="05000000000000000000" pitchFamily="2" charset="2"/>
              <a:buChar char="v"/>
            </a:pPr>
            <a:r>
              <a:rPr lang="en-AU" i="1" dirty="0" err="1">
                <a:solidFill>
                  <a:schemeClr val="bg2">
                    <a:lumMod val="50000"/>
                  </a:schemeClr>
                </a:solidFill>
              </a:rPr>
              <a:t>BodyWork</a:t>
            </a:r>
            <a:r>
              <a:rPr lang="en-AU" i="1" dirty="0">
                <a:solidFill>
                  <a:schemeClr val="bg2">
                    <a:lumMod val="50000"/>
                  </a:schemeClr>
                </a:solidFill>
              </a:rPr>
              <a:t> may have to construct a plant near </a:t>
            </a:r>
            <a:r>
              <a:rPr lang="en-AU" i="1" dirty="0" err="1">
                <a:solidFill>
                  <a:schemeClr val="bg2">
                    <a:lumMod val="50000"/>
                  </a:schemeClr>
                </a:solidFill>
              </a:rPr>
              <a:t>AutoCorp’s</a:t>
            </a:r>
            <a:r>
              <a:rPr lang="en-AU" i="1" dirty="0">
                <a:solidFill>
                  <a:schemeClr val="bg2">
                    <a:lumMod val="50000"/>
                  </a:schemeClr>
                </a:solidFill>
              </a:rPr>
              <a:t> factory.</a:t>
            </a:r>
          </a:p>
          <a:p>
            <a:pPr marL="714375" indent="-352425">
              <a:lnSpc>
                <a:spcPct val="120000"/>
              </a:lnSpc>
              <a:buClr>
                <a:srgbClr val="0070C0"/>
              </a:buClr>
              <a:buSzPct val="50000"/>
              <a:buFont typeface="Wingdings" panose="05000000000000000000" pitchFamily="2" charset="2"/>
              <a:buChar char="v"/>
            </a:pPr>
            <a:r>
              <a:rPr lang="en-AU" i="1" dirty="0">
                <a:solidFill>
                  <a:schemeClr val="bg2">
                    <a:lumMod val="50000"/>
                  </a:schemeClr>
                </a:solidFill>
              </a:rPr>
              <a:t>Asset specificity places </a:t>
            </a:r>
            <a:r>
              <a:rPr lang="en-AU" i="1" dirty="0" err="1">
                <a:solidFill>
                  <a:schemeClr val="bg2">
                    <a:lumMod val="50000"/>
                  </a:schemeClr>
                </a:solidFill>
              </a:rPr>
              <a:t>BodyWork</a:t>
            </a:r>
            <a:r>
              <a:rPr lang="en-AU" i="1" dirty="0">
                <a:solidFill>
                  <a:schemeClr val="bg2">
                    <a:lumMod val="50000"/>
                  </a:schemeClr>
                </a:solidFill>
              </a:rPr>
              <a:t> in a tenuous position because it will be exposed to risk that </a:t>
            </a:r>
            <a:r>
              <a:rPr lang="en-AU" i="1" dirty="0" err="1">
                <a:solidFill>
                  <a:schemeClr val="bg2">
                    <a:lumMod val="50000"/>
                  </a:schemeClr>
                </a:solidFill>
              </a:rPr>
              <a:t>AutoCorp</a:t>
            </a:r>
            <a:r>
              <a:rPr lang="en-AU" i="1" dirty="0">
                <a:solidFill>
                  <a:schemeClr val="bg2">
                    <a:lumMod val="50000"/>
                  </a:schemeClr>
                </a:solidFill>
              </a:rPr>
              <a:t> tries to rewrite the contract opportunistically.</a:t>
            </a:r>
          </a:p>
          <a:p>
            <a:pPr marL="714375" indent="-352425">
              <a:lnSpc>
                <a:spcPct val="120000"/>
              </a:lnSpc>
              <a:buClr>
                <a:srgbClr val="0070C0"/>
              </a:buClr>
              <a:buSzPct val="50000"/>
              <a:buFont typeface="Wingdings" panose="05000000000000000000" pitchFamily="2" charset="2"/>
              <a:buChar char="v"/>
            </a:pPr>
            <a:r>
              <a:rPr lang="en-AU" i="1" dirty="0">
                <a:solidFill>
                  <a:schemeClr val="bg2">
                    <a:lumMod val="50000"/>
                  </a:schemeClr>
                </a:solidFill>
              </a:rPr>
              <a:t>This would reduce the incentive for </a:t>
            </a:r>
            <a:r>
              <a:rPr lang="en-AU" i="1" dirty="0" err="1">
                <a:solidFill>
                  <a:schemeClr val="bg2">
                    <a:lumMod val="50000"/>
                  </a:schemeClr>
                </a:solidFill>
              </a:rPr>
              <a:t>BodyWorks</a:t>
            </a:r>
            <a:r>
              <a:rPr lang="en-AU" i="1" dirty="0">
                <a:solidFill>
                  <a:schemeClr val="bg2">
                    <a:lumMod val="50000"/>
                  </a:schemeClr>
                </a:solidFill>
              </a:rPr>
              <a:t> to make investments </a:t>
            </a:r>
          </a:p>
          <a:p>
            <a:pPr marL="714375" indent="-352425">
              <a:lnSpc>
                <a:spcPct val="120000"/>
              </a:lnSpc>
              <a:buClr>
                <a:srgbClr val="0070C0"/>
              </a:buClr>
              <a:buSzPct val="50000"/>
              <a:buFont typeface="Wingdings" panose="05000000000000000000" pitchFamily="2" charset="2"/>
              <a:buChar char="v"/>
            </a:pPr>
            <a:r>
              <a:rPr lang="en-AU" i="1" dirty="0">
                <a:solidFill>
                  <a:schemeClr val="bg2">
                    <a:lumMod val="50000"/>
                  </a:schemeClr>
                </a:solidFill>
              </a:rPr>
              <a:t>By the same token, </a:t>
            </a:r>
            <a:r>
              <a:rPr lang="en-AU" i="1" dirty="0" err="1">
                <a:solidFill>
                  <a:schemeClr val="bg2">
                    <a:lumMod val="50000"/>
                  </a:schemeClr>
                </a:solidFill>
              </a:rPr>
              <a:t>AutoCorp</a:t>
            </a:r>
            <a:r>
              <a:rPr lang="en-AU" i="1" dirty="0">
                <a:solidFill>
                  <a:schemeClr val="bg2">
                    <a:lumMod val="50000"/>
                  </a:schemeClr>
                </a:solidFill>
              </a:rPr>
              <a:t> could act opportunistically – how?</a:t>
            </a:r>
          </a:p>
          <a:p>
            <a:pPr marL="361950" indent="0">
              <a:lnSpc>
                <a:spcPct val="120000"/>
              </a:lnSpc>
              <a:buClr>
                <a:srgbClr val="0070C0"/>
              </a:buClr>
              <a:buSzPct val="100000"/>
              <a:buNone/>
            </a:pPr>
            <a:endParaRPr lang="en-AU" i="1" dirty="0">
              <a:solidFill>
                <a:schemeClr val="bg2">
                  <a:lumMod val="50000"/>
                </a:schemeClr>
              </a:solidFill>
            </a:endParaRPr>
          </a:p>
          <a:p>
            <a:pPr marL="0" indent="0">
              <a:lnSpc>
                <a:spcPct val="120000"/>
              </a:lnSpc>
              <a:buClr>
                <a:srgbClr val="0070C0"/>
              </a:buClr>
              <a:buSzPct val="50000"/>
              <a:buNone/>
            </a:pPr>
            <a:endParaRPr lang="en-AU" dirty="0"/>
          </a:p>
          <a:p>
            <a:pPr marL="806450" indent="-447675">
              <a:lnSpc>
                <a:spcPct val="120000"/>
              </a:lnSpc>
              <a:buClr>
                <a:srgbClr val="0070C0"/>
              </a:buClr>
              <a:buSzPct val="50000"/>
              <a:buFont typeface="Wingdings" panose="05000000000000000000" pitchFamily="2" charset="2"/>
              <a:buChar char="v"/>
            </a:pPr>
            <a:endParaRPr lang="en-AU" i="1" dirty="0">
              <a:solidFill>
                <a:schemeClr val="bg2">
                  <a:lumMod val="50000"/>
                </a:schemeClr>
              </a:solidFill>
            </a:endParaRPr>
          </a:p>
          <a:p>
            <a:pPr marL="711200" indent="0">
              <a:buClr>
                <a:srgbClr val="0070C0"/>
              </a:buClr>
              <a:buSzPct val="50000"/>
              <a:buFont typeface="Wingdings" panose="05000000000000000000" pitchFamily="2" charset="2"/>
              <a:buChar char="v"/>
            </a:pPr>
            <a:endParaRPr lang="en-AU" dirty="0"/>
          </a:p>
          <a:p>
            <a:pPr marL="711200" indent="0">
              <a:buClr>
                <a:srgbClr val="0070C0"/>
              </a:buClr>
              <a:buSzPct val="50000"/>
              <a:buFont typeface="Wingdings" panose="05000000000000000000" pitchFamily="2" charset="2"/>
              <a:buChar char="v"/>
            </a:pPr>
            <a:endParaRPr lang="en-AU" dirty="0"/>
          </a:p>
          <a:p>
            <a:pPr marL="0" indent="0">
              <a:buClr>
                <a:srgbClr val="0070C0"/>
              </a:buClr>
              <a:buSzPct val="50000"/>
              <a:buNone/>
            </a:pPr>
            <a:endParaRPr lang="en-AU"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31</a:t>
            </a:fld>
            <a:endParaRPr lang="en-AU"/>
          </a:p>
        </p:txBody>
      </p:sp>
    </p:spTree>
    <p:extLst>
      <p:ext uri="{BB962C8B-B14F-4D97-AF65-F5344CB8AC3E}">
        <p14:creationId xmlns:p14="http://schemas.microsoft.com/office/powerpoint/2010/main" val="2590416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solidFill>
                  <a:srgbClr val="002060"/>
                </a:solidFill>
              </a:rPr>
              <a:t>Vertical Integration vs. Long Term Contracts</a:t>
            </a:r>
            <a:endParaRPr lang="en-AU" b="1" i="1" dirty="0">
              <a:solidFill>
                <a:srgbClr val="002060"/>
              </a:solidFill>
            </a:endParaRPr>
          </a:p>
        </p:txBody>
      </p:sp>
      <p:sp>
        <p:nvSpPr>
          <p:cNvPr id="3" name="Content Placeholder 2"/>
          <p:cNvSpPr>
            <a:spLocks noGrp="1"/>
          </p:cNvSpPr>
          <p:nvPr>
            <p:ph idx="1"/>
          </p:nvPr>
        </p:nvSpPr>
        <p:spPr>
          <a:xfrm>
            <a:off x="838200" y="1690687"/>
            <a:ext cx="10515600" cy="4802187"/>
          </a:xfrm>
        </p:spPr>
        <p:txBody>
          <a:bodyPr>
            <a:normAutofit fontScale="70000" lnSpcReduction="20000"/>
          </a:bodyPr>
          <a:lstStyle/>
          <a:p>
            <a:pPr marL="355600" indent="-355600">
              <a:lnSpc>
                <a:spcPct val="120000"/>
              </a:lnSpc>
              <a:buClr>
                <a:srgbClr val="0070C0"/>
              </a:buClr>
              <a:buSzPct val="50000"/>
              <a:buFont typeface="Wingdings" panose="05000000000000000000" pitchFamily="2" charset="2"/>
              <a:buChar char="q"/>
            </a:pPr>
            <a:r>
              <a:rPr lang="en-AU" b="1" dirty="0">
                <a:solidFill>
                  <a:srgbClr val="FF0000"/>
                </a:solidFill>
              </a:rPr>
              <a:t>Specific Assets and Vertical Integration</a:t>
            </a:r>
            <a:r>
              <a:rPr lang="en-AU" dirty="0"/>
              <a:t>.</a:t>
            </a:r>
          </a:p>
          <a:p>
            <a:pPr marL="355600" indent="-355600">
              <a:lnSpc>
                <a:spcPct val="120000"/>
              </a:lnSpc>
              <a:buClr>
                <a:srgbClr val="0070C0"/>
              </a:buClr>
              <a:buSzPct val="50000"/>
              <a:buFont typeface="Wingdings" panose="05000000000000000000" pitchFamily="2" charset="2"/>
              <a:buChar char="q"/>
            </a:pPr>
            <a:r>
              <a:rPr lang="en-AU" dirty="0"/>
              <a:t>So what does history tell us? Well, GM eventually acquired Fisher Body. </a:t>
            </a:r>
          </a:p>
          <a:p>
            <a:pPr marL="355600" indent="-355600">
              <a:lnSpc>
                <a:spcPct val="120000"/>
              </a:lnSpc>
              <a:buClr>
                <a:srgbClr val="0070C0"/>
              </a:buClr>
              <a:buSzPct val="50000"/>
              <a:buFont typeface="Wingdings" panose="05000000000000000000" pitchFamily="2" charset="2"/>
              <a:buChar char="q"/>
            </a:pPr>
            <a:r>
              <a:rPr lang="en-AU" dirty="0"/>
              <a:t>But why is it not always the case that vertical integration is preferred to long term contracting?</a:t>
            </a:r>
          </a:p>
          <a:p>
            <a:pPr marL="714375" indent="-352425">
              <a:lnSpc>
                <a:spcPct val="120000"/>
              </a:lnSpc>
              <a:buClr>
                <a:srgbClr val="0070C0"/>
              </a:buClr>
              <a:buSzPct val="50000"/>
              <a:buFont typeface="Wingdings" panose="05000000000000000000" pitchFamily="2" charset="2"/>
              <a:buChar char="v"/>
            </a:pPr>
            <a:r>
              <a:rPr lang="en-AU" i="1" dirty="0">
                <a:solidFill>
                  <a:schemeClr val="bg2">
                    <a:lumMod val="50000"/>
                  </a:schemeClr>
                </a:solidFill>
              </a:rPr>
              <a:t>Will likely depend on the specificity of the asset. When assets are less specific, markets are more likely to produce efficient outcomes. Put another way, when asset specificity increases the benefits of vertical integration increase - bauxite mines &amp; aluminium smelters for example</a:t>
            </a:r>
          </a:p>
          <a:p>
            <a:pPr marL="714375" indent="-352425">
              <a:lnSpc>
                <a:spcPct val="120000"/>
              </a:lnSpc>
              <a:buClr>
                <a:srgbClr val="0070C0"/>
              </a:buClr>
              <a:buSzPct val="50000"/>
              <a:buFont typeface="Wingdings" panose="05000000000000000000" pitchFamily="2" charset="2"/>
              <a:buChar char="v"/>
            </a:pPr>
            <a:r>
              <a:rPr lang="en-AU" i="1" dirty="0">
                <a:solidFill>
                  <a:schemeClr val="bg2">
                    <a:lumMod val="50000"/>
                  </a:schemeClr>
                </a:solidFill>
              </a:rPr>
              <a:t>When there is greater uncertainty, specific assets pose particular problems. That is, it becomes more challenging to specify in a contract what should happen in the event of various contingencies.</a:t>
            </a:r>
          </a:p>
          <a:p>
            <a:pPr marL="714375" indent="-352425">
              <a:lnSpc>
                <a:spcPct val="120000"/>
              </a:lnSpc>
              <a:buClr>
                <a:srgbClr val="0070C0"/>
              </a:buClr>
              <a:buSzPct val="50000"/>
              <a:buFont typeface="Wingdings" panose="05000000000000000000" pitchFamily="2" charset="2"/>
              <a:buChar char="v"/>
            </a:pPr>
            <a:r>
              <a:rPr lang="en-AU" i="1" dirty="0">
                <a:solidFill>
                  <a:schemeClr val="bg2">
                    <a:lumMod val="50000"/>
                  </a:schemeClr>
                </a:solidFill>
              </a:rPr>
              <a:t>Hence, when uncertainty is low in general it is best to rely on market exchange, but as the degree of specificity increases, non-market transactions (integration) becomes more attractive. </a:t>
            </a:r>
          </a:p>
          <a:p>
            <a:pPr marL="361950" indent="0">
              <a:lnSpc>
                <a:spcPct val="120000"/>
              </a:lnSpc>
              <a:buClr>
                <a:srgbClr val="0070C0"/>
              </a:buClr>
              <a:buSzPct val="100000"/>
              <a:buNone/>
            </a:pPr>
            <a:endParaRPr lang="en-AU" i="1" dirty="0">
              <a:solidFill>
                <a:schemeClr val="bg2">
                  <a:lumMod val="50000"/>
                </a:schemeClr>
              </a:solidFill>
            </a:endParaRPr>
          </a:p>
          <a:p>
            <a:pPr marL="0" indent="0">
              <a:lnSpc>
                <a:spcPct val="120000"/>
              </a:lnSpc>
              <a:buClr>
                <a:srgbClr val="0070C0"/>
              </a:buClr>
              <a:buSzPct val="50000"/>
              <a:buNone/>
            </a:pPr>
            <a:endParaRPr lang="en-AU" dirty="0"/>
          </a:p>
          <a:p>
            <a:pPr marL="806450" indent="-447675">
              <a:lnSpc>
                <a:spcPct val="120000"/>
              </a:lnSpc>
              <a:buClr>
                <a:srgbClr val="0070C0"/>
              </a:buClr>
              <a:buSzPct val="50000"/>
              <a:buFont typeface="Wingdings" panose="05000000000000000000" pitchFamily="2" charset="2"/>
              <a:buChar char="v"/>
            </a:pPr>
            <a:endParaRPr lang="en-AU" i="1" dirty="0">
              <a:solidFill>
                <a:schemeClr val="bg2">
                  <a:lumMod val="50000"/>
                </a:schemeClr>
              </a:solidFill>
            </a:endParaRPr>
          </a:p>
          <a:p>
            <a:pPr marL="711200" indent="0">
              <a:buClr>
                <a:srgbClr val="0070C0"/>
              </a:buClr>
              <a:buSzPct val="50000"/>
              <a:buFont typeface="Wingdings" panose="05000000000000000000" pitchFamily="2" charset="2"/>
              <a:buChar char="v"/>
            </a:pPr>
            <a:endParaRPr lang="en-AU" dirty="0"/>
          </a:p>
          <a:p>
            <a:pPr marL="711200" indent="0">
              <a:buClr>
                <a:srgbClr val="0070C0"/>
              </a:buClr>
              <a:buSzPct val="50000"/>
              <a:buFont typeface="Wingdings" panose="05000000000000000000" pitchFamily="2" charset="2"/>
              <a:buChar char="v"/>
            </a:pPr>
            <a:endParaRPr lang="en-AU" dirty="0"/>
          </a:p>
          <a:p>
            <a:pPr marL="0" indent="0">
              <a:buClr>
                <a:srgbClr val="0070C0"/>
              </a:buClr>
              <a:buSzPct val="50000"/>
              <a:buNone/>
            </a:pPr>
            <a:endParaRPr lang="en-AU"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32</a:t>
            </a:fld>
            <a:endParaRPr lang="en-AU"/>
          </a:p>
        </p:txBody>
      </p:sp>
    </p:spTree>
    <p:extLst>
      <p:ext uri="{BB962C8B-B14F-4D97-AF65-F5344CB8AC3E}">
        <p14:creationId xmlns:p14="http://schemas.microsoft.com/office/powerpoint/2010/main" val="1429923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solidFill>
                  <a:srgbClr val="002060"/>
                </a:solidFill>
              </a:rPr>
              <a:t>Vertical Integration vs. Long Term Contracts</a:t>
            </a:r>
            <a:endParaRPr lang="en-AU" b="1" i="1" dirty="0">
              <a:solidFill>
                <a:srgbClr val="002060"/>
              </a:solidFill>
            </a:endParaRPr>
          </a:p>
        </p:txBody>
      </p:sp>
      <p:sp>
        <p:nvSpPr>
          <p:cNvPr id="3" name="Content Placeholder 2"/>
          <p:cNvSpPr>
            <a:spLocks noGrp="1"/>
          </p:cNvSpPr>
          <p:nvPr>
            <p:ph idx="1"/>
          </p:nvPr>
        </p:nvSpPr>
        <p:spPr/>
        <p:txBody>
          <a:bodyPr>
            <a:normAutofit/>
          </a:bodyPr>
          <a:lstStyle/>
          <a:p>
            <a:pPr marL="361950" indent="0">
              <a:lnSpc>
                <a:spcPct val="120000"/>
              </a:lnSpc>
              <a:buClr>
                <a:srgbClr val="0070C0"/>
              </a:buClr>
              <a:buSzPct val="100000"/>
              <a:buNone/>
            </a:pPr>
            <a:endParaRPr lang="en-AU" i="1" dirty="0">
              <a:solidFill>
                <a:schemeClr val="bg2">
                  <a:lumMod val="50000"/>
                </a:schemeClr>
              </a:solidFill>
            </a:endParaRPr>
          </a:p>
          <a:p>
            <a:pPr marL="0" indent="0">
              <a:lnSpc>
                <a:spcPct val="120000"/>
              </a:lnSpc>
              <a:buClr>
                <a:srgbClr val="0070C0"/>
              </a:buClr>
              <a:buSzPct val="50000"/>
              <a:buNone/>
            </a:pPr>
            <a:endParaRPr lang="en-AU" dirty="0"/>
          </a:p>
          <a:p>
            <a:pPr marL="806450" indent="-447675">
              <a:lnSpc>
                <a:spcPct val="120000"/>
              </a:lnSpc>
              <a:buClr>
                <a:srgbClr val="0070C0"/>
              </a:buClr>
              <a:buSzPct val="50000"/>
              <a:buFont typeface="Wingdings" panose="05000000000000000000" pitchFamily="2" charset="2"/>
              <a:buChar char="v"/>
            </a:pPr>
            <a:endParaRPr lang="en-AU" i="1" dirty="0">
              <a:solidFill>
                <a:schemeClr val="bg2">
                  <a:lumMod val="50000"/>
                </a:schemeClr>
              </a:solidFill>
            </a:endParaRPr>
          </a:p>
          <a:p>
            <a:pPr marL="711200" indent="0">
              <a:buClr>
                <a:srgbClr val="0070C0"/>
              </a:buClr>
              <a:buSzPct val="50000"/>
              <a:buFont typeface="Wingdings" panose="05000000000000000000" pitchFamily="2" charset="2"/>
              <a:buChar char="v"/>
            </a:pPr>
            <a:endParaRPr lang="en-AU" dirty="0"/>
          </a:p>
          <a:p>
            <a:pPr marL="711200" indent="0">
              <a:buClr>
                <a:srgbClr val="0070C0"/>
              </a:buClr>
              <a:buSzPct val="50000"/>
              <a:buFont typeface="Wingdings" panose="05000000000000000000" pitchFamily="2" charset="2"/>
              <a:buChar char="v"/>
            </a:pPr>
            <a:endParaRPr lang="en-AU" dirty="0"/>
          </a:p>
          <a:p>
            <a:pPr marL="0" indent="0">
              <a:buClr>
                <a:srgbClr val="0070C0"/>
              </a:buClr>
              <a:buSzPct val="50000"/>
              <a:buNone/>
            </a:pPr>
            <a:endParaRPr lang="en-AU"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33</a:t>
            </a:fld>
            <a:endParaRPr lang="en-AU"/>
          </a:p>
        </p:txBody>
      </p:sp>
      <p:graphicFrame>
        <p:nvGraphicFramePr>
          <p:cNvPr id="6" name="Table 5"/>
          <p:cNvGraphicFramePr>
            <a:graphicFrameLocks noGrp="1"/>
          </p:cNvGraphicFramePr>
          <p:nvPr>
            <p:extLst>
              <p:ext uri="{D42A27DB-BD31-4B8C-83A1-F6EECF244321}">
                <p14:modId xmlns:p14="http://schemas.microsoft.com/office/powerpoint/2010/main" val="2291869900"/>
              </p:ext>
            </p:extLst>
          </p:nvPr>
        </p:nvGraphicFramePr>
        <p:xfrm>
          <a:off x="3822700" y="2672291"/>
          <a:ext cx="4320000" cy="2880000"/>
        </p:xfrm>
        <a:graphic>
          <a:graphicData uri="http://schemas.openxmlformats.org/drawingml/2006/table">
            <a:tbl>
              <a:tblPr firstRow="1" bandRow="1">
                <a:tableStyleId>{5C22544A-7EE6-4342-B048-85BDC9FD1C3A}</a:tableStyleId>
              </a:tblPr>
              <a:tblGrid>
                <a:gridCol w="2160000">
                  <a:extLst>
                    <a:ext uri="{9D8B030D-6E8A-4147-A177-3AD203B41FA5}">
                      <a16:colId xmlns:a16="http://schemas.microsoft.com/office/drawing/2014/main" val="20000"/>
                    </a:ext>
                  </a:extLst>
                </a:gridCol>
                <a:gridCol w="2160000">
                  <a:extLst>
                    <a:ext uri="{9D8B030D-6E8A-4147-A177-3AD203B41FA5}">
                      <a16:colId xmlns:a16="http://schemas.microsoft.com/office/drawing/2014/main" val="20001"/>
                    </a:ext>
                  </a:extLst>
                </a:gridCol>
              </a:tblGrid>
              <a:tr h="1440000">
                <a:tc>
                  <a:txBody>
                    <a:bodyPr/>
                    <a:lstStyle/>
                    <a:p>
                      <a:pPr algn="ctr"/>
                      <a:r>
                        <a:rPr lang="en-AU" sz="2400" i="1" dirty="0">
                          <a:solidFill>
                            <a:schemeClr val="bg2">
                              <a:lumMod val="50000"/>
                            </a:schemeClr>
                          </a:solidFill>
                          <a:effectLst>
                            <a:outerShdw blurRad="38100" dist="38100" dir="2700000" algn="tl">
                              <a:srgbClr val="000000">
                                <a:alpha val="43137"/>
                              </a:srgbClr>
                            </a:outerShdw>
                          </a:effectLst>
                        </a:rPr>
                        <a:t>Market Transaction</a:t>
                      </a:r>
                    </a:p>
                  </a:txBody>
                  <a:tcPr anchor="ctr">
                    <a:noFill/>
                  </a:tcPr>
                </a:tc>
                <a:tc>
                  <a:txBody>
                    <a:bodyPr/>
                    <a:lstStyle/>
                    <a:p>
                      <a:endParaRPr lang="en-AU" dirty="0"/>
                    </a:p>
                  </a:txBody>
                  <a:tcPr>
                    <a:noFill/>
                  </a:tcPr>
                </a:tc>
                <a:extLst>
                  <a:ext uri="{0D108BD9-81ED-4DB2-BD59-A6C34878D82A}">
                    <a16:rowId xmlns:a16="http://schemas.microsoft.com/office/drawing/2014/main" val="10000"/>
                  </a:ext>
                </a:extLst>
              </a:tr>
              <a:tr h="1440000">
                <a:tc>
                  <a:txBody>
                    <a:bodyPr/>
                    <a:lstStyle/>
                    <a:p>
                      <a:endParaRPr lang="en-AU" dirty="0"/>
                    </a:p>
                  </a:txBody>
                  <a:tcP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2400" b="1" i="1" dirty="0">
                          <a:solidFill>
                            <a:schemeClr val="bg2">
                              <a:lumMod val="50000"/>
                            </a:schemeClr>
                          </a:solidFill>
                          <a:effectLst>
                            <a:outerShdw blurRad="38100" dist="38100" dir="2700000" algn="tl">
                              <a:srgbClr val="000000">
                                <a:alpha val="43137"/>
                              </a:srgbClr>
                            </a:outerShdw>
                          </a:effectLst>
                        </a:rPr>
                        <a:t>Vertical integration</a:t>
                      </a:r>
                    </a:p>
                    <a:p>
                      <a:endParaRPr lang="en-AU" dirty="0"/>
                    </a:p>
                  </a:txBody>
                  <a:tcPr anchor="ctr">
                    <a:noFill/>
                  </a:tcPr>
                </a:tc>
                <a:extLst>
                  <a:ext uri="{0D108BD9-81ED-4DB2-BD59-A6C34878D82A}">
                    <a16:rowId xmlns:a16="http://schemas.microsoft.com/office/drawing/2014/main" val="10001"/>
                  </a:ext>
                </a:extLst>
              </a:tr>
            </a:tbl>
          </a:graphicData>
        </a:graphic>
      </p:graphicFrame>
      <p:sp>
        <p:nvSpPr>
          <p:cNvPr id="7" name="Right Arrow 6"/>
          <p:cNvSpPr/>
          <p:nvPr/>
        </p:nvSpPr>
        <p:spPr>
          <a:xfrm>
            <a:off x="3190875" y="1685925"/>
            <a:ext cx="5791200" cy="1400175"/>
          </a:xfrm>
          <a:prstGeom prst="rightArrow">
            <a:avLst/>
          </a:prstGeom>
          <a:solidFill>
            <a:schemeClr val="accent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TextBox 7"/>
          <p:cNvSpPr txBox="1"/>
          <p:nvPr/>
        </p:nvSpPr>
        <p:spPr>
          <a:xfrm>
            <a:off x="4276725" y="2206108"/>
            <a:ext cx="3124200" cy="369332"/>
          </a:xfrm>
          <a:prstGeom prst="rect">
            <a:avLst/>
          </a:prstGeom>
          <a:noFill/>
        </p:spPr>
        <p:txBody>
          <a:bodyPr wrap="square" rtlCol="0">
            <a:spAutoFit/>
          </a:bodyPr>
          <a:lstStyle/>
          <a:p>
            <a:pPr algn="ctr"/>
            <a:r>
              <a:rPr lang="en-AU" b="1" dirty="0">
                <a:solidFill>
                  <a:srgbClr val="002060"/>
                </a:solidFill>
              </a:rPr>
              <a:t>Uncertainty</a:t>
            </a:r>
          </a:p>
        </p:txBody>
      </p:sp>
      <p:sp>
        <p:nvSpPr>
          <p:cNvPr id="9" name="Right Arrow 8"/>
          <p:cNvSpPr/>
          <p:nvPr/>
        </p:nvSpPr>
        <p:spPr>
          <a:xfrm rot="5400000">
            <a:off x="1040605" y="3598071"/>
            <a:ext cx="3195640" cy="1400175"/>
          </a:xfrm>
          <a:prstGeom prst="rightArrow">
            <a:avLst/>
          </a:prstGeom>
          <a:solidFill>
            <a:schemeClr val="accent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TextBox 9"/>
          <p:cNvSpPr txBox="1"/>
          <p:nvPr/>
        </p:nvSpPr>
        <p:spPr>
          <a:xfrm rot="5400000">
            <a:off x="1076325" y="3920608"/>
            <a:ext cx="3124200" cy="369332"/>
          </a:xfrm>
          <a:prstGeom prst="rect">
            <a:avLst/>
          </a:prstGeom>
          <a:noFill/>
        </p:spPr>
        <p:txBody>
          <a:bodyPr wrap="square" rtlCol="0">
            <a:spAutoFit/>
          </a:bodyPr>
          <a:lstStyle/>
          <a:p>
            <a:pPr algn="ctr"/>
            <a:r>
              <a:rPr lang="en-AU" b="1" dirty="0">
                <a:solidFill>
                  <a:srgbClr val="002060"/>
                </a:solidFill>
              </a:rPr>
              <a:t>Asset Specificity</a:t>
            </a:r>
          </a:p>
        </p:txBody>
      </p:sp>
    </p:spTree>
    <p:extLst>
      <p:ext uri="{BB962C8B-B14F-4D97-AF65-F5344CB8AC3E}">
        <p14:creationId xmlns:p14="http://schemas.microsoft.com/office/powerpoint/2010/main" val="264509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left)">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animBg="1"/>
      <p:bldP spid="10"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solidFill>
                  <a:srgbClr val="002060"/>
                </a:solidFill>
              </a:rPr>
              <a:t>Vertical Integration vs. Long Term Contracts</a:t>
            </a:r>
            <a:endParaRPr lang="en-AU" b="1" i="1" dirty="0">
              <a:solidFill>
                <a:srgbClr val="002060"/>
              </a:solidFill>
            </a:endParaRPr>
          </a:p>
        </p:txBody>
      </p:sp>
      <p:sp>
        <p:nvSpPr>
          <p:cNvPr id="3" name="Content Placeholder 2"/>
          <p:cNvSpPr>
            <a:spLocks noGrp="1"/>
          </p:cNvSpPr>
          <p:nvPr>
            <p:ph idx="1"/>
          </p:nvPr>
        </p:nvSpPr>
        <p:spPr/>
        <p:txBody>
          <a:bodyPr>
            <a:normAutofit fontScale="85000" lnSpcReduction="10000"/>
          </a:bodyPr>
          <a:lstStyle/>
          <a:p>
            <a:pPr marL="355600" indent="-355600">
              <a:lnSpc>
                <a:spcPct val="120000"/>
              </a:lnSpc>
              <a:buClr>
                <a:srgbClr val="0070C0"/>
              </a:buClr>
              <a:buSzPct val="50000"/>
              <a:buFont typeface="Wingdings" panose="05000000000000000000" pitchFamily="2" charset="2"/>
              <a:buChar char="q"/>
            </a:pPr>
            <a:r>
              <a:rPr lang="en-AU" b="1" dirty="0">
                <a:solidFill>
                  <a:srgbClr val="FF0000"/>
                </a:solidFill>
              </a:rPr>
              <a:t>Asset Ownership</a:t>
            </a:r>
            <a:endParaRPr lang="en-AU" dirty="0"/>
          </a:p>
          <a:p>
            <a:pPr marL="355600" indent="-355600">
              <a:lnSpc>
                <a:spcPct val="120000"/>
              </a:lnSpc>
              <a:buClr>
                <a:srgbClr val="0070C0"/>
              </a:buClr>
              <a:buSzPct val="50000"/>
              <a:buFont typeface="Wingdings" panose="05000000000000000000" pitchFamily="2" charset="2"/>
              <a:buChar char="q"/>
            </a:pPr>
            <a:r>
              <a:rPr lang="en-AU" dirty="0"/>
              <a:t>The discussion above makes clear that hold up problems can cut both ways. </a:t>
            </a:r>
          </a:p>
          <a:p>
            <a:pPr marL="355600" indent="-355600">
              <a:lnSpc>
                <a:spcPct val="120000"/>
              </a:lnSpc>
              <a:buClr>
                <a:srgbClr val="0070C0"/>
              </a:buClr>
              <a:buSzPct val="50000"/>
              <a:buFont typeface="Wingdings" panose="05000000000000000000" pitchFamily="2" charset="2"/>
              <a:buChar char="q"/>
            </a:pPr>
            <a:r>
              <a:rPr lang="en-AU" dirty="0"/>
              <a:t>Effectively both </a:t>
            </a:r>
            <a:r>
              <a:rPr lang="en-AU" dirty="0" err="1"/>
              <a:t>AutoWorks</a:t>
            </a:r>
            <a:r>
              <a:rPr lang="en-AU" dirty="0"/>
              <a:t> and </a:t>
            </a:r>
            <a:r>
              <a:rPr lang="en-AU" dirty="0" err="1"/>
              <a:t>BodyCorp</a:t>
            </a:r>
            <a:r>
              <a:rPr lang="en-AU" dirty="0"/>
              <a:t> (or for that matter GM and Fisher Body) can act opportunistically in the even that there is a long-term, albeit incomplete, contract. </a:t>
            </a:r>
          </a:p>
          <a:p>
            <a:pPr marL="355600" indent="-355600">
              <a:lnSpc>
                <a:spcPct val="120000"/>
              </a:lnSpc>
              <a:buClr>
                <a:srgbClr val="0070C0"/>
              </a:buClr>
              <a:buSzPct val="50000"/>
              <a:buFont typeface="Wingdings" panose="05000000000000000000" pitchFamily="2" charset="2"/>
              <a:buChar char="q"/>
            </a:pPr>
            <a:r>
              <a:rPr lang="en-AU" dirty="0"/>
              <a:t>To resolve problems like those discussed above it is possible that </a:t>
            </a:r>
            <a:r>
              <a:rPr lang="en-AU" dirty="0" err="1"/>
              <a:t>AutoCorp</a:t>
            </a:r>
            <a:r>
              <a:rPr lang="en-AU" dirty="0"/>
              <a:t> buy </a:t>
            </a:r>
            <a:r>
              <a:rPr lang="en-AU" dirty="0" err="1"/>
              <a:t>BodyWorks</a:t>
            </a:r>
            <a:r>
              <a:rPr lang="en-AU" dirty="0"/>
              <a:t> or vice-versa, </a:t>
            </a:r>
            <a:r>
              <a:rPr lang="en-AU" dirty="0" err="1"/>
              <a:t>i.e</a:t>
            </a:r>
            <a:r>
              <a:rPr lang="en-AU" dirty="0"/>
              <a:t> there is vertical integration.</a:t>
            </a:r>
          </a:p>
          <a:p>
            <a:pPr marL="355600" indent="-355600">
              <a:lnSpc>
                <a:spcPct val="120000"/>
              </a:lnSpc>
              <a:buClr>
                <a:srgbClr val="0070C0"/>
              </a:buClr>
              <a:buSzPct val="50000"/>
              <a:buFont typeface="Wingdings" panose="05000000000000000000" pitchFamily="2" charset="2"/>
              <a:buChar char="q"/>
            </a:pPr>
            <a:r>
              <a:rPr lang="en-AU" dirty="0"/>
              <a:t>Does it matter which ownership structure arises?</a:t>
            </a:r>
          </a:p>
          <a:p>
            <a:pPr marL="0" indent="0" algn="ctr">
              <a:lnSpc>
                <a:spcPct val="120000"/>
              </a:lnSpc>
              <a:buClr>
                <a:srgbClr val="0070C0"/>
              </a:buClr>
              <a:buSzPct val="50000"/>
              <a:buNone/>
            </a:pPr>
            <a:r>
              <a:rPr lang="en-AU" b="1" i="1" dirty="0">
                <a:solidFill>
                  <a:srgbClr val="FF0000"/>
                </a:solidFill>
              </a:rPr>
              <a:t>Yes</a:t>
            </a:r>
          </a:p>
          <a:p>
            <a:pPr marL="361950" indent="0">
              <a:lnSpc>
                <a:spcPct val="120000"/>
              </a:lnSpc>
              <a:buClr>
                <a:srgbClr val="0070C0"/>
              </a:buClr>
              <a:buSzPct val="100000"/>
              <a:buNone/>
            </a:pPr>
            <a:endParaRPr lang="en-AU" i="1" dirty="0">
              <a:solidFill>
                <a:schemeClr val="bg2">
                  <a:lumMod val="50000"/>
                </a:schemeClr>
              </a:solidFill>
            </a:endParaRPr>
          </a:p>
          <a:p>
            <a:pPr marL="0" indent="0">
              <a:lnSpc>
                <a:spcPct val="120000"/>
              </a:lnSpc>
              <a:buClr>
                <a:srgbClr val="0070C0"/>
              </a:buClr>
              <a:buSzPct val="50000"/>
              <a:buNone/>
            </a:pPr>
            <a:endParaRPr lang="en-AU" dirty="0"/>
          </a:p>
          <a:p>
            <a:pPr marL="806450" indent="-447675">
              <a:lnSpc>
                <a:spcPct val="120000"/>
              </a:lnSpc>
              <a:buClr>
                <a:srgbClr val="0070C0"/>
              </a:buClr>
              <a:buSzPct val="50000"/>
              <a:buFont typeface="Wingdings" panose="05000000000000000000" pitchFamily="2" charset="2"/>
              <a:buChar char="v"/>
            </a:pPr>
            <a:endParaRPr lang="en-AU" i="1" dirty="0">
              <a:solidFill>
                <a:schemeClr val="bg2">
                  <a:lumMod val="50000"/>
                </a:schemeClr>
              </a:solidFill>
            </a:endParaRPr>
          </a:p>
          <a:p>
            <a:pPr marL="711200" indent="0">
              <a:buClr>
                <a:srgbClr val="0070C0"/>
              </a:buClr>
              <a:buSzPct val="50000"/>
              <a:buFont typeface="Wingdings" panose="05000000000000000000" pitchFamily="2" charset="2"/>
              <a:buChar char="v"/>
            </a:pPr>
            <a:endParaRPr lang="en-AU" dirty="0"/>
          </a:p>
          <a:p>
            <a:pPr marL="711200" indent="0">
              <a:buClr>
                <a:srgbClr val="0070C0"/>
              </a:buClr>
              <a:buSzPct val="50000"/>
              <a:buFont typeface="Wingdings" panose="05000000000000000000" pitchFamily="2" charset="2"/>
              <a:buChar char="v"/>
            </a:pPr>
            <a:endParaRPr lang="en-AU" dirty="0"/>
          </a:p>
          <a:p>
            <a:pPr marL="0" indent="0">
              <a:buClr>
                <a:srgbClr val="0070C0"/>
              </a:buClr>
              <a:buSzPct val="50000"/>
              <a:buNone/>
            </a:pPr>
            <a:endParaRPr lang="en-AU"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34</a:t>
            </a:fld>
            <a:endParaRPr lang="en-AU"/>
          </a:p>
        </p:txBody>
      </p:sp>
    </p:spTree>
    <p:extLst>
      <p:ext uri="{BB962C8B-B14F-4D97-AF65-F5344CB8AC3E}">
        <p14:creationId xmlns:p14="http://schemas.microsoft.com/office/powerpoint/2010/main" val="438366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solidFill>
                  <a:srgbClr val="002060"/>
                </a:solidFill>
              </a:rPr>
              <a:t>Asset Ownership – why it matters….</a:t>
            </a:r>
            <a:endParaRPr lang="en-AU" b="1" i="1" dirty="0">
              <a:solidFill>
                <a:srgbClr val="002060"/>
              </a:solidFill>
            </a:endParaRPr>
          </a:p>
        </p:txBody>
      </p:sp>
      <p:sp>
        <p:nvSpPr>
          <p:cNvPr id="3" name="Content Placeholder 2"/>
          <p:cNvSpPr>
            <a:spLocks noGrp="1"/>
          </p:cNvSpPr>
          <p:nvPr>
            <p:ph idx="1"/>
          </p:nvPr>
        </p:nvSpPr>
        <p:spPr/>
        <p:txBody>
          <a:bodyPr>
            <a:normAutofit/>
          </a:bodyPr>
          <a:lstStyle/>
          <a:p>
            <a:pPr marL="355600" indent="-355600">
              <a:lnSpc>
                <a:spcPct val="120000"/>
              </a:lnSpc>
              <a:buClr>
                <a:srgbClr val="0070C0"/>
              </a:buClr>
              <a:buSzPct val="50000"/>
              <a:buFont typeface="Wingdings" panose="05000000000000000000" pitchFamily="2" charset="2"/>
              <a:buChar char="q"/>
            </a:pPr>
            <a:r>
              <a:rPr lang="en-AU" dirty="0"/>
              <a:t>Consider how ownership structures might impact on investment incentives, i.e. effort …</a:t>
            </a:r>
          </a:p>
          <a:p>
            <a:pPr marL="355600" indent="-355600">
              <a:lnSpc>
                <a:spcPct val="120000"/>
              </a:lnSpc>
              <a:buClr>
                <a:srgbClr val="0070C0"/>
              </a:buClr>
              <a:buSzPct val="50000"/>
              <a:buFont typeface="Wingdings" panose="05000000000000000000" pitchFamily="2" charset="2"/>
              <a:buChar char="q"/>
            </a:pPr>
            <a:r>
              <a:rPr lang="en-AU" dirty="0"/>
              <a:t>To do this we will use a different example…</a:t>
            </a:r>
          </a:p>
          <a:p>
            <a:pPr marL="355600" indent="-355600">
              <a:lnSpc>
                <a:spcPct val="120000"/>
              </a:lnSpc>
              <a:buClr>
                <a:srgbClr val="0070C0"/>
              </a:buClr>
              <a:buSzPct val="50000"/>
              <a:buFont typeface="Wingdings" panose="05000000000000000000" pitchFamily="2" charset="2"/>
              <a:buChar char="q"/>
            </a:pPr>
            <a:r>
              <a:rPr lang="en-AU" dirty="0"/>
              <a:t>AGT manufactures modems. CCC makes an important input (circuit boards) for AGT.</a:t>
            </a:r>
          </a:p>
          <a:p>
            <a:pPr marL="355600" indent="-355600">
              <a:lnSpc>
                <a:spcPct val="120000"/>
              </a:lnSpc>
              <a:buClr>
                <a:srgbClr val="0070C0"/>
              </a:buClr>
              <a:buSzPct val="50000"/>
              <a:buFont typeface="Wingdings" panose="05000000000000000000" pitchFamily="2" charset="2"/>
              <a:buChar char="q"/>
            </a:pPr>
            <a:r>
              <a:rPr lang="en-AU" dirty="0"/>
              <a:t>Assume AGT is CCC’s only customer and the sole supplier for AGT.</a:t>
            </a:r>
          </a:p>
          <a:p>
            <a:pPr marL="1619250" indent="0">
              <a:lnSpc>
                <a:spcPct val="120000"/>
              </a:lnSpc>
              <a:buClr>
                <a:srgbClr val="0070C0"/>
              </a:buClr>
              <a:buSzPct val="50000"/>
              <a:buNone/>
            </a:pPr>
            <a:endParaRPr lang="en-AU" b="0" i="1" dirty="0"/>
          </a:p>
          <a:p>
            <a:pPr marL="1619250" indent="0">
              <a:lnSpc>
                <a:spcPct val="120000"/>
              </a:lnSpc>
              <a:buClr>
                <a:srgbClr val="0070C0"/>
              </a:buClr>
              <a:buSzPct val="50000"/>
              <a:buNone/>
            </a:pPr>
            <a:endParaRPr lang="en-AU" i="1" dirty="0">
              <a:solidFill>
                <a:schemeClr val="bg2">
                  <a:lumMod val="50000"/>
                </a:schemeClr>
              </a:solidFill>
            </a:endParaRPr>
          </a:p>
          <a:p>
            <a:pPr marL="361950" indent="0">
              <a:lnSpc>
                <a:spcPct val="120000"/>
              </a:lnSpc>
              <a:buClr>
                <a:srgbClr val="0070C0"/>
              </a:buClr>
              <a:buSzPct val="50000"/>
              <a:buNone/>
            </a:pPr>
            <a:endParaRPr lang="en-AU" i="1" dirty="0">
              <a:solidFill>
                <a:schemeClr val="bg2">
                  <a:lumMod val="50000"/>
                </a:schemeClr>
              </a:solidFill>
            </a:endParaRPr>
          </a:p>
          <a:p>
            <a:pPr marL="361950" indent="0">
              <a:lnSpc>
                <a:spcPct val="120000"/>
              </a:lnSpc>
              <a:buClr>
                <a:srgbClr val="0070C0"/>
              </a:buClr>
              <a:buSzPct val="100000"/>
              <a:buNone/>
            </a:pPr>
            <a:endParaRPr lang="en-AU" i="1" dirty="0">
              <a:solidFill>
                <a:schemeClr val="bg2">
                  <a:lumMod val="50000"/>
                </a:schemeClr>
              </a:solidFill>
            </a:endParaRPr>
          </a:p>
          <a:p>
            <a:pPr marL="0" indent="0">
              <a:lnSpc>
                <a:spcPct val="120000"/>
              </a:lnSpc>
              <a:buClr>
                <a:srgbClr val="0070C0"/>
              </a:buClr>
              <a:buSzPct val="50000"/>
              <a:buNone/>
            </a:pPr>
            <a:endParaRPr lang="en-AU" dirty="0"/>
          </a:p>
          <a:p>
            <a:pPr marL="806450" indent="-447675">
              <a:lnSpc>
                <a:spcPct val="120000"/>
              </a:lnSpc>
              <a:buClr>
                <a:srgbClr val="0070C0"/>
              </a:buClr>
              <a:buSzPct val="50000"/>
              <a:buFont typeface="Wingdings" panose="05000000000000000000" pitchFamily="2" charset="2"/>
              <a:buChar char="v"/>
            </a:pPr>
            <a:endParaRPr lang="en-AU" i="1" dirty="0">
              <a:solidFill>
                <a:schemeClr val="bg2">
                  <a:lumMod val="50000"/>
                </a:schemeClr>
              </a:solidFill>
            </a:endParaRPr>
          </a:p>
          <a:p>
            <a:pPr marL="711200" indent="0">
              <a:buClr>
                <a:srgbClr val="0070C0"/>
              </a:buClr>
              <a:buSzPct val="50000"/>
              <a:buFont typeface="Wingdings" panose="05000000000000000000" pitchFamily="2" charset="2"/>
              <a:buChar char="v"/>
            </a:pPr>
            <a:endParaRPr lang="en-AU" dirty="0"/>
          </a:p>
          <a:p>
            <a:pPr marL="711200" indent="0">
              <a:buClr>
                <a:srgbClr val="0070C0"/>
              </a:buClr>
              <a:buSzPct val="50000"/>
              <a:buFont typeface="Wingdings" panose="05000000000000000000" pitchFamily="2" charset="2"/>
              <a:buChar char="v"/>
            </a:pPr>
            <a:endParaRPr lang="en-AU" dirty="0"/>
          </a:p>
          <a:p>
            <a:pPr marL="0" indent="0">
              <a:buClr>
                <a:srgbClr val="0070C0"/>
              </a:buClr>
              <a:buSzPct val="50000"/>
              <a:buNone/>
            </a:pPr>
            <a:endParaRPr lang="en-AU"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35</a:t>
            </a:fld>
            <a:endParaRPr lang="en-AU"/>
          </a:p>
        </p:txBody>
      </p:sp>
    </p:spTree>
    <p:extLst>
      <p:ext uri="{BB962C8B-B14F-4D97-AF65-F5344CB8AC3E}">
        <p14:creationId xmlns:p14="http://schemas.microsoft.com/office/powerpoint/2010/main" val="2832933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solidFill>
                  <a:srgbClr val="002060"/>
                </a:solidFill>
              </a:rPr>
              <a:t>Asset Ownership – why it matters….</a:t>
            </a:r>
            <a:endParaRPr lang="en-AU" b="1" i="1" dirty="0">
              <a:solidFill>
                <a:srgbClr val="00206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85000" lnSpcReduction="20000"/>
              </a:bodyPr>
              <a:lstStyle/>
              <a:p>
                <a:pPr marL="355600" indent="-355600">
                  <a:lnSpc>
                    <a:spcPct val="120000"/>
                  </a:lnSpc>
                  <a:buClr>
                    <a:srgbClr val="0070C0"/>
                  </a:buClr>
                  <a:buSzPct val="50000"/>
                  <a:buFont typeface="Wingdings" panose="05000000000000000000" pitchFamily="2" charset="2"/>
                  <a:buChar char="q"/>
                </a:pPr>
                <a:r>
                  <a:rPr lang="en-AU" dirty="0"/>
                  <a:t>Further, assume…</a:t>
                </a:r>
              </a:p>
              <a:p>
                <a:pPr marL="714375" indent="-352425">
                  <a:lnSpc>
                    <a:spcPct val="120000"/>
                  </a:lnSpc>
                  <a:buClr>
                    <a:srgbClr val="0070C0"/>
                  </a:buClr>
                  <a:buSzPct val="50000"/>
                  <a:buFont typeface="Wingdings" panose="05000000000000000000" pitchFamily="2" charset="2"/>
                  <a:buChar char="v"/>
                </a:pPr>
                <a:r>
                  <a:rPr lang="en-AU" i="1" dirty="0">
                    <a:solidFill>
                      <a:schemeClr val="bg2">
                        <a:lumMod val="50000"/>
                      </a:schemeClr>
                    </a:solidFill>
                  </a:rPr>
                  <a:t>Circuit boards are firm specific – they cannot be used by other manufacturers.</a:t>
                </a:r>
              </a:p>
              <a:p>
                <a:pPr marL="714375" indent="-352425">
                  <a:lnSpc>
                    <a:spcPct val="120000"/>
                  </a:lnSpc>
                  <a:buClr>
                    <a:srgbClr val="0070C0"/>
                  </a:buClr>
                  <a:buSzPct val="50000"/>
                  <a:buFont typeface="Wingdings" panose="05000000000000000000" pitchFamily="2" charset="2"/>
                  <a:buChar char="v"/>
                </a:pPr>
                <a:r>
                  <a:rPr lang="en-AU" i="1" dirty="0">
                    <a:solidFill>
                      <a:schemeClr val="bg2">
                        <a:lumMod val="50000"/>
                      </a:schemeClr>
                    </a:solidFill>
                  </a:rPr>
                  <a:t>Assume that there is an opportunity to redesign the circuit boards.</a:t>
                </a:r>
              </a:p>
              <a:p>
                <a:pPr marL="714375" indent="-352425">
                  <a:lnSpc>
                    <a:spcPct val="120000"/>
                  </a:lnSpc>
                  <a:buClr>
                    <a:srgbClr val="0070C0"/>
                  </a:buClr>
                  <a:buSzPct val="50000"/>
                  <a:buFont typeface="Wingdings" panose="05000000000000000000" pitchFamily="2" charset="2"/>
                  <a:buChar char="v"/>
                </a:pPr>
                <a:r>
                  <a:rPr lang="en-AU" i="1" dirty="0">
                    <a:solidFill>
                      <a:schemeClr val="bg2">
                        <a:lumMod val="50000"/>
                      </a:schemeClr>
                    </a:solidFill>
                  </a:rPr>
                  <a:t>If circuit boards are redesigned, the payoff to AGT is 20 or 40 (in the latter case they may make the modem better). The cost to CCC is 10 or 30.</a:t>
                </a:r>
              </a:p>
              <a:p>
                <a:pPr marL="714375" indent="-352425">
                  <a:lnSpc>
                    <a:spcPct val="120000"/>
                  </a:lnSpc>
                  <a:buClr>
                    <a:srgbClr val="0070C0"/>
                  </a:buClr>
                  <a:buSzPct val="50000"/>
                  <a:buFont typeface="Wingdings" panose="05000000000000000000" pitchFamily="2" charset="2"/>
                  <a:buChar char="v"/>
                </a:pPr>
                <a:r>
                  <a:rPr lang="en-AU" i="1" dirty="0">
                    <a:solidFill>
                      <a:schemeClr val="bg2">
                        <a:lumMod val="50000"/>
                      </a:schemeClr>
                    </a:solidFill>
                  </a:rPr>
                  <a:t>The likelihood of the high or low benefit (or cost) is determined by effort.</a:t>
                </a:r>
              </a:p>
              <a:p>
                <a:pPr marL="714375" indent="-352425">
                  <a:lnSpc>
                    <a:spcPct val="120000"/>
                  </a:lnSpc>
                  <a:buClr>
                    <a:srgbClr val="0070C0"/>
                  </a:buClr>
                  <a:buSzPct val="50000"/>
                  <a:buFont typeface="Wingdings" panose="05000000000000000000" pitchFamily="2" charset="2"/>
                  <a:buChar char="v"/>
                </a:pPr>
                <a:r>
                  <a:rPr lang="en-AU" i="1" dirty="0">
                    <a:solidFill>
                      <a:schemeClr val="bg2">
                        <a:lumMod val="50000"/>
                      </a:schemeClr>
                    </a:solidFill>
                  </a:rPr>
                  <a:t>Let:</a:t>
                </a:r>
              </a:p>
              <a:p>
                <a:pPr marL="1619250" indent="0">
                  <a:lnSpc>
                    <a:spcPct val="120000"/>
                  </a:lnSpc>
                  <a:buClr>
                    <a:srgbClr val="0070C0"/>
                  </a:buClr>
                  <a:buSzPct val="50000"/>
                  <a:buNone/>
                </a:pPr>
                <a14:m>
                  <m:oMathPara xmlns:m="http://schemas.openxmlformats.org/officeDocument/2006/math">
                    <m:oMathParaPr>
                      <m:jc m:val="left"/>
                    </m:oMathParaPr>
                    <m:oMath xmlns:m="http://schemas.openxmlformats.org/officeDocument/2006/math">
                      <m:r>
                        <a:rPr lang="en-AU" b="0" i="1" smtClean="0">
                          <a:latin typeface="Cambria Math"/>
                        </a:rPr>
                        <m:t>𝑥</m:t>
                      </m:r>
                      <m:r>
                        <a:rPr lang="en-AU" i="1">
                          <a:latin typeface="Cambria Math"/>
                        </a:rPr>
                        <m:t>=</m:t>
                      </m:r>
                      <m:r>
                        <a:rPr lang="en-AU" b="0" i="1" smtClean="0">
                          <a:latin typeface="Cambria Math"/>
                        </a:rPr>
                        <m:t>𝑝𝑟𝑜𝑏</m:t>
                      </m:r>
                      <m:r>
                        <a:rPr lang="en-AU" b="0" i="1" smtClean="0">
                          <a:latin typeface="Cambria Math"/>
                        </a:rPr>
                        <m:t>. </m:t>
                      </m:r>
                      <m:r>
                        <a:rPr lang="en-AU" b="0" i="1" smtClean="0">
                          <a:latin typeface="Cambria Math"/>
                        </a:rPr>
                        <m:t>𝑏𝑒𝑛𝑒𝑓𝑖𝑡</m:t>
                      </m:r>
                      <m:r>
                        <a:rPr lang="en-AU" b="0" i="1" smtClean="0">
                          <a:latin typeface="Cambria Math"/>
                        </a:rPr>
                        <m:t> </m:t>
                      </m:r>
                      <m:r>
                        <a:rPr lang="en-AU" b="0" i="1" smtClean="0">
                          <a:latin typeface="Cambria Math"/>
                        </a:rPr>
                        <m:t>𝑒𝑞𝑢𝑎𝑙𝑠</m:t>
                      </m:r>
                      <m:r>
                        <a:rPr lang="en-AU" b="0" i="1" smtClean="0">
                          <a:latin typeface="Cambria Math"/>
                        </a:rPr>
                        <m:t> 40  </m:t>
                      </m:r>
                      <m:r>
                        <a:rPr lang="en-AU" b="0" i="1" smtClean="0">
                          <a:latin typeface="Cambria Math"/>
                        </a:rPr>
                        <m:t>𝑤h𝑒𝑟𝑒</m:t>
                      </m:r>
                      <m:r>
                        <a:rPr lang="en-AU" b="0" i="1" smtClean="0">
                          <a:latin typeface="Cambria Math"/>
                        </a:rPr>
                        <m:t> </m:t>
                      </m:r>
                      <m:r>
                        <a:rPr lang="en-AU" b="0" i="1" smtClean="0">
                          <a:latin typeface="Cambria Math"/>
                        </a:rPr>
                        <m:t>𝑐𝑜𝑠𝑡</m:t>
                      </m:r>
                      <m:r>
                        <a:rPr lang="en-AU" b="0" i="1" smtClean="0">
                          <a:latin typeface="Cambria Math"/>
                        </a:rPr>
                        <m:t> </m:t>
                      </m:r>
                      <m:r>
                        <a:rPr lang="en-AU" b="0" i="1" smtClean="0">
                          <a:latin typeface="Cambria Math"/>
                        </a:rPr>
                        <m:t>𝑒𝑓𝑓𝑜𝑟𝑡</m:t>
                      </m:r>
                      <m:r>
                        <a:rPr lang="en-AU" b="0" i="1" smtClean="0">
                          <a:latin typeface="Cambria Math"/>
                        </a:rPr>
                        <m:t> </m:t>
                      </m:r>
                      <m:r>
                        <a:rPr lang="en-AU" b="0" i="1" smtClean="0">
                          <a:latin typeface="Cambria Math"/>
                        </a:rPr>
                        <m:t>𝑒𝑞𝑢𝑎𝑙𝑠</m:t>
                      </m:r>
                      <m:r>
                        <a:rPr lang="en-AU" b="0" i="1" smtClean="0">
                          <a:latin typeface="Cambria Math"/>
                        </a:rPr>
                        <m:t> 10</m:t>
                      </m:r>
                      <m:sSup>
                        <m:sSupPr>
                          <m:ctrlPr>
                            <a:rPr lang="en-AU" b="0" i="1" smtClean="0">
                              <a:latin typeface="Cambria Math" panose="02040503050406030204" pitchFamily="18" charset="0"/>
                            </a:rPr>
                          </m:ctrlPr>
                        </m:sSupPr>
                        <m:e>
                          <m:r>
                            <a:rPr lang="en-AU" b="0" i="1" smtClean="0">
                              <a:latin typeface="Cambria Math"/>
                            </a:rPr>
                            <m:t>𝑥</m:t>
                          </m:r>
                        </m:e>
                        <m:sup>
                          <m:r>
                            <a:rPr lang="en-AU" b="0" i="1" smtClean="0">
                              <a:latin typeface="Cambria Math"/>
                            </a:rPr>
                            <m:t>2</m:t>
                          </m:r>
                        </m:sup>
                      </m:sSup>
                    </m:oMath>
                  </m:oMathPara>
                </a14:m>
                <a:endParaRPr lang="en-AU" b="0" i="1" dirty="0"/>
              </a:p>
              <a:p>
                <a:pPr marL="1619250" indent="0">
                  <a:lnSpc>
                    <a:spcPct val="120000"/>
                  </a:lnSpc>
                  <a:buClr>
                    <a:srgbClr val="0070C0"/>
                  </a:buClr>
                  <a:buSzPct val="50000"/>
                  <a:buNone/>
                </a:pPr>
                <a14:m>
                  <m:oMathPara xmlns:m="http://schemas.openxmlformats.org/officeDocument/2006/math">
                    <m:oMathParaPr>
                      <m:jc m:val="left"/>
                    </m:oMathParaPr>
                    <m:oMath xmlns:m="http://schemas.openxmlformats.org/officeDocument/2006/math">
                      <m:r>
                        <a:rPr lang="en-AU" b="0" i="1" smtClean="0">
                          <a:latin typeface="Cambria Math"/>
                        </a:rPr>
                        <m:t>𝑦</m:t>
                      </m:r>
                      <m:r>
                        <a:rPr lang="en-AU" i="1">
                          <a:latin typeface="Cambria Math"/>
                        </a:rPr>
                        <m:t>=</m:t>
                      </m:r>
                      <m:r>
                        <a:rPr lang="en-AU" i="1">
                          <a:latin typeface="Cambria Math"/>
                        </a:rPr>
                        <m:t>𝑝𝑟𝑜𝑏</m:t>
                      </m:r>
                      <m:r>
                        <a:rPr lang="en-AU" i="1">
                          <a:latin typeface="Cambria Math"/>
                        </a:rPr>
                        <m:t>. </m:t>
                      </m:r>
                      <m:r>
                        <a:rPr lang="en-AU" b="0" i="1" smtClean="0">
                          <a:latin typeface="Cambria Math"/>
                        </a:rPr>
                        <m:t>𝑐𝑜𝑠𝑡</m:t>
                      </m:r>
                      <m:r>
                        <a:rPr lang="en-AU" i="1">
                          <a:latin typeface="Cambria Math"/>
                        </a:rPr>
                        <m:t> </m:t>
                      </m:r>
                      <m:r>
                        <a:rPr lang="en-AU" i="1">
                          <a:latin typeface="Cambria Math"/>
                        </a:rPr>
                        <m:t>𝑒𝑞𝑢𝑎𝑙𝑠</m:t>
                      </m:r>
                      <m:r>
                        <a:rPr lang="en-AU" i="1">
                          <a:latin typeface="Cambria Math"/>
                        </a:rPr>
                        <m:t> 10 </m:t>
                      </m:r>
                      <m:r>
                        <a:rPr lang="en-AU" b="0" i="1" smtClean="0">
                          <a:latin typeface="Cambria Math"/>
                        </a:rPr>
                        <m:t>𝑤h𝑒𝑟𝑒</m:t>
                      </m:r>
                      <m:r>
                        <a:rPr lang="en-AU" b="0" i="1" smtClean="0">
                          <a:latin typeface="Cambria Math"/>
                        </a:rPr>
                        <m:t> </m:t>
                      </m:r>
                      <m:r>
                        <a:rPr lang="en-AU" i="1">
                          <a:latin typeface="Cambria Math"/>
                        </a:rPr>
                        <m:t>𝑐𝑜𝑠𝑡</m:t>
                      </m:r>
                      <m:r>
                        <a:rPr lang="en-AU" i="1">
                          <a:latin typeface="Cambria Math"/>
                        </a:rPr>
                        <m:t> </m:t>
                      </m:r>
                      <m:r>
                        <a:rPr lang="en-AU" i="1">
                          <a:latin typeface="Cambria Math"/>
                        </a:rPr>
                        <m:t>𝑒𝑓𝑓𝑜𝑟𝑡</m:t>
                      </m:r>
                      <m:r>
                        <a:rPr lang="en-AU" i="1">
                          <a:latin typeface="Cambria Math"/>
                        </a:rPr>
                        <m:t> </m:t>
                      </m:r>
                      <m:r>
                        <a:rPr lang="en-AU" i="1">
                          <a:latin typeface="Cambria Math"/>
                        </a:rPr>
                        <m:t>𝑒𝑞𝑢𝑎𝑙𝑠</m:t>
                      </m:r>
                      <m:r>
                        <a:rPr lang="en-AU" i="1">
                          <a:latin typeface="Cambria Math"/>
                        </a:rPr>
                        <m:t> 10</m:t>
                      </m:r>
                      <m:sSup>
                        <m:sSupPr>
                          <m:ctrlPr>
                            <a:rPr lang="en-AU" i="1">
                              <a:latin typeface="Cambria Math" panose="02040503050406030204" pitchFamily="18" charset="0"/>
                            </a:rPr>
                          </m:ctrlPr>
                        </m:sSupPr>
                        <m:e>
                          <m:r>
                            <a:rPr lang="en-AU" b="0" i="1" smtClean="0">
                              <a:latin typeface="Cambria Math"/>
                            </a:rPr>
                            <m:t>𝑦</m:t>
                          </m:r>
                        </m:e>
                        <m:sup>
                          <m:r>
                            <a:rPr lang="en-AU" i="1">
                              <a:latin typeface="Cambria Math"/>
                            </a:rPr>
                            <m:t>2</m:t>
                          </m:r>
                        </m:sup>
                      </m:sSup>
                    </m:oMath>
                  </m:oMathPara>
                </a14:m>
                <a:endParaRPr lang="en-AU" i="1" dirty="0"/>
              </a:p>
              <a:p>
                <a:pPr marL="1619250" indent="0">
                  <a:lnSpc>
                    <a:spcPct val="120000"/>
                  </a:lnSpc>
                  <a:buClr>
                    <a:srgbClr val="0070C0"/>
                  </a:buClr>
                  <a:buSzPct val="50000"/>
                  <a:buNone/>
                </a:pPr>
                <a:endParaRPr lang="en-AU" b="0" i="1" dirty="0"/>
              </a:p>
              <a:p>
                <a:pPr marL="1619250" indent="0">
                  <a:lnSpc>
                    <a:spcPct val="120000"/>
                  </a:lnSpc>
                  <a:buClr>
                    <a:srgbClr val="0070C0"/>
                  </a:buClr>
                  <a:buSzPct val="50000"/>
                  <a:buNone/>
                </a:pPr>
                <a:endParaRPr lang="en-AU" i="1" dirty="0">
                  <a:solidFill>
                    <a:schemeClr val="bg2">
                      <a:lumMod val="50000"/>
                    </a:schemeClr>
                  </a:solidFill>
                </a:endParaRPr>
              </a:p>
              <a:p>
                <a:pPr marL="361950" indent="0">
                  <a:lnSpc>
                    <a:spcPct val="120000"/>
                  </a:lnSpc>
                  <a:buClr>
                    <a:srgbClr val="0070C0"/>
                  </a:buClr>
                  <a:buSzPct val="50000"/>
                  <a:buNone/>
                </a:pPr>
                <a:endParaRPr lang="en-AU" i="1" dirty="0">
                  <a:solidFill>
                    <a:schemeClr val="bg2">
                      <a:lumMod val="50000"/>
                    </a:schemeClr>
                  </a:solidFill>
                </a:endParaRPr>
              </a:p>
              <a:p>
                <a:pPr marL="361950" indent="0">
                  <a:lnSpc>
                    <a:spcPct val="120000"/>
                  </a:lnSpc>
                  <a:buClr>
                    <a:srgbClr val="0070C0"/>
                  </a:buClr>
                  <a:buSzPct val="100000"/>
                  <a:buNone/>
                </a:pPr>
                <a:endParaRPr lang="en-AU" i="1" dirty="0">
                  <a:solidFill>
                    <a:schemeClr val="bg2">
                      <a:lumMod val="50000"/>
                    </a:schemeClr>
                  </a:solidFill>
                </a:endParaRPr>
              </a:p>
              <a:p>
                <a:pPr marL="0" indent="0">
                  <a:lnSpc>
                    <a:spcPct val="120000"/>
                  </a:lnSpc>
                  <a:buClr>
                    <a:srgbClr val="0070C0"/>
                  </a:buClr>
                  <a:buSzPct val="50000"/>
                  <a:buNone/>
                </a:pPr>
                <a:endParaRPr lang="en-AU" dirty="0"/>
              </a:p>
              <a:p>
                <a:pPr marL="806450" indent="-447675">
                  <a:lnSpc>
                    <a:spcPct val="120000"/>
                  </a:lnSpc>
                  <a:buClr>
                    <a:srgbClr val="0070C0"/>
                  </a:buClr>
                  <a:buSzPct val="50000"/>
                  <a:buFont typeface="Wingdings" panose="05000000000000000000" pitchFamily="2" charset="2"/>
                  <a:buChar char="v"/>
                </a:pPr>
                <a:endParaRPr lang="en-AU" i="1" dirty="0">
                  <a:solidFill>
                    <a:schemeClr val="bg2">
                      <a:lumMod val="50000"/>
                    </a:schemeClr>
                  </a:solidFill>
                </a:endParaRPr>
              </a:p>
              <a:p>
                <a:pPr marL="711200" indent="0">
                  <a:buClr>
                    <a:srgbClr val="0070C0"/>
                  </a:buClr>
                  <a:buSzPct val="50000"/>
                  <a:buFont typeface="Wingdings" panose="05000000000000000000" pitchFamily="2" charset="2"/>
                  <a:buChar char="v"/>
                </a:pPr>
                <a:endParaRPr lang="en-AU" dirty="0"/>
              </a:p>
              <a:p>
                <a:pPr marL="711200" indent="0">
                  <a:buClr>
                    <a:srgbClr val="0070C0"/>
                  </a:buClr>
                  <a:buSzPct val="50000"/>
                  <a:buFont typeface="Wingdings" panose="05000000000000000000" pitchFamily="2" charset="2"/>
                  <a:buChar char="v"/>
                </a:pPr>
                <a:endParaRPr lang="en-AU" dirty="0"/>
              </a:p>
              <a:p>
                <a:pPr marL="0" indent="0">
                  <a:buClr>
                    <a:srgbClr val="0070C0"/>
                  </a:buClr>
                  <a:buSzPct val="50000"/>
                  <a:buNone/>
                </a:pPr>
                <a:endParaRPr lang="en-AU" i="1" dirty="0">
                  <a:solidFill>
                    <a:schemeClr val="bg2">
                      <a:lumMod val="50000"/>
                    </a:schemeClr>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t="-1120" r="-464"/>
                </a:stretch>
              </a:blipFill>
            </p:spPr>
            <p:txBody>
              <a:bodyPr/>
              <a:lstStyle/>
              <a:p>
                <a:r>
                  <a:rPr lang="en-AU">
                    <a:noFill/>
                  </a:rPr>
                  <a:t> </a:t>
                </a:r>
              </a:p>
            </p:txBody>
          </p:sp>
        </mc:Fallback>
      </mc:AlternateContent>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36</a:t>
            </a:fld>
            <a:endParaRPr lang="en-AU"/>
          </a:p>
        </p:txBody>
      </p:sp>
    </p:spTree>
    <p:extLst>
      <p:ext uri="{BB962C8B-B14F-4D97-AF65-F5344CB8AC3E}">
        <p14:creationId xmlns:p14="http://schemas.microsoft.com/office/powerpoint/2010/main" val="2982484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solidFill>
                  <a:srgbClr val="002060"/>
                </a:solidFill>
              </a:rPr>
              <a:t>Asset Ownership – why it matters….</a:t>
            </a:r>
            <a:endParaRPr lang="en-AU" b="1" i="1" dirty="0">
              <a:solidFill>
                <a:srgbClr val="00206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355600" indent="-355600">
                  <a:lnSpc>
                    <a:spcPct val="120000"/>
                  </a:lnSpc>
                  <a:buClr>
                    <a:srgbClr val="0070C0"/>
                  </a:buClr>
                  <a:buSzPct val="50000"/>
                  <a:buFont typeface="Wingdings" panose="05000000000000000000" pitchFamily="2" charset="2"/>
                  <a:buChar char="q"/>
                </a:pPr>
                <a:r>
                  <a:rPr lang="en-AU" dirty="0"/>
                  <a:t>So it is important to understand what is happening here.</a:t>
                </a:r>
              </a:p>
              <a:p>
                <a:pPr marL="355600" indent="-355600">
                  <a:lnSpc>
                    <a:spcPct val="120000"/>
                  </a:lnSpc>
                  <a:buClr>
                    <a:srgbClr val="0070C0"/>
                  </a:buClr>
                  <a:buSzPct val="50000"/>
                  <a:buFont typeface="Wingdings" panose="05000000000000000000" pitchFamily="2" charset="2"/>
                  <a:buChar char="q"/>
                </a:pPr>
                <a:r>
                  <a:rPr lang="en-AU" dirty="0"/>
                  <a:t>The outcome depends on the effort of the </a:t>
                </a:r>
                <a:r>
                  <a:rPr lang="en-AU" b="1" i="1" dirty="0">
                    <a:solidFill>
                      <a:srgbClr val="FF0000"/>
                    </a:solidFill>
                  </a:rPr>
                  <a:t>two</a:t>
                </a:r>
                <a:r>
                  <a:rPr lang="en-AU" dirty="0">
                    <a:solidFill>
                      <a:srgbClr val="FF0000"/>
                    </a:solidFill>
                  </a:rPr>
                  <a:t> </a:t>
                </a:r>
                <a:r>
                  <a:rPr lang="en-AU" dirty="0"/>
                  <a:t>firms.</a:t>
                </a:r>
              </a:p>
              <a:p>
                <a:pPr marL="355600" indent="-355600">
                  <a:lnSpc>
                    <a:spcPct val="120000"/>
                  </a:lnSpc>
                  <a:buClr>
                    <a:srgbClr val="0070C0"/>
                  </a:buClr>
                  <a:buSzPct val="50000"/>
                  <a:buFont typeface="Wingdings" panose="05000000000000000000" pitchFamily="2" charset="2"/>
                  <a:buChar char="q"/>
                </a:pPr>
                <a:r>
                  <a:rPr lang="en-AU" dirty="0"/>
                  <a:t>If CCC puts in lots of effort then the cost is likely to be lower.</a:t>
                </a:r>
              </a:p>
              <a:p>
                <a:pPr marL="355600" indent="-355600">
                  <a:lnSpc>
                    <a:spcPct val="120000"/>
                  </a:lnSpc>
                  <a:buClr>
                    <a:srgbClr val="0070C0"/>
                  </a:buClr>
                  <a:buSzPct val="50000"/>
                  <a:buFont typeface="Wingdings" panose="05000000000000000000" pitchFamily="2" charset="2"/>
                  <a:buChar char="q"/>
                </a:pPr>
                <a:r>
                  <a:rPr lang="en-AU" dirty="0"/>
                  <a:t>Likewise, if AGT puts in lots of effort in the redesign of the circuit the benefits from the improved circuit is likely to be higher.</a:t>
                </a:r>
              </a:p>
              <a:p>
                <a:pPr marL="355600" indent="-355600">
                  <a:lnSpc>
                    <a:spcPct val="120000"/>
                  </a:lnSpc>
                  <a:buClr>
                    <a:srgbClr val="0070C0"/>
                  </a:buClr>
                  <a:buSzPct val="50000"/>
                  <a:buFont typeface="Wingdings" panose="05000000000000000000" pitchFamily="2" charset="2"/>
                  <a:buChar char="q"/>
                </a:pPr>
                <a:r>
                  <a:rPr lang="en-AU" dirty="0"/>
                  <a:t>Note that we have assumed that both firms (or their owners) experience a cost of effort equal to </a:t>
                </a:r>
                <a14:m>
                  <m:oMath xmlns:m="http://schemas.openxmlformats.org/officeDocument/2006/math">
                    <m:r>
                      <a:rPr lang="en-AU" i="1">
                        <a:latin typeface="Cambria Math"/>
                      </a:rPr>
                      <m:t>10</m:t>
                    </m:r>
                    <m:sSup>
                      <m:sSupPr>
                        <m:ctrlPr>
                          <a:rPr lang="en-AU" i="1">
                            <a:latin typeface="Cambria Math" panose="02040503050406030204" pitchFamily="18" charset="0"/>
                          </a:rPr>
                        </m:ctrlPr>
                      </m:sSupPr>
                      <m:e>
                        <m:r>
                          <a:rPr lang="en-AU" i="1">
                            <a:latin typeface="Cambria Math"/>
                          </a:rPr>
                          <m:t>𝑥</m:t>
                        </m:r>
                      </m:e>
                      <m:sup>
                        <m:r>
                          <a:rPr lang="en-AU" i="1">
                            <a:latin typeface="Cambria Math"/>
                          </a:rPr>
                          <m:t>2</m:t>
                        </m:r>
                      </m:sup>
                    </m:sSup>
                  </m:oMath>
                </a14:m>
                <a:r>
                  <a:rPr lang="en-AU" dirty="0"/>
                  <a:t> or </a:t>
                </a:r>
                <a14:m>
                  <m:oMath xmlns:m="http://schemas.openxmlformats.org/officeDocument/2006/math">
                    <m:r>
                      <a:rPr lang="en-AU" i="1">
                        <a:latin typeface="Cambria Math"/>
                      </a:rPr>
                      <m:t>10</m:t>
                    </m:r>
                    <m:sSup>
                      <m:sSupPr>
                        <m:ctrlPr>
                          <a:rPr lang="en-AU" i="1">
                            <a:latin typeface="Cambria Math" panose="02040503050406030204" pitchFamily="18" charset="0"/>
                          </a:rPr>
                        </m:ctrlPr>
                      </m:sSupPr>
                      <m:e>
                        <m:r>
                          <a:rPr lang="en-AU" b="0" i="1" smtClean="0">
                            <a:latin typeface="Cambria Math"/>
                          </a:rPr>
                          <m:t>𝑦</m:t>
                        </m:r>
                      </m:e>
                      <m:sup>
                        <m:r>
                          <a:rPr lang="en-AU" i="1">
                            <a:latin typeface="Cambria Math"/>
                          </a:rPr>
                          <m:t>2</m:t>
                        </m:r>
                      </m:sup>
                    </m:sSup>
                  </m:oMath>
                </a14:m>
                <a:endParaRPr lang="en-AU" dirty="0"/>
              </a:p>
              <a:p>
                <a:pPr marL="1619250" indent="0">
                  <a:lnSpc>
                    <a:spcPct val="120000"/>
                  </a:lnSpc>
                  <a:buClr>
                    <a:srgbClr val="0070C0"/>
                  </a:buClr>
                  <a:buSzPct val="50000"/>
                  <a:buNone/>
                </a:pPr>
                <a:endParaRPr lang="en-AU" b="0" i="1" dirty="0"/>
              </a:p>
              <a:p>
                <a:pPr marL="1619250" indent="0">
                  <a:lnSpc>
                    <a:spcPct val="120000"/>
                  </a:lnSpc>
                  <a:buClr>
                    <a:srgbClr val="0070C0"/>
                  </a:buClr>
                  <a:buSzPct val="50000"/>
                  <a:buNone/>
                </a:pPr>
                <a:endParaRPr lang="en-AU" i="1" dirty="0">
                  <a:solidFill>
                    <a:schemeClr val="bg2">
                      <a:lumMod val="50000"/>
                    </a:schemeClr>
                  </a:solidFill>
                </a:endParaRPr>
              </a:p>
              <a:p>
                <a:pPr marL="361950" indent="0">
                  <a:lnSpc>
                    <a:spcPct val="120000"/>
                  </a:lnSpc>
                  <a:buClr>
                    <a:srgbClr val="0070C0"/>
                  </a:buClr>
                  <a:buSzPct val="50000"/>
                  <a:buNone/>
                </a:pPr>
                <a:endParaRPr lang="en-AU" i="1" dirty="0">
                  <a:solidFill>
                    <a:schemeClr val="bg2">
                      <a:lumMod val="50000"/>
                    </a:schemeClr>
                  </a:solidFill>
                </a:endParaRPr>
              </a:p>
              <a:p>
                <a:pPr marL="361950" indent="0">
                  <a:lnSpc>
                    <a:spcPct val="120000"/>
                  </a:lnSpc>
                  <a:buClr>
                    <a:srgbClr val="0070C0"/>
                  </a:buClr>
                  <a:buSzPct val="100000"/>
                  <a:buNone/>
                </a:pPr>
                <a:endParaRPr lang="en-AU" i="1" dirty="0">
                  <a:solidFill>
                    <a:schemeClr val="bg2">
                      <a:lumMod val="50000"/>
                    </a:schemeClr>
                  </a:solidFill>
                </a:endParaRPr>
              </a:p>
              <a:p>
                <a:pPr marL="0" indent="0">
                  <a:lnSpc>
                    <a:spcPct val="120000"/>
                  </a:lnSpc>
                  <a:buClr>
                    <a:srgbClr val="0070C0"/>
                  </a:buClr>
                  <a:buSzPct val="50000"/>
                  <a:buNone/>
                </a:pPr>
                <a:endParaRPr lang="en-AU" dirty="0"/>
              </a:p>
              <a:p>
                <a:pPr marL="806450" indent="-447675">
                  <a:lnSpc>
                    <a:spcPct val="120000"/>
                  </a:lnSpc>
                  <a:buClr>
                    <a:srgbClr val="0070C0"/>
                  </a:buClr>
                  <a:buSzPct val="50000"/>
                  <a:buFont typeface="Wingdings" panose="05000000000000000000" pitchFamily="2" charset="2"/>
                  <a:buChar char="v"/>
                </a:pPr>
                <a:endParaRPr lang="en-AU" i="1" dirty="0">
                  <a:solidFill>
                    <a:schemeClr val="bg2">
                      <a:lumMod val="50000"/>
                    </a:schemeClr>
                  </a:solidFill>
                </a:endParaRPr>
              </a:p>
              <a:p>
                <a:pPr marL="711200" indent="0">
                  <a:buClr>
                    <a:srgbClr val="0070C0"/>
                  </a:buClr>
                  <a:buSzPct val="50000"/>
                  <a:buFont typeface="Wingdings" panose="05000000000000000000" pitchFamily="2" charset="2"/>
                  <a:buChar char="v"/>
                </a:pPr>
                <a:endParaRPr lang="en-AU" dirty="0"/>
              </a:p>
              <a:p>
                <a:pPr marL="711200" indent="0">
                  <a:buClr>
                    <a:srgbClr val="0070C0"/>
                  </a:buClr>
                  <a:buSzPct val="50000"/>
                  <a:buFont typeface="Wingdings" panose="05000000000000000000" pitchFamily="2" charset="2"/>
                  <a:buChar char="v"/>
                </a:pPr>
                <a:endParaRPr lang="en-AU" dirty="0"/>
              </a:p>
              <a:p>
                <a:pPr marL="0" indent="0">
                  <a:buClr>
                    <a:srgbClr val="0070C0"/>
                  </a:buClr>
                  <a:buSzPct val="50000"/>
                  <a:buNone/>
                </a:pPr>
                <a:endParaRPr lang="en-AU" i="1" dirty="0">
                  <a:solidFill>
                    <a:schemeClr val="bg2">
                      <a:lumMod val="50000"/>
                    </a:schemeClr>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16" t="-140" r="-986"/>
                </a:stretch>
              </a:blipFill>
            </p:spPr>
            <p:txBody>
              <a:bodyPr/>
              <a:lstStyle/>
              <a:p>
                <a:r>
                  <a:rPr lang="en-AU">
                    <a:noFill/>
                  </a:rPr>
                  <a:t> </a:t>
                </a:r>
              </a:p>
            </p:txBody>
          </p:sp>
        </mc:Fallback>
      </mc:AlternateContent>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37</a:t>
            </a:fld>
            <a:endParaRPr lang="en-AU"/>
          </a:p>
        </p:txBody>
      </p:sp>
    </p:spTree>
    <p:extLst>
      <p:ext uri="{BB962C8B-B14F-4D97-AF65-F5344CB8AC3E}">
        <p14:creationId xmlns:p14="http://schemas.microsoft.com/office/powerpoint/2010/main" val="3606921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solidFill>
                  <a:srgbClr val="002060"/>
                </a:solidFill>
              </a:rPr>
              <a:t>Asset Ownership – why it matters….</a:t>
            </a:r>
            <a:endParaRPr lang="en-AU" b="1" i="1" dirty="0">
              <a:solidFill>
                <a:srgbClr val="00206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355600" indent="-355600">
                  <a:lnSpc>
                    <a:spcPct val="120000"/>
                  </a:lnSpc>
                  <a:buClr>
                    <a:srgbClr val="0070C0"/>
                  </a:buClr>
                  <a:buSzPct val="50000"/>
                  <a:buFont typeface="Wingdings" panose="05000000000000000000" pitchFamily="2" charset="2"/>
                  <a:buChar char="q"/>
                </a:pPr>
                <a:r>
                  <a:rPr lang="en-AU" dirty="0"/>
                  <a:t>Assume owner neither firm can observe effort of the other owner and level of </a:t>
                </a:r>
                <a14:m>
                  <m:oMath xmlns:m="http://schemas.openxmlformats.org/officeDocument/2006/math">
                    <m:r>
                      <a:rPr lang="en-AU" i="1">
                        <a:latin typeface="Cambria Math"/>
                      </a:rPr>
                      <m:t>𝑥</m:t>
                    </m:r>
                    <m:r>
                      <a:rPr lang="en-AU" i="1">
                        <a:latin typeface="Cambria Math"/>
                      </a:rPr>
                      <m:t> </m:t>
                    </m:r>
                  </m:oMath>
                </a14:m>
                <a:r>
                  <a:rPr lang="en-AU" dirty="0"/>
                  <a:t> and </a:t>
                </a:r>
                <a14:m>
                  <m:oMath xmlns:m="http://schemas.openxmlformats.org/officeDocument/2006/math">
                    <m:r>
                      <a:rPr lang="en-AU" i="1">
                        <a:latin typeface="Cambria Math"/>
                      </a:rPr>
                      <m:t>𝑦</m:t>
                    </m:r>
                    <m:r>
                      <a:rPr lang="en-AU" i="1">
                        <a:latin typeface="Cambria Math"/>
                      </a:rPr>
                      <m:t> </m:t>
                    </m:r>
                  </m:oMath>
                </a14:m>
                <a:r>
                  <a:rPr lang="en-AU" dirty="0"/>
                  <a:t> are unknown. </a:t>
                </a:r>
              </a:p>
              <a:p>
                <a:pPr marL="355600" indent="-355600">
                  <a:lnSpc>
                    <a:spcPct val="120000"/>
                  </a:lnSpc>
                  <a:buClr>
                    <a:srgbClr val="0070C0"/>
                  </a:buClr>
                  <a:buSzPct val="50000"/>
                  <a:buFont typeface="Wingdings" panose="05000000000000000000" pitchFamily="2" charset="2"/>
                  <a:buChar char="q"/>
                </a:pPr>
                <a:r>
                  <a:rPr lang="en-AU" i="1" dirty="0">
                    <a:solidFill>
                      <a:srgbClr val="FF0000"/>
                    </a:solidFill>
                  </a:rPr>
                  <a:t>That is, efforts are not contractible because they cannot be verified. </a:t>
                </a:r>
              </a:p>
              <a:p>
                <a:pPr marL="355600" indent="-355600">
                  <a:lnSpc>
                    <a:spcPct val="120000"/>
                  </a:lnSpc>
                  <a:spcAft>
                    <a:spcPts val="1200"/>
                  </a:spcAft>
                  <a:buClr>
                    <a:srgbClr val="0070C0"/>
                  </a:buClr>
                  <a:buSzPct val="50000"/>
                  <a:buFont typeface="Wingdings" panose="05000000000000000000" pitchFamily="2" charset="2"/>
                  <a:buChar char="q"/>
                </a:pPr>
                <a:r>
                  <a:rPr lang="en-AU" i="1" dirty="0"/>
                  <a:t>Consider first the optimal choice of efforts if both parties risk neutral:</a:t>
                </a:r>
              </a:p>
              <a:p>
                <a:pPr marL="85725" indent="0">
                  <a:lnSpc>
                    <a:spcPct val="120000"/>
                  </a:lnSpc>
                  <a:buClr>
                    <a:srgbClr val="0070C0"/>
                  </a:buClr>
                  <a:buSzPct val="50000"/>
                  <a:buNone/>
                </a:pPr>
                <a14:m>
                  <m:oMathPara xmlns:m="http://schemas.openxmlformats.org/officeDocument/2006/math">
                    <m:oMathParaPr>
                      <m:jc m:val="center"/>
                    </m:oMathParaPr>
                    <m:oMath xmlns:m="http://schemas.openxmlformats.org/officeDocument/2006/math">
                      <m:sSub>
                        <m:sSubPr>
                          <m:ctrlPr>
                            <a:rPr lang="en-AU" sz="2000" i="1" smtClean="0">
                              <a:latin typeface="Cambria Math" panose="02040503050406030204" pitchFamily="18" charset="0"/>
                            </a:rPr>
                          </m:ctrlPr>
                        </m:sSubPr>
                        <m:e>
                          <m:r>
                            <a:rPr lang="en-AU" sz="2000" b="0" i="1" smtClean="0">
                              <a:latin typeface="Cambria Math"/>
                            </a:rPr>
                            <m:t>𝑚𝑎𝑥</m:t>
                          </m:r>
                        </m:e>
                        <m:sub>
                          <m:r>
                            <a:rPr lang="en-AU" sz="2000" b="0" i="1" smtClean="0">
                              <a:latin typeface="Cambria Math"/>
                            </a:rPr>
                            <m:t>𝑥</m:t>
                          </m:r>
                          <m:r>
                            <a:rPr lang="en-AU" sz="2000" b="0" i="1" smtClean="0">
                              <a:latin typeface="Cambria Math"/>
                            </a:rPr>
                            <m:t>,</m:t>
                          </m:r>
                          <m:r>
                            <a:rPr lang="en-AU" sz="2000" b="0" i="1" smtClean="0">
                              <a:latin typeface="Cambria Math"/>
                            </a:rPr>
                            <m:t>𝑦</m:t>
                          </m:r>
                        </m:sub>
                      </m:sSub>
                      <m:r>
                        <a:rPr lang="en-AU" sz="2000" b="0" i="1" smtClean="0">
                          <a:latin typeface="Cambria Math"/>
                        </a:rPr>
                        <m:t>  </m:t>
                      </m:r>
                      <m:sSub>
                        <m:sSubPr>
                          <m:ctrlPr>
                            <a:rPr lang="en-AU" sz="2000" b="0" i="1" smtClean="0">
                              <a:latin typeface="Cambria Math" panose="02040503050406030204" pitchFamily="18" charset="0"/>
                            </a:rPr>
                          </m:ctrlPr>
                        </m:sSubPr>
                        <m:e>
                          <m:r>
                            <a:rPr lang="en-AU" sz="2000" b="0" i="1" smtClean="0">
                              <a:latin typeface="Cambria Math"/>
                            </a:rPr>
                            <m:t>𝑆</m:t>
                          </m:r>
                        </m:e>
                        <m:sub>
                          <m:r>
                            <a:rPr lang="en-AU" sz="2000" b="0" i="1" smtClean="0">
                              <a:latin typeface="Cambria Math"/>
                            </a:rPr>
                            <m:t>𝐽</m:t>
                          </m:r>
                        </m:sub>
                      </m:sSub>
                      <m:r>
                        <a:rPr lang="en-AU" sz="2000" b="0" i="1" smtClean="0">
                          <a:latin typeface="Cambria Math"/>
                        </a:rPr>
                        <m:t>=</m:t>
                      </m:r>
                      <m:d>
                        <m:dPr>
                          <m:ctrlPr>
                            <a:rPr lang="en-AU" sz="2000" b="0" i="1" smtClean="0">
                              <a:latin typeface="Cambria Math" panose="02040503050406030204" pitchFamily="18" charset="0"/>
                            </a:rPr>
                          </m:ctrlPr>
                        </m:dPr>
                        <m:e>
                          <m:r>
                            <a:rPr lang="en-AU" sz="2000" b="0" i="1" smtClean="0">
                              <a:latin typeface="Cambria Math"/>
                            </a:rPr>
                            <m:t>40−10</m:t>
                          </m:r>
                        </m:e>
                      </m:d>
                      <m:r>
                        <a:rPr lang="en-AU" sz="2000" b="0" i="1" smtClean="0">
                          <a:latin typeface="Cambria Math"/>
                        </a:rPr>
                        <m:t>𝑥𝑦</m:t>
                      </m:r>
                      <m:r>
                        <a:rPr lang="en-AU" sz="2000" b="0" i="1" smtClean="0">
                          <a:latin typeface="Cambria Math"/>
                        </a:rPr>
                        <m:t>+</m:t>
                      </m:r>
                      <m:d>
                        <m:dPr>
                          <m:ctrlPr>
                            <a:rPr lang="en-AU" sz="2000" i="1">
                              <a:latin typeface="Cambria Math" panose="02040503050406030204" pitchFamily="18" charset="0"/>
                            </a:rPr>
                          </m:ctrlPr>
                        </m:dPr>
                        <m:e>
                          <m:r>
                            <a:rPr lang="en-AU" sz="2000" i="1">
                              <a:latin typeface="Cambria Math"/>
                            </a:rPr>
                            <m:t>40−</m:t>
                          </m:r>
                          <m:r>
                            <a:rPr lang="en-AU" sz="2000" b="0" i="1" smtClean="0">
                              <a:latin typeface="Cambria Math"/>
                            </a:rPr>
                            <m:t>3</m:t>
                          </m:r>
                          <m:r>
                            <a:rPr lang="en-AU" sz="2000" i="1">
                              <a:latin typeface="Cambria Math"/>
                            </a:rPr>
                            <m:t>0</m:t>
                          </m:r>
                        </m:e>
                      </m:d>
                      <m:r>
                        <a:rPr lang="en-AU" sz="2000" i="1">
                          <a:latin typeface="Cambria Math"/>
                        </a:rPr>
                        <m:t>𝑥</m:t>
                      </m:r>
                      <m:d>
                        <m:dPr>
                          <m:ctrlPr>
                            <a:rPr lang="en-AU" sz="2000" i="1" smtClean="0">
                              <a:latin typeface="Cambria Math" panose="02040503050406030204" pitchFamily="18" charset="0"/>
                            </a:rPr>
                          </m:ctrlPr>
                        </m:dPr>
                        <m:e>
                          <m:r>
                            <a:rPr lang="en-AU" sz="2000" b="0" i="1" smtClean="0">
                              <a:latin typeface="Cambria Math"/>
                            </a:rPr>
                            <m:t>1−</m:t>
                          </m:r>
                          <m:r>
                            <a:rPr lang="en-AU" sz="2000" b="0" i="1" smtClean="0">
                              <a:latin typeface="Cambria Math"/>
                            </a:rPr>
                            <m:t>𝑦</m:t>
                          </m:r>
                        </m:e>
                      </m:d>
                      <m:r>
                        <a:rPr lang="en-AU" sz="2000" i="1">
                          <a:latin typeface="Cambria Math"/>
                        </a:rPr>
                        <m:t>+</m:t>
                      </m:r>
                      <m:d>
                        <m:dPr>
                          <m:ctrlPr>
                            <a:rPr lang="en-AU" sz="2000" i="1">
                              <a:latin typeface="Cambria Math" panose="02040503050406030204" pitchFamily="18" charset="0"/>
                            </a:rPr>
                          </m:ctrlPr>
                        </m:dPr>
                        <m:e>
                          <m:r>
                            <a:rPr lang="en-AU" sz="2000" b="0" i="1" smtClean="0">
                              <a:latin typeface="Cambria Math"/>
                            </a:rPr>
                            <m:t>2</m:t>
                          </m:r>
                          <m:r>
                            <a:rPr lang="en-AU" sz="2000" i="1">
                              <a:latin typeface="Cambria Math"/>
                            </a:rPr>
                            <m:t>0−</m:t>
                          </m:r>
                          <m:r>
                            <a:rPr lang="en-AU" sz="2000" b="0" i="1" smtClean="0">
                              <a:latin typeface="Cambria Math"/>
                            </a:rPr>
                            <m:t>1</m:t>
                          </m:r>
                          <m:r>
                            <a:rPr lang="en-AU" sz="2000" i="1">
                              <a:latin typeface="Cambria Math"/>
                            </a:rPr>
                            <m:t>0</m:t>
                          </m:r>
                        </m:e>
                      </m:d>
                      <m:d>
                        <m:dPr>
                          <m:ctrlPr>
                            <a:rPr lang="en-AU" sz="2000" i="1">
                              <a:latin typeface="Cambria Math" panose="02040503050406030204" pitchFamily="18" charset="0"/>
                            </a:rPr>
                          </m:ctrlPr>
                        </m:dPr>
                        <m:e>
                          <m:r>
                            <a:rPr lang="en-AU" sz="2000" i="1">
                              <a:latin typeface="Cambria Math"/>
                            </a:rPr>
                            <m:t>1−</m:t>
                          </m:r>
                          <m:r>
                            <a:rPr lang="en-AU" sz="2000" b="0" i="1" smtClean="0">
                              <a:latin typeface="Cambria Math"/>
                            </a:rPr>
                            <m:t>𝑥</m:t>
                          </m:r>
                        </m:e>
                      </m:d>
                      <m:r>
                        <a:rPr lang="en-AU" sz="2000" i="1">
                          <a:latin typeface="Cambria Math"/>
                        </a:rPr>
                        <m:t>𝑦</m:t>
                      </m:r>
                      <m:r>
                        <a:rPr lang="en-AU" sz="2000" b="0" i="1" smtClean="0">
                          <a:latin typeface="Cambria Math"/>
                        </a:rPr>
                        <m:t>−10</m:t>
                      </m:r>
                      <m:sSup>
                        <m:sSupPr>
                          <m:ctrlPr>
                            <a:rPr lang="en-AU" sz="2000" b="0" i="1" smtClean="0">
                              <a:latin typeface="Cambria Math" panose="02040503050406030204" pitchFamily="18" charset="0"/>
                            </a:rPr>
                          </m:ctrlPr>
                        </m:sSupPr>
                        <m:e>
                          <m:r>
                            <a:rPr lang="en-AU" sz="2000" b="0" i="1" smtClean="0">
                              <a:latin typeface="Cambria Math"/>
                            </a:rPr>
                            <m:t>𝑥</m:t>
                          </m:r>
                        </m:e>
                        <m:sup>
                          <m:r>
                            <a:rPr lang="en-AU" sz="2000" b="0" i="1" smtClean="0">
                              <a:latin typeface="Cambria Math"/>
                            </a:rPr>
                            <m:t>2</m:t>
                          </m:r>
                        </m:sup>
                      </m:sSup>
                      <m:r>
                        <a:rPr lang="en-AU" sz="2000" i="1">
                          <a:latin typeface="Cambria Math"/>
                        </a:rPr>
                        <m:t>−10</m:t>
                      </m:r>
                      <m:sSup>
                        <m:sSupPr>
                          <m:ctrlPr>
                            <a:rPr lang="en-AU" sz="2000" i="1">
                              <a:latin typeface="Cambria Math" panose="02040503050406030204" pitchFamily="18" charset="0"/>
                            </a:rPr>
                          </m:ctrlPr>
                        </m:sSupPr>
                        <m:e>
                          <m:r>
                            <a:rPr lang="en-AU" sz="2000" b="0" i="1" smtClean="0">
                              <a:latin typeface="Cambria Math"/>
                            </a:rPr>
                            <m:t>𝑦</m:t>
                          </m:r>
                        </m:e>
                        <m:sup>
                          <m:r>
                            <a:rPr lang="en-AU" sz="2000" i="1">
                              <a:latin typeface="Cambria Math"/>
                            </a:rPr>
                            <m:t>2</m:t>
                          </m:r>
                        </m:sup>
                      </m:sSup>
                    </m:oMath>
                  </m:oMathPara>
                </a14:m>
                <a:endParaRPr lang="en-AU" sz="2000" b="0" i="1" dirty="0"/>
              </a:p>
              <a:p>
                <a:pPr marL="1619250" indent="0">
                  <a:lnSpc>
                    <a:spcPct val="120000"/>
                  </a:lnSpc>
                  <a:spcBef>
                    <a:spcPts val="1800"/>
                  </a:spcBef>
                  <a:spcAft>
                    <a:spcPts val="1200"/>
                  </a:spcAft>
                  <a:buClr>
                    <a:srgbClr val="0070C0"/>
                  </a:buClr>
                  <a:buSzPct val="50000"/>
                  <a:buNone/>
                </a:pPr>
                <a:r>
                  <a:rPr lang="en-AU" sz="2400" b="0" dirty="0"/>
                  <a:t>Solution: 	</a:t>
                </a:r>
                <a14:m>
                  <m:oMath xmlns:m="http://schemas.openxmlformats.org/officeDocument/2006/math">
                    <m:sSup>
                      <m:sSupPr>
                        <m:ctrlPr>
                          <a:rPr lang="en-AU" sz="2400" b="0" i="1" smtClean="0">
                            <a:latin typeface="Cambria Math" panose="02040503050406030204" pitchFamily="18" charset="0"/>
                          </a:rPr>
                        </m:ctrlPr>
                      </m:sSupPr>
                      <m:e>
                        <m:r>
                          <a:rPr lang="en-AU" sz="2400" b="0" i="1" smtClean="0">
                            <a:latin typeface="Cambria Math"/>
                          </a:rPr>
                          <m:t>𝑦</m:t>
                        </m:r>
                      </m:e>
                      <m:sup>
                        <m:r>
                          <a:rPr lang="en-AU" sz="2400" b="0" i="1" smtClean="0">
                            <a:latin typeface="Cambria Math"/>
                          </a:rPr>
                          <m:t>∗</m:t>
                        </m:r>
                      </m:sup>
                    </m:sSup>
                    <m:r>
                      <a:rPr lang="en-AU" sz="2400" b="0" i="1" smtClean="0">
                        <a:latin typeface="Cambria Math"/>
                      </a:rPr>
                      <m:t>=</m:t>
                    </m:r>
                    <m:sSup>
                      <m:sSupPr>
                        <m:ctrlPr>
                          <a:rPr lang="en-AU" sz="2400" i="1">
                            <a:latin typeface="Cambria Math" panose="02040503050406030204" pitchFamily="18" charset="0"/>
                          </a:rPr>
                        </m:ctrlPr>
                      </m:sSupPr>
                      <m:e>
                        <m:r>
                          <a:rPr lang="en-AU" sz="2400" b="0" i="1" smtClean="0">
                            <a:latin typeface="Cambria Math"/>
                          </a:rPr>
                          <m:t>𝑥</m:t>
                        </m:r>
                      </m:e>
                      <m:sup>
                        <m:r>
                          <a:rPr lang="en-AU" sz="2400" i="1">
                            <a:latin typeface="Cambria Math"/>
                          </a:rPr>
                          <m:t>∗</m:t>
                        </m:r>
                      </m:sup>
                    </m:sSup>
                    <m:r>
                      <a:rPr lang="en-AU" sz="2400" b="0" i="1" smtClean="0">
                        <a:latin typeface="Cambria Math"/>
                      </a:rPr>
                      <m:t>=1</m:t>
                    </m:r>
                  </m:oMath>
                </a14:m>
                <a:endParaRPr lang="en-AU" sz="2400" b="0" i="1" dirty="0"/>
              </a:p>
              <a:p>
                <a:pPr marL="1619250" indent="0">
                  <a:lnSpc>
                    <a:spcPct val="120000"/>
                  </a:lnSpc>
                  <a:spcBef>
                    <a:spcPts val="1800"/>
                  </a:spcBef>
                  <a:spcAft>
                    <a:spcPts val="1200"/>
                  </a:spcAft>
                  <a:buClr>
                    <a:srgbClr val="0070C0"/>
                  </a:buClr>
                  <a:buSzPct val="50000"/>
                  <a:buNone/>
                </a:pPr>
                <a14:m>
                  <m:oMathPara xmlns:m="http://schemas.openxmlformats.org/officeDocument/2006/math">
                    <m:oMathParaPr>
                      <m:jc m:val="center"/>
                    </m:oMathParaPr>
                    <m:oMath xmlns:m="http://schemas.openxmlformats.org/officeDocument/2006/math">
                      <m:sSub>
                        <m:sSubPr>
                          <m:ctrlPr>
                            <a:rPr lang="en-AU" sz="2400" i="1">
                              <a:latin typeface="Cambria Math" panose="02040503050406030204" pitchFamily="18" charset="0"/>
                            </a:rPr>
                          </m:ctrlPr>
                        </m:sSubPr>
                        <m:e>
                          <m:r>
                            <a:rPr lang="en-AU" sz="2400" i="1">
                              <a:latin typeface="Cambria Math"/>
                            </a:rPr>
                            <m:t>𝑆</m:t>
                          </m:r>
                        </m:e>
                        <m:sub>
                          <m:r>
                            <a:rPr lang="en-AU" sz="2400" i="1">
                              <a:latin typeface="Cambria Math"/>
                            </a:rPr>
                            <m:t>𝐽</m:t>
                          </m:r>
                        </m:sub>
                      </m:sSub>
                      <m:r>
                        <a:rPr lang="en-AU" sz="2400" i="1">
                          <a:latin typeface="Cambria Math"/>
                        </a:rPr>
                        <m:t>=</m:t>
                      </m:r>
                      <m:r>
                        <a:rPr lang="en-AU" sz="2400" b="0" i="1" smtClean="0">
                          <a:latin typeface="Cambria Math"/>
                        </a:rPr>
                        <m:t>10</m:t>
                      </m:r>
                    </m:oMath>
                  </m:oMathPara>
                </a14:m>
                <a:endParaRPr lang="en-AU" sz="2400" i="1" dirty="0"/>
              </a:p>
              <a:p>
                <a:pPr marL="1619250" indent="0">
                  <a:lnSpc>
                    <a:spcPct val="120000"/>
                  </a:lnSpc>
                  <a:buClr>
                    <a:srgbClr val="0070C0"/>
                  </a:buClr>
                  <a:buSzPct val="50000"/>
                  <a:buNone/>
                </a:pPr>
                <a:endParaRPr lang="en-AU" i="1" dirty="0"/>
              </a:p>
              <a:p>
                <a:pPr marL="1619250" indent="0">
                  <a:lnSpc>
                    <a:spcPct val="120000"/>
                  </a:lnSpc>
                  <a:buClr>
                    <a:srgbClr val="0070C0"/>
                  </a:buClr>
                  <a:buSzPct val="50000"/>
                  <a:buNone/>
                </a:pPr>
                <a:endParaRPr lang="en-AU" b="0" i="1" dirty="0"/>
              </a:p>
              <a:p>
                <a:pPr marL="1619250" indent="0">
                  <a:lnSpc>
                    <a:spcPct val="120000"/>
                  </a:lnSpc>
                  <a:buClr>
                    <a:srgbClr val="0070C0"/>
                  </a:buClr>
                  <a:buSzPct val="50000"/>
                  <a:buNone/>
                </a:pPr>
                <a:endParaRPr lang="en-AU" i="1" dirty="0">
                  <a:solidFill>
                    <a:schemeClr val="bg2">
                      <a:lumMod val="50000"/>
                    </a:schemeClr>
                  </a:solidFill>
                </a:endParaRPr>
              </a:p>
              <a:p>
                <a:pPr marL="361950" indent="0">
                  <a:lnSpc>
                    <a:spcPct val="120000"/>
                  </a:lnSpc>
                  <a:buClr>
                    <a:srgbClr val="0070C0"/>
                  </a:buClr>
                  <a:buSzPct val="50000"/>
                  <a:buNone/>
                </a:pPr>
                <a:endParaRPr lang="en-AU" i="1" dirty="0">
                  <a:solidFill>
                    <a:schemeClr val="bg2">
                      <a:lumMod val="50000"/>
                    </a:schemeClr>
                  </a:solidFill>
                </a:endParaRPr>
              </a:p>
              <a:p>
                <a:pPr marL="361950" indent="0">
                  <a:lnSpc>
                    <a:spcPct val="120000"/>
                  </a:lnSpc>
                  <a:buClr>
                    <a:srgbClr val="0070C0"/>
                  </a:buClr>
                  <a:buSzPct val="100000"/>
                  <a:buNone/>
                </a:pPr>
                <a:endParaRPr lang="en-AU" i="1" dirty="0">
                  <a:solidFill>
                    <a:schemeClr val="bg2">
                      <a:lumMod val="50000"/>
                    </a:schemeClr>
                  </a:solidFill>
                </a:endParaRPr>
              </a:p>
              <a:p>
                <a:pPr marL="0" indent="0">
                  <a:lnSpc>
                    <a:spcPct val="120000"/>
                  </a:lnSpc>
                  <a:buClr>
                    <a:srgbClr val="0070C0"/>
                  </a:buClr>
                  <a:buSzPct val="50000"/>
                  <a:buNone/>
                </a:pPr>
                <a:endParaRPr lang="en-AU" dirty="0"/>
              </a:p>
              <a:p>
                <a:pPr marL="806450" indent="-447675">
                  <a:lnSpc>
                    <a:spcPct val="120000"/>
                  </a:lnSpc>
                  <a:buClr>
                    <a:srgbClr val="0070C0"/>
                  </a:buClr>
                  <a:buSzPct val="50000"/>
                  <a:buFont typeface="Wingdings" panose="05000000000000000000" pitchFamily="2" charset="2"/>
                  <a:buChar char="v"/>
                </a:pPr>
                <a:endParaRPr lang="en-AU" i="1" dirty="0">
                  <a:solidFill>
                    <a:schemeClr val="bg2">
                      <a:lumMod val="50000"/>
                    </a:schemeClr>
                  </a:solidFill>
                </a:endParaRPr>
              </a:p>
              <a:p>
                <a:pPr marL="711200" indent="0">
                  <a:buClr>
                    <a:srgbClr val="0070C0"/>
                  </a:buClr>
                  <a:buSzPct val="50000"/>
                  <a:buFont typeface="Wingdings" panose="05000000000000000000" pitchFamily="2" charset="2"/>
                  <a:buChar char="v"/>
                </a:pPr>
                <a:endParaRPr lang="en-AU" dirty="0"/>
              </a:p>
              <a:p>
                <a:pPr marL="711200" indent="0">
                  <a:buClr>
                    <a:srgbClr val="0070C0"/>
                  </a:buClr>
                  <a:buSzPct val="50000"/>
                  <a:buFont typeface="Wingdings" panose="05000000000000000000" pitchFamily="2" charset="2"/>
                  <a:buChar char="v"/>
                </a:pPr>
                <a:endParaRPr lang="en-AU" dirty="0"/>
              </a:p>
              <a:p>
                <a:pPr marL="0" indent="0">
                  <a:buClr>
                    <a:srgbClr val="0070C0"/>
                  </a:buClr>
                  <a:buSzPct val="50000"/>
                  <a:buNone/>
                </a:pPr>
                <a:endParaRPr lang="en-AU" i="1" dirty="0">
                  <a:solidFill>
                    <a:schemeClr val="bg2">
                      <a:lumMod val="50000"/>
                    </a:schemeClr>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l="-116" t="-140" r="-522"/>
                </a:stretch>
              </a:blipFill>
            </p:spPr>
            <p:txBody>
              <a:bodyPr/>
              <a:lstStyle/>
              <a:p>
                <a:r>
                  <a:rPr lang="en-AU">
                    <a:noFill/>
                  </a:rPr>
                  <a:t> </a:t>
                </a:r>
              </a:p>
            </p:txBody>
          </p:sp>
        </mc:Fallback>
      </mc:AlternateContent>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38</a:t>
            </a:fld>
            <a:endParaRPr lang="en-AU"/>
          </a:p>
        </p:txBody>
      </p:sp>
    </p:spTree>
    <p:extLst>
      <p:ext uri="{BB962C8B-B14F-4D97-AF65-F5344CB8AC3E}">
        <p14:creationId xmlns:p14="http://schemas.microsoft.com/office/powerpoint/2010/main" val="1143867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solidFill>
                  <a:srgbClr val="002060"/>
                </a:solidFill>
              </a:rPr>
              <a:t>Asset Ownership – why it matters….</a:t>
            </a:r>
            <a:endParaRPr lang="en-AU" b="1" i="1" dirty="0">
              <a:solidFill>
                <a:srgbClr val="00206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29265" y="1690688"/>
                <a:ext cx="10884309" cy="4665662"/>
              </a:xfrm>
            </p:spPr>
            <p:txBody>
              <a:bodyPr>
                <a:normAutofit fontScale="85000" lnSpcReduction="20000"/>
              </a:bodyPr>
              <a:lstStyle/>
              <a:p>
                <a:pPr marL="355600" indent="-355600">
                  <a:lnSpc>
                    <a:spcPct val="120000"/>
                  </a:lnSpc>
                  <a:buClr>
                    <a:srgbClr val="0070C0"/>
                  </a:buClr>
                  <a:buSzPct val="50000"/>
                  <a:buFont typeface="Wingdings" panose="05000000000000000000" pitchFamily="2" charset="2"/>
                  <a:buChar char="q"/>
                </a:pPr>
                <a:r>
                  <a:rPr lang="en-AU" dirty="0"/>
                  <a:t>So if a contract is to be designed that is acceptable to both firms, they must ‘split the surplus’ somehow. Lets assume they split it equally. </a:t>
                </a:r>
              </a:p>
              <a:p>
                <a:pPr marL="355600" indent="-355600">
                  <a:lnSpc>
                    <a:spcPct val="120000"/>
                  </a:lnSpc>
                  <a:buClr>
                    <a:srgbClr val="0070C0"/>
                  </a:buClr>
                  <a:buSzPct val="50000"/>
                  <a:buFont typeface="Wingdings" panose="05000000000000000000" pitchFamily="2" charset="2"/>
                  <a:buChar char="q"/>
                </a:pPr>
                <a:r>
                  <a:rPr lang="en-AU" dirty="0"/>
                  <a:t>Note that size of the surplus depends on effort levels that are chosen privately.</a:t>
                </a:r>
              </a:p>
              <a:p>
                <a:pPr marL="355600" indent="-355600">
                  <a:lnSpc>
                    <a:spcPct val="120000"/>
                  </a:lnSpc>
                  <a:buClr>
                    <a:srgbClr val="0070C0"/>
                  </a:buClr>
                  <a:buSzPct val="50000"/>
                  <a:buFont typeface="Wingdings" panose="05000000000000000000" pitchFamily="2" charset="2"/>
                  <a:buChar char="q"/>
                </a:pPr>
                <a:r>
                  <a:rPr lang="en-AU" dirty="0"/>
                  <a:t>Consider the problem for the owner of AGT who takes the effort of CCC as given:</a:t>
                </a:r>
              </a:p>
              <a:p>
                <a:pPr marL="355600" indent="-355600">
                  <a:lnSpc>
                    <a:spcPct val="120000"/>
                  </a:lnSpc>
                  <a:buClr>
                    <a:srgbClr val="0070C0"/>
                  </a:buClr>
                  <a:buSzPct val="50000"/>
                  <a:buFont typeface="Wingdings" panose="05000000000000000000" pitchFamily="2" charset="2"/>
                  <a:buChar char="q"/>
                </a:pPr>
                <a:endParaRPr lang="en-AU" dirty="0"/>
              </a:p>
              <a:p>
                <a:pPr marL="85725" indent="0">
                  <a:lnSpc>
                    <a:spcPct val="120000"/>
                  </a:lnSpc>
                  <a:buClr>
                    <a:srgbClr val="0070C0"/>
                  </a:buClr>
                  <a:buSzPct val="50000"/>
                  <a:buNone/>
                </a:pPr>
                <a14:m>
                  <m:oMathPara xmlns:m="http://schemas.openxmlformats.org/officeDocument/2006/math">
                    <m:oMathParaPr>
                      <m:jc m:val="center"/>
                    </m:oMathParaPr>
                    <m:oMath xmlns:m="http://schemas.openxmlformats.org/officeDocument/2006/math">
                      <m:sSub>
                        <m:sSubPr>
                          <m:ctrlPr>
                            <a:rPr lang="en-AU" sz="2400" i="1" smtClean="0">
                              <a:latin typeface="Cambria Math" panose="02040503050406030204" pitchFamily="18" charset="0"/>
                            </a:rPr>
                          </m:ctrlPr>
                        </m:sSubPr>
                        <m:e>
                          <m:r>
                            <a:rPr lang="en-AU" sz="2400" b="0" i="1" smtClean="0">
                              <a:latin typeface="Cambria Math"/>
                            </a:rPr>
                            <m:t>𝑚𝑎𝑥</m:t>
                          </m:r>
                        </m:e>
                        <m:sub>
                          <m:r>
                            <a:rPr lang="en-AU" sz="2400" b="0" i="1" smtClean="0">
                              <a:latin typeface="Cambria Math"/>
                            </a:rPr>
                            <m:t>𝑥</m:t>
                          </m:r>
                        </m:sub>
                      </m:sSub>
                      <m:r>
                        <a:rPr lang="en-AU" sz="2400" b="0" i="1" smtClean="0">
                          <a:latin typeface="Cambria Math"/>
                        </a:rPr>
                        <m:t>  </m:t>
                      </m:r>
                      <m:sSub>
                        <m:sSubPr>
                          <m:ctrlPr>
                            <a:rPr lang="en-AU" sz="2400" b="0" i="1" smtClean="0">
                              <a:latin typeface="Cambria Math" panose="02040503050406030204" pitchFamily="18" charset="0"/>
                            </a:rPr>
                          </m:ctrlPr>
                        </m:sSubPr>
                        <m:e>
                          <m:r>
                            <a:rPr lang="en-AU" sz="2400" b="0" i="1" smtClean="0">
                              <a:latin typeface="Cambria Math"/>
                            </a:rPr>
                            <m:t>𝑆</m:t>
                          </m:r>
                        </m:e>
                        <m:sub>
                          <m:r>
                            <a:rPr lang="en-AU" sz="2400" b="0" i="1" smtClean="0">
                              <a:latin typeface="Cambria Math"/>
                            </a:rPr>
                            <m:t>𝐴𝐺𝑇</m:t>
                          </m:r>
                        </m:sub>
                      </m:sSub>
                      <m:r>
                        <a:rPr lang="en-AU" sz="2400" b="0" i="1" smtClean="0">
                          <a:latin typeface="Cambria Math"/>
                        </a:rPr>
                        <m:t>=0.5</m:t>
                      </m:r>
                      <m:d>
                        <m:dPr>
                          <m:ctrlPr>
                            <a:rPr lang="en-AU" sz="2400" b="0" i="1" smtClean="0">
                              <a:latin typeface="Cambria Math" panose="02040503050406030204" pitchFamily="18" charset="0"/>
                            </a:rPr>
                          </m:ctrlPr>
                        </m:dPr>
                        <m:e>
                          <m:r>
                            <a:rPr lang="en-AU" sz="2400" b="0" i="1" smtClean="0">
                              <a:latin typeface="Cambria Math"/>
                            </a:rPr>
                            <m:t>40−10</m:t>
                          </m:r>
                        </m:e>
                      </m:d>
                      <m:r>
                        <a:rPr lang="en-AU" sz="2400" b="0" i="1" smtClean="0">
                          <a:latin typeface="Cambria Math"/>
                        </a:rPr>
                        <m:t>𝑥</m:t>
                      </m:r>
                      <m:acc>
                        <m:accPr>
                          <m:chr m:val="̅"/>
                          <m:ctrlPr>
                            <a:rPr lang="en-AU" sz="2400" b="0" i="1" smtClean="0">
                              <a:latin typeface="Cambria Math" panose="02040503050406030204" pitchFamily="18" charset="0"/>
                            </a:rPr>
                          </m:ctrlPr>
                        </m:accPr>
                        <m:e>
                          <m:r>
                            <a:rPr lang="en-AU" sz="2400" b="0" i="1" smtClean="0">
                              <a:latin typeface="Cambria Math"/>
                            </a:rPr>
                            <m:t>𝑦</m:t>
                          </m:r>
                        </m:e>
                      </m:acc>
                      <m:r>
                        <a:rPr lang="en-AU" sz="2400" b="0" i="1" smtClean="0">
                          <a:latin typeface="Cambria Math"/>
                        </a:rPr>
                        <m:t>+0.5</m:t>
                      </m:r>
                      <m:d>
                        <m:dPr>
                          <m:ctrlPr>
                            <a:rPr lang="en-AU" sz="2400" i="1">
                              <a:latin typeface="Cambria Math" panose="02040503050406030204" pitchFamily="18" charset="0"/>
                            </a:rPr>
                          </m:ctrlPr>
                        </m:dPr>
                        <m:e>
                          <m:r>
                            <a:rPr lang="en-AU" sz="2400" i="1">
                              <a:latin typeface="Cambria Math"/>
                            </a:rPr>
                            <m:t>40−</m:t>
                          </m:r>
                          <m:r>
                            <a:rPr lang="en-AU" sz="2400" b="0" i="1" smtClean="0">
                              <a:latin typeface="Cambria Math"/>
                            </a:rPr>
                            <m:t>3</m:t>
                          </m:r>
                          <m:r>
                            <a:rPr lang="en-AU" sz="2400" i="1">
                              <a:latin typeface="Cambria Math"/>
                            </a:rPr>
                            <m:t>0</m:t>
                          </m:r>
                        </m:e>
                      </m:d>
                      <m:r>
                        <a:rPr lang="en-AU" sz="2400" i="1">
                          <a:latin typeface="Cambria Math"/>
                        </a:rPr>
                        <m:t>𝑥</m:t>
                      </m:r>
                      <m:d>
                        <m:dPr>
                          <m:ctrlPr>
                            <a:rPr lang="en-AU" sz="2400" i="1" smtClean="0">
                              <a:latin typeface="Cambria Math" panose="02040503050406030204" pitchFamily="18" charset="0"/>
                            </a:rPr>
                          </m:ctrlPr>
                        </m:dPr>
                        <m:e>
                          <m:r>
                            <a:rPr lang="en-AU" sz="2400" b="0" i="1" smtClean="0">
                              <a:latin typeface="Cambria Math"/>
                            </a:rPr>
                            <m:t>1−</m:t>
                          </m:r>
                          <m:acc>
                            <m:accPr>
                              <m:chr m:val="̅"/>
                              <m:ctrlPr>
                                <a:rPr lang="en-AU" sz="2400" b="0" i="1" smtClean="0">
                                  <a:latin typeface="Cambria Math" panose="02040503050406030204" pitchFamily="18" charset="0"/>
                                </a:rPr>
                              </m:ctrlPr>
                            </m:accPr>
                            <m:e>
                              <m:r>
                                <a:rPr lang="en-AU" sz="2400" b="0" i="1" smtClean="0">
                                  <a:latin typeface="Cambria Math"/>
                                </a:rPr>
                                <m:t>𝑦</m:t>
                              </m:r>
                            </m:e>
                          </m:acc>
                        </m:e>
                      </m:d>
                      <m:r>
                        <a:rPr lang="en-AU" sz="2400" i="1">
                          <a:latin typeface="Cambria Math"/>
                        </a:rPr>
                        <m:t>+</m:t>
                      </m:r>
                      <m:r>
                        <a:rPr lang="en-AU" sz="2400" b="0" i="1" smtClean="0">
                          <a:latin typeface="Cambria Math"/>
                        </a:rPr>
                        <m:t>0.5</m:t>
                      </m:r>
                      <m:d>
                        <m:dPr>
                          <m:ctrlPr>
                            <a:rPr lang="en-AU" sz="2400" i="1">
                              <a:latin typeface="Cambria Math" panose="02040503050406030204" pitchFamily="18" charset="0"/>
                            </a:rPr>
                          </m:ctrlPr>
                        </m:dPr>
                        <m:e>
                          <m:r>
                            <a:rPr lang="en-AU" sz="2400" b="0" i="1" smtClean="0">
                              <a:latin typeface="Cambria Math"/>
                            </a:rPr>
                            <m:t>2</m:t>
                          </m:r>
                          <m:r>
                            <a:rPr lang="en-AU" sz="2400" i="1">
                              <a:latin typeface="Cambria Math"/>
                            </a:rPr>
                            <m:t>0−</m:t>
                          </m:r>
                          <m:r>
                            <a:rPr lang="en-AU" sz="2400" b="0" i="1" smtClean="0">
                              <a:latin typeface="Cambria Math"/>
                            </a:rPr>
                            <m:t>1</m:t>
                          </m:r>
                          <m:r>
                            <a:rPr lang="en-AU" sz="2400" i="1">
                              <a:latin typeface="Cambria Math"/>
                            </a:rPr>
                            <m:t>0</m:t>
                          </m:r>
                        </m:e>
                      </m:d>
                      <m:d>
                        <m:dPr>
                          <m:ctrlPr>
                            <a:rPr lang="en-AU" sz="2400" i="1">
                              <a:latin typeface="Cambria Math" panose="02040503050406030204" pitchFamily="18" charset="0"/>
                            </a:rPr>
                          </m:ctrlPr>
                        </m:dPr>
                        <m:e>
                          <m:r>
                            <a:rPr lang="en-AU" sz="2400" i="1">
                              <a:latin typeface="Cambria Math"/>
                            </a:rPr>
                            <m:t>1−</m:t>
                          </m:r>
                          <m:r>
                            <a:rPr lang="en-AU" sz="2400" b="0" i="1" smtClean="0">
                              <a:latin typeface="Cambria Math"/>
                            </a:rPr>
                            <m:t>𝑥</m:t>
                          </m:r>
                        </m:e>
                      </m:d>
                      <m:acc>
                        <m:accPr>
                          <m:chr m:val="̅"/>
                          <m:ctrlPr>
                            <a:rPr lang="en-AU" sz="2400" i="1" smtClean="0">
                              <a:latin typeface="Cambria Math" panose="02040503050406030204" pitchFamily="18" charset="0"/>
                            </a:rPr>
                          </m:ctrlPr>
                        </m:accPr>
                        <m:e>
                          <m:r>
                            <a:rPr lang="en-AU" sz="2400" b="0" i="1" smtClean="0">
                              <a:latin typeface="Cambria Math"/>
                            </a:rPr>
                            <m:t>𝑦</m:t>
                          </m:r>
                        </m:e>
                      </m:acc>
                      <m:r>
                        <a:rPr lang="en-AU" sz="2400" b="0" i="1" smtClean="0">
                          <a:latin typeface="Cambria Math"/>
                        </a:rPr>
                        <m:t>−10</m:t>
                      </m:r>
                      <m:sSup>
                        <m:sSupPr>
                          <m:ctrlPr>
                            <a:rPr lang="en-AU" sz="2400" b="0" i="1" smtClean="0">
                              <a:latin typeface="Cambria Math" panose="02040503050406030204" pitchFamily="18" charset="0"/>
                            </a:rPr>
                          </m:ctrlPr>
                        </m:sSupPr>
                        <m:e>
                          <m:r>
                            <a:rPr lang="en-AU" sz="2400" b="0" i="1" smtClean="0">
                              <a:latin typeface="Cambria Math"/>
                            </a:rPr>
                            <m:t>𝑥</m:t>
                          </m:r>
                        </m:e>
                        <m:sup>
                          <m:r>
                            <a:rPr lang="en-AU" sz="2400" b="0" i="1" smtClean="0">
                              <a:latin typeface="Cambria Math"/>
                            </a:rPr>
                            <m:t>2</m:t>
                          </m:r>
                        </m:sup>
                      </m:sSup>
                      <m:r>
                        <a:rPr lang="en-AU" sz="2400" i="1">
                          <a:latin typeface="Cambria Math"/>
                        </a:rPr>
                        <m:t>−10</m:t>
                      </m:r>
                      <m:d>
                        <m:dPr>
                          <m:ctrlPr>
                            <a:rPr lang="en-AU" sz="2400" i="1" smtClean="0">
                              <a:latin typeface="Cambria Math" panose="02040503050406030204" pitchFamily="18" charset="0"/>
                            </a:rPr>
                          </m:ctrlPr>
                        </m:dPr>
                        <m:e>
                          <m:acc>
                            <m:accPr>
                              <m:chr m:val="̅"/>
                              <m:ctrlPr>
                                <a:rPr lang="en-AU" sz="2400" i="1" smtClean="0">
                                  <a:latin typeface="Cambria Math" panose="02040503050406030204" pitchFamily="18" charset="0"/>
                                </a:rPr>
                              </m:ctrlPr>
                            </m:accPr>
                            <m:e>
                              <m:r>
                                <a:rPr lang="en-AU" sz="2400" b="0" i="1" smtClean="0">
                                  <a:latin typeface="Cambria Math"/>
                                </a:rPr>
                                <m:t>𝑦</m:t>
                              </m:r>
                            </m:e>
                          </m:acc>
                          <m:r>
                            <a:rPr lang="en-AU" sz="2400" b="0" i="1" baseline="30000" smtClean="0">
                              <a:latin typeface="Cambria Math"/>
                            </a:rPr>
                            <m:t>2</m:t>
                          </m:r>
                        </m:e>
                      </m:d>
                    </m:oMath>
                  </m:oMathPara>
                </a14:m>
                <a:endParaRPr lang="en-AU" sz="2400" b="0" i="1" dirty="0"/>
              </a:p>
              <a:p>
                <a:pPr marL="2600325" indent="0">
                  <a:lnSpc>
                    <a:spcPct val="120000"/>
                  </a:lnSpc>
                  <a:buClr>
                    <a:srgbClr val="0070C0"/>
                  </a:buClr>
                  <a:buSzPct val="50000"/>
                  <a:buNone/>
                </a:pPr>
                <a14:m>
                  <m:oMathPara xmlns:m="http://schemas.openxmlformats.org/officeDocument/2006/math">
                    <m:oMathParaPr>
                      <m:jc m:val="left"/>
                    </m:oMathParaPr>
                    <m:oMath xmlns:m="http://schemas.openxmlformats.org/officeDocument/2006/math">
                      <m:sSub>
                        <m:sSubPr>
                          <m:ctrlPr>
                            <a:rPr lang="en-AU" sz="2400" i="1">
                              <a:latin typeface="Cambria Math" panose="02040503050406030204" pitchFamily="18" charset="0"/>
                            </a:rPr>
                          </m:ctrlPr>
                        </m:sSubPr>
                        <m:e>
                          <m:r>
                            <a:rPr lang="en-AU" sz="2400" i="1">
                              <a:latin typeface="Cambria Math"/>
                            </a:rPr>
                            <m:t>𝑚𝑎𝑥</m:t>
                          </m:r>
                        </m:e>
                        <m:sub>
                          <m:r>
                            <a:rPr lang="en-AU" sz="2400" i="1">
                              <a:latin typeface="Cambria Math"/>
                            </a:rPr>
                            <m:t>𝑥</m:t>
                          </m:r>
                        </m:sub>
                      </m:sSub>
                      <m:r>
                        <a:rPr lang="en-AU" sz="2400" i="1">
                          <a:latin typeface="Cambria Math"/>
                        </a:rPr>
                        <m:t>  </m:t>
                      </m:r>
                      <m:sSub>
                        <m:sSubPr>
                          <m:ctrlPr>
                            <a:rPr lang="en-AU" sz="2400" i="1">
                              <a:latin typeface="Cambria Math" panose="02040503050406030204" pitchFamily="18" charset="0"/>
                            </a:rPr>
                          </m:ctrlPr>
                        </m:sSubPr>
                        <m:e>
                          <m:r>
                            <a:rPr lang="en-AU" sz="2400" i="1">
                              <a:latin typeface="Cambria Math"/>
                            </a:rPr>
                            <m:t>𝑆</m:t>
                          </m:r>
                        </m:e>
                        <m:sub>
                          <m:r>
                            <a:rPr lang="en-AU" sz="2400" i="1">
                              <a:latin typeface="Cambria Math"/>
                            </a:rPr>
                            <m:t>𝐴𝐺𝑇</m:t>
                          </m:r>
                        </m:sub>
                      </m:sSub>
                      <m:r>
                        <a:rPr lang="en-AU" sz="2400" i="1">
                          <a:latin typeface="Cambria Math"/>
                        </a:rPr>
                        <m:t>=</m:t>
                      </m:r>
                      <m:r>
                        <a:rPr lang="en-US" sz="2400" b="0" i="1" smtClean="0">
                          <a:latin typeface="Cambria Math" panose="02040503050406030204" pitchFamily="18" charset="0"/>
                        </a:rPr>
                        <m:t>5</m:t>
                      </m:r>
                      <m:r>
                        <a:rPr lang="en-AU" sz="2400" i="1">
                          <a:latin typeface="Cambria Math"/>
                        </a:rPr>
                        <m:t>𝑥</m:t>
                      </m:r>
                      <m:acc>
                        <m:accPr>
                          <m:chr m:val="̅"/>
                          <m:ctrlPr>
                            <a:rPr lang="en-AU" sz="2400" i="1">
                              <a:latin typeface="Cambria Math" panose="02040503050406030204" pitchFamily="18" charset="0"/>
                            </a:rPr>
                          </m:ctrlPr>
                        </m:accPr>
                        <m:e>
                          <m:r>
                            <a:rPr lang="en-AU" sz="2400" i="1">
                              <a:latin typeface="Cambria Math"/>
                            </a:rPr>
                            <m:t>𝑦</m:t>
                          </m:r>
                        </m:e>
                      </m:acc>
                      <m:r>
                        <a:rPr lang="en-AU" sz="2400" i="1">
                          <a:latin typeface="Cambria Math"/>
                        </a:rPr>
                        <m:t>+</m:t>
                      </m:r>
                      <m:r>
                        <a:rPr lang="en-US" sz="2400" b="0" i="1" smtClean="0">
                          <a:latin typeface="Cambria Math" panose="02040503050406030204" pitchFamily="18" charset="0"/>
                        </a:rPr>
                        <m:t>5</m:t>
                      </m:r>
                      <m:r>
                        <a:rPr lang="en-AU" sz="2400" i="1">
                          <a:latin typeface="Cambria Math"/>
                        </a:rPr>
                        <m:t>𝑥</m:t>
                      </m:r>
                      <m:r>
                        <a:rPr lang="en-AU" sz="2400" i="1">
                          <a:latin typeface="Cambria Math"/>
                        </a:rPr>
                        <m:t>+5−10</m:t>
                      </m:r>
                      <m:sSup>
                        <m:sSupPr>
                          <m:ctrlPr>
                            <a:rPr lang="en-AU" sz="2400" i="1">
                              <a:latin typeface="Cambria Math" panose="02040503050406030204" pitchFamily="18" charset="0"/>
                            </a:rPr>
                          </m:ctrlPr>
                        </m:sSupPr>
                        <m:e>
                          <m:r>
                            <a:rPr lang="en-AU" sz="2400" i="1">
                              <a:latin typeface="Cambria Math"/>
                            </a:rPr>
                            <m:t>𝑥</m:t>
                          </m:r>
                        </m:e>
                        <m:sup>
                          <m:r>
                            <a:rPr lang="en-AU" sz="2400" i="1">
                              <a:latin typeface="Cambria Math"/>
                            </a:rPr>
                            <m:t>2</m:t>
                          </m:r>
                        </m:sup>
                      </m:sSup>
                    </m:oMath>
                  </m:oMathPara>
                </a14:m>
                <a:endParaRPr lang="en-AU" sz="2400" b="0" i="1" dirty="0"/>
              </a:p>
              <a:p>
                <a:pPr marL="1619250" indent="981075">
                  <a:lnSpc>
                    <a:spcPct val="120000"/>
                  </a:lnSpc>
                  <a:buClr>
                    <a:srgbClr val="0070C0"/>
                  </a:buClr>
                  <a:buSzPct val="50000"/>
                  <a:buNone/>
                </a:pPr>
                <a:r>
                  <a:rPr lang="en-US" sz="2400" i="1" dirty="0"/>
                  <a:t>FOC: </a:t>
                </a:r>
                <a14:m>
                  <m:oMath xmlns:m="http://schemas.openxmlformats.org/officeDocument/2006/math">
                    <m:f>
                      <m:fPr>
                        <m:type m:val="skw"/>
                        <m:ctrlPr>
                          <a:rPr lang="en-US" sz="2400" i="1" smtClean="0">
                            <a:latin typeface="Cambria Math" panose="02040503050406030204" pitchFamily="18" charset="0"/>
                          </a:rPr>
                        </m:ctrlPr>
                      </m:fPr>
                      <m:num>
                        <m:r>
                          <a:rPr lang="en-US" sz="2400" i="1" smtClean="0">
                            <a:latin typeface="Cambria Math" panose="02040503050406030204" pitchFamily="18" charset="0"/>
                            <a:ea typeface="Cambria Math" panose="02040503050406030204" pitchFamily="18" charset="0"/>
                          </a:rPr>
                          <m:t>𝜕</m:t>
                        </m:r>
                        <m:sSub>
                          <m:sSubPr>
                            <m:ctrlPr>
                              <a:rPr lang="en-US" sz="240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𝑆</m:t>
                            </m:r>
                          </m:e>
                          <m:sub>
                            <m:r>
                              <a:rPr lang="en-US" sz="2400" b="0" i="1" smtClean="0">
                                <a:latin typeface="Cambria Math" panose="02040503050406030204" pitchFamily="18" charset="0"/>
                                <a:ea typeface="Cambria Math" panose="02040503050406030204" pitchFamily="18" charset="0"/>
                              </a:rPr>
                              <m:t>𝐴𝐺𝑇</m:t>
                            </m:r>
                          </m:sub>
                        </m:sSub>
                      </m:num>
                      <m:den>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𝑥</m:t>
                        </m:r>
                      </m:den>
                    </m:f>
                    <m:r>
                      <a:rPr lang="en-US" sz="2400" b="0" i="1" smtClean="0">
                        <a:latin typeface="Cambria Math" panose="02040503050406030204" pitchFamily="18" charset="0"/>
                      </a:rPr>
                      <m:t>=</m:t>
                    </m:r>
                    <m:r>
                      <a:rPr lang="en-US" sz="2400" i="1">
                        <a:latin typeface="Cambria Math" panose="02040503050406030204" pitchFamily="18" charset="0"/>
                      </a:rPr>
                      <m:t>5</m:t>
                    </m:r>
                    <m:r>
                      <a:rPr lang="en-AU" sz="2400" i="1">
                        <a:latin typeface="Cambria Math"/>
                      </a:rPr>
                      <m:t>𝑥</m:t>
                    </m:r>
                    <m:acc>
                      <m:accPr>
                        <m:chr m:val="̅"/>
                        <m:ctrlPr>
                          <a:rPr lang="en-AU" sz="2400" i="1">
                            <a:latin typeface="Cambria Math" panose="02040503050406030204" pitchFamily="18" charset="0"/>
                          </a:rPr>
                        </m:ctrlPr>
                      </m:accPr>
                      <m:e>
                        <m:r>
                          <a:rPr lang="en-AU" sz="2400" i="1">
                            <a:latin typeface="Cambria Math"/>
                          </a:rPr>
                          <m:t>𝑦</m:t>
                        </m:r>
                      </m:e>
                    </m:acc>
                    <m:r>
                      <a:rPr lang="en-AU" sz="2400" i="1">
                        <a:latin typeface="Cambria Math"/>
                      </a:rPr>
                      <m:t>+</m:t>
                    </m:r>
                    <m:r>
                      <a:rPr lang="en-US" sz="2400" i="1">
                        <a:latin typeface="Cambria Math" panose="02040503050406030204" pitchFamily="18" charset="0"/>
                      </a:rPr>
                      <m:t>5</m:t>
                    </m:r>
                    <m:r>
                      <a:rPr lang="en-AU" sz="2400" i="1">
                        <a:latin typeface="Cambria Math"/>
                      </a:rPr>
                      <m:t>−</m:t>
                    </m:r>
                    <m:r>
                      <a:rPr lang="en-US" sz="2400" b="0" i="1" smtClean="0">
                        <a:latin typeface="Cambria Math" panose="02040503050406030204" pitchFamily="18" charset="0"/>
                      </a:rPr>
                      <m:t>2</m:t>
                    </m:r>
                    <m:r>
                      <a:rPr lang="en-AU" sz="2400" i="1">
                        <a:latin typeface="Cambria Math"/>
                      </a:rPr>
                      <m:t>0</m:t>
                    </m:r>
                    <m:sSup>
                      <m:sSupPr>
                        <m:ctrlPr>
                          <a:rPr lang="en-AU" sz="2400" i="1">
                            <a:latin typeface="Cambria Math" panose="02040503050406030204" pitchFamily="18" charset="0"/>
                          </a:rPr>
                        </m:ctrlPr>
                      </m:sSupPr>
                      <m:e>
                        <m:r>
                          <a:rPr lang="en-AU" sz="2400" i="1">
                            <a:latin typeface="Cambria Math"/>
                          </a:rPr>
                          <m:t>𝑥</m:t>
                        </m:r>
                      </m:e>
                      <m:sup/>
                    </m:sSup>
                    <m:r>
                      <a:rPr lang="en-US" sz="2400" b="0" i="1" smtClean="0">
                        <a:latin typeface="Cambria Math" panose="02040503050406030204" pitchFamily="18" charset="0"/>
                      </a:rPr>
                      <m:t>=0</m:t>
                    </m:r>
                  </m:oMath>
                </a14:m>
                <a:r>
                  <a:rPr lang="en-AU" sz="2400" b="0" i="1" dirty="0"/>
                  <a:t> (and similarly for CCC)</a:t>
                </a:r>
              </a:p>
              <a:p>
                <a:pPr marL="2600325" indent="0">
                  <a:lnSpc>
                    <a:spcPct val="120000"/>
                  </a:lnSpc>
                  <a:spcBef>
                    <a:spcPts val="1800"/>
                  </a:spcBef>
                  <a:spcAft>
                    <a:spcPts val="1200"/>
                  </a:spcAft>
                  <a:buClr>
                    <a:srgbClr val="0070C0"/>
                  </a:buClr>
                  <a:buSzPct val="50000"/>
                  <a:buNone/>
                </a:pPr>
                <a14:m>
                  <m:oMathPara xmlns:m="http://schemas.openxmlformats.org/officeDocument/2006/math">
                    <m:oMathParaPr>
                      <m:jc m:val="left"/>
                    </m:oMathParaPr>
                    <m:oMath xmlns:m="http://schemas.openxmlformats.org/officeDocument/2006/math">
                      <m:r>
                        <a:rPr lang="en-AU" sz="2400" b="0" i="1" smtClean="0">
                          <a:latin typeface="Cambria Math"/>
                        </a:rPr>
                        <m:t>𝑦</m:t>
                      </m:r>
                      <m:r>
                        <a:rPr lang="en-AU" sz="2400" b="0" i="1" smtClean="0">
                          <a:latin typeface="Cambria Math"/>
                        </a:rPr>
                        <m:t>=</m:t>
                      </m:r>
                      <m:r>
                        <a:rPr lang="en-AU" sz="2400" b="0" i="1" smtClean="0">
                          <a:latin typeface="Cambria Math"/>
                        </a:rPr>
                        <m:t>𝑥</m:t>
                      </m:r>
                      <m:r>
                        <a:rPr lang="en-AU" sz="2400" b="0" i="1" smtClean="0">
                          <a:latin typeface="Cambria Math"/>
                        </a:rPr>
                        <m:t>=1/3</m:t>
                      </m:r>
                    </m:oMath>
                  </m:oMathPara>
                </a14:m>
                <a:endParaRPr lang="en-AU" sz="2400" b="0" i="1" dirty="0"/>
              </a:p>
              <a:p>
                <a:pPr marL="2600325" indent="0">
                  <a:lnSpc>
                    <a:spcPct val="120000"/>
                  </a:lnSpc>
                  <a:spcBef>
                    <a:spcPts val="1800"/>
                  </a:spcBef>
                  <a:spcAft>
                    <a:spcPts val="1200"/>
                  </a:spcAft>
                  <a:buClr>
                    <a:srgbClr val="0070C0"/>
                  </a:buClr>
                  <a:buSzPct val="50000"/>
                  <a:buNone/>
                </a:pPr>
                <a14:m>
                  <m:oMathPara xmlns:m="http://schemas.openxmlformats.org/officeDocument/2006/math">
                    <m:oMathParaPr>
                      <m:jc m:val="left"/>
                    </m:oMathParaPr>
                    <m:oMath xmlns:m="http://schemas.openxmlformats.org/officeDocument/2006/math">
                      <m:sSub>
                        <m:sSubPr>
                          <m:ctrlPr>
                            <a:rPr lang="en-AU" sz="2400" i="1">
                              <a:latin typeface="Cambria Math" panose="02040503050406030204" pitchFamily="18" charset="0"/>
                            </a:rPr>
                          </m:ctrlPr>
                        </m:sSubPr>
                        <m:e>
                          <m:r>
                            <a:rPr lang="en-AU" sz="2400" i="1">
                              <a:latin typeface="Cambria Math"/>
                            </a:rPr>
                            <m:t>𝑆</m:t>
                          </m:r>
                        </m:e>
                        <m:sub>
                          <m:r>
                            <a:rPr lang="en-AU" sz="2400" i="1">
                              <a:latin typeface="Cambria Math"/>
                            </a:rPr>
                            <m:t>𝐽</m:t>
                          </m:r>
                        </m:sub>
                      </m:sSub>
                      <m:r>
                        <a:rPr lang="en-AU" sz="2400" i="1">
                          <a:latin typeface="Cambria Math"/>
                        </a:rPr>
                        <m:t>=</m:t>
                      </m:r>
                      <m:r>
                        <a:rPr lang="en-AU" sz="2400" b="0" i="1" smtClean="0">
                          <a:latin typeface="Cambria Math"/>
                        </a:rPr>
                        <m:t>5.6</m:t>
                      </m:r>
                    </m:oMath>
                  </m:oMathPara>
                </a14:m>
                <a:endParaRPr lang="en-AU" sz="2400" i="1" dirty="0"/>
              </a:p>
              <a:p>
                <a:pPr marL="1619250" indent="0">
                  <a:lnSpc>
                    <a:spcPct val="120000"/>
                  </a:lnSpc>
                  <a:buClr>
                    <a:srgbClr val="0070C0"/>
                  </a:buClr>
                  <a:buSzPct val="50000"/>
                  <a:buNone/>
                </a:pPr>
                <a:endParaRPr lang="en-AU" b="0" i="1" dirty="0"/>
              </a:p>
              <a:p>
                <a:pPr marL="1619250" indent="0">
                  <a:lnSpc>
                    <a:spcPct val="120000"/>
                  </a:lnSpc>
                  <a:buClr>
                    <a:srgbClr val="0070C0"/>
                  </a:buClr>
                  <a:buSzPct val="50000"/>
                  <a:buNone/>
                </a:pPr>
                <a:endParaRPr lang="en-AU" i="1" dirty="0">
                  <a:solidFill>
                    <a:schemeClr val="bg2">
                      <a:lumMod val="50000"/>
                    </a:schemeClr>
                  </a:solidFill>
                </a:endParaRPr>
              </a:p>
              <a:p>
                <a:pPr marL="361950" indent="0">
                  <a:lnSpc>
                    <a:spcPct val="120000"/>
                  </a:lnSpc>
                  <a:buClr>
                    <a:srgbClr val="0070C0"/>
                  </a:buClr>
                  <a:buSzPct val="50000"/>
                  <a:buNone/>
                </a:pPr>
                <a:endParaRPr lang="en-AU" i="1" dirty="0">
                  <a:solidFill>
                    <a:schemeClr val="bg2">
                      <a:lumMod val="50000"/>
                    </a:schemeClr>
                  </a:solidFill>
                </a:endParaRPr>
              </a:p>
              <a:p>
                <a:pPr marL="361950" indent="0">
                  <a:lnSpc>
                    <a:spcPct val="120000"/>
                  </a:lnSpc>
                  <a:buClr>
                    <a:srgbClr val="0070C0"/>
                  </a:buClr>
                  <a:buSzPct val="100000"/>
                  <a:buNone/>
                </a:pPr>
                <a:endParaRPr lang="en-AU" i="1" dirty="0">
                  <a:solidFill>
                    <a:schemeClr val="bg2">
                      <a:lumMod val="50000"/>
                    </a:schemeClr>
                  </a:solidFill>
                </a:endParaRPr>
              </a:p>
              <a:p>
                <a:pPr marL="0" indent="0">
                  <a:lnSpc>
                    <a:spcPct val="120000"/>
                  </a:lnSpc>
                  <a:buClr>
                    <a:srgbClr val="0070C0"/>
                  </a:buClr>
                  <a:buSzPct val="50000"/>
                  <a:buNone/>
                </a:pPr>
                <a:endParaRPr lang="en-AU" dirty="0"/>
              </a:p>
              <a:p>
                <a:pPr marL="806450" indent="-447675">
                  <a:lnSpc>
                    <a:spcPct val="120000"/>
                  </a:lnSpc>
                  <a:buClr>
                    <a:srgbClr val="0070C0"/>
                  </a:buClr>
                  <a:buSzPct val="50000"/>
                  <a:buFont typeface="Wingdings" panose="05000000000000000000" pitchFamily="2" charset="2"/>
                  <a:buChar char="v"/>
                </a:pPr>
                <a:endParaRPr lang="en-AU" i="1" dirty="0">
                  <a:solidFill>
                    <a:schemeClr val="bg2">
                      <a:lumMod val="50000"/>
                    </a:schemeClr>
                  </a:solidFill>
                </a:endParaRPr>
              </a:p>
              <a:p>
                <a:pPr marL="711200" indent="0">
                  <a:buClr>
                    <a:srgbClr val="0070C0"/>
                  </a:buClr>
                  <a:buSzPct val="50000"/>
                  <a:buFont typeface="Wingdings" panose="05000000000000000000" pitchFamily="2" charset="2"/>
                  <a:buChar char="v"/>
                </a:pPr>
                <a:endParaRPr lang="en-AU" dirty="0"/>
              </a:p>
              <a:p>
                <a:pPr marL="711200" indent="0">
                  <a:buClr>
                    <a:srgbClr val="0070C0"/>
                  </a:buClr>
                  <a:buSzPct val="50000"/>
                  <a:buFont typeface="Wingdings" panose="05000000000000000000" pitchFamily="2" charset="2"/>
                  <a:buChar char="v"/>
                </a:pPr>
                <a:endParaRPr lang="en-AU" dirty="0"/>
              </a:p>
              <a:p>
                <a:pPr marL="0" indent="0">
                  <a:buClr>
                    <a:srgbClr val="0070C0"/>
                  </a:buClr>
                  <a:buSzPct val="50000"/>
                  <a:buNone/>
                </a:pPr>
                <a:endParaRPr lang="en-AU" i="1" dirty="0">
                  <a:solidFill>
                    <a:schemeClr val="bg2">
                      <a:lumMod val="50000"/>
                    </a:schemeClr>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29265" y="1690688"/>
                <a:ext cx="10884309" cy="4665662"/>
              </a:xfrm>
              <a:blipFill>
                <a:blip r:embed="rId3"/>
                <a:stretch>
                  <a:fillRect t="-1044"/>
                </a:stretch>
              </a:blipFill>
            </p:spPr>
            <p:txBody>
              <a:bodyPr/>
              <a:lstStyle/>
              <a:p>
                <a:r>
                  <a:rPr lang="en-AU">
                    <a:noFill/>
                  </a:rPr>
                  <a:t> </a:t>
                </a:r>
              </a:p>
            </p:txBody>
          </p:sp>
        </mc:Fallback>
      </mc:AlternateContent>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39</a:t>
            </a:fld>
            <a:endParaRPr lang="en-AU"/>
          </a:p>
        </p:txBody>
      </p:sp>
      <p:sp>
        <p:nvSpPr>
          <p:cNvPr id="6" name="Oval 5">
            <a:extLst>
              <a:ext uri="{FF2B5EF4-FFF2-40B4-BE49-F238E27FC236}">
                <a16:creationId xmlns:a16="http://schemas.microsoft.com/office/drawing/2014/main" id="{41E5671D-9D93-46E0-8404-978435FA80C3}"/>
              </a:ext>
            </a:extLst>
          </p:cNvPr>
          <p:cNvSpPr/>
          <p:nvPr/>
        </p:nvSpPr>
        <p:spPr>
          <a:xfrm>
            <a:off x="2302766" y="3898602"/>
            <a:ext cx="1825565" cy="532435"/>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Oval 6">
            <a:extLst>
              <a:ext uri="{FF2B5EF4-FFF2-40B4-BE49-F238E27FC236}">
                <a16:creationId xmlns:a16="http://schemas.microsoft.com/office/drawing/2014/main" id="{CC20F817-A8A4-438D-BFD2-D3D6255A2EFF}"/>
              </a:ext>
            </a:extLst>
          </p:cNvPr>
          <p:cNvSpPr/>
          <p:nvPr/>
        </p:nvSpPr>
        <p:spPr>
          <a:xfrm>
            <a:off x="4318380" y="3882218"/>
            <a:ext cx="2436379" cy="532435"/>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Oval 7">
            <a:extLst>
              <a:ext uri="{FF2B5EF4-FFF2-40B4-BE49-F238E27FC236}">
                <a16:creationId xmlns:a16="http://schemas.microsoft.com/office/drawing/2014/main" id="{403955E5-71B3-4D3F-87D5-3064E8AD4A6C}"/>
              </a:ext>
            </a:extLst>
          </p:cNvPr>
          <p:cNvSpPr/>
          <p:nvPr/>
        </p:nvSpPr>
        <p:spPr>
          <a:xfrm>
            <a:off x="6944808" y="3898601"/>
            <a:ext cx="2553151" cy="532435"/>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3221156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animBg="1"/>
      <p:bldP spid="7" grpId="0" animBg="1"/>
      <p:bldP spid="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solidFill>
                  <a:srgbClr val="002060"/>
                </a:solidFill>
              </a:rPr>
              <a:t>Vertical Chain of Production</a:t>
            </a:r>
            <a:endParaRPr lang="en-AU" b="1" i="1" dirty="0">
              <a:solidFill>
                <a:srgbClr val="002060"/>
              </a:solidFill>
            </a:endParaRPr>
          </a:p>
        </p:txBody>
      </p:sp>
      <p:sp>
        <p:nvSpPr>
          <p:cNvPr id="3" name="Content Placeholder 2"/>
          <p:cNvSpPr>
            <a:spLocks noGrp="1"/>
          </p:cNvSpPr>
          <p:nvPr>
            <p:ph idx="1"/>
          </p:nvPr>
        </p:nvSpPr>
        <p:spPr>
          <a:xfrm>
            <a:off x="838200" y="1690688"/>
            <a:ext cx="10515600" cy="4486275"/>
          </a:xfrm>
        </p:spPr>
        <p:txBody>
          <a:bodyPr>
            <a:normAutofit fontScale="77500" lnSpcReduction="20000"/>
          </a:bodyPr>
          <a:lstStyle/>
          <a:p>
            <a:pPr marL="355600" indent="-355600">
              <a:lnSpc>
                <a:spcPct val="120000"/>
              </a:lnSpc>
              <a:buClr>
                <a:srgbClr val="0070C0"/>
              </a:buClr>
              <a:buSzPct val="50000"/>
              <a:buFont typeface="Wingdings" panose="05000000000000000000" pitchFamily="2" charset="2"/>
              <a:buChar char="q"/>
            </a:pPr>
            <a:r>
              <a:rPr lang="en-AU" dirty="0"/>
              <a:t>A key question for the firm is:</a:t>
            </a:r>
          </a:p>
          <a:p>
            <a:pPr marL="0" indent="0" algn="ctr">
              <a:lnSpc>
                <a:spcPct val="120000"/>
              </a:lnSpc>
              <a:buClr>
                <a:srgbClr val="0070C0"/>
              </a:buClr>
              <a:buSzPct val="50000"/>
              <a:buNone/>
            </a:pPr>
            <a:r>
              <a:rPr lang="en-AU" b="1" i="1" dirty="0">
                <a:solidFill>
                  <a:srgbClr val="002060"/>
                </a:solidFill>
              </a:rPr>
              <a:t>What to do in house versus what to outsource?</a:t>
            </a:r>
          </a:p>
          <a:p>
            <a:pPr marL="355600" indent="-355600">
              <a:lnSpc>
                <a:spcPct val="120000"/>
              </a:lnSpc>
              <a:buClr>
                <a:srgbClr val="0070C0"/>
              </a:buClr>
              <a:buSzPct val="50000"/>
              <a:buFont typeface="Wingdings" panose="05000000000000000000" pitchFamily="2" charset="2"/>
              <a:buChar char="q"/>
            </a:pPr>
            <a:r>
              <a:rPr lang="en-US" dirty="0"/>
              <a:t>The </a:t>
            </a:r>
            <a:r>
              <a:rPr lang="en-US" b="1" i="1" dirty="0">
                <a:solidFill>
                  <a:srgbClr val="FF0000"/>
                </a:solidFill>
              </a:rPr>
              <a:t>vertical boundaries </a:t>
            </a:r>
            <a:r>
              <a:rPr lang="en-US" dirty="0"/>
              <a:t>of the firm define the activities that the firm itself performs as opposed to what it purchases from independent firms in the marketplace.</a:t>
            </a:r>
            <a:endParaRPr lang="en-AU" dirty="0"/>
          </a:p>
          <a:p>
            <a:pPr marL="355600" indent="-355600">
              <a:lnSpc>
                <a:spcPct val="120000"/>
              </a:lnSpc>
              <a:buClr>
                <a:srgbClr val="0070C0"/>
              </a:buClr>
              <a:buSzPct val="50000"/>
              <a:buFont typeface="Wingdings" panose="05000000000000000000" pitchFamily="2" charset="2"/>
              <a:buChar char="q"/>
            </a:pPr>
            <a:r>
              <a:rPr lang="en-AU" dirty="0"/>
              <a:t>It is important to note that the trade-off between technical efficiency (cost minimisation) and agency efficiency (minimisation of coordination costs </a:t>
            </a:r>
            <a:r>
              <a:rPr lang="en-AU" dirty="0" err="1"/>
              <a:t>etc</a:t>
            </a:r>
            <a:r>
              <a:rPr lang="en-AU" dirty="0"/>
              <a:t>) – </a:t>
            </a:r>
            <a:r>
              <a:rPr lang="en-AU" i="1" dirty="0">
                <a:solidFill>
                  <a:schemeClr val="bg2">
                    <a:lumMod val="25000"/>
                  </a:schemeClr>
                </a:solidFill>
              </a:rPr>
              <a:t>perhaps technical efficiency is best achieved by buying on the market. Alternatively, can agency costs be minimised when activities are done in house?</a:t>
            </a:r>
          </a:p>
          <a:p>
            <a:pPr marL="355600" indent="-355600">
              <a:lnSpc>
                <a:spcPct val="120000"/>
              </a:lnSpc>
              <a:buClr>
                <a:srgbClr val="0070C0"/>
              </a:buClr>
              <a:buSzPct val="50000"/>
              <a:buFont typeface="Wingdings" panose="05000000000000000000" pitchFamily="2" charset="2"/>
              <a:buChar char="q"/>
            </a:pPr>
            <a:r>
              <a:rPr lang="en-US" dirty="0"/>
              <a:t>Optimal vertical organization requires that the sum of technical inefficiencies and agency inefficiencies are minimized. </a:t>
            </a:r>
            <a:endParaRPr lang="en-AU" dirty="0"/>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4</a:t>
            </a:fld>
            <a:endParaRPr lang="en-AU"/>
          </a:p>
        </p:txBody>
      </p:sp>
    </p:spTree>
    <p:extLst>
      <p:ext uri="{BB962C8B-B14F-4D97-AF65-F5344CB8AC3E}">
        <p14:creationId xmlns:p14="http://schemas.microsoft.com/office/powerpoint/2010/main" val="3028174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solidFill>
                  <a:srgbClr val="002060"/>
                </a:solidFill>
              </a:rPr>
              <a:t>Asset Ownership – why it matters….</a:t>
            </a:r>
            <a:endParaRPr lang="en-AU" b="1" i="1" dirty="0">
              <a:solidFill>
                <a:srgbClr val="002060"/>
              </a:solidFill>
            </a:endParaRPr>
          </a:p>
        </p:txBody>
      </p:sp>
      <p:sp>
        <p:nvSpPr>
          <p:cNvPr id="3" name="Content Placeholder 2"/>
          <p:cNvSpPr>
            <a:spLocks noGrp="1"/>
          </p:cNvSpPr>
          <p:nvPr>
            <p:ph idx="1"/>
          </p:nvPr>
        </p:nvSpPr>
        <p:spPr/>
        <p:txBody>
          <a:bodyPr>
            <a:normAutofit/>
          </a:bodyPr>
          <a:lstStyle/>
          <a:p>
            <a:pPr marL="355600" indent="-355600">
              <a:lnSpc>
                <a:spcPct val="120000"/>
              </a:lnSpc>
              <a:buClr>
                <a:srgbClr val="0070C0"/>
              </a:buClr>
              <a:buSzPct val="50000"/>
              <a:buFont typeface="Wingdings" panose="05000000000000000000" pitchFamily="2" charset="2"/>
              <a:buChar char="q"/>
            </a:pPr>
            <a:r>
              <a:rPr lang="en-AU" dirty="0"/>
              <a:t>What's really happening here is that both parties incur the full cost of their own effort, but receive only ½ of the benefit (from higher value or lower cost).</a:t>
            </a:r>
          </a:p>
          <a:p>
            <a:pPr marL="355600" indent="-355600">
              <a:lnSpc>
                <a:spcPct val="120000"/>
              </a:lnSpc>
              <a:buClr>
                <a:srgbClr val="0070C0"/>
              </a:buClr>
              <a:buSzPct val="50000"/>
              <a:buFont typeface="Wingdings" panose="05000000000000000000" pitchFamily="2" charset="2"/>
              <a:buChar char="q"/>
            </a:pPr>
            <a:r>
              <a:rPr lang="en-AU" dirty="0"/>
              <a:t>Essentially, both of the parties will put in effort levels that maximise their own payoff given the effort of the other party – </a:t>
            </a:r>
            <a:r>
              <a:rPr lang="en-AU" i="1" dirty="0">
                <a:solidFill>
                  <a:schemeClr val="bg2">
                    <a:lumMod val="50000"/>
                  </a:schemeClr>
                </a:solidFill>
              </a:rPr>
              <a:t>each will free ride and choose effort levels below that which maximise joint surplus. </a:t>
            </a:r>
          </a:p>
          <a:p>
            <a:pPr marL="1619250" indent="0">
              <a:lnSpc>
                <a:spcPct val="120000"/>
              </a:lnSpc>
              <a:buClr>
                <a:srgbClr val="0070C0"/>
              </a:buClr>
              <a:buSzPct val="50000"/>
              <a:buNone/>
            </a:pPr>
            <a:endParaRPr lang="en-AU" b="0" i="1" dirty="0"/>
          </a:p>
          <a:p>
            <a:pPr marL="1619250" indent="0">
              <a:lnSpc>
                <a:spcPct val="120000"/>
              </a:lnSpc>
              <a:buClr>
                <a:srgbClr val="0070C0"/>
              </a:buClr>
              <a:buSzPct val="50000"/>
              <a:buNone/>
            </a:pPr>
            <a:endParaRPr lang="en-AU" i="1" dirty="0">
              <a:solidFill>
                <a:schemeClr val="bg2">
                  <a:lumMod val="50000"/>
                </a:schemeClr>
              </a:solidFill>
            </a:endParaRPr>
          </a:p>
          <a:p>
            <a:pPr marL="361950" indent="0">
              <a:lnSpc>
                <a:spcPct val="120000"/>
              </a:lnSpc>
              <a:buClr>
                <a:srgbClr val="0070C0"/>
              </a:buClr>
              <a:buSzPct val="50000"/>
              <a:buNone/>
            </a:pPr>
            <a:endParaRPr lang="en-AU" i="1" dirty="0">
              <a:solidFill>
                <a:schemeClr val="bg2">
                  <a:lumMod val="50000"/>
                </a:schemeClr>
              </a:solidFill>
            </a:endParaRPr>
          </a:p>
          <a:p>
            <a:pPr marL="361950" indent="0">
              <a:lnSpc>
                <a:spcPct val="120000"/>
              </a:lnSpc>
              <a:buClr>
                <a:srgbClr val="0070C0"/>
              </a:buClr>
              <a:buSzPct val="100000"/>
              <a:buNone/>
            </a:pPr>
            <a:endParaRPr lang="en-AU" i="1" dirty="0">
              <a:solidFill>
                <a:schemeClr val="bg2">
                  <a:lumMod val="50000"/>
                </a:schemeClr>
              </a:solidFill>
            </a:endParaRPr>
          </a:p>
          <a:p>
            <a:pPr marL="0" indent="0">
              <a:lnSpc>
                <a:spcPct val="120000"/>
              </a:lnSpc>
              <a:buClr>
                <a:srgbClr val="0070C0"/>
              </a:buClr>
              <a:buSzPct val="50000"/>
              <a:buNone/>
            </a:pPr>
            <a:endParaRPr lang="en-AU" dirty="0"/>
          </a:p>
          <a:p>
            <a:pPr marL="806450" indent="-447675">
              <a:lnSpc>
                <a:spcPct val="120000"/>
              </a:lnSpc>
              <a:buClr>
                <a:srgbClr val="0070C0"/>
              </a:buClr>
              <a:buSzPct val="50000"/>
              <a:buFont typeface="Wingdings" panose="05000000000000000000" pitchFamily="2" charset="2"/>
              <a:buChar char="v"/>
            </a:pPr>
            <a:endParaRPr lang="en-AU" i="1" dirty="0">
              <a:solidFill>
                <a:schemeClr val="bg2">
                  <a:lumMod val="50000"/>
                </a:schemeClr>
              </a:solidFill>
            </a:endParaRPr>
          </a:p>
          <a:p>
            <a:pPr marL="711200" indent="0">
              <a:buClr>
                <a:srgbClr val="0070C0"/>
              </a:buClr>
              <a:buSzPct val="50000"/>
              <a:buFont typeface="Wingdings" panose="05000000000000000000" pitchFamily="2" charset="2"/>
              <a:buChar char="v"/>
            </a:pPr>
            <a:endParaRPr lang="en-AU" dirty="0"/>
          </a:p>
          <a:p>
            <a:pPr marL="711200" indent="0">
              <a:buClr>
                <a:srgbClr val="0070C0"/>
              </a:buClr>
              <a:buSzPct val="50000"/>
              <a:buFont typeface="Wingdings" panose="05000000000000000000" pitchFamily="2" charset="2"/>
              <a:buChar char="v"/>
            </a:pPr>
            <a:endParaRPr lang="en-AU" dirty="0"/>
          </a:p>
          <a:p>
            <a:pPr marL="0" indent="0">
              <a:buClr>
                <a:srgbClr val="0070C0"/>
              </a:buClr>
              <a:buSzPct val="50000"/>
              <a:buNone/>
            </a:pPr>
            <a:endParaRPr lang="en-AU"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40</a:t>
            </a:fld>
            <a:endParaRPr lang="en-AU"/>
          </a:p>
        </p:txBody>
      </p:sp>
    </p:spTree>
    <p:extLst>
      <p:ext uri="{BB962C8B-B14F-4D97-AF65-F5344CB8AC3E}">
        <p14:creationId xmlns:p14="http://schemas.microsoft.com/office/powerpoint/2010/main" val="3065103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solidFill>
                  <a:srgbClr val="002060"/>
                </a:solidFill>
              </a:rPr>
              <a:t>Asset Ownership – why it matters….</a:t>
            </a:r>
            <a:endParaRPr lang="en-AU" b="1" i="1" dirty="0">
              <a:solidFill>
                <a:srgbClr val="00206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70000" lnSpcReduction="20000"/>
              </a:bodyPr>
              <a:lstStyle/>
              <a:p>
                <a:pPr marL="355600" indent="-355600">
                  <a:lnSpc>
                    <a:spcPct val="120000"/>
                  </a:lnSpc>
                  <a:buClr>
                    <a:srgbClr val="0070C0"/>
                  </a:buClr>
                  <a:buSzPct val="50000"/>
                  <a:buFont typeface="Wingdings" panose="05000000000000000000" pitchFamily="2" charset="2"/>
                  <a:buChar char="q"/>
                </a:pPr>
                <a:r>
                  <a:rPr lang="en-AU" dirty="0"/>
                  <a:t>Suppose now that there is </a:t>
                </a:r>
                <a:r>
                  <a:rPr lang="en-AU" dirty="0">
                    <a:solidFill>
                      <a:srgbClr val="FF0000"/>
                    </a:solidFill>
                  </a:rPr>
                  <a:t>vertical integration </a:t>
                </a:r>
                <a:r>
                  <a:rPr lang="en-AU" dirty="0"/>
                  <a:t>– suppose that AGT purchases CCC which gives the owner of AGT all residual rights and CCC none. </a:t>
                </a:r>
              </a:p>
              <a:p>
                <a:pPr marL="355600" indent="-355600">
                  <a:lnSpc>
                    <a:spcPct val="120000"/>
                  </a:lnSpc>
                  <a:buClr>
                    <a:srgbClr val="0070C0"/>
                  </a:buClr>
                  <a:buSzPct val="50000"/>
                  <a:buFont typeface="Wingdings" panose="05000000000000000000" pitchFamily="2" charset="2"/>
                  <a:buChar char="q"/>
                </a:pPr>
                <a:r>
                  <a:rPr lang="en-AU" dirty="0"/>
                  <a:t>Now, the worker at CCC has no incentive to exert effort to increase likelihood of production at low cost (</a:t>
                </a:r>
                <a:r>
                  <a:rPr lang="en-AU" i="1" dirty="0">
                    <a:solidFill>
                      <a:schemeClr val="bg2">
                        <a:lumMod val="25000"/>
                      </a:schemeClr>
                    </a:solidFill>
                  </a:rPr>
                  <a:t>assuming there can be no incentive contracts that depend on effort</a:t>
                </a:r>
                <a:r>
                  <a:rPr lang="en-AU" dirty="0"/>
                  <a:t>). So ….</a:t>
                </a:r>
              </a:p>
              <a:p>
                <a:pPr marL="0" indent="0">
                  <a:lnSpc>
                    <a:spcPct val="120000"/>
                  </a:lnSpc>
                  <a:buClr>
                    <a:srgbClr val="0070C0"/>
                  </a:buClr>
                  <a:buSzPct val="50000"/>
                  <a:buNone/>
                </a:pPr>
                <a14:m>
                  <m:oMathPara xmlns:m="http://schemas.openxmlformats.org/officeDocument/2006/math">
                    <m:oMathParaPr>
                      <m:jc m:val="center"/>
                    </m:oMathParaPr>
                    <m:oMath xmlns:m="http://schemas.openxmlformats.org/officeDocument/2006/math">
                      <m:r>
                        <a:rPr lang="en-US" b="0" i="1" smtClean="0">
                          <a:latin typeface="Cambria Math" panose="02040503050406030204" pitchFamily="18" charset="0"/>
                        </a:rPr>
                        <m:t>𝑦</m:t>
                      </m:r>
                      <m:r>
                        <a:rPr lang="en-AU" i="1">
                          <a:latin typeface="Cambria Math"/>
                        </a:rPr>
                        <m:t>=</m:t>
                      </m:r>
                      <m:r>
                        <a:rPr lang="en-US" b="0" i="1" smtClean="0">
                          <a:latin typeface="Cambria Math" panose="02040503050406030204" pitchFamily="18" charset="0"/>
                        </a:rPr>
                        <m:t>0</m:t>
                      </m:r>
                    </m:oMath>
                  </m:oMathPara>
                </a14:m>
                <a:endParaRPr lang="en-AU" i="1" dirty="0"/>
              </a:p>
              <a:p>
                <a:pPr marL="355600" indent="-355600">
                  <a:lnSpc>
                    <a:spcPct val="120000"/>
                  </a:lnSpc>
                  <a:buClr>
                    <a:srgbClr val="0070C0"/>
                  </a:buClr>
                  <a:buSzPct val="50000"/>
                  <a:buFont typeface="Wingdings" panose="05000000000000000000" pitchFamily="2" charset="2"/>
                  <a:buChar char="q"/>
                </a:pPr>
                <a:r>
                  <a:rPr lang="en-AU" dirty="0"/>
                  <a:t>This means the cost of implementing design changes are 30, and benefits of investing for AGT are as follows:</a:t>
                </a:r>
              </a:p>
              <a:p>
                <a:pPr marL="0" indent="0">
                  <a:lnSpc>
                    <a:spcPct val="120000"/>
                  </a:lnSpc>
                  <a:buClr>
                    <a:srgbClr val="0070C0"/>
                  </a:buClr>
                  <a:buSzPct val="50000"/>
                  <a:buNone/>
                </a:pPr>
                <a14:m>
                  <m:oMathPara xmlns:m="http://schemas.openxmlformats.org/officeDocument/2006/math">
                    <m:oMathParaPr>
                      <m:jc m:val="centerGroup"/>
                    </m:oMathParaPr>
                    <m:oMath xmlns:m="http://schemas.openxmlformats.org/officeDocument/2006/math">
                      <m:d>
                        <m:dPr>
                          <m:ctrlPr>
                            <a:rPr lang="en-AU" i="1">
                              <a:latin typeface="Cambria Math" panose="02040503050406030204" pitchFamily="18" charset="0"/>
                            </a:rPr>
                          </m:ctrlPr>
                        </m:dPr>
                        <m:e>
                          <m:r>
                            <a:rPr lang="en-AU" i="1">
                              <a:latin typeface="Cambria Math"/>
                            </a:rPr>
                            <m:t>40−30</m:t>
                          </m:r>
                        </m:e>
                      </m:d>
                      <m:r>
                        <a:rPr lang="en-AU" i="1">
                          <a:latin typeface="Cambria Math"/>
                        </a:rPr>
                        <m:t>𝑥</m:t>
                      </m:r>
                      <m:r>
                        <a:rPr lang="en-AU" i="1">
                          <a:latin typeface="Cambria Math"/>
                        </a:rPr>
                        <m:t>−10</m:t>
                      </m:r>
                      <m:sSup>
                        <m:sSupPr>
                          <m:ctrlPr>
                            <a:rPr lang="en-AU" i="1">
                              <a:latin typeface="Cambria Math" panose="02040503050406030204" pitchFamily="18" charset="0"/>
                            </a:rPr>
                          </m:ctrlPr>
                        </m:sSupPr>
                        <m:e>
                          <m:r>
                            <a:rPr lang="en-AU" i="1">
                              <a:latin typeface="Cambria Math"/>
                            </a:rPr>
                            <m:t>𝑥</m:t>
                          </m:r>
                        </m:e>
                        <m:sup>
                          <m:r>
                            <a:rPr lang="en-AU" i="1">
                              <a:latin typeface="Cambria Math"/>
                            </a:rPr>
                            <m:t>2</m:t>
                          </m:r>
                        </m:sup>
                      </m:sSup>
                    </m:oMath>
                  </m:oMathPara>
                </a14:m>
                <a:endParaRPr lang="en-AU" dirty="0"/>
              </a:p>
              <a:p>
                <a:pPr marL="355600" indent="-355600">
                  <a:lnSpc>
                    <a:spcPct val="120000"/>
                  </a:lnSpc>
                  <a:buClr>
                    <a:srgbClr val="0070C0"/>
                  </a:buClr>
                  <a:buSzPct val="50000"/>
                  <a:buFont typeface="Wingdings" panose="05000000000000000000" pitchFamily="2" charset="2"/>
                  <a:buChar char="q"/>
                </a:pPr>
                <a:r>
                  <a:rPr lang="en-AU" dirty="0"/>
                  <a:t>Solution;	</a:t>
                </a:r>
                <a14:m>
                  <m:oMath xmlns:m="http://schemas.openxmlformats.org/officeDocument/2006/math">
                    <m:r>
                      <a:rPr lang="en-AU" i="1">
                        <a:latin typeface="Cambria Math"/>
                      </a:rPr>
                      <m:t>𝑥</m:t>
                    </m:r>
                    <m:r>
                      <a:rPr lang="en-AU" i="1">
                        <a:latin typeface="Cambria Math"/>
                      </a:rPr>
                      <m:t>=</m:t>
                    </m:r>
                    <m:f>
                      <m:fPr>
                        <m:ctrlPr>
                          <a:rPr lang="en-AU" i="1">
                            <a:latin typeface="Cambria Math" panose="02040503050406030204" pitchFamily="18" charset="0"/>
                          </a:rPr>
                        </m:ctrlPr>
                      </m:fPr>
                      <m:num>
                        <m:r>
                          <a:rPr lang="en-AU" i="1">
                            <a:latin typeface="Cambria Math"/>
                          </a:rPr>
                          <m:t>1</m:t>
                        </m:r>
                      </m:num>
                      <m:den>
                        <m:r>
                          <a:rPr lang="en-US" b="0" i="1" smtClean="0">
                            <a:latin typeface="Cambria Math" panose="02040503050406030204" pitchFamily="18" charset="0"/>
                          </a:rPr>
                          <m:t>2</m:t>
                        </m:r>
                      </m:den>
                    </m:f>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𝑠𝑢𝑟𝑝𝑙𝑢𝑠</m:t>
                    </m:r>
                    <m:r>
                      <a:rPr lang="en-US" b="0" i="1" smtClean="0">
                        <a:latin typeface="Cambria Math" panose="02040503050406030204" pitchFamily="18" charset="0"/>
                        <a:ea typeface="Cambria Math" panose="02040503050406030204" pitchFamily="18" charset="0"/>
                      </a:rPr>
                      <m:t>=2.5</m:t>
                    </m:r>
                  </m:oMath>
                </a14:m>
                <a:endParaRPr lang="en-AU" i="1" dirty="0"/>
              </a:p>
              <a:p>
                <a:pPr marL="355600" indent="-355600">
                  <a:lnSpc>
                    <a:spcPct val="120000"/>
                  </a:lnSpc>
                  <a:buClr>
                    <a:srgbClr val="0070C0"/>
                  </a:buClr>
                  <a:buSzPct val="50000"/>
                  <a:buFont typeface="Wingdings" panose="05000000000000000000" pitchFamily="2" charset="2"/>
                  <a:buChar char="q"/>
                </a:pPr>
                <a:r>
                  <a:rPr lang="en-US" dirty="0"/>
                  <a:t>Of course, if CCC purchased AGT then the roles are reversed and the solution is symmetric</a:t>
                </a:r>
                <a:endParaRPr lang="en-AU" dirty="0"/>
              </a:p>
              <a:p>
                <a:pPr marL="1619250" indent="0">
                  <a:lnSpc>
                    <a:spcPct val="120000"/>
                  </a:lnSpc>
                  <a:buClr>
                    <a:srgbClr val="0070C0"/>
                  </a:buClr>
                  <a:buSzPct val="50000"/>
                  <a:buNone/>
                </a:pPr>
                <a:endParaRPr lang="en-AU" i="1" dirty="0">
                  <a:solidFill>
                    <a:schemeClr val="bg2">
                      <a:lumMod val="50000"/>
                    </a:schemeClr>
                  </a:solidFill>
                </a:endParaRPr>
              </a:p>
              <a:p>
                <a:pPr marL="361950" indent="0">
                  <a:lnSpc>
                    <a:spcPct val="120000"/>
                  </a:lnSpc>
                  <a:buClr>
                    <a:srgbClr val="0070C0"/>
                  </a:buClr>
                  <a:buSzPct val="50000"/>
                  <a:buNone/>
                </a:pPr>
                <a:endParaRPr lang="en-AU" i="1" dirty="0">
                  <a:solidFill>
                    <a:schemeClr val="bg2">
                      <a:lumMod val="50000"/>
                    </a:schemeClr>
                  </a:solidFill>
                </a:endParaRPr>
              </a:p>
              <a:p>
                <a:pPr marL="361950" indent="0">
                  <a:lnSpc>
                    <a:spcPct val="120000"/>
                  </a:lnSpc>
                  <a:buClr>
                    <a:srgbClr val="0070C0"/>
                  </a:buClr>
                  <a:buSzPct val="100000"/>
                  <a:buNone/>
                </a:pPr>
                <a:endParaRPr lang="en-AU" i="1" dirty="0">
                  <a:solidFill>
                    <a:schemeClr val="bg2">
                      <a:lumMod val="50000"/>
                    </a:schemeClr>
                  </a:solidFill>
                </a:endParaRPr>
              </a:p>
              <a:p>
                <a:pPr marL="0" indent="0">
                  <a:lnSpc>
                    <a:spcPct val="120000"/>
                  </a:lnSpc>
                  <a:buClr>
                    <a:srgbClr val="0070C0"/>
                  </a:buClr>
                  <a:buSzPct val="50000"/>
                  <a:buNone/>
                </a:pPr>
                <a:endParaRPr lang="en-AU" dirty="0"/>
              </a:p>
              <a:p>
                <a:pPr marL="806450" indent="-447675">
                  <a:lnSpc>
                    <a:spcPct val="120000"/>
                  </a:lnSpc>
                  <a:buClr>
                    <a:srgbClr val="0070C0"/>
                  </a:buClr>
                  <a:buSzPct val="50000"/>
                  <a:buFont typeface="Wingdings" panose="05000000000000000000" pitchFamily="2" charset="2"/>
                  <a:buChar char="v"/>
                </a:pPr>
                <a:endParaRPr lang="en-AU" i="1" dirty="0">
                  <a:solidFill>
                    <a:schemeClr val="bg2">
                      <a:lumMod val="50000"/>
                    </a:schemeClr>
                  </a:solidFill>
                </a:endParaRPr>
              </a:p>
              <a:p>
                <a:pPr marL="711200" indent="0">
                  <a:buClr>
                    <a:srgbClr val="0070C0"/>
                  </a:buClr>
                  <a:buSzPct val="50000"/>
                  <a:buFont typeface="Wingdings" panose="05000000000000000000" pitchFamily="2" charset="2"/>
                  <a:buChar char="v"/>
                </a:pPr>
                <a:endParaRPr lang="en-AU" dirty="0"/>
              </a:p>
              <a:p>
                <a:pPr marL="711200" indent="0">
                  <a:buClr>
                    <a:srgbClr val="0070C0"/>
                  </a:buClr>
                  <a:buSzPct val="50000"/>
                  <a:buFont typeface="Wingdings" panose="05000000000000000000" pitchFamily="2" charset="2"/>
                  <a:buChar char="v"/>
                </a:pPr>
                <a:endParaRPr lang="en-AU" dirty="0"/>
              </a:p>
              <a:p>
                <a:pPr marL="0" indent="0">
                  <a:buClr>
                    <a:srgbClr val="0070C0"/>
                  </a:buClr>
                  <a:buSzPct val="50000"/>
                  <a:buNone/>
                </a:pPr>
                <a:endParaRPr lang="en-AU" i="1" dirty="0">
                  <a:solidFill>
                    <a:schemeClr val="bg2">
                      <a:lumMod val="50000"/>
                    </a:schemeClr>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t="-700"/>
                </a:stretch>
              </a:blipFill>
            </p:spPr>
            <p:txBody>
              <a:bodyPr/>
              <a:lstStyle/>
              <a:p>
                <a:r>
                  <a:rPr lang="en-AU">
                    <a:noFill/>
                  </a:rPr>
                  <a:t> </a:t>
                </a:r>
              </a:p>
            </p:txBody>
          </p:sp>
        </mc:Fallback>
      </mc:AlternateContent>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41</a:t>
            </a:fld>
            <a:endParaRPr lang="en-AU"/>
          </a:p>
        </p:txBody>
      </p:sp>
    </p:spTree>
    <p:extLst>
      <p:ext uri="{BB962C8B-B14F-4D97-AF65-F5344CB8AC3E}">
        <p14:creationId xmlns:p14="http://schemas.microsoft.com/office/powerpoint/2010/main" val="2240719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solidFill>
                  <a:srgbClr val="002060"/>
                </a:solidFill>
              </a:rPr>
              <a:t>Asset Ownership – why it matters….</a:t>
            </a:r>
            <a:endParaRPr lang="en-AU" b="1" i="1" dirty="0">
              <a:solidFill>
                <a:srgbClr val="002060"/>
              </a:solidFill>
            </a:endParaRPr>
          </a:p>
        </p:txBody>
      </p:sp>
      <p:sp>
        <p:nvSpPr>
          <p:cNvPr id="3" name="Content Placeholder 2"/>
          <p:cNvSpPr>
            <a:spLocks noGrp="1"/>
          </p:cNvSpPr>
          <p:nvPr>
            <p:ph idx="1"/>
          </p:nvPr>
        </p:nvSpPr>
        <p:spPr/>
        <p:txBody>
          <a:bodyPr>
            <a:normAutofit fontScale="92500" lnSpcReduction="20000"/>
          </a:bodyPr>
          <a:lstStyle/>
          <a:p>
            <a:pPr marL="355600" indent="-355600">
              <a:lnSpc>
                <a:spcPct val="120000"/>
              </a:lnSpc>
              <a:buClr>
                <a:srgbClr val="0070C0"/>
              </a:buClr>
              <a:buSzPct val="50000"/>
              <a:buFont typeface="Wingdings" panose="05000000000000000000" pitchFamily="2" charset="2"/>
              <a:buChar char="q"/>
            </a:pPr>
            <a:r>
              <a:rPr lang="en-AU" dirty="0"/>
              <a:t>So what is the lesson here?. </a:t>
            </a:r>
          </a:p>
          <a:p>
            <a:pPr marL="355600" indent="-355600">
              <a:lnSpc>
                <a:spcPct val="120000"/>
              </a:lnSpc>
              <a:buClr>
                <a:srgbClr val="0070C0"/>
              </a:buClr>
              <a:buSzPct val="50000"/>
              <a:buFont typeface="Wingdings" panose="05000000000000000000" pitchFamily="2" charset="2"/>
              <a:buChar char="q"/>
            </a:pPr>
            <a:r>
              <a:rPr lang="en-AU" dirty="0"/>
              <a:t>Vertical integration is </a:t>
            </a:r>
            <a:r>
              <a:rPr lang="en-AU" b="1" i="1" dirty="0">
                <a:solidFill>
                  <a:srgbClr val="FF0000"/>
                </a:solidFill>
              </a:rPr>
              <a:t>not</a:t>
            </a:r>
            <a:r>
              <a:rPr lang="en-AU" dirty="0"/>
              <a:t> superior to a long term contract</a:t>
            </a:r>
          </a:p>
          <a:p>
            <a:pPr marL="355600" indent="-355600">
              <a:lnSpc>
                <a:spcPct val="120000"/>
              </a:lnSpc>
              <a:buClr>
                <a:srgbClr val="0070C0"/>
              </a:buClr>
              <a:buSzPct val="50000"/>
              <a:buFont typeface="Wingdings" panose="05000000000000000000" pitchFamily="2" charset="2"/>
              <a:buChar char="q"/>
            </a:pPr>
            <a:r>
              <a:rPr lang="en-US" dirty="0"/>
              <a:t>Here, separate ownership actually gives more value than integration.</a:t>
            </a:r>
          </a:p>
          <a:p>
            <a:pPr marL="355600" indent="-355600">
              <a:lnSpc>
                <a:spcPct val="120000"/>
              </a:lnSpc>
              <a:buClr>
                <a:srgbClr val="0070C0"/>
              </a:buClr>
              <a:buSzPct val="50000"/>
              <a:buFont typeface="Wingdings" panose="05000000000000000000" pitchFamily="2" charset="2"/>
              <a:buChar char="q"/>
            </a:pPr>
            <a:r>
              <a:rPr lang="en-US" dirty="0"/>
              <a:t>Here it is the </a:t>
            </a:r>
            <a:r>
              <a:rPr lang="en-US" b="1" i="1" dirty="0">
                <a:solidFill>
                  <a:srgbClr val="FF0000"/>
                </a:solidFill>
              </a:rPr>
              <a:t>investments in effort </a:t>
            </a:r>
            <a:r>
              <a:rPr lang="en-US" dirty="0"/>
              <a:t>that are impacted by organizational structure, and it is ownership that gives the greatest incentives. </a:t>
            </a:r>
          </a:p>
          <a:p>
            <a:pPr marL="355600" indent="-355600">
              <a:lnSpc>
                <a:spcPct val="120000"/>
              </a:lnSpc>
              <a:buClr>
                <a:srgbClr val="0070C0"/>
              </a:buClr>
              <a:buSzPct val="50000"/>
              <a:buFont typeface="Wingdings" panose="05000000000000000000" pitchFamily="2" charset="2"/>
              <a:buChar char="q"/>
            </a:pPr>
            <a:r>
              <a:rPr lang="en-US" dirty="0"/>
              <a:t>When might it be better to provide strong incentives to one party and weaker incentives to the other party?</a:t>
            </a:r>
            <a:endParaRPr lang="en-AU" dirty="0"/>
          </a:p>
          <a:p>
            <a:pPr marL="355600" indent="-355600">
              <a:lnSpc>
                <a:spcPct val="120000"/>
              </a:lnSpc>
              <a:buClr>
                <a:srgbClr val="0070C0"/>
              </a:buClr>
              <a:buSzPct val="50000"/>
              <a:buFont typeface="Wingdings" panose="05000000000000000000" pitchFamily="2" charset="2"/>
              <a:buChar char="q"/>
            </a:pPr>
            <a:r>
              <a:rPr lang="en-AU" dirty="0"/>
              <a:t>What else have we ignored? Hint: think about what we discussed in week 9 and 10…</a:t>
            </a:r>
          </a:p>
          <a:p>
            <a:pPr marL="1619250" indent="0">
              <a:lnSpc>
                <a:spcPct val="120000"/>
              </a:lnSpc>
              <a:buClr>
                <a:srgbClr val="0070C0"/>
              </a:buClr>
              <a:buSzPct val="50000"/>
              <a:buNone/>
            </a:pPr>
            <a:endParaRPr lang="en-AU" i="1" dirty="0">
              <a:solidFill>
                <a:schemeClr val="bg2">
                  <a:lumMod val="50000"/>
                </a:schemeClr>
              </a:solidFill>
            </a:endParaRPr>
          </a:p>
          <a:p>
            <a:pPr marL="361950" indent="0">
              <a:lnSpc>
                <a:spcPct val="120000"/>
              </a:lnSpc>
              <a:buClr>
                <a:srgbClr val="0070C0"/>
              </a:buClr>
              <a:buSzPct val="50000"/>
              <a:buNone/>
            </a:pPr>
            <a:endParaRPr lang="en-AU" i="1" dirty="0">
              <a:solidFill>
                <a:schemeClr val="bg2">
                  <a:lumMod val="50000"/>
                </a:schemeClr>
              </a:solidFill>
            </a:endParaRPr>
          </a:p>
          <a:p>
            <a:pPr marL="361950" indent="0">
              <a:lnSpc>
                <a:spcPct val="120000"/>
              </a:lnSpc>
              <a:buClr>
                <a:srgbClr val="0070C0"/>
              </a:buClr>
              <a:buSzPct val="100000"/>
              <a:buNone/>
            </a:pPr>
            <a:endParaRPr lang="en-AU" i="1" dirty="0">
              <a:solidFill>
                <a:schemeClr val="bg2">
                  <a:lumMod val="50000"/>
                </a:schemeClr>
              </a:solidFill>
            </a:endParaRPr>
          </a:p>
          <a:p>
            <a:pPr marL="0" indent="0">
              <a:lnSpc>
                <a:spcPct val="120000"/>
              </a:lnSpc>
              <a:buClr>
                <a:srgbClr val="0070C0"/>
              </a:buClr>
              <a:buSzPct val="50000"/>
              <a:buNone/>
            </a:pPr>
            <a:endParaRPr lang="en-AU" dirty="0"/>
          </a:p>
          <a:p>
            <a:pPr marL="806450" indent="-447675">
              <a:lnSpc>
                <a:spcPct val="120000"/>
              </a:lnSpc>
              <a:buClr>
                <a:srgbClr val="0070C0"/>
              </a:buClr>
              <a:buSzPct val="50000"/>
              <a:buFont typeface="Wingdings" panose="05000000000000000000" pitchFamily="2" charset="2"/>
              <a:buChar char="v"/>
            </a:pPr>
            <a:endParaRPr lang="en-AU" i="1" dirty="0">
              <a:solidFill>
                <a:schemeClr val="bg2">
                  <a:lumMod val="50000"/>
                </a:schemeClr>
              </a:solidFill>
            </a:endParaRPr>
          </a:p>
          <a:p>
            <a:pPr marL="711200" indent="0">
              <a:buClr>
                <a:srgbClr val="0070C0"/>
              </a:buClr>
              <a:buSzPct val="50000"/>
              <a:buFont typeface="Wingdings" panose="05000000000000000000" pitchFamily="2" charset="2"/>
              <a:buChar char="v"/>
            </a:pPr>
            <a:endParaRPr lang="en-AU" dirty="0"/>
          </a:p>
          <a:p>
            <a:pPr marL="711200" indent="0">
              <a:buClr>
                <a:srgbClr val="0070C0"/>
              </a:buClr>
              <a:buSzPct val="50000"/>
              <a:buFont typeface="Wingdings" panose="05000000000000000000" pitchFamily="2" charset="2"/>
              <a:buChar char="v"/>
            </a:pPr>
            <a:endParaRPr lang="en-AU" dirty="0"/>
          </a:p>
          <a:p>
            <a:pPr marL="0" indent="0">
              <a:buClr>
                <a:srgbClr val="0070C0"/>
              </a:buClr>
              <a:buSzPct val="50000"/>
              <a:buNone/>
            </a:pPr>
            <a:endParaRPr lang="en-AU"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42</a:t>
            </a:fld>
            <a:endParaRPr lang="en-AU"/>
          </a:p>
        </p:txBody>
      </p:sp>
    </p:spTree>
    <p:extLst>
      <p:ext uri="{BB962C8B-B14F-4D97-AF65-F5344CB8AC3E}">
        <p14:creationId xmlns:p14="http://schemas.microsoft.com/office/powerpoint/2010/main" val="2597935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solidFill>
                  <a:srgbClr val="002060"/>
                </a:solidFill>
              </a:rPr>
              <a:t>Contracting with Distributors</a:t>
            </a:r>
            <a:endParaRPr lang="en-AU" b="1" i="1" dirty="0">
              <a:solidFill>
                <a:srgbClr val="002060"/>
              </a:solidFill>
            </a:endParaRPr>
          </a:p>
        </p:txBody>
      </p:sp>
      <p:sp>
        <p:nvSpPr>
          <p:cNvPr id="3" name="Content Placeholder 2"/>
          <p:cNvSpPr>
            <a:spLocks noGrp="1"/>
          </p:cNvSpPr>
          <p:nvPr>
            <p:ph idx="1"/>
          </p:nvPr>
        </p:nvSpPr>
        <p:spPr>
          <a:xfrm>
            <a:off x="838200" y="1571625"/>
            <a:ext cx="10515600" cy="4605338"/>
          </a:xfrm>
        </p:spPr>
        <p:txBody>
          <a:bodyPr>
            <a:normAutofit fontScale="70000" lnSpcReduction="20000"/>
          </a:bodyPr>
          <a:lstStyle/>
          <a:p>
            <a:pPr marL="355600" indent="-355600">
              <a:lnSpc>
                <a:spcPct val="120000"/>
              </a:lnSpc>
              <a:buClr>
                <a:srgbClr val="0070C0"/>
              </a:buClr>
              <a:buSzPct val="50000"/>
              <a:buFont typeface="Wingdings" panose="05000000000000000000" pitchFamily="2" charset="2"/>
              <a:buChar char="q"/>
            </a:pPr>
            <a:r>
              <a:rPr lang="en-AU" dirty="0"/>
              <a:t>Recall the free rider problem we noted previously in a variety of contexts.</a:t>
            </a:r>
          </a:p>
          <a:p>
            <a:pPr marL="717550" indent="-358775">
              <a:lnSpc>
                <a:spcPct val="120000"/>
              </a:lnSpc>
              <a:buClr>
                <a:srgbClr val="0070C0"/>
              </a:buClr>
              <a:buSzPct val="50000"/>
              <a:buFont typeface="Wingdings" panose="05000000000000000000" pitchFamily="2" charset="2"/>
              <a:buChar char="v"/>
            </a:pPr>
            <a:r>
              <a:rPr lang="en-AU" i="1" dirty="0">
                <a:solidFill>
                  <a:schemeClr val="bg2">
                    <a:lumMod val="25000"/>
                  </a:schemeClr>
                </a:solidFill>
              </a:rPr>
              <a:t>Distributors are likely to have little incentive to invest in sales efforts as they can free ride off the reputation of a brand name.</a:t>
            </a:r>
          </a:p>
          <a:p>
            <a:pPr marL="355600" indent="-355600">
              <a:lnSpc>
                <a:spcPct val="120000"/>
              </a:lnSpc>
              <a:buClr>
                <a:srgbClr val="0070C0"/>
              </a:buClr>
              <a:buSzPct val="50000"/>
              <a:buFont typeface="Wingdings" panose="05000000000000000000" pitchFamily="2" charset="2"/>
              <a:buChar char="q"/>
            </a:pPr>
            <a:r>
              <a:rPr lang="en-AU" dirty="0"/>
              <a:t>Responses could include…</a:t>
            </a:r>
          </a:p>
          <a:p>
            <a:pPr marL="717550" indent="-358775">
              <a:lnSpc>
                <a:spcPct val="120000"/>
              </a:lnSpc>
              <a:buClr>
                <a:srgbClr val="0070C0"/>
              </a:buClr>
              <a:buSzPct val="50000"/>
              <a:buFont typeface="Wingdings" panose="05000000000000000000" pitchFamily="2" charset="2"/>
              <a:buChar char="v"/>
            </a:pPr>
            <a:r>
              <a:rPr lang="en-AU" i="1" dirty="0">
                <a:solidFill>
                  <a:schemeClr val="bg2">
                    <a:lumMod val="25000"/>
                  </a:schemeClr>
                </a:solidFill>
              </a:rPr>
              <a:t>Vertical integration.</a:t>
            </a:r>
          </a:p>
          <a:p>
            <a:pPr marL="717550" indent="-358775">
              <a:lnSpc>
                <a:spcPct val="120000"/>
              </a:lnSpc>
              <a:buClr>
                <a:srgbClr val="0070C0"/>
              </a:buClr>
              <a:buSzPct val="50000"/>
              <a:buFont typeface="Wingdings" panose="05000000000000000000" pitchFamily="2" charset="2"/>
              <a:buChar char="v"/>
            </a:pPr>
            <a:r>
              <a:rPr lang="en-AU" i="1" dirty="0">
                <a:solidFill>
                  <a:schemeClr val="bg2">
                    <a:lumMod val="25000"/>
                  </a:schemeClr>
                </a:solidFill>
              </a:rPr>
              <a:t>Alternatively, use contracts that have specific provisions about:</a:t>
            </a:r>
          </a:p>
          <a:p>
            <a:pPr marL="1162050" indent="-447675">
              <a:lnSpc>
                <a:spcPct val="120000"/>
              </a:lnSpc>
              <a:buClr>
                <a:srgbClr val="0070C0"/>
              </a:buClr>
              <a:buSzPct val="50000"/>
              <a:buFont typeface="+mj-lt"/>
              <a:buAutoNum type="alphaLcParenR"/>
            </a:pPr>
            <a:r>
              <a:rPr lang="en-AU" i="1" dirty="0">
                <a:solidFill>
                  <a:schemeClr val="bg2">
                    <a:lumMod val="25000"/>
                  </a:schemeClr>
                </a:solidFill>
              </a:rPr>
              <a:t>Advertising provisions – how could they be structured? What are the potential problems with handing such decisions to the franchisor? </a:t>
            </a:r>
          </a:p>
          <a:p>
            <a:pPr marL="1162050" indent="-447675">
              <a:lnSpc>
                <a:spcPct val="120000"/>
              </a:lnSpc>
              <a:buClr>
                <a:srgbClr val="0070C0"/>
              </a:buClr>
              <a:buSzPct val="50000"/>
              <a:buFont typeface="+mj-lt"/>
              <a:buAutoNum type="alphaLcParenR"/>
            </a:pPr>
            <a:r>
              <a:rPr lang="en-AU" i="1" dirty="0">
                <a:solidFill>
                  <a:schemeClr val="bg2">
                    <a:lumMod val="25000"/>
                  </a:schemeClr>
                </a:solidFill>
              </a:rPr>
              <a:t>Exclusive territory provisions – how do they eliminate the free-riding problem? Might they create some perverse incentives? </a:t>
            </a:r>
          </a:p>
          <a:p>
            <a:pPr marL="714375" indent="447675">
              <a:lnSpc>
                <a:spcPct val="120000"/>
              </a:lnSpc>
              <a:buClr>
                <a:srgbClr val="0070C0"/>
              </a:buClr>
              <a:buSzPct val="50000"/>
              <a:buNone/>
            </a:pPr>
            <a:r>
              <a:rPr lang="en-AU" i="1" dirty="0">
                <a:solidFill>
                  <a:schemeClr val="bg2">
                    <a:lumMod val="25000"/>
                  </a:schemeClr>
                </a:solidFill>
              </a:rPr>
              <a:t>Consider ….</a:t>
            </a:r>
          </a:p>
          <a:p>
            <a:pPr marL="1619250" indent="0">
              <a:lnSpc>
                <a:spcPct val="120000"/>
              </a:lnSpc>
              <a:buClr>
                <a:srgbClr val="0070C0"/>
              </a:buClr>
              <a:buSzPct val="50000"/>
              <a:buNone/>
            </a:pPr>
            <a:endParaRPr lang="en-AU" i="1" dirty="0">
              <a:solidFill>
                <a:schemeClr val="bg2">
                  <a:lumMod val="50000"/>
                </a:schemeClr>
              </a:solidFill>
            </a:endParaRPr>
          </a:p>
          <a:p>
            <a:pPr marL="361950" indent="0">
              <a:lnSpc>
                <a:spcPct val="120000"/>
              </a:lnSpc>
              <a:buClr>
                <a:srgbClr val="0070C0"/>
              </a:buClr>
              <a:buSzPct val="50000"/>
              <a:buNone/>
            </a:pPr>
            <a:endParaRPr lang="en-AU" i="1" dirty="0">
              <a:solidFill>
                <a:schemeClr val="bg2">
                  <a:lumMod val="50000"/>
                </a:schemeClr>
              </a:solidFill>
            </a:endParaRPr>
          </a:p>
          <a:p>
            <a:pPr marL="361950" indent="0">
              <a:lnSpc>
                <a:spcPct val="120000"/>
              </a:lnSpc>
              <a:buClr>
                <a:srgbClr val="0070C0"/>
              </a:buClr>
              <a:buSzPct val="100000"/>
              <a:buNone/>
            </a:pPr>
            <a:endParaRPr lang="en-AU" i="1" dirty="0">
              <a:solidFill>
                <a:schemeClr val="bg2">
                  <a:lumMod val="50000"/>
                </a:schemeClr>
              </a:solidFill>
            </a:endParaRPr>
          </a:p>
          <a:p>
            <a:pPr marL="0" indent="0">
              <a:lnSpc>
                <a:spcPct val="120000"/>
              </a:lnSpc>
              <a:buClr>
                <a:srgbClr val="0070C0"/>
              </a:buClr>
              <a:buSzPct val="50000"/>
              <a:buNone/>
            </a:pPr>
            <a:endParaRPr lang="en-AU" dirty="0"/>
          </a:p>
          <a:p>
            <a:pPr marL="806450" indent="-447675">
              <a:lnSpc>
                <a:spcPct val="120000"/>
              </a:lnSpc>
              <a:buClr>
                <a:srgbClr val="0070C0"/>
              </a:buClr>
              <a:buSzPct val="50000"/>
              <a:buFont typeface="Wingdings" panose="05000000000000000000" pitchFamily="2" charset="2"/>
              <a:buChar char="v"/>
            </a:pPr>
            <a:endParaRPr lang="en-AU" i="1" dirty="0">
              <a:solidFill>
                <a:schemeClr val="bg2">
                  <a:lumMod val="50000"/>
                </a:schemeClr>
              </a:solidFill>
            </a:endParaRPr>
          </a:p>
          <a:p>
            <a:pPr marL="711200" indent="0">
              <a:buClr>
                <a:srgbClr val="0070C0"/>
              </a:buClr>
              <a:buSzPct val="50000"/>
              <a:buFont typeface="Wingdings" panose="05000000000000000000" pitchFamily="2" charset="2"/>
              <a:buChar char="v"/>
            </a:pPr>
            <a:endParaRPr lang="en-AU" dirty="0"/>
          </a:p>
          <a:p>
            <a:pPr marL="711200" indent="0">
              <a:buClr>
                <a:srgbClr val="0070C0"/>
              </a:buClr>
              <a:buSzPct val="50000"/>
              <a:buFont typeface="Wingdings" panose="05000000000000000000" pitchFamily="2" charset="2"/>
              <a:buChar char="v"/>
            </a:pPr>
            <a:endParaRPr lang="en-AU" dirty="0"/>
          </a:p>
          <a:p>
            <a:pPr marL="0" indent="0">
              <a:buClr>
                <a:srgbClr val="0070C0"/>
              </a:buClr>
              <a:buSzPct val="50000"/>
              <a:buNone/>
            </a:pPr>
            <a:endParaRPr lang="en-AU"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43</a:t>
            </a:fld>
            <a:endParaRPr lang="en-AU"/>
          </a:p>
        </p:txBody>
      </p:sp>
    </p:spTree>
    <p:extLst>
      <p:ext uri="{BB962C8B-B14F-4D97-AF65-F5344CB8AC3E}">
        <p14:creationId xmlns:p14="http://schemas.microsoft.com/office/powerpoint/2010/main" val="315071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solidFill>
                  <a:srgbClr val="002060"/>
                </a:solidFill>
              </a:rPr>
              <a:t>Contracting with Distributors</a:t>
            </a:r>
            <a:endParaRPr lang="en-AU" b="1" i="1" dirty="0">
              <a:solidFill>
                <a:srgbClr val="00206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a:bodyPr>
              <a:lstStyle/>
              <a:p>
                <a:pPr marL="355600" indent="-355600">
                  <a:lnSpc>
                    <a:spcPct val="120000"/>
                  </a:lnSpc>
                  <a:buClr>
                    <a:srgbClr val="0070C0"/>
                  </a:buClr>
                  <a:buSzPct val="50000"/>
                  <a:buFont typeface="Wingdings" panose="05000000000000000000" pitchFamily="2" charset="2"/>
                  <a:buChar char="q"/>
                </a:pPr>
                <a:r>
                  <a:rPr lang="en-AU" dirty="0"/>
                  <a:t>Consider the problem of double </a:t>
                </a:r>
                <a:r>
                  <a:rPr lang="en-AU" dirty="0" err="1"/>
                  <a:t>markups</a:t>
                </a:r>
                <a:r>
                  <a:rPr lang="en-AU" dirty="0"/>
                  <a:t> or double marginalisation</a:t>
                </a:r>
              </a:p>
              <a:p>
                <a:pPr marL="717550" indent="-358775">
                  <a:lnSpc>
                    <a:spcPct val="120000"/>
                  </a:lnSpc>
                  <a:buClr>
                    <a:srgbClr val="0070C0"/>
                  </a:buClr>
                  <a:buSzPct val="50000"/>
                  <a:buFont typeface="Wingdings" panose="05000000000000000000" pitchFamily="2" charset="2"/>
                  <a:buChar char="v"/>
                </a:pPr>
                <a:r>
                  <a:rPr lang="en-AU" i="1" dirty="0">
                    <a:solidFill>
                      <a:schemeClr val="bg2">
                        <a:lumMod val="25000"/>
                      </a:schemeClr>
                    </a:solidFill>
                  </a:rPr>
                  <a:t>Similar to the transfer pricing problem we encountered last week</a:t>
                </a:r>
              </a:p>
              <a:p>
                <a:pPr marL="355600" indent="-355600">
                  <a:lnSpc>
                    <a:spcPct val="120000"/>
                  </a:lnSpc>
                  <a:buClr>
                    <a:srgbClr val="0070C0"/>
                  </a:buClr>
                  <a:buSzPct val="50000"/>
                  <a:buFont typeface="Wingdings" panose="05000000000000000000" pitchFamily="2" charset="2"/>
                  <a:buChar char="q"/>
                </a:pPr>
                <a:r>
                  <a:rPr lang="en-AU" dirty="0"/>
                  <a:t>Consider if </a:t>
                </a:r>
                <a:r>
                  <a:rPr lang="en-AU" dirty="0" err="1"/>
                  <a:t>AutoCorp</a:t>
                </a:r>
                <a:r>
                  <a:rPr lang="en-AU" dirty="0"/>
                  <a:t> faces a demand curve for its automobiles as follows:</a:t>
                </a:r>
              </a:p>
              <a:p>
                <a:pPr marL="358775" indent="0">
                  <a:lnSpc>
                    <a:spcPct val="120000"/>
                  </a:lnSpc>
                  <a:buClr>
                    <a:srgbClr val="0070C0"/>
                  </a:buClr>
                  <a:buSzPct val="5000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=55000−100</m:t>
                      </m:r>
                      <m:r>
                        <a:rPr lang="en-US" b="0" i="1" smtClean="0">
                          <a:latin typeface="Cambria Math" panose="02040503050406030204" pitchFamily="18" charset="0"/>
                        </a:rPr>
                        <m:t>𝑄</m:t>
                      </m:r>
                    </m:oMath>
                  </m:oMathPara>
                </a14:m>
                <a:endParaRPr lang="en-AU" i="1" dirty="0">
                  <a:solidFill>
                    <a:schemeClr val="bg2">
                      <a:lumMod val="25000"/>
                    </a:schemeClr>
                  </a:solidFill>
                </a:endParaRPr>
              </a:p>
              <a:p>
                <a:pPr marL="358775" indent="-358775">
                  <a:lnSpc>
                    <a:spcPct val="120000"/>
                  </a:lnSpc>
                  <a:buClr>
                    <a:srgbClr val="0070C0"/>
                  </a:buClr>
                  <a:buSzPct val="50000"/>
                  <a:buFont typeface="Wingdings" panose="05000000000000000000" pitchFamily="2" charset="2"/>
                  <a:buChar char="q"/>
                </a:pPr>
                <a:r>
                  <a:rPr lang="en-US" i="1" dirty="0">
                    <a:solidFill>
                      <a:schemeClr val="bg2">
                        <a:lumMod val="25000"/>
                      </a:schemeClr>
                    </a:solidFill>
                  </a:rPr>
                  <a:t>Assume MC = AC = 5000</a:t>
                </a:r>
              </a:p>
              <a:p>
                <a:pPr marL="358775" indent="-358775">
                  <a:lnSpc>
                    <a:spcPct val="120000"/>
                  </a:lnSpc>
                  <a:buClr>
                    <a:srgbClr val="0070C0"/>
                  </a:buClr>
                  <a:buSzPct val="50000"/>
                  <a:buFont typeface="Wingdings" panose="05000000000000000000" pitchFamily="2" charset="2"/>
                  <a:buChar char="q"/>
                </a:pPr>
                <a:r>
                  <a:rPr lang="en-US" i="1" dirty="0">
                    <a:solidFill>
                      <a:schemeClr val="bg2">
                        <a:lumMod val="25000"/>
                      </a:schemeClr>
                    </a:solidFill>
                  </a:rPr>
                  <a:t>Standard profit maximizing problem that requires: P*=30,000, Q*=250 and </a:t>
                </a:r>
                <a14:m>
                  <m:oMath xmlns:m="http://schemas.openxmlformats.org/officeDocument/2006/math">
                    <m:r>
                      <a:rPr lang="en-US" i="1" smtClean="0">
                        <a:solidFill>
                          <a:schemeClr val="bg2">
                            <a:lumMod val="25000"/>
                          </a:schemeClr>
                        </a:solidFill>
                        <a:latin typeface="Cambria Math" panose="02040503050406030204" pitchFamily="18" charset="0"/>
                        <a:ea typeface="Cambria Math" panose="02040503050406030204" pitchFamily="18" charset="0"/>
                      </a:rPr>
                      <m:t>𝜋</m:t>
                    </m:r>
                    <m:r>
                      <a:rPr lang="en-US" b="0" i="1" smtClean="0">
                        <a:solidFill>
                          <a:schemeClr val="bg2">
                            <a:lumMod val="25000"/>
                          </a:schemeClr>
                        </a:solidFill>
                        <a:latin typeface="Cambria Math" panose="02040503050406030204" pitchFamily="18" charset="0"/>
                        <a:ea typeface="Cambria Math" panose="02040503050406030204" pitchFamily="18" charset="0"/>
                      </a:rPr>
                      <m:t>=6.25</m:t>
                    </m:r>
                    <m:r>
                      <a:rPr lang="en-US" b="0" i="1" smtClean="0">
                        <a:solidFill>
                          <a:schemeClr val="bg2">
                            <a:lumMod val="25000"/>
                          </a:schemeClr>
                        </a:solidFill>
                        <a:latin typeface="Cambria Math" panose="02040503050406030204" pitchFamily="18" charset="0"/>
                        <a:ea typeface="Cambria Math" panose="02040503050406030204" pitchFamily="18" charset="0"/>
                      </a:rPr>
                      <m:t>𝑚</m:t>
                    </m:r>
                  </m:oMath>
                </a14:m>
                <a:endParaRPr lang="en-AU" i="1" dirty="0">
                  <a:solidFill>
                    <a:schemeClr val="bg2">
                      <a:lumMod val="25000"/>
                    </a:schemeClr>
                  </a:solidFill>
                </a:endParaRPr>
              </a:p>
              <a:p>
                <a:pPr marL="1619250" indent="0">
                  <a:lnSpc>
                    <a:spcPct val="120000"/>
                  </a:lnSpc>
                  <a:buClr>
                    <a:srgbClr val="0070C0"/>
                  </a:buClr>
                  <a:buSzPct val="50000"/>
                  <a:buNone/>
                </a:pPr>
                <a:endParaRPr lang="en-AU" i="1" dirty="0">
                  <a:solidFill>
                    <a:schemeClr val="bg2">
                      <a:lumMod val="50000"/>
                    </a:schemeClr>
                  </a:solidFill>
                </a:endParaRPr>
              </a:p>
              <a:p>
                <a:pPr marL="361950" indent="0">
                  <a:lnSpc>
                    <a:spcPct val="120000"/>
                  </a:lnSpc>
                  <a:buClr>
                    <a:srgbClr val="0070C0"/>
                  </a:buClr>
                  <a:buSzPct val="50000"/>
                  <a:buNone/>
                </a:pPr>
                <a:endParaRPr lang="en-AU" i="1" dirty="0">
                  <a:solidFill>
                    <a:schemeClr val="bg2">
                      <a:lumMod val="50000"/>
                    </a:schemeClr>
                  </a:solidFill>
                </a:endParaRPr>
              </a:p>
              <a:p>
                <a:pPr marL="361950" indent="0">
                  <a:lnSpc>
                    <a:spcPct val="120000"/>
                  </a:lnSpc>
                  <a:buClr>
                    <a:srgbClr val="0070C0"/>
                  </a:buClr>
                  <a:buSzPct val="100000"/>
                  <a:buNone/>
                </a:pPr>
                <a:endParaRPr lang="en-AU" i="1" dirty="0">
                  <a:solidFill>
                    <a:schemeClr val="bg2">
                      <a:lumMod val="50000"/>
                    </a:schemeClr>
                  </a:solidFill>
                </a:endParaRPr>
              </a:p>
              <a:p>
                <a:pPr marL="0" indent="0">
                  <a:lnSpc>
                    <a:spcPct val="120000"/>
                  </a:lnSpc>
                  <a:buClr>
                    <a:srgbClr val="0070C0"/>
                  </a:buClr>
                  <a:buSzPct val="50000"/>
                  <a:buNone/>
                </a:pPr>
                <a:endParaRPr lang="en-AU" dirty="0"/>
              </a:p>
              <a:p>
                <a:pPr marL="806450" indent="-447675">
                  <a:lnSpc>
                    <a:spcPct val="120000"/>
                  </a:lnSpc>
                  <a:buClr>
                    <a:srgbClr val="0070C0"/>
                  </a:buClr>
                  <a:buSzPct val="50000"/>
                  <a:buFont typeface="Wingdings" panose="05000000000000000000" pitchFamily="2" charset="2"/>
                  <a:buChar char="v"/>
                </a:pPr>
                <a:endParaRPr lang="en-AU" i="1" dirty="0">
                  <a:solidFill>
                    <a:schemeClr val="bg2">
                      <a:lumMod val="50000"/>
                    </a:schemeClr>
                  </a:solidFill>
                </a:endParaRPr>
              </a:p>
              <a:p>
                <a:pPr marL="711200" indent="0">
                  <a:buClr>
                    <a:srgbClr val="0070C0"/>
                  </a:buClr>
                  <a:buSzPct val="50000"/>
                  <a:buFont typeface="Wingdings" panose="05000000000000000000" pitchFamily="2" charset="2"/>
                  <a:buChar char="v"/>
                </a:pPr>
                <a:endParaRPr lang="en-AU" dirty="0"/>
              </a:p>
              <a:p>
                <a:pPr marL="711200" indent="0">
                  <a:buClr>
                    <a:srgbClr val="0070C0"/>
                  </a:buClr>
                  <a:buSzPct val="50000"/>
                  <a:buFont typeface="Wingdings" panose="05000000000000000000" pitchFamily="2" charset="2"/>
                  <a:buChar char="v"/>
                </a:pPr>
                <a:endParaRPr lang="en-AU" dirty="0"/>
              </a:p>
              <a:p>
                <a:pPr marL="0" indent="0">
                  <a:buClr>
                    <a:srgbClr val="0070C0"/>
                  </a:buClr>
                  <a:buSzPct val="50000"/>
                  <a:buNone/>
                </a:pPr>
                <a:endParaRPr lang="en-AU" i="1" dirty="0">
                  <a:solidFill>
                    <a:schemeClr val="bg2">
                      <a:lumMod val="50000"/>
                    </a:schemeClr>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58"/>
                </a:stretch>
              </a:blipFill>
            </p:spPr>
            <p:txBody>
              <a:bodyPr/>
              <a:lstStyle/>
              <a:p>
                <a:r>
                  <a:rPr lang="en-AU">
                    <a:noFill/>
                  </a:rPr>
                  <a:t> </a:t>
                </a:r>
              </a:p>
            </p:txBody>
          </p:sp>
        </mc:Fallback>
      </mc:AlternateContent>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44</a:t>
            </a:fld>
            <a:endParaRPr lang="en-AU"/>
          </a:p>
        </p:txBody>
      </p:sp>
    </p:spTree>
    <p:extLst>
      <p:ext uri="{BB962C8B-B14F-4D97-AF65-F5344CB8AC3E}">
        <p14:creationId xmlns:p14="http://schemas.microsoft.com/office/powerpoint/2010/main" val="1767405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solidFill>
                  <a:srgbClr val="002060"/>
                </a:solidFill>
              </a:rPr>
              <a:t>Contracting with Distributors</a:t>
            </a:r>
            <a:endParaRPr lang="en-AU" b="1" i="1" dirty="0">
              <a:solidFill>
                <a:srgbClr val="00206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355600" indent="-355600">
                  <a:lnSpc>
                    <a:spcPct val="120000"/>
                  </a:lnSpc>
                  <a:buClr>
                    <a:srgbClr val="0070C0"/>
                  </a:buClr>
                  <a:buSzPct val="50000"/>
                  <a:buFont typeface="Wingdings" panose="05000000000000000000" pitchFamily="2" charset="2"/>
                  <a:buChar char="q"/>
                </a:pPr>
                <a:r>
                  <a:rPr lang="en-AU" dirty="0"/>
                  <a:t>Suppose instead that </a:t>
                </a:r>
                <a:r>
                  <a:rPr lang="en-AU" dirty="0" err="1"/>
                  <a:t>AutoCorp</a:t>
                </a:r>
                <a:r>
                  <a:rPr lang="en-AU" dirty="0"/>
                  <a:t> sells vehicles through </a:t>
                </a:r>
                <a:r>
                  <a:rPr lang="en-AU" dirty="0" err="1"/>
                  <a:t>SUVMart</a:t>
                </a:r>
                <a:r>
                  <a:rPr lang="en-AU" dirty="0"/>
                  <a:t> with </a:t>
                </a:r>
                <a:r>
                  <a:rPr lang="en-AU" dirty="0" err="1"/>
                  <a:t>AutoCorp</a:t>
                </a:r>
                <a:r>
                  <a:rPr lang="en-AU" dirty="0"/>
                  <a:t> setting the wholesale price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𝑤</m:t>
                        </m:r>
                      </m:sub>
                    </m:sSub>
                    <m:r>
                      <a:rPr lang="en-US" i="1">
                        <a:latin typeface="Cambria Math" panose="02040503050406030204" pitchFamily="18" charset="0"/>
                      </a:rPr>
                      <m:t> </m:t>
                    </m:r>
                  </m:oMath>
                </a14:m>
                <a:endParaRPr lang="en-AU" dirty="0"/>
              </a:p>
              <a:p>
                <a:pPr marL="355600" indent="-355600">
                  <a:lnSpc>
                    <a:spcPct val="120000"/>
                  </a:lnSpc>
                  <a:buClr>
                    <a:srgbClr val="0070C0"/>
                  </a:buClr>
                  <a:buSzPct val="50000"/>
                  <a:buFont typeface="Wingdings" panose="05000000000000000000" pitchFamily="2" charset="2"/>
                  <a:buChar char="q"/>
                </a:pPr>
                <a:r>
                  <a:rPr lang="en-AU" dirty="0"/>
                  <a:t>Now the demand curve for </a:t>
                </a:r>
                <a:r>
                  <a:rPr lang="en-AU" dirty="0" err="1"/>
                  <a:t>AutoCorp</a:t>
                </a:r>
                <a:r>
                  <a:rPr lang="en-AU" dirty="0"/>
                  <a:t> is effectively the MR curve for </a:t>
                </a:r>
                <a:r>
                  <a:rPr lang="en-AU" dirty="0" err="1"/>
                  <a:t>SUVMart</a:t>
                </a:r>
                <a:r>
                  <a:rPr lang="en-AU" dirty="0"/>
                  <a:t> – you should be able to show this:</a:t>
                </a:r>
              </a:p>
              <a:p>
                <a:pPr marL="358775" indent="0">
                  <a:lnSpc>
                    <a:spcPct val="120000"/>
                  </a:lnSpc>
                  <a:buClr>
                    <a:srgbClr val="0070C0"/>
                  </a:buClr>
                  <a:buSzPct val="5000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𝐴𝑢𝑡𝑜</m:t>
                          </m:r>
                        </m:sub>
                      </m:sSub>
                      <m:r>
                        <a:rPr lang="en-US" b="0" i="1" smtClean="0">
                          <a:latin typeface="Cambria Math" panose="02040503050406030204" pitchFamily="18" charset="0"/>
                        </a:rPr>
                        <m:t>=55000−200</m:t>
                      </m:r>
                      <m:r>
                        <a:rPr lang="en-US" b="0" i="1" smtClean="0">
                          <a:latin typeface="Cambria Math" panose="02040503050406030204" pitchFamily="18" charset="0"/>
                        </a:rPr>
                        <m:t>𝑄</m:t>
                      </m:r>
                    </m:oMath>
                  </m:oMathPara>
                </a14:m>
                <a:endParaRPr lang="en-AU" i="1" dirty="0">
                  <a:solidFill>
                    <a:schemeClr val="bg2">
                      <a:lumMod val="25000"/>
                    </a:schemeClr>
                  </a:solidFill>
                </a:endParaRPr>
              </a:p>
              <a:p>
                <a:pPr marL="358775" indent="-358775">
                  <a:lnSpc>
                    <a:spcPct val="120000"/>
                  </a:lnSpc>
                  <a:buClr>
                    <a:srgbClr val="0070C0"/>
                  </a:buClr>
                  <a:buSzPct val="50000"/>
                  <a:buFont typeface="Wingdings" panose="05000000000000000000" pitchFamily="2" charset="2"/>
                  <a:buChar char="q"/>
                </a:pPr>
                <a:r>
                  <a:rPr lang="en-US" i="1" dirty="0">
                    <a:solidFill>
                      <a:schemeClr val="bg2">
                        <a:lumMod val="25000"/>
                      </a:schemeClr>
                    </a:solidFill>
                  </a:rPr>
                  <a:t>Recall MC = AC = 5000</a:t>
                </a:r>
              </a:p>
              <a:p>
                <a:pPr marL="358775" indent="-358775">
                  <a:lnSpc>
                    <a:spcPct val="120000"/>
                  </a:lnSpc>
                  <a:buClr>
                    <a:srgbClr val="0070C0"/>
                  </a:buClr>
                  <a:buSzPct val="50000"/>
                  <a:buFont typeface="Wingdings" panose="05000000000000000000" pitchFamily="2" charset="2"/>
                  <a:buChar char="q"/>
                </a:pPr>
                <a:endParaRPr lang="en-AU" i="1" dirty="0">
                  <a:solidFill>
                    <a:schemeClr val="bg2">
                      <a:lumMod val="25000"/>
                    </a:schemeClr>
                  </a:solidFill>
                </a:endParaRPr>
              </a:p>
              <a:p>
                <a:pPr marL="1619250" indent="0">
                  <a:lnSpc>
                    <a:spcPct val="120000"/>
                  </a:lnSpc>
                  <a:buClr>
                    <a:srgbClr val="0070C0"/>
                  </a:buClr>
                  <a:buSzPct val="50000"/>
                  <a:buNone/>
                </a:pPr>
                <a:endParaRPr lang="en-AU" i="1" dirty="0">
                  <a:solidFill>
                    <a:schemeClr val="bg2">
                      <a:lumMod val="50000"/>
                    </a:schemeClr>
                  </a:solidFill>
                </a:endParaRPr>
              </a:p>
              <a:p>
                <a:pPr marL="361950" indent="0">
                  <a:lnSpc>
                    <a:spcPct val="120000"/>
                  </a:lnSpc>
                  <a:buClr>
                    <a:srgbClr val="0070C0"/>
                  </a:buClr>
                  <a:buSzPct val="50000"/>
                  <a:buNone/>
                </a:pPr>
                <a:endParaRPr lang="en-AU" i="1" dirty="0">
                  <a:solidFill>
                    <a:schemeClr val="bg2">
                      <a:lumMod val="50000"/>
                    </a:schemeClr>
                  </a:solidFill>
                </a:endParaRPr>
              </a:p>
              <a:p>
                <a:pPr marL="361950" indent="0">
                  <a:lnSpc>
                    <a:spcPct val="120000"/>
                  </a:lnSpc>
                  <a:buClr>
                    <a:srgbClr val="0070C0"/>
                  </a:buClr>
                  <a:buSzPct val="100000"/>
                  <a:buNone/>
                </a:pPr>
                <a:endParaRPr lang="en-AU" i="1" dirty="0">
                  <a:solidFill>
                    <a:schemeClr val="bg2">
                      <a:lumMod val="50000"/>
                    </a:schemeClr>
                  </a:solidFill>
                </a:endParaRPr>
              </a:p>
              <a:p>
                <a:pPr marL="0" indent="0">
                  <a:lnSpc>
                    <a:spcPct val="120000"/>
                  </a:lnSpc>
                  <a:buClr>
                    <a:srgbClr val="0070C0"/>
                  </a:buClr>
                  <a:buSzPct val="50000"/>
                  <a:buNone/>
                </a:pPr>
                <a:endParaRPr lang="en-AU" dirty="0"/>
              </a:p>
              <a:p>
                <a:pPr marL="806450" indent="-447675">
                  <a:lnSpc>
                    <a:spcPct val="120000"/>
                  </a:lnSpc>
                  <a:buClr>
                    <a:srgbClr val="0070C0"/>
                  </a:buClr>
                  <a:buSzPct val="50000"/>
                  <a:buFont typeface="Wingdings" panose="05000000000000000000" pitchFamily="2" charset="2"/>
                  <a:buChar char="v"/>
                </a:pPr>
                <a:endParaRPr lang="en-AU" i="1" dirty="0">
                  <a:solidFill>
                    <a:schemeClr val="bg2">
                      <a:lumMod val="50000"/>
                    </a:schemeClr>
                  </a:solidFill>
                </a:endParaRPr>
              </a:p>
              <a:p>
                <a:pPr marL="711200" indent="0">
                  <a:buClr>
                    <a:srgbClr val="0070C0"/>
                  </a:buClr>
                  <a:buSzPct val="50000"/>
                  <a:buFont typeface="Wingdings" panose="05000000000000000000" pitchFamily="2" charset="2"/>
                  <a:buChar char="v"/>
                </a:pPr>
                <a:endParaRPr lang="en-AU" dirty="0"/>
              </a:p>
              <a:p>
                <a:pPr marL="711200" indent="0">
                  <a:buClr>
                    <a:srgbClr val="0070C0"/>
                  </a:buClr>
                  <a:buSzPct val="50000"/>
                  <a:buFont typeface="Wingdings" panose="05000000000000000000" pitchFamily="2" charset="2"/>
                  <a:buChar char="v"/>
                </a:pPr>
                <a:endParaRPr lang="en-AU" dirty="0"/>
              </a:p>
              <a:p>
                <a:pPr marL="0" indent="0">
                  <a:buClr>
                    <a:srgbClr val="0070C0"/>
                  </a:buClr>
                  <a:buSzPct val="50000"/>
                  <a:buNone/>
                </a:pPr>
                <a:endParaRPr lang="en-AU" i="1" dirty="0">
                  <a:solidFill>
                    <a:schemeClr val="bg2">
                      <a:lumMod val="50000"/>
                    </a:schemeClr>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16" t="-140"/>
                </a:stretch>
              </a:blipFill>
            </p:spPr>
            <p:txBody>
              <a:bodyPr/>
              <a:lstStyle/>
              <a:p>
                <a:r>
                  <a:rPr lang="en-AU">
                    <a:noFill/>
                  </a:rPr>
                  <a:t> </a:t>
                </a:r>
              </a:p>
            </p:txBody>
          </p:sp>
        </mc:Fallback>
      </mc:AlternateContent>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45</a:t>
            </a:fld>
            <a:endParaRPr lang="en-AU"/>
          </a:p>
        </p:txBody>
      </p:sp>
    </p:spTree>
    <p:extLst>
      <p:ext uri="{BB962C8B-B14F-4D97-AF65-F5344CB8AC3E}">
        <p14:creationId xmlns:p14="http://schemas.microsoft.com/office/powerpoint/2010/main" val="3844228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solidFill>
                  <a:srgbClr val="002060"/>
                </a:solidFill>
              </a:rPr>
              <a:t>Double </a:t>
            </a:r>
            <a:r>
              <a:rPr lang="en-AU" b="1" dirty="0" err="1">
                <a:solidFill>
                  <a:srgbClr val="002060"/>
                </a:solidFill>
              </a:rPr>
              <a:t>Markup</a:t>
            </a:r>
            <a:endParaRPr lang="en-AU" b="1" i="1" dirty="0">
              <a:solidFill>
                <a:srgbClr val="002060"/>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46</a:t>
            </a:fld>
            <a:endParaRPr lang="en-AU"/>
          </a:p>
        </p:txBody>
      </p:sp>
      <p:cxnSp>
        <p:nvCxnSpPr>
          <p:cNvPr id="9" name="Straight Arrow Connector 8"/>
          <p:cNvCxnSpPr/>
          <p:nvPr/>
        </p:nvCxnSpPr>
        <p:spPr>
          <a:xfrm flipV="1">
            <a:off x="6915150" y="1803588"/>
            <a:ext cx="0" cy="351612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6934200" y="5319715"/>
            <a:ext cx="3479146" cy="2741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943796" y="2030411"/>
            <a:ext cx="3286053" cy="3186191"/>
          </a:xfrm>
          <a:prstGeom prst="line">
            <a:avLst/>
          </a:prstGeom>
          <a:ln w="254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6906602" y="1966151"/>
            <a:ext cx="1770672" cy="3636762"/>
          </a:xfrm>
          <a:prstGeom prst="line">
            <a:avLst/>
          </a:prstGeom>
          <a:ln w="25400">
            <a:solidFill>
              <a:srgbClr val="00B050"/>
            </a:solidFill>
            <a:prstDash val="dash"/>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6131860" y="1857764"/>
            <a:ext cx="628824" cy="276999"/>
          </a:xfrm>
          <a:prstGeom prst="rect">
            <a:avLst/>
          </a:prstGeom>
          <a:noFill/>
        </p:spPr>
        <p:txBody>
          <a:bodyPr wrap="square" rtlCol="0">
            <a:spAutoFit/>
          </a:bodyPr>
          <a:lstStyle/>
          <a:p>
            <a:r>
              <a:rPr lang="en-AU" sz="1200" dirty="0"/>
              <a:t>55000</a:t>
            </a:r>
          </a:p>
        </p:txBody>
      </p:sp>
      <p:sp>
        <p:nvSpPr>
          <p:cNvPr id="29" name="TextBox 28"/>
          <p:cNvSpPr txBox="1"/>
          <p:nvPr/>
        </p:nvSpPr>
        <p:spPr>
          <a:xfrm>
            <a:off x="8327222" y="5359002"/>
            <a:ext cx="472612" cy="276999"/>
          </a:xfrm>
          <a:prstGeom prst="rect">
            <a:avLst/>
          </a:prstGeom>
          <a:noFill/>
        </p:spPr>
        <p:txBody>
          <a:bodyPr wrap="square" rtlCol="0">
            <a:spAutoFit/>
          </a:bodyPr>
          <a:lstStyle/>
          <a:p>
            <a:r>
              <a:rPr lang="en-AU" sz="1200" dirty="0"/>
              <a:t>275</a:t>
            </a:r>
          </a:p>
        </p:txBody>
      </p:sp>
      <p:sp>
        <p:nvSpPr>
          <p:cNvPr id="31" name="TextBox 30"/>
          <p:cNvSpPr txBox="1"/>
          <p:nvPr/>
        </p:nvSpPr>
        <p:spPr>
          <a:xfrm>
            <a:off x="10627658" y="5136301"/>
            <a:ext cx="428625" cy="276999"/>
          </a:xfrm>
          <a:prstGeom prst="rect">
            <a:avLst/>
          </a:prstGeom>
          <a:noFill/>
        </p:spPr>
        <p:txBody>
          <a:bodyPr wrap="square" rtlCol="0">
            <a:spAutoFit/>
          </a:bodyPr>
          <a:lstStyle/>
          <a:p>
            <a:r>
              <a:rPr lang="en-AU" sz="1200" dirty="0"/>
              <a:t>Q</a:t>
            </a:r>
          </a:p>
        </p:txBody>
      </p:sp>
      <p:sp>
        <p:nvSpPr>
          <p:cNvPr id="32" name="TextBox 31"/>
          <p:cNvSpPr txBox="1"/>
          <p:nvPr/>
        </p:nvSpPr>
        <p:spPr>
          <a:xfrm>
            <a:off x="7855110" y="2131002"/>
            <a:ext cx="1766889" cy="338554"/>
          </a:xfrm>
          <a:prstGeom prst="rect">
            <a:avLst/>
          </a:prstGeom>
          <a:noFill/>
        </p:spPr>
        <p:txBody>
          <a:bodyPr wrap="square" rtlCol="0">
            <a:spAutoFit/>
          </a:bodyPr>
          <a:lstStyle/>
          <a:p>
            <a:r>
              <a:rPr lang="en-AU" sz="1600" b="1" dirty="0" err="1">
                <a:solidFill>
                  <a:srgbClr val="00B050"/>
                </a:solidFill>
              </a:rPr>
              <a:t>SUVMart</a:t>
            </a:r>
            <a:endParaRPr lang="en-AU" sz="1600" b="1" dirty="0">
              <a:solidFill>
                <a:srgbClr val="00B050"/>
              </a:solidFill>
            </a:endParaRPr>
          </a:p>
        </p:txBody>
      </p:sp>
      <p:cxnSp>
        <p:nvCxnSpPr>
          <p:cNvPr id="46" name="Straight Connector 45"/>
          <p:cNvCxnSpPr>
            <a:cxnSpLocks/>
          </p:cNvCxnSpPr>
          <p:nvPr/>
        </p:nvCxnSpPr>
        <p:spPr>
          <a:xfrm>
            <a:off x="6915150" y="3161645"/>
            <a:ext cx="2995766" cy="0"/>
          </a:xfrm>
          <a:prstGeom prst="line">
            <a:avLst/>
          </a:prstGeom>
          <a:ln w="25400">
            <a:solidFill>
              <a:srgbClr val="FF0000">
                <a:alpha val="50000"/>
              </a:srgb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cxnSpLocks/>
          </p:cNvCxnSpPr>
          <p:nvPr/>
        </p:nvCxnSpPr>
        <p:spPr>
          <a:xfrm flipH="1" flipV="1">
            <a:off x="7472516" y="3161645"/>
            <a:ext cx="69882" cy="2288593"/>
          </a:xfrm>
          <a:prstGeom prst="line">
            <a:avLst/>
          </a:prstGeom>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7385648" y="5359002"/>
            <a:ext cx="462529" cy="276999"/>
          </a:xfrm>
          <a:prstGeom prst="rect">
            <a:avLst/>
          </a:prstGeom>
          <a:noFill/>
        </p:spPr>
        <p:txBody>
          <a:bodyPr wrap="square" rtlCol="0">
            <a:spAutoFit/>
          </a:bodyPr>
          <a:lstStyle/>
          <a:p>
            <a:r>
              <a:rPr lang="en-AU" sz="1200" dirty="0"/>
              <a:t>125</a:t>
            </a:r>
          </a:p>
        </p:txBody>
      </p:sp>
      <p:cxnSp>
        <p:nvCxnSpPr>
          <p:cNvPr id="36" name="Straight Connector 35">
            <a:extLst>
              <a:ext uri="{FF2B5EF4-FFF2-40B4-BE49-F238E27FC236}">
                <a16:creationId xmlns:a16="http://schemas.microsoft.com/office/drawing/2014/main" id="{E7E5629B-87C9-4775-9214-13A30CB24365}"/>
              </a:ext>
            </a:extLst>
          </p:cNvPr>
          <p:cNvCxnSpPr>
            <a:cxnSpLocks/>
          </p:cNvCxnSpPr>
          <p:nvPr/>
        </p:nvCxnSpPr>
        <p:spPr>
          <a:xfrm flipV="1">
            <a:off x="6877957" y="4280864"/>
            <a:ext cx="3032959" cy="6575"/>
          </a:xfrm>
          <a:prstGeom prst="line">
            <a:avLst/>
          </a:prstGeom>
          <a:ln w="25400">
            <a:solidFill>
              <a:srgbClr val="FF0000">
                <a:alpha val="50000"/>
              </a:srgb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FEF1CF28-1725-45D0-9569-3A0A32C08F30}"/>
              </a:ext>
            </a:extLst>
          </p:cNvPr>
          <p:cNvCxnSpPr>
            <a:cxnSpLocks/>
          </p:cNvCxnSpPr>
          <p:nvPr/>
        </p:nvCxnSpPr>
        <p:spPr>
          <a:xfrm>
            <a:off x="6906602" y="3751581"/>
            <a:ext cx="3004314" cy="8017"/>
          </a:xfrm>
          <a:prstGeom prst="line">
            <a:avLst/>
          </a:prstGeom>
          <a:ln w="25400">
            <a:solidFill>
              <a:srgbClr val="FF0000">
                <a:alpha val="50000"/>
              </a:srgb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7A0464E5-3304-409F-A86D-275C318DA2F1}"/>
              </a:ext>
            </a:extLst>
          </p:cNvPr>
          <p:cNvCxnSpPr>
            <a:cxnSpLocks/>
          </p:cNvCxnSpPr>
          <p:nvPr/>
        </p:nvCxnSpPr>
        <p:spPr>
          <a:xfrm flipV="1">
            <a:off x="6877957" y="4709725"/>
            <a:ext cx="3104243" cy="574"/>
          </a:xfrm>
          <a:prstGeom prst="line">
            <a:avLst/>
          </a:prstGeom>
          <a:ln w="25400">
            <a:solidFill>
              <a:srgbClr val="FF0000">
                <a:alpha val="50000"/>
              </a:srgb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ABE65CB0-8BCB-4113-9D56-B8C9566E344F}"/>
              </a:ext>
            </a:extLst>
          </p:cNvPr>
          <p:cNvCxnSpPr>
            <a:cxnSpLocks/>
            <a:stCxn id="50" idx="3"/>
          </p:cNvCxnSpPr>
          <p:nvPr/>
        </p:nvCxnSpPr>
        <p:spPr>
          <a:xfrm flipH="1" flipV="1">
            <a:off x="7786473" y="3759598"/>
            <a:ext cx="61704" cy="1737904"/>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3B7367BA-4B6F-4B5A-AF1F-B939D516C112}"/>
              </a:ext>
            </a:extLst>
          </p:cNvPr>
          <p:cNvCxnSpPr>
            <a:cxnSpLocks/>
          </p:cNvCxnSpPr>
          <p:nvPr/>
        </p:nvCxnSpPr>
        <p:spPr>
          <a:xfrm flipH="1" flipV="1">
            <a:off x="8245986" y="4724369"/>
            <a:ext cx="6549" cy="688931"/>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788B217E-4F68-4BF3-9B49-7567B9DCD2CD}"/>
              </a:ext>
            </a:extLst>
          </p:cNvPr>
          <p:cNvCxnSpPr>
            <a:cxnSpLocks/>
          </p:cNvCxnSpPr>
          <p:nvPr/>
        </p:nvCxnSpPr>
        <p:spPr>
          <a:xfrm flipH="1" flipV="1">
            <a:off x="8033251" y="4226327"/>
            <a:ext cx="19049" cy="1206426"/>
          </a:xfrm>
          <a:prstGeom prst="line">
            <a:avLst/>
          </a:prstGeom>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4A3AD2EF-FF2A-4453-A79F-836FE9CE1FE8}"/>
              </a:ext>
            </a:extLst>
          </p:cNvPr>
          <p:cNvSpPr txBox="1"/>
          <p:nvPr/>
        </p:nvSpPr>
        <p:spPr>
          <a:xfrm>
            <a:off x="9982200" y="2979073"/>
            <a:ext cx="1285568" cy="369332"/>
          </a:xfrm>
          <a:prstGeom prst="rect">
            <a:avLst/>
          </a:prstGeom>
          <a:noFill/>
        </p:spPr>
        <p:txBody>
          <a:bodyPr wrap="square" rtlCol="0">
            <a:spAutoFit/>
          </a:bodyPr>
          <a:lstStyle/>
          <a:p>
            <a:r>
              <a:rPr lang="en-AU" dirty="0"/>
              <a:t>P</a:t>
            </a:r>
            <a:r>
              <a:rPr lang="en-AU" baseline="-25000" dirty="0"/>
              <a:t>w1</a:t>
            </a:r>
            <a:r>
              <a:rPr lang="en-AU" dirty="0"/>
              <a:t>=MC</a:t>
            </a:r>
            <a:r>
              <a:rPr lang="en-AU" baseline="-25000" dirty="0"/>
              <a:t>1</a:t>
            </a:r>
          </a:p>
        </p:txBody>
      </p:sp>
      <p:sp>
        <p:nvSpPr>
          <p:cNvPr id="57" name="TextBox 56">
            <a:extLst>
              <a:ext uri="{FF2B5EF4-FFF2-40B4-BE49-F238E27FC236}">
                <a16:creationId xmlns:a16="http://schemas.microsoft.com/office/drawing/2014/main" id="{9BC9AF49-860D-4F00-A182-0C06682A4B20}"/>
              </a:ext>
            </a:extLst>
          </p:cNvPr>
          <p:cNvSpPr txBox="1"/>
          <p:nvPr/>
        </p:nvSpPr>
        <p:spPr>
          <a:xfrm>
            <a:off x="9997784" y="3574932"/>
            <a:ext cx="1285568" cy="369332"/>
          </a:xfrm>
          <a:prstGeom prst="rect">
            <a:avLst/>
          </a:prstGeom>
          <a:noFill/>
        </p:spPr>
        <p:txBody>
          <a:bodyPr wrap="square" rtlCol="0">
            <a:spAutoFit/>
          </a:bodyPr>
          <a:lstStyle/>
          <a:p>
            <a:r>
              <a:rPr lang="en-AU" dirty="0"/>
              <a:t>P</a:t>
            </a:r>
            <a:r>
              <a:rPr lang="en-AU" baseline="-25000" dirty="0"/>
              <a:t>w2</a:t>
            </a:r>
            <a:r>
              <a:rPr lang="en-AU" dirty="0"/>
              <a:t>=MC</a:t>
            </a:r>
            <a:r>
              <a:rPr lang="en-AU" baseline="-25000" dirty="0"/>
              <a:t>2</a:t>
            </a:r>
          </a:p>
        </p:txBody>
      </p:sp>
      <p:sp>
        <p:nvSpPr>
          <p:cNvPr id="58" name="TextBox 57">
            <a:extLst>
              <a:ext uri="{FF2B5EF4-FFF2-40B4-BE49-F238E27FC236}">
                <a16:creationId xmlns:a16="http://schemas.microsoft.com/office/drawing/2014/main" id="{588532E4-09B7-4C01-9C20-F44A9A2A754F}"/>
              </a:ext>
            </a:extLst>
          </p:cNvPr>
          <p:cNvSpPr txBox="1"/>
          <p:nvPr/>
        </p:nvSpPr>
        <p:spPr>
          <a:xfrm>
            <a:off x="9997784" y="4034908"/>
            <a:ext cx="1285568" cy="369332"/>
          </a:xfrm>
          <a:prstGeom prst="rect">
            <a:avLst/>
          </a:prstGeom>
          <a:noFill/>
        </p:spPr>
        <p:txBody>
          <a:bodyPr wrap="square" rtlCol="0">
            <a:spAutoFit/>
          </a:bodyPr>
          <a:lstStyle/>
          <a:p>
            <a:r>
              <a:rPr lang="en-AU" dirty="0"/>
              <a:t>P</a:t>
            </a:r>
            <a:r>
              <a:rPr lang="en-AU" baseline="-25000" dirty="0"/>
              <a:t>w3</a:t>
            </a:r>
            <a:r>
              <a:rPr lang="en-AU" dirty="0"/>
              <a:t>=MC</a:t>
            </a:r>
            <a:r>
              <a:rPr lang="en-AU" baseline="-25000" dirty="0"/>
              <a:t>3</a:t>
            </a:r>
          </a:p>
        </p:txBody>
      </p:sp>
      <p:sp>
        <p:nvSpPr>
          <p:cNvPr id="59" name="TextBox 58">
            <a:extLst>
              <a:ext uri="{FF2B5EF4-FFF2-40B4-BE49-F238E27FC236}">
                <a16:creationId xmlns:a16="http://schemas.microsoft.com/office/drawing/2014/main" id="{50A04DF2-ED37-4A8B-9A16-CC330858602F}"/>
              </a:ext>
            </a:extLst>
          </p:cNvPr>
          <p:cNvSpPr txBox="1"/>
          <p:nvPr/>
        </p:nvSpPr>
        <p:spPr>
          <a:xfrm>
            <a:off x="10017449" y="4497113"/>
            <a:ext cx="1285568" cy="369332"/>
          </a:xfrm>
          <a:prstGeom prst="rect">
            <a:avLst/>
          </a:prstGeom>
          <a:noFill/>
        </p:spPr>
        <p:txBody>
          <a:bodyPr wrap="square" rtlCol="0">
            <a:spAutoFit/>
          </a:bodyPr>
          <a:lstStyle/>
          <a:p>
            <a:r>
              <a:rPr lang="en-AU" dirty="0"/>
              <a:t>P</a:t>
            </a:r>
            <a:r>
              <a:rPr lang="en-AU" baseline="-25000" dirty="0"/>
              <a:t>w4</a:t>
            </a:r>
            <a:r>
              <a:rPr lang="en-AU" dirty="0"/>
              <a:t>=MC</a:t>
            </a:r>
            <a:r>
              <a:rPr lang="en-AU" baseline="-25000" dirty="0"/>
              <a:t>4</a:t>
            </a:r>
          </a:p>
        </p:txBody>
      </p:sp>
    </p:spTree>
    <p:extLst>
      <p:ext uri="{BB962C8B-B14F-4D97-AF65-F5344CB8AC3E}">
        <p14:creationId xmlns:p14="http://schemas.microsoft.com/office/powerpoint/2010/main" val="2922205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57" grpId="0"/>
      <p:bldP spid="58" grpId="0"/>
      <p:bldP spid="59"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solidFill>
                  <a:srgbClr val="002060"/>
                </a:solidFill>
              </a:rPr>
              <a:t>Double </a:t>
            </a:r>
            <a:r>
              <a:rPr lang="en-AU" b="1" dirty="0" err="1">
                <a:solidFill>
                  <a:srgbClr val="002060"/>
                </a:solidFill>
              </a:rPr>
              <a:t>Markup</a:t>
            </a:r>
            <a:endParaRPr lang="en-AU" b="1" i="1" dirty="0">
              <a:solidFill>
                <a:srgbClr val="002060"/>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47</a:t>
            </a:fld>
            <a:endParaRPr lang="en-AU"/>
          </a:p>
        </p:txBody>
      </p:sp>
      <p:cxnSp>
        <p:nvCxnSpPr>
          <p:cNvPr id="7" name="Straight Arrow Connector 6"/>
          <p:cNvCxnSpPr/>
          <p:nvPr/>
        </p:nvCxnSpPr>
        <p:spPr>
          <a:xfrm flipV="1">
            <a:off x="1828800" y="1497106"/>
            <a:ext cx="0" cy="377974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6915150" y="1803588"/>
            <a:ext cx="0" cy="351612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1828800" y="5276851"/>
            <a:ext cx="3343274" cy="1"/>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6934200" y="5319715"/>
            <a:ext cx="3479146" cy="2741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845469" y="1942088"/>
            <a:ext cx="2996803" cy="3334763"/>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864519" y="1942088"/>
            <a:ext cx="1493043" cy="3748212"/>
          </a:xfrm>
          <a:prstGeom prst="line">
            <a:avLst/>
          </a:prstGeom>
          <a:ln w="25400">
            <a:solidFill>
              <a:srgbClr val="002060"/>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943796" y="2030411"/>
            <a:ext cx="3286053" cy="3186191"/>
          </a:xfrm>
          <a:prstGeom prst="line">
            <a:avLst/>
          </a:prstGeom>
          <a:ln w="254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6906602" y="1966151"/>
            <a:ext cx="1770672" cy="3636762"/>
          </a:xfrm>
          <a:prstGeom prst="line">
            <a:avLst/>
          </a:prstGeom>
          <a:ln w="25400">
            <a:solidFill>
              <a:srgbClr val="00B050"/>
            </a:solidFill>
            <a:prstDash val="dash"/>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1093694" y="1803588"/>
            <a:ext cx="690177" cy="276999"/>
          </a:xfrm>
          <a:prstGeom prst="rect">
            <a:avLst/>
          </a:prstGeom>
          <a:noFill/>
        </p:spPr>
        <p:txBody>
          <a:bodyPr wrap="square" rtlCol="0">
            <a:spAutoFit/>
          </a:bodyPr>
          <a:lstStyle/>
          <a:p>
            <a:r>
              <a:rPr lang="en-AU" sz="1200" dirty="0"/>
              <a:t>55000</a:t>
            </a:r>
          </a:p>
        </p:txBody>
      </p:sp>
      <p:sp>
        <p:nvSpPr>
          <p:cNvPr id="27" name="TextBox 26"/>
          <p:cNvSpPr txBox="1"/>
          <p:nvPr/>
        </p:nvSpPr>
        <p:spPr>
          <a:xfrm>
            <a:off x="6131860" y="1857764"/>
            <a:ext cx="628824" cy="276999"/>
          </a:xfrm>
          <a:prstGeom prst="rect">
            <a:avLst/>
          </a:prstGeom>
          <a:noFill/>
        </p:spPr>
        <p:txBody>
          <a:bodyPr wrap="square" rtlCol="0">
            <a:spAutoFit/>
          </a:bodyPr>
          <a:lstStyle/>
          <a:p>
            <a:r>
              <a:rPr lang="en-AU" sz="1200" dirty="0"/>
              <a:t>55000</a:t>
            </a:r>
          </a:p>
        </p:txBody>
      </p:sp>
      <p:sp>
        <p:nvSpPr>
          <p:cNvPr id="28" name="TextBox 27"/>
          <p:cNvSpPr txBox="1"/>
          <p:nvPr/>
        </p:nvSpPr>
        <p:spPr>
          <a:xfrm>
            <a:off x="4627959" y="5327295"/>
            <a:ext cx="428625" cy="276999"/>
          </a:xfrm>
          <a:prstGeom prst="rect">
            <a:avLst/>
          </a:prstGeom>
          <a:noFill/>
        </p:spPr>
        <p:txBody>
          <a:bodyPr wrap="square" rtlCol="0">
            <a:spAutoFit/>
          </a:bodyPr>
          <a:lstStyle/>
          <a:p>
            <a:r>
              <a:rPr lang="en-AU" sz="1200" dirty="0"/>
              <a:t>275</a:t>
            </a:r>
          </a:p>
        </p:txBody>
      </p:sp>
      <p:sp>
        <p:nvSpPr>
          <p:cNvPr id="29" name="TextBox 28"/>
          <p:cNvSpPr txBox="1"/>
          <p:nvPr/>
        </p:nvSpPr>
        <p:spPr>
          <a:xfrm>
            <a:off x="8327222" y="5359002"/>
            <a:ext cx="472612" cy="276999"/>
          </a:xfrm>
          <a:prstGeom prst="rect">
            <a:avLst/>
          </a:prstGeom>
          <a:noFill/>
        </p:spPr>
        <p:txBody>
          <a:bodyPr wrap="square" rtlCol="0">
            <a:spAutoFit/>
          </a:bodyPr>
          <a:lstStyle/>
          <a:p>
            <a:r>
              <a:rPr lang="en-AU" sz="1200" dirty="0"/>
              <a:t>275</a:t>
            </a:r>
          </a:p>
        </p:txBody>
      </p:sp>
      <p:sp>
        <p:nvSpPr>
          <p:cNvPr id="30" name="TextBox 29"/>
          <p:cNvSpPr txBox="1"/>
          <p:nvPr/>
        </p:nvSpPr>
        <p:spPr>
          <a:xfrm>
            <a:off x="5293518" y="5181213"/>
            <a:ext cx="428625" cy="276999"/>
          </a:xfrm>
          <a:prstGeom prst="rect">
            <a:avLst/>
          </a:prstGeom>
          <a:noFill/>
        </p:spPr>
        <p:txBody>
          <a:bodyPr wrap="square" rtlCol="0">
            <a:spAutoFit/>
          </a:bodyPr>
          <a:lstStyle/>
          <a:p>
            <a:r>
              <a:rPr lang="en-AU" sz="1200" dirty="0"/>
              <a:t>Q</a:t>
            </a:r>
          </a:p>
        </p:txBody>
      </p:sp>
      <p:sp>
        <p:nvSpPr>
          <p:cNvPr id="31" name="TextBox 30"/>
          <p:cNvSpPr txBox="1"/>
          <p:nvPr/>
        </p:nvSpPr>
        <p:spPr>
          <a:xfrm>
            <a:off x="10627658" y="5136301"/>
            <a:ext cx="428625" cy="276999"/>
          </a:xfrm>
          <a:prstGeom prst="rect">
            <a:avLst/>
          </a:prstGeom>
          <a:noFill/>
        </p:spPr>
        <p:txBody>
          <a:bodyPr wrap="square" rtlCol="0">
            <a:spAutoFit/>
          </a:bodyPr>
          <a:lstStyle/>
          <a:p>
            <a:r>
              <a:rPr lang="en-AU" sz="1200" dirty="0"/>
              <a:t>Q</a:t>
            </a:r>
          </a:p>
        </p:txBody>
      </p:sp>
      <p:sp>
        <p:nvSpPr>
          <p:cNvPr id="32" name="TextBox 31"/>
          <p:cNvSpPr txBox="1"/>
          <p:nvPr/>
        </p:nvSpPr>
        <p:spPr>
          <a:xfrm>
            <a:off x="7855110" y="2131002"/>
            <a:ext cx="1766889" cy="338554"/>
          </a:xfrm>
          <a:prstGeom prst="rect">
            <a:avLst/>
          </a:prstGeom>
          <a:noFill/>
        </p:spPr>
        <p:txBody>
          <a:bodyPr wrap="square" rtlCol="0">
            <a:spAutoFit/>
          </a:bodyPr>
          <a:lstStyle/>
          <a:p>
            <a:r>
              <a:rPr lang="en-AU" sz="1600" b="1" dirty="0" err="1">
                <a:solidFill>
                  <a:srgbClr val="00B050"/>
                </a:solidFill>
              </a:rPr>
              <a:t>SUVMart</a:t>
            </a:r>
            <a:endParaRPr lang="en-AU" sz="1600" b="1" dirty="0">
              <a:solidFill>
                <a:srgbClr val="00B050"/>
              </a:solidFill>
            </a:endParaRPr>
          </a:p>
        </p:txBody>
      </p:sp>
      <p:sp>
        <p:nvSpPr>
          <p:cNvPr id="33" name="TextBox 32"/>
          <p:cNvSpPr txBox="1"/>
          <p:nvPr/>
        </p:nvSpPr>
        <p:spPr>
          <a:xfrm>
            <a:off x="3403642" y="2770186"/>
            <a:ext cx="1766889" cy="338554"/>
          </a:xfrm>
          <a:prstGeom prst="rect">
            <a:avLst/>
          </a:prstGeom>
          <a:noFill/>
        </p:spPr>
        <p:txBody>
          <a:bodyPr wrap="square" rtlCol="0">
            <a:spAutoFit/>
          </a:bodyPr>
          <a:lstStyle/>
          <a:p>
            <a:r>
              <a:rPr lang="en-AU" sz="1600" b="1" dirty="0" err="1">
                <a:solidFill>
                  <a:srgbClr val="002060"/>
                </a:solidFill>
              </a:rPr>
              <a:t>AutoCorp</a:t>
            </a:r>
            <a:endParaRPr lang="en-AU" sz="1600" b="1" dirty="0">
              <a:solidFill>
                <a:srgbClr val="002060"/>
              </a:solidFill>
            </a:endParaRPr>
          </a:p>
        </p:txBody>
      </p:sp>
      <p:cxnSp>
        <p:nvCxnSpPr>
          <p:cNvPr id="35" name="Straight Connector 34"/>
          <p:cNvCxnSpPr/>
          <p:nvPr/>
        </p:nvCxnSpPr>
        <p:spPr>
          <a:xfrm flipV="1">
            <a:off x="1828800" y="4848224"/>
            <a:ext cx="2799159" cy="1"/>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1250159" y="4709725"/>
            <a:ext cx="578641" cy="276999"/>
          </a:xfrm>
          <a:prstGeom prst="rect">
            <a:avLst/>
          </a:prstGeom>
          <a:noFill/>
        </p:spPr>
        <p:txBody>
          <a:bodyPr wrap="square" rtlCol="0">
            <a:spAutoFit/>
          </a:bodyPr>
          <a:lstStyle/>
          <a:p>
            <a:r>
              <a:rPr lang="en-AU" sz="1200" dirty="0"/>
              <a:t>5000</a:t>
            </a:r>
          </a:p>
        </p:txBody>
      </p:sp>
      <p:cxnSp>
        <p:nvCxnSpPr>
          <p:cNvPr id="40" name="Straight Connector 39"/>
          <p:cNvCxnSpPr/>
          <p:nvPr/>
        </p:nvCxnSpPr>
        <p:spPr>
          <a:xfrm flipH="1" flipV="1">
            <a:off x="2980727" y="3148428"/>
            <a:ext cx="14287" cy="2264872"/>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flipV="1">
            <a:off x="1743075" y="3148429"/>
            <a:ext cx="1193007" cy="216"/>
          </a:xfrm>
          <a:prstGeom prst="line">
            <a:avLst/>
          </a:prstGeom>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2817683" y="5325914"/>
            <a:ext cx="499400" cy="276999"/>
          </a:xfrm>
          <a:prstGeom prst="rect">
            <a:avLst/>
          </a:prstGeom>
          <a:noFill/>
        </p:spPr>
        <p:txBody>
          <a:bodyPr wrap="square" rtlCol="0">
            <a:spAutoFit/>
          </a:bodyPr>
          <a:lstStyle/>
          <a:p>
            <a:r>
              <a:rPr lang="en-AU" sz="1200" dirty="0"/>
              <a:t>125</a:t>
            </a:r>
          </a:p>
        </p:txBody>
      </p:sp>
      <p:sp>
        <p:nvSpPr>
          <p:cNvPr id="45" name="TextBox 44"/>
          <p:cNvSpPr txBox="1"/>
          <p:nvPr/>
        </p:nvSpPr>
        <p:spPr>
          <a:xfrm>
            <a:off x="1059659" y="3023146"/>
            <a:ext cx="681036" cy="276999"/>
          </a:xfrm>
          <a:prstGeom prst="rect">
            <a:avLst/>
          </a:prstGeom>
          <a:noFill/>
        </p:spPr>
        <p:txBody>
          <a:bodyPr wrap="square" rtlCol="0">
            <a:spAutoFit/>
          </a:bodyPr>
          <a:lstStyle/>
          <a:p>
            <a:r>
              <a:rPr lang="en-AU" sz="1200" dirty="0"/>
              <a:t>30000</a:t>
            </a:r>
          </a:p>
        </p:txBody>
      </p:sp>
      <p:cxnSp>
        <p:nvCxnSpPr>
          <p:cNvPr id="46" name="Straight Connector 45"/>
          <p:cNvCxnSpPr>
            <a:cxnSpLocks/>
          </p:cNvCxnSpPr>
          <p:nvPr/>
        </p:nvCxnSpPr>
        <p:spPr>
          <a:xfrm>
            <a:off x="6915150" y="3161645"/>
            <a:ext cx="2995766" cy="0"/>
          </a:xfrm>
          <a:prstGeom prst="line">
            <a:avLst/>
          </a:prstGeom>
          <a:ln w="25400">
            <a:solidFill>
              <a:srgbClr val="FF0000">
                <a:alpha val="50000"/>
              </a:srgb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cxnSpLocks/>
          </p:cNvCxnSpPr>
          <p:nvPr/>
        </p:nvCxnSpPr>
        <p:spPr>
          <a:xfrm flipH="1" flipV="1">
            <a:off x="7472516" y="3161645"/>
            <a:ext cx="69882" cy="2288593"/>
          </a:xfrm>
          <a:prstGeom prst="line">
            <a:avLst/>
          </a:prstGeom>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7385648" y="5359002"/>
            <a:ext cx="462529" cy="276999"/>
          </a:xfrm>
          <a:prstGeom prst="rect">
            <a:avLst/>
          </a:prstGeom>
          <a:noFill/>
        </p:spPr>
        <p:txBody>
          <a:bodyPr wrap="square" rtlCol="0">
            <a:spAutoFit/>
          </a:bodyPr>
          <a:lstStyle/>
          <a:p>
            <a:r>
              <a:rPr lang="en-AU" sz="1200" dirty="0"/>
              <a:t>125</a:t>
            </a:r>
          </a:p>
        </p:txBody>
      </p:sp>
      <p:sp>
        <p:nvSpPr>
          <p:cNvPr id="42" name="TextBox 41">
            <a:extLst>
              <a:ext uri="{FF2B5EF4-FFF2-40B4-BE49-F238E27FC236}">
                <a16:creationId xmlns:a16="http://schemas.microsoft.com/office/drawing/2014/main" id="{4A3AD2EF-FF2A-4453-A79F-836FE9CE1FE8}"/>
              </a:ext>
            </a:extLst>
          </p:cNvPr>
          <p:cNvSpPr txBox="1"/>
          <p:nvPr/>
        </p:nvSpPr>
        <p:spPr>
          <a:xfrm>
            <a:off x="9982200" y="2979073"/>
            <a:ext cx="1285568" cy="369332"/>
          </a:xfrm>
          <a:prstGeom prst="rect">
            <a:avLst/>
          </a:prstGeom>
          <a:noFill/>
        </p:spPr>
        <p:txBody>
          <a:bodyPr wrap="square" rtlCol="0">
            <a:spAutoFit/>
          </a:bodyPr>
          <a:lstStyle/>
          <a:p>
            <a:r>
              <a:rPr lang="en-AU" dirty="0"/>
              <a:t>P</a:t>
            </a:r>
            <a:r>
              <a:rPr lang="en-AU" baseline="-25000" dirty="0"/>
              <a:t>w1</a:t>
            </a:r>
            <a:r>
              <a:rPr lang="en-AU" dirty="0"/>
              <a:t>=MC</a:t>
            </a:r>
            <a:r>
              <a:rPr lang="en-AU" baseline="-25000" dirty="0"/>
              <a:t>1</a:t>
            </a:r>
          </a:p>
        </p:txBody>
      </p:sp>
      <p:sp>
        <p:nvSpPr>
          <p:cNvPr id="47" name="TextBox 46">
            <a:extLst>
              <a:ext uri="{FF2B5EF4-FFF2-40B4-BE49-F238E27FC236}">
                <a16:creationId xmlns:a16="http://schemas.microsoft.com/office/drawing/2014/main" id="{81B836D1-8DC6-433F-BC28-96BC5423B989}"/>
              </a:ext>
            </a:extLst>
          </p:cNvPr>
          <p:cNvSpPr txBox="1"/>
          <p:nvPr/>
        </p:nvSpPr>
        <p:spPr>
          <a:xfrm>
            <a:off x="6168275" y="3009928"/>
            <a:ext cx="681036" cy="276999"/>
          </a:xfrm>
          <a:prstGeom prst="rect">
            <a:avLst/>
          </a:prstGeom>
          <a:noFill/>
        </p:spPr>
        <p:txBody>
          <a:bodyPr wrap="square" rtlCol="0">
            <a:spAutoFit/>
          </a:bodyPr>
          <a:lstStyle/>
          <a:p>
            <a:r>
              <a:rPr lang="en-AU" sz="1200" dirty="0"/>
              <a:t>30000</a:t>
            </a:r>
          </a:p>
        </p:txBody>
      </p:sp>
    </p:spTree>
    <p:extLst>
      <p:ext uri="{BB962C8B-B14F-4D97-AF65-F5344CB8AC3E}">
        <p14:creationId xmlns:p14="http://schemas.microsoft.com/office/powerpoint/2010/main" val="3971052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solidFill>
                  <a:srgbClr val="002060"/>
                </a:solidFill>
              </a:rPr>
              <a:t>Contracting with Distributors</a:t>
            </a:r>
            <a:endParaRPr lang="en-AU" b="1" i="1" dirty="0">
              <a:solidFill>
                <a:srgbClr val="00206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20000"/>
              </a:bodyPr>
              <a:lstStyle/>
              <a:p>
                <a:pPr marL="355600" indent="-355600">
                  <a:lnSpc>
                    <a:spcPct val="120000"/>
                  </a:lnSpc>
                  <a:buClr>
                    <a:srgbClr val="0070C0"/>
                  </a:buClr>
                  <a:buSzPct val="50000"/>
                  <a:buFont typeface="Wingdings" panose="05000000000000000000" pitchFamily="2" charset="2"/>
                  <a:buChar char="q"/>
                </a:pPr>
                <a:r>
                  <a:rPr lang="en-AU" dirty="0"/>
                  <a:t>Suppose instead that </a:t>
                </a:r>
                <a:r>
                  <a:rPr lang="en-AU" dirty="0" err="1"/>
                  <a:t>AutoCorp</a:t>
                </a:r>
                <a:r>
                  <a:rPr lang="en-AU" dirty="0"/>
                  <a:t> sells vehicles through </a:t>
                </a:r>
                <a:r>
                  <a:rPr lang="en-AU" dirty="0" err="1"/>
                  <a:t>SUVMart</a:t>
                </a:r>
                <a:r>
                  <a:rPr lang="en-AU" dirty="0"/>
                  <a:t> with </a:t>
                </a:r>
                <a:r>
                  <a:rPr lang="en-AU" dirty="0" err="1"/>
                  <a:t>AutoCorp</a:t>
                </a:r>
                <a:r>
                  <a:rPr lang="en-AU" dirty="0"/>
                  <a:t> setting the wholesale price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𝑤</m:t>
                        </m:r>
                      </m:sub>
                    </m:sSub>
                    <m:r>
                      <a:rPr lang="en-US" i="1">
                        <a:latin typeface="Cambria Math" panose="02040503050406030204" pitchFamily="18" charset="0"/>
                      </a:rPr>
                      <m:t> </m:t>
                    </m:r>
                  </m:oMath>
                </a14:m>
                <a:endParaRPr lang="en-AU" dirty="0"/>
              </a:p>
              <a:p>
                <a:pPr marL="355600" indent="-355600">
                  <a:lnSpc>
                    <a:spcPct val="120000"/>
                  </a:lnSpc>
                  <a:buClr>
                    <a:srgbClr val="0070C0"/>
                  </a:buClr>
                  <a:buSzPct val="50000"/>
                  <a:buFont typeface="Wingdings" panose="05000000000000000000" pitchFamily="2" charset="2"/>
                  <a:buChar char="q"/>
                </a:pPr>
                <a:r>
                  <a:rPr lang="en-AU" dirty="0"/>
                  <a:t>Now the demand curve for </a:t>
                </a:r>
                <a:r>
                  <a:rPr lang="en-AU" dirty="0" err="1"/>
                  <a:t>AutoCorp</a:t>
                </a:r>
                <a:r>
                  <a:rPr lang="en-AU" dirty="0"/>
                  <a:t> is effectively the MR curve for </a:t>
                </a:r>
                <a:r>
                  <a:rPr lang="en-AU" dirty="0" err="1"/>
                  <a:t>SUVMart</a:t>
                </a:r>
                <a:r>
                  <a:rPr lang="en-AU" dirty="0"/>
                  <a:t> – you should be able to show this:</a:t>
                </a:r>
              </a:p>
              <a:p>
                <a:pPr marL="358775" indent="0">
                  <a:lnSpc>
                    <a:spcPct val="120000"/>
                  </a:lnSpc>
                  <a:buClr>
                    <a:srgbClr val="0070C0"/>
                  </a:buClr>
                  <a:buSzPct val="5000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𝐴𝑢𝑡𝑜</m:t>
                          </m:r>
                        </m:sub>
                      </m:sSub>
                      <m:r>
                        <a:rPr lang="en-US" b="0" i="1" smtClean="0">
                          <a:latin typeface="Cambria Math" panose="02040503050406030204" pitchFamily="18" charset="0"/>
                        </a:rPr>
                        <m:t>=55000−200</m:t>
                      </m:r>
                      <m:r>
                        <a:rPr lang="en-US" b="0" i="1" smtClean="0">
                          <a:latin typeface="Cambria Math" panose="02040503050406030204" pitchFamily="18" charset="0"/>
                        </a:rPr>
                        <m:t>𝑄</m:t>
                      </m:r>
                    </m:oMath>
                  </m:oMathPara>
                </a14:m>
                <a:endParaRPr lang="en-AU" i="1" dirty="0">
                  <a:solidFill>
                    <a:schemeClr val="bg2">
                      <a:lumMod val="25000"/>
                    </a:schemeClr>
                  </a:solidFill>
                </a:endParaRPr>
              </a:p>
              <a:p>
                <a:pPr marL="358775" indent="-358775">
                  <a:lnSpc>
                    <a:spcPct val="120000"/>
                  </a:lnSpc>
                  <a:buClr>
                    <a:srgbClr val="0070C0"/>
                  </a:buClr>
                  <a:buSzPct val="50000"/>
                  <a:buFont typeface="Wingdings" panose="05000000000000000000" pitchFamily="2" charset="2"/>
                  <a:buChar char="q"/>
                </a:pPr>
                <a:r>
                  <a:rPr lang="en-US" i="1" dirty="0">
                    <a:solidFill>
                      <a:schemeClr val="bg2">
                        <a:lumMod val="25000"/>
                      </a:schemeClr>
                    </a:solidFill>
                  </a:rPr>
                  <a:t>Assume MC = AC = 5000</a:t>
                </a:r>
              </a:p>
              <a:p>
                <a:pPr marL="358775" indent="-358775">
                  <a:lnSpc>
                    <a:spcPct val="120000"/>
                  </a:lnSpc>
                  <a:buClr>
                    <a:srgbClr val="0070C0"/>
                  </a:buClr>
                  <a:buSzPct val="50000"/>
                  <a:buFont typeface="Wingdings" panose="05000000000000000000" pitchFamily="2" charset="2"/>
                  <a:buChar char="q"/>
                </a:pPr>
                <a:r>
                  <a:rPr lang="en-US" i="1" dirty="0">
                    <a:solidFill>
                      <a:schemeClr val="bg2">
                        <a:lumMod val="25000"/>
                      </a:schemeClr>
                    </a:solidFill>
                  </a:rPr>
                  <a:t>Standard profit maximizing problem that requires: P</a:t>
                </a:r>
                <a:r>
                  <a:rPr lang="en-US" i="1" baseline="-25000" dirty="0">
                    <a:solidFill>
                      <a:schemeClr val="bg2">
                        <a:lumMod val="25000"/>
                      </a:schemeClr>
                    </a:solidFill>
                  </a:rPr>
                  <a:t>w</a:t>
                </a:r>
                <a:r>
                  <a:rPr lang="en-US" i="1" dirty="0">
                    <a:solidFill>
                      <a:schemeClr val="bg2">
                        <a:lumMod val="25000"/>
                      </a:schemeClr>
                    </a:solidFill>
                  </a:rPr>
                  <a:t>*=30,000, Q*=125 and </a:t>
                </a:r>
                <a14:m>
                  <m:oMath xmlns:m="http://schemas.openxmlformats.org/officeDocument/2006/math">
                    <m:r>
                      <a:rPr lang="en-US" i="1" smtClean="0">
                        <a:solidFill>
                          <a:schemeClr val="bg2">
                            <a:lumMod val="25000"/>
                          </a:schemeClr>
                        </a:solidFill>
                        <a:latin typeface="Cambria Math" panose="02040503050406030204" pitchFamily="18" charset="0"/>
                        <a:ea typeface="Cambria Math" panose="02040503050406030204" pitchFamily="18" charset="0"/>
                      </a:rPr>
                      <m:t>𝜋</m:t>
                    </m:r>
                    <m:r>
                      <a:rPr lang="en-US" b="0" i="1" smtClean="0">
                        <a:solidFill>
                          <a:schemeClr val="bg2">
                            <a:lumMod val="25000"/>
                          </a:schemeClr>
                        </a:solidFill>
                        <a:latin typeface="Cambria Math" panose="02040503050406030204" pitchFamily="18" charset="0"/>
                        <a:ea typeface="Cambria Math" panose="02040503050406030204" pitchFamily="18" charset="0"/>
                      </a:rPr>
                      <m:t>=3.125</m:t>
                    </m:r>
                    <m:r>
                      <a:rPr lang="en-US" b="0" i="1" smtClean="0">
                        <a:solidFill>
                          <a:schemeClr val="bg2">
                            <a:lumMod val="25000"/>
                          </a:schemeClr>
                        </a:solidFill>
                        <a:latin typeface="Cambria Math" panose="02040503050406030204" pitchFamily="18" charset="0"/>
                        <a:ea typeface="Cambria Math" panose="02040503050406030204" pitchFamily="18" charset="0"/>
                      </a:rPr>
                      <m:t>𝑚</m:t>
                    </m:r>
                  </m:oMath>
                </a14:m>
                <a:endParaRPr lang="en-AU" i="1" dirty="0">
                  <a:solidFill>
                    <a:schemeClr val="bg2">
                      <a:lumMod val="25000"/>
                    </a:schemeClr>
                  </a:solidFill>
                </a:endParaRPr>
              </a:p>
              <a:p>
                <a:pPr marL="358775" indent="-358775">
                  <a:lnSpc>
                    <a:spcPct val="120000"/>
                  </a:lnSpc>
                  <a:buClr>
                    <a:srgbClr val="0070C0"/>
                  </a:buClr>
                  <a:buSzPct val="50000"/>
                  <a:buFont typeface="Wingdings" panose="05000000000000000000" pitchFamily="2" charset="2"/>
                  <a:buChar char="q"/>
                </a:pPr>
                <a:r>
                  <a:rPr lang="en-US" i="1" dirty="0" err="1">
                    <a:solidFill>
                      <a:schemeClr val="bg2">
                        <a:lumMod val="25000"/>
                      </a:schemeClr>
                    </a:solidFill>
                  </a:rPr>
                  <a:t>P</a:t>
                </a:r>
                <a:r>
                  <a:rPr lang="en-US" i="1" baseline="-25000" dirty="0" err="1">
                    <a:solidFill>
                      <a:schemeClr val="bg2">
                        <a:lumMod val="25000"/>
                      </a:schemeClr>
                    </a:solidFill>
                  </a:rPr>
                  <a:t>retail</a:t>
                </a:r>
                <a:r>
                  <a:rPr lang="en-US" i="1" dirty="0">
                    <a:solidFill>
                      <a:schemeClr val="bg2">
                        <a:lumMod val="25000"/>
                      </a:schemeClr>
                    </a:solidFill>
                  </a:rPr>
                  <a:t>*=42,500, Q*=125 and </a:t>
                </a:r>
                <a14:m>
                  <m:oMath xmlns:m="http://schemas.openxmlformats.org/officeDocument/2006/math">
                    <m:sSub>
                      <m:sSubPr>
                        <m:ctrlPr>
                          <a:rPr lang="en-US" i="1" smtClean="0">
                            <a:solidFill>
                              <a:schemeClr val="bg2">
                                <a:lumMod val="25000"/>
                              </a:schemeClr>
                            </a:solidFill>
                            <a:latin typeface="Cambria Math" panose="02040503050406030204" pitchFamily="18" charset="0"/>
                            <a:ea typeface="Cambria Math" panose="02040503050406030204" pitchFamily="18" charset="0"/>
                          </a:rPr>
                        </m:ctrlPr>
                      </m:sSubPr>
                      <m:e>
                        <m:r>
                          <a:rPr lang="en-US" i="1" smtClean="0">
                            <a:solidFill>
                              <a:schemeClr val="bg2">
                                <a:lumMod val="25000"/>
                              </a:schemeClr>
                            </a:solidFill>
                            <a:latin typeface="Cambria Math" panose="02040503050406030204" pitchFamily="18" charset="0"/>
                            <a:ea typeface="Cambria Math" panose="02040503050406030204" pitchFamily="18" charset="0"/>
                          </a:rPr>
                          <m:t>𝜋</m:t>
                        </m:r>
                      </m:e>
                      <m:sub>
                        <m:r>
                          <a:rPr lang="en-US" b="0" i="1" smtClean="0">
                            <a:solidFill>
                              <a:schemeClr val="bg2">
                                <a:lumMod val="25000"/>
                              </a:schemeClr>
                            </a:solidFill>
                            <a:latin typeface="Cambria Math" panose="02040503050406030204" pitchFamily="18" charset="0"/>
                            <a:ea typeface="Cambria Math" panose="02040503050406030204" pitchFamily="18" charset="0"/>
                          </a:rPr>
                          <m:t>𝑆𝑈𝑉</m:t>
                        </m:r>
                      </m:sub>
                    </m:sSub>
                    <m:r>
                      <a:rPr lang="en-US" i="1">
                        <a:solidFill>
                          <a:schemeClr val="bg2">
                            <a:lumMod val="25000"/>
                          </a:schemeClr>
                        </a:solidFill>
                        <a:latin typeface="Cambria Math" panose="02040503050406030204" pitchFamily="18" charset="0"/>
                        <a:ea typeface="Cambria Math" panose="02040503050406030204" pitchFamily="18" charset="0"/>
                      </a:rPr>
                      <m:t>=</m:t>
                    </m:r>
                    <m:r>
                      <a:rPr lang="en-US" b="0" i="1" smtClean="0">
                        <a:solidFill>
                          <a:schemeClr val="bg2">
                            <a:lumMod val="25000"/>
                          </a:schemeClr>
                        </a:solidFill>
                        <a:latin typeface="Cambria Math" panose="02040503050406030204" pitchFamily="18" charset="0"/>
                        <a:ea typeface="Cambria Math" panose="02040503050406030204" pitchFamily="18" charset="0"/>
                      </a:rPr>
                      <m:t>1.563</m:t>
                    </m:r>
                    <m:r>
                      <a:rPr lang="en-US" i="1">
                        <a:solidFill>
                          <a:schemeClr val="bg2">
                            <a:lumMod val="25000"/>
                          </a:schemeClr>
                        </a:solidFill>
                        <a:latin typeface="Cambria Math" panose="02040503050406030204" pitchFamily="18" charset="0"/>
                        <a:ea typeface="Cambria Math" panose="02040503050406030204" pitchFamily="18" charset="0"/>
                      </a:rPr>
                      <m:t>𝑚</m:t>
                    </m:r>
                  </m:oMath>
                </a14:m>
                <a:endParaRPr lang="en-AU" i="1" dirty="0">
                  <a:solidFill>
                    <a:schemeClr val="bg2">
                      <a:lumMod val="25000"/>
                    </a:schemeClr>
                  </a:solidFill>
                </a:endParaRPr>
              </a:p>
              <a:p>
                <a:pPr marL="358775" indent="-358775">
                  <a:lnSpc>
                    <a:spcPct val="120000"/>
                  </a:lnSpc>
                  <a:buClr>
                    <a:srgbClr val="0070C0"/>
                  </a:buClr>
                  <a:buSzPct val="50000"/>
                  <a:buFont typeface="Wingdings" panose="05000000000000000000" pitchFamily="2" charset="2"/>
                  <a:buChar char="q"/>
                </a:pPr>
                <a:endParaRPr lang="en-AU" i="1" dirty="0">
                  <a:solidFill>
                    <a:schemeClr val="bg2">
                      <a:lumMod val="25000"/>
                    </a:schemeClr>
                  </a:solidFill>
                </a:endParaRPr>
              </a:p>
              <a:p>
                <a:pPr marL="1619250" indent="0">
                  <a:lnSpc>
                    <a:spcPct val="120000"/>
                  </a:lnSpc>
                  <a:buClr>
                    <a:srgbClr val="0070C0"/>
                  </a:buClr>
                  <a:buSzPct val="50000"/>
                  <a:buNone/>
                </a:pPr>
                <a:endParaRPr lang="en-AU" i="1" dirty="0">
                  <a:solidFill>
                    <a:schemeClr val="bg2">
                      <a:lumMod val="50000"/>
                    </a:schemeClr>
                  </a:solidFill>
                </a:endParaRPr>
              </a:p>
              <a:p>
                <a:pPr marL="361950" indent="0">
                  <a:lnSpc>
                    <a:spcPct val="120000"/>
                  </a:lnSpc>
                  <a:buClr>
                    <a:srgbClr val="0070C0"/>
                  </a:buClr>
                  <a:buSzPct val="50000"/>
                  <a:buNone/>
                </a:pPr>
                <a:endParaRPr lang="en-AU" i="1" dirty="0">
                  <a:solidFill>
                    <a:schemeClr val="bg2">
                      <a:lumMod val="50000"/>
                    </a:schemeClr>
                  </a:solidFill>
                </a:endParaRPr>
              </a:p>
              <a:p>
                <a:pPr marL="361950" indent="0">
                  <a:lnSpc>
                    <a:spcPct val="120000"/>
                  </a:lnSpc>
                  <a:buClr>
                    <a:srgbClr val="0070C0"/>
                  </a:buClr>
                  <a:buSzPct val="100000"/>
                  <a:buNone/>
                </a:pPr>
                <a:endParaRPr lang="en-AU" i="1" dirty="0">
                  <a:solidFill>
                    <a:schemeClr val="bg2">
                      <a:lumMod val="50000"/>
                    </a:schemeClr>
                  </a:solidFill>
                </a:endParaRPr>
              </a:p>
              <a:p>
                <a:pPr marL="0" indent="0">
                  <a:lnSpc>
                    <a:spcPct val="120000"/>
                  </a:lnSpc>
                  <a:buClr>
                    <a:srgbClr val="0070C0"/>
                  </a:buClr>
                  <a:buSzPct val="50000"/>
                  <a:buNone/>
                </a:pPr>
                <a:endParaRPr lang="en-AU" dirty="0"/>
              </a:p>
              <a:p>
                <a:pPr marL="806450" indent="-447675">
                  <a:lnSpc>
                    <a:spcPct val="120000"/>
                  </a:lnSpc>
                  <a:buClr>
                    <a:srgbClr val="0070C0"/>
                  </a:buClr>
                  <a:buSzPct val="50000"/>
                  <a:buFont typeface="Wingdings" panose="05000000000000000000" pitchFamily="2" charset="2"/>
                  <a:buChar char="v"/>
                </a:pPr>
                <a:endParaRPr lang="en-AU" i="1" dirty="0">
                  <a:solidFill>
                    <a:schemeClr val="bg2">
                      <a:lumMod val="50000"/>
                    </a:schemeClr>
                  </a:solidFill>
                </a:endParaRPr>
              </a:p>
              <a:p>
                <a:pPr marL="711200" indent="0">
                  <a:buClr>
                    <a:srgbClr val="0070C0"/>
                  </a:buClr>
                  <a:buSzPct val="50000"/>
                  <a:buFont typeface="Wingdings" panose="05000000000000000000" pitchFamily="2" charset="2"/>
                  <a:buChar char="v"/>
                </a:pPr>
                <a:endParaRPr lang="en-AU" dirty="0"/>
              </a:p>
              <a:p>
                <a:pPr marL="711200" indent="0">
                  <a:buClr>
                    <a:srgbClr val="0070C0"/>
                  </a:buClr>
                  <a:buSzPct val="50000"/>
                  <a:buFont typeface="Wingdings" panose="05000000000000000000" pitchFamily="2" charset="2"/>
                  <a:buChar char="v"/>
                </a:pPr>
                <a:endParaRPr lang="en-AU" dirty="0"/>
              </a:p>
              <a:p>
                <a:pPr marL="0" indent="0">
                  <a:buClr>
                    <a:srgbClr val="0070C0"/>
                  </a:buClr>
                  <a:buSzPct val="50000"/>
                  <a:buNone/>
                </a:pPr>
                <a:endParaRPr lang="en-AU" i="1" dirty="0">
                  <a:solidFill>
                    <a:schemeClr val="bg2">
                      <a:lumMod val="50000"/>
                    </a:schemeClr>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58" t="-1120" b="-1261"/>
                </a:stretch>
              </a:blipFill>
            </p:spPr>
            <p:txBody>
              <a:bodyPr/>
              <a:lstStyle/>
              <a:p>
                <a:r>
                  <a:rPr lang="en-AU">
                    <a:noFill/>
                  </a:rPr>
                  <a:t> </a:t>
                </a:r>
              </a:p>
            </p:txBody>
          </p:sp>
        </mc:Fallback>
      </mc:AlternateContent>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48</a:t>
            </a:fld>
            <a:endParaRPr lang="en-AU"/>
          </a:p>
        </p:txBody>
      </p:sp>
    </p:spTree>
    <p:extLst>
      <p:ext uri="{BB962C8B-B14F-4D97-AF65-F5344CB8AC3E}">
        <p14:creationId xmlns:p14="http://schemas.microsoft.com/office/powerpoint/2010/main" val="3407187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solidFill>
                  <a:srgbClr val="002060"/>
                </a:solidFill>
              </a:rPr>
              <a:t>Double </a:t>
            </a:r>
            <a:r>
              <a:rPr lang="en-AU" b="1" dirty="0" err="1">
                <a:solidFill>
                  <a:srgbClr val="002060"/>
                </a:solidFill>
              </a:rPr>
              <a:t>Markup</a:t>
            </a:r>
            <a:endParaRPr lang="en-AU" b="1" i="1" dirty="0">
              <a:solidFill>
                <a:srgbClr val="002060"/>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49</a:t>
            </a:fld>
            <a:endParaRPr lang="en-AU"/>
          </a:p>
        </p:txBody>
      </p:sp>
      <p:cxnSp>
        <p:nvCxnSpPr>
          <p:cNvPr id="7" name="Straight Arrow Connector 6"/>
          <p:cNvCxnSpPr/>
          <p:nvPr/>
        </p:nvCxnSpPr>
        <p:spPr>
          <a:xfrm flipV="1">
            <a:off x="1828800" y="1497106"/>
            <a:ext cx="0" cy="377974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6915150" y="1803588"/>
            <a:ext cx="0" cy="351612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1828800" y="5276851"/>
            <a:ext cx="3343274" cy="1"/>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6934200" y="5319715"/>
            <a:ext cx="3479146" cy="2741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845469" y="1942088"/>
            <a:ext cx="2996803" cy="3334763"/>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864519" y="1942088"/>
            <a:ext cx="1493043" cy="3748212"/>
          </a:xfrm>
          <a:prstGeom prst="line">
            <a:avLst/>
          </a:prstGeom>
          <a:ln w="25400">
            <a:solidFill>
              <a:srgbClr val="002060"/>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943796" y="2030411"/>
            <a:ext cx="3286053" cy="3186191"/>
          </a:xfrm>
          <a:prstGeom prst="line">
            <a:avLst/>
          </a:prstGeom>
          <a:ln w="254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6906602" y="1966151"/>
            <a:ext cx="1770672" cy="3636762"/>
          </a:xfrm>
          <a:prstGeom prst="line">
            <a:avLst/>
          </a:prstGeom>
          <a:ln w="25400">
            <a:solidFill>
              <a:srgbClr val="00B050"/>
            </a:solidFill>
            <a:prstDash val="dash"/>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1093694" y="1803588"/>
            <a:ext cx="690177" cy="276999"/>
          </a:xfrm>
          <a:prstGeom prst="rect">
            <a:avLst/>
          </a:prstGeom>
          <a:noFill/>
        </p:spPr>
        <p:txBody>
          <a:bodyPr wrap="square" rtlCol="0">
            <a:spAutoFit/>
          </a:bodyPr>
          <a:lstStyle/>
          <a:p>
            <a:r>
              <a:rPr lang="en-AU" sz="1200" dirty="0"/>
              <a:t>55000</a:t>
            </a:r>
          </a:p>
        </p:txBody>
      </p:sp>
      <p:sp>
        <p:nvSpPr>
          <p:cNvPr id="27" name="TextBox 26"/>
          <p:cNvSpPr txBox="1"/>
          <p:nvPr/>
        </p:nvSpPr>
        <p:spPr>
          <a:xfrm>
            <a:off x="6131860" y="1857764"/>
            <a:ext cx="628824" cy="276999"/>
          </a:xfrm>
          <a:prstGeom prst="rect">
            <a:avLst/>
          </a:prstGeom>
          <a:noFill/>
        </p:spPr>
        <p:txBody>
          <a:bodyPr wrap="square" rtlCol="0">
            <a:spAutoFit/>
          </a:bodyPr>
          <a:lstStyle/>
          <a:p>
            <a:r>
              <a:rPr lang="en-AU" sz="1200" dirty="0"/>
              <a:t>55000</a:t>
            </a:r>
          </a:p>
        </p:txBody>
      </p:sp>
      <p:sp>
        <p:nvSpPr>
          <p:cNvPr id="28" name="TextBox 27"/>
          <p:cNvSpPr txBox="1"/>
          <p:nvPr/>
        </p:nvSpPr>
        <p:spPr>
          <a:xfrm>
            <a:off x="4627959" y="5327295"/>
            <a:ext cx="428625" cy="276999"/>
          </a:xfrm>
          <a:prstGeom prst="rect">
            <a:avLst/>
          </a:prstGeom>
          <a:noFill/>
        </p:spPr>
        <p:txBody>
          <a:bodyPr wrap="square" rtlCol="0">
            <a:spAutoFit/>
          </a:bodyPr>
          <a:lstStyle/>
          <a:p>
            <a:r>
              <a:rPr lang="en-AU" sz="1200" dirty="0"/>
              <a:t>275</a:t>
            </a:r>
          </a:p>
        </p:txBody>
      </p:sp>
      <p:sp>
        <p:nvSpPr>
          <p:cNvPr id="29" name="TextBox 28"/>
          <p:cNvSpPr txBox="1"/>
          <p:nvPr/>
        </p:nvSpPr>
        <p:spPr>
          <a:xfrm>
            <a:off x="8327222" y="5359002"/>
            <a:ext cx="472612" cy="276999"/>
          </a:xfrm>
          <a:prstGeom prst="rect">
            <a:avLst/>
          </a:prstGeom>
          <a:noFill/>
        </p:spPr>
        <p:txBody>
          <a:bodyPr wrap="square" rtlCol="0">
            <a:spAutoFit/>
          </a:bodyPr>
          <a:lstStyle/>
          <a:p>
            <a:r>
              <a:rPr lang="en-AU" sz="1200" dirty="0"/>
              <a:t>275</a:t>
            </a:r>
          </a:p>
        </p:txBody>
      </p:sp>
      <p:sp>
        <p:nvSpPr>
          <p:cNvPr id="30" name="TextBox 29"/>
          <p:cNvSpPr txBox="1"/>
          <p:nvPr/>
        </p:nvSpPr>
        <p:spPr>
          <a:xfrm>
            <a:off x="5293518" y="5181213"/>
            <a:ext cx="428625" cy="276999"/>
          </a:xfrm>
          <a:prstGeom prst="rect">
            <a:avLst/>
          </a:prstGeom>
          <a:noFill/>
        </p:spPr>
        <p:txBody>
          <a:bodyPr wrap="square" rtlCol="0">
            <a:spAutoFit/>
          </a:bodyPr>
          <a:lstStyle/>
          <a:p>
            <a:r>
              <a:rPr lang="en-AU" sz="1200" dirty="0"/>
              <a:t>Q</a:t>
            </a:r>
          </a:p>
        </p:txBody>
      </p:sp>
      <p:sp>
        <p:nvSpPr>
          <p:cNvPr id="31" name="TextBox 30"/>
          <p:cNvSpPr txBox="1"/>
          <p:nvPr/>
        </p:nvSpPr>
        <p:spPr>
          <a:xfrm>
            <a:off x="10627658" y="5136301"/>
            <a:ext cx="428625" cy="276999"/>
          </a:xfrm>
          <a:prstGeom prst="rect">
            <a:avLst/>
          </a:prstGeom>
          <a:noFill/>
        </p:spPr>
        <p:txBody>
          <a:bodyPr wrap="square" rtlCol="0">
            <a:spAutoFit/>
          </a:bodyPr>
          <a:lstStyle/>
          <a:p>
            <a:r>
              <a:rPr lang="en-AU" sz="1200" dirty="0"/>
              <a:t>Q</a:t>
            </a:r>
          </a:p>
        </p:txBody>
      </p:sp>
      <p:sp>
        <p:nvSpPr>
          <p:cNvPr id="32" name="TextBox 31"/>
          <p:cNvSpPr txBox="1"/>
          <p:nvPr/>
        </p:nvSpPr>
        <p:spPr>
          <a:xfrm>
            <a:off x="8891586" y="2809875"/>
            <a:ext cx="1766889" cy="338554"/>
          </a:xfrm>
          <a:prstGeom prst="rect">
            <a:avLst/>
          </a:prstGeom>
          <a:noFill/>
        </p:spPr>
        <p:txBody>
          <a:bodyPr wrap="square" rtlCol="0">
            <a:spAutoFit/>
          </a:bodyPr>
          <a:lstStyle/>
          <a:p>
            <a:r>
              <a:rPr lang="en-AU" sz="1600" b="1" dirty="0" err="1">
                <a:solidFill>
                  <a:srgbClr val="00B050"/>
                </a:solidFill>
              </a:rPr>
              <a:t>SUVMart</a:t>
            </a:r>
            <a:endParaRPr lang="en-AU" sz="1600" b="1" dirty="0">
              <a:solidFill>
                <a:srgbClr val="00B050"/>
              </a:solidFill>
            </a:endParaRPr>
          </a:p>
        </p:txBody>
      </p:sp>
      <p:sp>
        <p:nvSpPr>
          <p:cNvPr id="33" name="TextBox 32"/>
          <p:cNvSpPr txBox="1"/>
          <p:nvPr/>
        </p:nvSpPr>
        <p:spPr>
          <a:xfrm>
            <a:off x="3403642" y="2770186"/>
            <a:ext cx="1766889" cy="338554"/>
          </a:xfrm>
          <a:prstGeom prst="rect">
            <a:avLst/>
          </a:prstGeom>
          <a:noFill/>
        </p:spPr>
        <p:txBody>
          <a:bodyPr wrap="square" rtlCol="0">
            <a:spAutoFit/>
          </a:bodyPr>
          <a:lstStyle/>
          <a:p>
            <a:r>
              <a:rPr lang="en-AU" sz="1600" b="1" dirty="0" err="1">
                <a:solidFill>
                  <a:srgbClr val="002060"/>
                </a:solidFill>
              </a:rPr>
              <a:t>AutoCorp</a:t>
            </a:r>
            <a:endParaRPr lang="en-AU" sz="1600" b="1" dirty="0">
              <a:solidFill>
                <a:srgbClr val="002060"/>
              </a:solidFill>
            </a:endParaRPr>
          </a:p>
        </p:txBody>
      </p:sp>
      <p:cxnSp>
        <p:nvCxnSpPr>
          <p:cNvPr id="35" name="Straight Connector 34"/>
          <p:cNvCxnSpPr/>
          <p:nvPr/>
        </p:nvCxnSpPr>
        <p:spPr>
          <a:xfrm flipV="1">
            <a:off x="1828800" y="4848224"/>
            <a:ext cx="2799159" cy="1"/>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1250159" y="4709725"/>
            <a:ext cx="578641" cy="276999"/>
          </a:xfrm>
          <a:prstGeom prst="rect">
            <a:avLst/>
          </a:prstGeom>
          <a:noFill/>
        </p:spPr>
        <p:txBody>
          <a:bodyPr wrap="square" rtlCol="0">
            <a:spAutoFit/>
          </a:bodyPr>
          <a:lstStyle/>
          <a:p>
            <a:r>
              <a:rPr lang="en-AU" sz="1200" dirty="0"/>
              <a:t>5000</a:t>
            </a:r>
          </a:p>
        </p:txBody>
      </p:sp>
      <p:cxnSp>
        <p:nvCxnSpPr>
          <p:cNvPr id="40" name="Straight Connector 39"/>
          <p:cNvCxnSpPr/>
          <p:nvPr/>
        </p:nvCxnSpPr>
        <p:spPr>
          <a:xfrm flipH="1" flipV="1">
            <a:off x="2980727" y="3148428"/>
            <a:ext cx="14287" cy="2264872"/>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flipV="1">
            <a:off x="1743075" y="3148429"/>
            <a:ext cx="1193007" cy="216"/>
          </a:xfrm>
          <a:prstGeom prst="line">
            <a:avLst/>
          </a:prstGeom>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2817683" y="5325914"/>
            <a:ext cx="499400" cy="276999"/>
          </a:xfrm>
          <a:prstGeom prst="rect">
            <a:avLst/>
          </a:prstGeom>
          <a:noFill/>
        </p:spPr>
        <p:txBody>
          <a:bodyPr wrap="square" rtlCol="0">
            <a:spAutoFit/>
          </a:bodyPr>
          <a:lstStyle/>
          <a:p>
            <a:r>
              <a:rPr lang="en-AU" sz="1200" dirty="0"/>
              <a:t>125</a:t>
            </a:r>
          </a:p>
        </p:txBody>
      </p:sp>
      <p:sp>
        <p:nvSpPr>
          <p:cNvPr id="45" name="TextBox 44"/>
          <p:cNvSpPr txBox="1"/>
          <p:nvPr/>
        </p:nvSpPr>
        <p:spPr>
          <a:xfrm>
            <a:off x="1059659" y="3023146"/>
            <a:ext cx="681036" cy="276999"/>
          </a:xfrm>
          <a:prstGeom prst="rect">
            <a:avLst/>
          </a:prstGeom>
          <a:noFill/>
        </p:spPr>
        <p:txBody>
          <a:bodyPr wrap="square" rtlCol="0">
            <a:spAutoFit/>
          </a:bodyPr>
          <a:lstStyle/>
          <a:p>
            <a:r>
              <a:rPr lang="en-AU" sz="1200" dirty="0"/>
              <a:t>30000</a:t>
            </a:r>
          </a:p>
        </p:txBody>
      </p:sp>
      <p:cxnSp>
        <p:nvCxnSpPr>
          <p:cNvPr id="46" name="Straight Connector 45"/>
          <p:cNvCxnSpPr/>
          <p:nvPr/>
        </p:nvCxnSpPr>
        <p:spPr>
          <a:xfrm>
            <a:off x="6915150" y="3161645"/>
            <a:ext cx="2431255"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6182023" y="2385972"/>
            <a:ext cx="876299" cy="276999"/>
          </a:xfrm>
          <a:prstGeom prst="rect">
            <a:avLst/>
          </a:prstGeom>
          <a:noFill/>
        </p:spPr>
        <p:txBody>
          <a:bodyPr wrap="square" rtlCol="0">
            <a:spAutoFit/>
          </a:bodyPr>
          <a:lstStyle/>
          <a:p>
            <a:r>
              <a:rPr lang="en-AU" sz="1200" dirty="0"/>
              <a:t>42500</a:t>
            </a:r>
          </a:p>
        </p:txBody>
      </p:sp>
      <p:cxnSp>
        <p:nvCxnSpPr>
          <p:cNvPr id="48" name="Straight Connector 47"/>
          <p:cNvCxnSpPr/>
          <p:nvPr/>
        </p:nvCxnSpPr>
        <p:spPr>
          <a:xfrm flipH="1" flipV="1">
            <a:off x="7503982" y="2588826"/>
            <a:ext cx="38416" cy="2861412"/>
          </a:xfrm>
          <a:prstGeom prst="line">
            <a:avLst/>
          </a:prstGeom>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7385648" y="5359002"/>
            <a:ext cx="462529" cy="276999"/>
          </a:xfrm>
          <a:prstGeom prst="rect">
            <a:avLst/>
          </a:prstGeom>
          <a:noFill/>
        </p:spPr>
        <p:txBody>
          <a:bodyPr wrap="square" rtlCol="0">
            <a:spAutoFit/>
          </a:bodyPr>
          <a:lstStyle/>
          <a:p>
            <a:r>
              <a:rPr lang="en-AU" sz="1200" dirty="0"/>
              <a:t>125</a:t>
            </a:r>
          </a:p>
        </p:txBody>
      </p:sp>
      <p:sp>
        <p:nvSpPr>
          <p:cNvPr id="53" name="TextBox 52"/>
          <p:cNvSpPr txBox="1"/>
          <p:nvPr/>
        </p:nvSpPr>
        <p:spPr>
          <a:xfrm>
            <a:off x="6237471" y="3020452"/>
            <a:ext cx="640486" cy="276999"/>
          </a:xfrm>
          <a:prstGeom prst="rect">
            <a:avLst/>
          </a:prstGeom>
          <a:noFill/>
        </p:spPr>
        <p:txBody>
          <a:bodyPr wrap="square" rtlCol="0">
            <a:spAutoFit/>
          </a:bodyPr>
          <a:lstStyle/>
          <a:p>
            <a:r>
              <a:rPr lang="en-AU" sz="1200" dirty="0"/>
              <a:t>30000</a:t>
            </a:r>
          </a:p>
        </p:txBody>
      </p:sp>
      <p:sp>
        <p:nvSpPr>
          <p:cNvPr id="54" name="Rectangle 53"/>
          <p:cNvSpPr/>
          <p:nvPr/>
        </p:nvSpPr>
        <p:spPr>
          <a:xfrm>
            <a:off x="1832962" y="3148428"/>
            <a:ext cx="1147764" cy="1709292"/>
          </a:xfrm>
          <a:prstGeom prst="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5" name="Rectangle 54"/>
          <p:cNvSpPr/>
          <p:nvPr/>
        </p:nvSpPr>
        <p:spPr>
          <a:xfrm>
            <a:off x="6905786" y="2555738"/>
            <a:ext cx="598196" cy="605907"/>
          </a:xfrm>
          <a:prstGeom prst="rect">
            <a:avLst/>
          </a:prstGeom>
          <a:solidFill>
            <a:srgbClr val="00B050">
              <a:alpha val="2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56" name="Straight Connector 55"/>
          <p:cNvCxnSpPr/>
          <p:nvPr/>
        </p:nvCxnSpPr>
        <p:spPr>
          <a:xfrm flipH="1" flipV="1">
            <a:off x="6877957" y="2549022"/>
            <a:ext cx="687275" cy="1381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78147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solidFill>
                  <a:srgbClr val="002060"/>
                </a:solidFill>
              </a:rPr>
              <a:t>Vertical Chain of Production</a:t>
            </a:r>
            <a:endParaRPr lang="en-AU" b="1" i="1" dirty="0">
              <a:solidFill>
                <a:srgbClr val="002060"/>
              </a:solidFill>
            </a:endParaRPr>
          </a:p>
        </p:txBody>
      </p:sp>
      <p:sp>
        <p:nvSpPr>
          <p:cNvPr id="3" name="Content Placeholder 2"/>
          <p:cNvSpPr>
            <a:spLocks noGrp="1"/>
          </p:cNvSpPr>
          <p:nvPr>
            <p:ph idx="1"/>
          </p:nvPr>
        </p:nvSpPr>
        <p:spPr>
          <a:xfrm>
            <a:off x="838200" y="1543050"/>
            <a:ext cx="10515600" cy="4633913"/>
          </a:xfrm>
        </p:spPr>
        <p:txBody>
          <a:bodyPr>
            <a:normAutofit fontScale="70000" lnSpcReduction="20000"/>
          </a:bodyPr>
          <a:lstStyle/>
          <a:p>
            <a:pPr marL="355600" indent="-355600">
              <a:lnSpc>
                <a:spcPct val="120000"/>
              </a:lnSpc>
              <a:buClr>
                <a:srgbClr val="0070C0"/>
              </a:buClr>
              <a:buSzPct val="50000"/>
              <a:buFont typeface="Wingdings" panose="05000000000000000000" pitchFamily="2" charset="2"/>
              <a:buChar char="q"/>
            </a:pPr>
            <a:r>
              <a:rPr lang="en-AU" dirty="0"/>
              <a:t>Apple and many others are examples of firms that do much outsourcing. Nike and Reebok do little or no production itself. Typical US manufacturer outsources 70-80 percent of its finished product.</a:t>
            </a:r>
          </a:p>
          <a:p>
            <a:pPr marL="355600" indent="-355600">
              <a:lnSpc>
                <a:spcPct val="120000"/>
              </a:lnSpc>
              <a:buClr>
                <a:srgbClr val="0070C0"/>
              </a:buClr>
              <a:buSzPct val="50000"/>
              <a:buFont typeface="Wingdings" panose="05000000000000000000" pitchFamily="2" charset="2"/>
              <a:buChar char="q"/>
            </a:pPr>
            <a:r>
              <a:rPr lang="en-US" dirty="0"/>
              <a:t>Can think about forwards or downstream integration (Alcoa making aluminum foil) or backwards / upstream integration (HBO/ Netflix produced own programs)</a:t>
            </a:r>
          </a:p>
          <a:p>
            <a:pPr marL="355600" indent="-355600">
              <a:lnSpc>
                <a:spcPct val="120000"/>
              </a:lnSpc>
              <a:buClr>
                <a:srgbClr val="0070C0"/>
              </a:buClr>
              <a:buSzPct val="50000"/>
              <a:buFont typeface="Wingdings" panose="05000000000000000000" pitchFamily="2" charset="2"/>
              <a:buChar char="q"/>
            </a:pPr>
            <a:r>
              <a:rPr lang="en-US" dirty="0"/>
              <a:t> </a:t>
            </a:r>
            <a:r>
              <a:rPr lang="en-AU" dirty="0"/>
              <a:t>Why might this be important? </a:t>
            </a:r>
          </a:p>
          <a:p>
            <a:pPr marL="714375" indent="-352425">
              <a:lnSpc>
                <a:spcPct val="120000"/>
              </a:lnSpc>
              <a:buClr>
                <a:srgbClr val="0070C0"/>
              </a:buClr>
              <a:buSzPct val="50000"/>
              <a:buBlip>
                <a:blip r:embed="rId3"/>
              </a:buBlip>
            </a:pPr>
            <a:r>
              <a:rPr lang="en-AU" i="1" dirty="0">
                <a:solidFill>
                  <a:schemeClr val="bg2">
                    <a:lumMod val="50000"/>
                  </a:schemeClr>
                </a:solidFill>
              </a:rPr>
              <a:t>Implications for decision rights – outsourcing reassigns decisions rights re assets &amp; employees across firms.</a:t>
            </a:r>
          </a:p>
          <a:p>
            <a:pPr marL="714375" indent="-352425">
              <a:lnSpc>
                <a:spcPct val="120000"/>
              </a:lnSpc>
              <a:buClr>
                <a:srgbClr val="0070C0"/>
              </a:buClr>
              <a:buSzPct val="50000"/>
              <a:buBlip>
                <a:blip r:embed="rId3"/>
              </a:buBlip>
            </a:pPr>
            <a:r>
              <a:rPr lang="en-AU" i="1" dirty="0">
                <a:solidFill>
                  <a:schemeClr val="bg2">
                    <a:lumMod val="50000"/>
                  </a:schemeClr>
                </a:solidFill>
              </a:rPr>
              <a:t>Implications for compensation and performance evaluation systems – indeed compensation levels are one reason much outsourcing occurs offshore. </a:t>
            </a:r>
          </a:p>
          <a:p>
            <a:pPr marL="714375" indent="-352425">
              <a:lnSpc>
                <a:spcPct val="120000"/>
              </a:lnSpc>
              <a:buClr>
                <a:srgbClr val="0070C0"/>
              </a:buClr>
              <a:buSzPct val="50000"/>
              <a:buBlip>
                <a:blip r:embed="rId3"/>
              </a:buBlip>
            </a:pPr>
            <a:r>
              <a:rPr lang="en-AU" i="1" dirty="0">
                <a:solidFill>
                  <a:schemeClr val="bg2">
                    <a:lumMod val="50000"/>
                  </a:schemeClr>
                </a:solidFill>
              </a:rPr>
              <a:t>Presents the question why outsource and what might be the right level of outsourcing? </a:t>
            </a:r>
          </a:p>
          <a:p>
            <a:pPr marL="714375" indent="-352425">
              <a:lnSpc>
                <a:spcPct val="120000"/>
              </a:lnSpc>
              <a:buClr>
                <a:srgbClr val="0070C0"/>
              </a:buClr>
              <a:buSzPct val="50000"/>
              <a:buBlip>
                <a:blip r:embed="rId3"/>
              </a:buBlip>
            </a:pPr>
            <a:r>
              <a:rPr lang="en-AU" i="1" dirty="0">
                <a:solidFill>
                  <a:schemeClr val="bg2">
                    <a:lumMod val="50000"/>
                  </a:schemeClr>
                </a:solidFill>
              </a:rPr>
              <a:t>What are the implications of outsourcing?</a:t>
            </a:r>
          </a:p>
          <a:p>
            <a:pPr marL="0" indent="0">
              <a:buClr>
                <a:srgbClr val="0070C0"/>
              </a:buClr>
              <a:buSzPct val="50000"/>
              <a:buNone/>
            </a:pPr>
            <a:endParaRPr lang="en-AU"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5</a:t>
            </a:fld>
            <a:endParaRPr lang="en-AU"/>
          </a:p>
        </p:txBody>
      </p:sp>
    </p:spTree>
    <p:extLst>
      <p:ext uri="{BB962C8B-B14F-4D97-AF65-F5344CB8AC3E}">
        <p14:creationId xmlns:p14="http://schemas.microsoft.com/office/powerpoint/2010/main" val="2151745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solidFill>
                  <a:srgbClr val="002060"/>
                </a:solidFill>
              </a:rPr>
              <a:t>Contracting with Distributors</a:t>
            </a:r>
            <a:endParaRPr lang="en-AU" b="1" i="1" dirty="0">
              <a:solidFill>
                <a:srgbClr val="002060"/>
              </a:solidFill>
            </a:endParaRPr>
          </a:p>
        </p:txBody>
      </p:sp>
      <p:sp>
        <p:nvSpPr>
          <p:cNvPr id="3" name="Content Placeholder 2"/>
          <p:cNvSpPr>
            <a:spLocks noGrp="1"/>
          </p:cNvSpPr>
          <p:nvPr>
            <p:ph idx="1"/>
          </p:nvPr>
        </p:nvSpPr>
        <p:spPr>
          <a:xfrm>
            <a:off x="838200" y="1666875"/>
            <a:ext cx="10515600" cy="4510088"/>
          </a:xfrm>
        </p:spPr>
        <p:txBody>
          <a:bodyPr>
            <a:normAutofit fontScale="92500"/>
          </a:bodyPr>
          <a:lstStyle/>
          <a:p>
            <a:pPr marL="355600" indent="-355600">
              <a:lnSpc>
                <a:spcPct val="120000"/>
              </a:lnSpc>
              <a:buClr>
                <a:srgbClr val="0070C0"/>
              </a:buClr>
              <a:buSzPct val="50000"/>
              <a:buFont typeface="Wingdings" panose="05000000000000000000" pitchFamily="2" charset="2"/>
              <a:buChar char="q"/>
            </a:pPr>
            <a:r>
              <a:rPr lang="en-AU" dirty="0"/>
              <a:t>What’s really happening here?</a:t>
            </a:r>
          </a:p>
          <a:p>
            <a:pPr marL="714375" indent="-352425">
              <a:lnSpc>
                <a:spcPct val="120000"/>
              </a:lnSpc>
              <a:buClr>
                <a:srgbClr val="0070C0"/>
              </a:buClr>
              <a:buSzPct val="50000"/>
              <a:buBlip>
                <a:blip r:embed="rId3"/>
              </a:buBlip>
            </a:pPr>
            <a:r>
              <a:rPr lang="en-AU" i="1" dirty="0">
                <a:solidFill>
                  <a:schemeClr val="bg2">
                    <a:lumMod val="50000"/>
                  </a:schemeClr>
                </a:solidFill>
              </a:rPr>
              <a:t>When </a:t>
            </a:r>
            <a:r>
              <a:rPr lang="en-AU" i="1" dirty="0" err="1">
                <a:solidFill>
                  <a:schemeClr val="bg2">
                    <a:lumMod val="50000"/>
                  </a:schemeClr>
                </a:solidFill>
              </a:rPr>
              <a:t>AutoCorp</a:t>
            </a:r>
            <a:r>
              <a:rPr lang="en-AU" i="1" dirty="0">
                <a:solidFill>
                  <a:schemeClr val="bg2">
                    <a:lumMod val="50000"/>
                  </a:schemeClr>
                </a:solidFill>
              </a:rPr>
              <a:t> sells directly to public they look at the demand curve for vehicles and choose price/ quantity to maximise profit.</a:t>
            </a:r>
          </a:p>
          <a:p>
            <a:pPr marL="714375" indent="-352425">
              <a:lnSpc>
                <a:spcPct val="120000"/>
              </a:lnSpc>
              <a:buClr>
                <a:srgbClr val="0070C0"/>
              </a:buClr>
              <a:buSzPct val="50000"/>
              <a:buBlip>
                <a:blip r:embed="rId3"/>
              </a:buBlip>
            </a:pPr>
            <a:r>
              <a:rPr lang="en-AU" i="1" dirty="0">
                <a:solidFill>
                  <a:schemeClr val="bg2">
                    <a:lumMod val="50000"/>
                  </a:schemeClr>
                </a:solidFill>
              </a:rPr>
              <a:t>When they sell via </a:t>
            </a:r>
            <a:r>
              <a:rPr lang="en-AU" i="1" dirty="0" err="1">
                <a:solidFill>
                  <a:schemeClr val="bg2">
                    <a:lumMod val="50000"/>
                  </a:schemeClr>
                </a:solidFill>
              </a:rPr>
              <a:t>SUVMart</a:t>
            </a:r>
            <a:r>
              <a:rPr lang="en-AU" i="1" dirty="0">
                <a:solidFill>
                  <a:schemeClr val="bg2">
                    <a:lumMod val="50000"/>
                  </a:schemeClr>
                </a:solidFill>
              </a:rPr>
              <a:t>, if they set the wholesale price equal to MC then </a:t>
            </a:r>
            <a:r>
              <a:rPr lang="en-AU" i="1" dirty="0" err="1">
                <a:solidFill>
                  <a:schemeClr val="bg2">
                    <a:lumMod val="50000"/>
                  </a:schemeClr>
                </a:solidFill>
              </a:rPr>
              <a:t>SUVMart</a:t>
            </a:r>
            <a:r>
              <a:rPr lang="en-AU" i="1" dirty="0">
                <a:solidFill>
                  <a:schemeClr val="bg2">
                    <a:lumMod val="50000"/>
                  </a:schemeClr>
                </a:solidFill>
              </a:rPr>
              <a:t> captures all the profits. To capture some of the profits </a:t>
            </a:r>
            <a:r>
              <a:rPr lang="en-AU" i="1" dirty="0" err="1">
                <a:solidFill>
                  <a:schemeClr val="bg2">
                    <a:lumMod val="50000"/>
                  </a:schemeClr>
                </a:solidFill>
              </a:rPr>
              <a:t>AutoCorp</a:t>
            </a:r>
            <a:r>
              <a:rPr lang="en-AU" i="1" dirty="0">
                <a:solidFill>
                  <a:schemeClr val="bg2">
                    <a:lumMod val="50000"/>
                  </a:schemeClr>
                </a:solidFill>
              </a:rPr>
              <a:t> increase the price at which they sell to </a:t>
            </a:r>
            <a:r>
              <a:rPr lang="en-AU" i="1" dirty="0" err="1">
                <a:solidFill>
                  <a:schemeClr val="bg2">
                    <a:lumMod val="50000"/>
                  </a:schemeClr>
                </a:solidFill>
              </a:rPr>
              <a:t>SUVMart</a:t>
            </a:r>
            <a:r>
              <a:rPr lang="en-AU" i="1" dirty="0">
                <a:solidFill>
                  <a:schemeClr val="bg2">
                    <a:lumMod val="50000"/>
                  </a:schemeClr>
                </a:solidFill>
              </a:rPr>
              <a:t> and in turn reduce they amount that </a:t>
            </a:r>
            <a:r>
              <a:rPr lang="en-AU" i="1" dirty="0" err="1">
                <a:solidFill>
                  <a:schemeClr val="bg2">
                    <a:lumMod val="50000"/>
                  </a:schemeClr>
                </a:solidFill>
              </a:rPr>
              <a:t>SUVMart</a:t>
            </a:r>
            <a:r>
              <a:rPr lang="en-AU" i="1" dirty="0">
                <a:solidFill>
                  <a:schemeClr val="bg2">
                    <a:lumMod val="50000"/>
                  </a:schemeClr>
                </a:solidFill>
              </a:rPr>
              <a:t> sells as the local monopolist</a:t>
            </a:r>
            <a:r>
              <a:rPr lang="en-AU" dirty="0"/>
              <a:t>.</a:t>
            </a:r>
          </a:p>
          <a:p>
            <a:pPr marL="0" indent="0" algn="ctr">
              <a:lnSpc>
                <a:spcPct val="120000"/>
              </a:lnSpc>
              <a:buClr>
                <a:srgbClr val="0070C0"/>
              </a:buClr>
              <a:buSzPct val="50000"/>
              <a:buNone/>
            </a:pPr>
            <a:r>
              <a:rPr lang="en-AU" b="1" i="1" dirty="0">
                <a:solidFill>
                  <a:srgbClr val="FF0000"/>
                </a:solidFill>
              </a:rPr>
              <a:t>Total profits will be lower in the latter case</a:t>
            </a:r>
          </a:p>
          <a:p>
            <a:pPr marL="358775" indent="-358775">
              <a:lnSpc>
                <a:spcPct val="120000"/>
              </a:lnSpc>
              <a:buClr>
                <a:srgbClr val="0070C0"/>
              </a:buClr>
              <a:buSzPct val="50000"/>
              <a:buFont typeface="Wingdings" panose="05000000000000000000" pitchFamily="2" charset="2"/>
              <a:buChar char="q"/>
            </a:pPr>
            <a:endParaRPr lang="en-AU" i="1" dirty="0">
              <a:solidFill>
                <a:schemeClr val="bg2">
                  <a:lumMod val="25000"/>
                </a:schemeClr>
              </a:solidFill>
            </a:endParaRPr>
          </a:p>
          <a:p>
            <a:pPr marL="1619250" indent="0">
              <a:lnSpc>
                <a:spcPct val="120000"/>
              </a:lnSpc>
              <a:buClr>
                <a:srgbClr val="0070C0"/>
              </a:buClr>
              <a:buSzPct val="50000"/>
              <a:buNone/>
            </a:pPr>
            <a:endParaRPr lang="en-AU" i="1" dirty="0">
              <a:solidFill>
                <a:schemeClr val="bg2">
                  <a:lumMod val="50000"/>
                </a:schemeClr>
              </a:solidFill>
            </a:endParaRPr>
          </a:p>
          <a:p>
            <a:pPr marL="361950" indent="0">
              <a:lnSpc>
                <a:spcPct val="120000"/>
              </a:lnSpc>
              <a:buClr>
                <a:srgbClr val="0070C0"/>
              </a:buClr>
              <a:buSzPct val="50000"/>
              <a:buNone/>
            </a:pPr>
            <a:endParaRPr lang="en-AU" i="1" dirty="0">
              <a:solidFill>
                <a:schemeClr val="bg2">
                  <a:lumMod val="50000"/>
                </a:schemeClr>
              </a:solidFill>
            </a:endParaRPr>
          </a:p>
          <a:p>
            <a:pPr marL="361950" indent="0">
              <a:lnSpc>
                <a:spcPct val="120000"/>
              </a:lnSpc>
              <a:buClr>
                <a:srgbClr val="0070C0"/>
              </a:buClr>
              <a:buSzPct val="100000"/>
              <a:buNone/>
            </a:pPr>
            <a:endParaRPr lang="en-AU" i="1" dirty="0">
              <a:solidFill>
                <a:schemeClr val="bg2">
                  <a:lumMod val="50000"/>
                </a:schemeClr>
              </a:solidFill>
            </a:endParaRPr>
          </a:p>
          <a:p>
            <a:pPr marL="0" indent="0">
              <a:lnSpc>
                <a:spcPct val="120000"/>
              </a:lnSpc>
              <a:buClr>
                <a:srgbClr val="0070C0"/>
              </a:buClr>
              <a:buSzPct val="50000"/>
              <a:buNone/>
            </a:pPr>
            <a:endParaRPr lang="en-AU" dirty="0"/>
          </a:p>
          <a:p>
            <a:pPr marL="806450" indent="-447675">
              <a:lnSpc>
                <a:spcPct val="120000"/>
              </a:lnSpc>
              <a:buClr>
                <a:srgbClr val="0070C0"/>
              </a:buClr>
              <a:buSzPct val="50000"/>
              <a:buFont typeface="Wingdings" panose="05000000000000000000" pitchFamily="2" charset="2"/>
              <a:buChar char="v"/>
            </a:pPr>
            <a:endParaRPr lang="en-AU" i="1" dirty="0">
              <a:solidFill>
                <a:schemeClr val="bg2">
                  <a:lumMod val="50000"/>
                </a:schemeClr>
              </a:solidFill>
            </a:endParaRPr>
          </a:p>
          <a:p>
            <a:pPr marL="711200" indent="0">
              <a:buClr>
                <a:srgbClr val="0070C0"/>
              </a:buClr>
              <a:buSzPct val="50000"/>
              <a:buFont typeface="Wingdings" panose="05000000000000000000" pitchFamily="2" charset="2"/>
              <a:buChar char="v"/>
            </a:pPr>
            <a:endParaRPr lang="en-AU" dirty="0"/>
          </a:p>
          <a:p>
            <a:pPr marL="711200" indent="0">
              <a:buClr>
                <a:srgbClr val="0070C0"/>
              </a:buClr>
              <a:buSzPct val="50000"/>
              <a:buFont typeface="Wingdings" panose="05000000000000000000" pitchFamily="2" charset="2"/>
              <a:buChar char="v"/>
            </a:pPr>
            <a:endParaRPr lang="en-AU" dirty="0"/>
          </a:p>
          <a:p>
            <a:pPr marL="0" indent="0">
              <a:buClr>
                <a:srgbClr val="0070C0"/>
              </a:buClr>
              <a:buSzPct val="50000"/>
              <a:buNone/>
            </a:pPr>
            <a:endParaRPr lang="en-AU"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50</a:t>
            </a:fld>
            <a:endParaRPr lang="en-AU"/>
          </a:p>
        </p:txBody>
      </p:sp>
    </p:spTree>
    <p:extLst>
      <p:ext uri="{BB962C8B-B14F-4D97-AF65-F5344CB8AC3E}">
        <p14:creationId xmlns:p14="http://schemas.microsoft.com/office/powerpoint/2010/main" val="275956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solidFill>
                  <a:srgbClr val="002060"/>
                </a:solidFill>
              </a:rPr>
              <a:t>Double </a:t>
            </a:r>
            <a:r>
              <a:rPr lang="en-AU" b="1" dirty="0" err="1">
                <a:solidFill>
                  <a:srgbClr val="002060"/>
                </a:solidFill>
              </a:rPr>
              <a:t>Markup</a:t>
            </a:r>
            <a:endParaRPr lang="en-AU" b="1" i="1" dirty="0">
              <a:solidFill>
                <a:srgbClr val="002060"/>
              </a:solidFill>
            </a:endParaRPr>
          </a:p>
        </p:txBody>
      </p:sp>
      <p:sp>
        <p:nvSpPr>
          <p:cNvPr id="3" name="Content Placeholder 2"/>
          <p:cNvSpPr>
            <a:spLocks noGrp="1"/>
          </p:cNvSpPr>
          <p:nvPr>
            <p:ph idx="1"/>
          </p:nvPr>
        </p:nvSpPr>
        <p:spPr/>
        <p:txBody>
          <a:bodyPr>
            <a:normAutofit fontScale="62500" lnSpcReduction="20000"/>
          </a:bodyPr>
          <a:lstStyle/>
          <a:p>
            <a:pPr marL="355600" indent="-355600">
              <a:lnSpc>
                <a:spcPct val="120000"/>
              </a:lnSpc>
              <a:buClr>
                <a:srgbClr val="0070C0"/>
              </a:buClr>
              <a:buSzPct val="50000"/>
              <a:buFont typeface="Wingdings" panose="05000000000000000000" pitchFamily="2" charset="2"/>
              <a:buChar char="q"/>
            </a:pPr>
            <a:r>
              <a:rPr lang="en-AU" dirty="0"/>
              <a:t>How to solve this problem?</a:t>
            </a:r>
          </a:p>
          <a:p>
            <a:pPr marL="355600" indent="-355600">
              <a:lnSpc>
                <a:spcPct val="120000"/>
              </a:lnSpc>
              <a:buClr>
                <a:srgbClr val="0070C0"/>
              </a:buClr>
              <a:buSzPct val="50000"/>
              <a:buFont typeface="Wingdings" panose="05000000000000000000" pitchFamily="2" charset="2"/>
              <a:buChar char="q"/>
            </a:pPr>
            <a:r>
              <a:rPr lang="en-AU" dirty="0"/>
              <a:t>It would be possible, for example, for </a:t>
            </a:r>
            <a:r>
              <a:rPr lang="en-AU" dirty="0" err="1"/>
              <a:t>AutoCorp</a:t>
            </a:r>
            <a:r>
              <a:rPr lang="en-AU" dirty="0"/>
              <a:t> to set a two part tariff – what would that look like?</a:t>
            </a:r>
          </a:p>
          <a:p>
            <a:pPr marL="714375" indent="-352425">
              <a:lnSpc>
                <a:spcPct val="120000"/>
              </a:lnSpc>
              <a:buClr>
                <a:srgbClr val="0070C0"/>
              </a:buClr>
              <a:buSzPct val="50000"/>
              <a:buFont typeface="Wingdings" panose="05000000000000000000" pitchFamily="2" charset="2"/>
              <a:buChar char="v"/>
            </a:pPr>
            <a:r>
              <a:rPr lang="en-AU" i="1" dirty="0">
                <a:solidFill>
                  <a:schemeClr val="bg2">
                    <a:lumMod val="50000"/>
                  </a:schemeClr>
                </a:solidFill>
              </a:rPr>
              <a:t>For example, an upfront ‘franchise fee’ of $3.125m what would </a:t>
            </a:r>
            <a:r>
              <a:rPr lang="en-AU" i="1" dirty="0" err="1">
                <a:solidFill>
                  <a:schemeClr val="bg2">
                    <a:lumMod val="50000"/>
                  </a:schemeClr>
                </a:solidFill>
              </a:rPr>
              <a:t>AutoCorp</a:t>
            </a:r>
            <a:r>
              <a:rPr lang="en-AU" i="1" dirty="0">
                <a:solidFill>
                  <a:schemeClr val="bg2">
                    <a:lumMod val="50000"/>
                  </a:schemeClr>
                </a:solidFill>
              </a:rPr>
              <a:t> do?</a:t>
            </a:r>
          </a:p>
          <a:p>
            <a:pPr marL="714375" indent="-352425">
              <a:lnSpc>
                <a:spcPct val="120000"/>
              </a:lnSpc>
              <a:buClr>
                <a:srgbClr val="0070C0"/>
              </a:buClr>
              <a:buSzPct val="50000"/>
              <a:buFont typeface="Wingdings" panose="05000000000000000000" pitchFamily="2" charset="2"/>
              <a:buChar char="v"/>
            </a:pPr>
            <a:r>
              <a:rPr lang="en-AU" i="1" dirty="0">
                <a:solidFill>
                  <a:schemeClr val="bg2">
                    <a:lumMod val="50000"/>
                  </a:schemeClr>
                </a:solidFill>
              </a:rPr>
              <a:t>What might be the problems and challenges with such an arrangement?</a:t>
            </a:r>
          </a:p>
          <a:p>
            <a:pPr marL="355600" indent="-355600">
              <a:lnSpc>
                <a:spcPct val="120000"/>
              </a:lnSpc>
              <a:buClr>
                <a:srgbClr val="0070C0"/>
              </a:buClr>
              <a:buSzPct val="50000"/>
              <a:buFont typeface="Wingdings" panose="05000000000000000000" pitchFamily="2" charset="2"/>
              <a:buChar char="q"/>
            </a:pPr>
            <a:r>
              <a:rPr lang="en-US" dirty="0"/>
              <a:t>Alternatively, what would happen if </a:t>
            </a:r>
            <a:r>
              <a:rPr lang="en-US" dirty="0" err="1"/>
              <a:t>SUVMart</a:t>
            </a:r>
            <a:r>
              <a:rPr lang="en-US" dirty="0"/>
              <a:t> agrees to purchase at least 250 automobiles at a price above $5000?</a:t>
            </a:r>
            <a:endParaRPr lang="en-AU" dirty="0"/>
          </a:p>
          <a:p>
            <a:pPr marL="355600" indent="-355600">
              <a:lnSpc>
                <a:spcPct val="120000"/>
              </a:lnSpc>
              <a:buClr>
                <a:srgbClr val="0070C0"/>
              </a:buClr>
              <a:buSzPct val="50000"/>
              <a:buFont typeface="Wingdings" panose="05000000000000000000" pitchFamily="2" charset="2"/>
              <a:buChar char="q"/>
            </a:pPr>
            <a:r>
              <a:rPr lang="en-AU" dirty="0"/>
              <a:t>Consider for example if the price was $17,500, what are the resultant profits for each of the firms?</a:t>
            </a:r>
          </a:p>
          <a:p>
            <a:pPr marL="714375" indent="-352425">
              <a:lnSpc>
                <a:spcPct val="120000"/>
              </a:lnSpc>
              <a:buClr>
                <a:srgbClr val="0070C0"/>
              </a:buClr>
              <a:buSzPct val="50000"/>
              <a:buFont typeface="Wingdings" panose="05000000000000000000" pitchFamily="2" charset="2"/>
              <a:buChar char="q"/>
            </a:pPr>
            <a:r>
              <a:rPr lang="en-AU" i="1" dirty="0">
                <a:solidFill>
                  <a:schemeClr val="bg2">
                    <a:lumMod val="50000"/>
                  </a:schemeClr>
                </a:solidFill>
              </a:rPr>
              <a:t>In this case, </a:t>
            </a:r>
            <a:r>
              <a:rPr lang="en-AU" i="1" dirty="0" err="1">
                <a:solidFill>
                  <a:schemeClr val="bg2">
                    <a:lumMod val="50000"/>
                  </a:schemeClr>
                </a:solidFill>
              </a:rPr>
              <a:t>SUVMart</a:t>
            </a:r>
            <a:r>
              <a:rPr lang="en-AU" i="1" dirty="0">
                <a:solidFill>
                  <a:schemeClr val="bg2">
                    <a:lumMod val="50000"/>
                  </a:schemeClr>
                </a:solidFill>
              </a:rPr>
              <a:t> simply sells the cars at the highest possible price – identified from the demand curve and each firm receives a net profit of $12,500 on each car.</a:t>
            </a:r>
          </a:p>
          <a:p>
            <a:pPr marL="361950" indent="-361950">
              <a:lnSpc>
                <a:spcPct val="120000"/>
              </a:lnSpc>
              <a:buClr>
                <a:srgbClr val="0070C0"/>
              </a:buClr>
              <a:buSzPct val="50000"/>
              <a:buFont typeface="Wingdings" panose="05000000000000000000" pitchFamily="2" charset="2"/>
              <a:buChar char="q"/>
            </a:pPr>
            <a:r>
              <a:rPr lang="en-AU" dirty="0"/>
              <a:t>What must occur for the ‘quota’ approach to work?</a:t>
            </a:r>
          </a:p>
          <a:p>
            <a:pPr marL="0" indent="0">
              <a:lnSpc>
                <a:spcPct val="120000"/>
              </a:lnSpc>
              <a:buClr>
                <a:srgbClr val="0070C0"/>
              </a:buClr>
              <a:buSzPct val="50000"/>
              <a:buNone/>
            </a:pPr>
            <a:endParaRPr lang="en-AU" b="1" i="1" dirty="0">
              <a:solidFill>
                <a:srgbClr val="FF0000"/>
              </a:solidFill>
            </a:endParaRPr>
          </a:p>
          <a:p>
            <a:pPr marL="0" indent="0">
              <a:lnSpc>
                <a:spcPct val="120000"/>
              </a:lnSpc>
              <a:buClr>
                <a:srgbClr val="0070C0"/>
              </a:buClr>
              <a:buSzPct val="50000"/>
              <a:buNone/>
            </a:pPr>
            <a:endParaRPr lang="en-AU" dirty="0"/>
          </a:p>
          <a:p>
            <a:pPr marL="806450" indent="-447675">
              <a:lnSpc>
                <a:spcPct val="120000"/>
              </a:lnSpc>
              <a:buClr>
                <a:srgbClr val="0070C0"/>
              </a:buClr>
              <a:buSzPct val="50000"/>
              <a:buFont typeface="Wingdings" panose="05000000000000000000" pitchFamily="2" charset="2"/>
              <a:buChar char="v"/>
            </a:pPr>
            <a:endParaRPr lang="en-AU" i="1" dirty="0">
              <a:solidFill>
                <a:schemeClr val="bg2">
                  <a:lumMod val="50000"/>
                </a:schemeClr>
              </a:solidFill>
            </a:endParaRPr>
          </a:p>
          <a:p>
            <a:pPr marL="711200" indent="0">
              <a:buClr>
                <a:srgbClr val="0070C0"/>
              </a:buClr>
              <a:buSzPct val="50000"/>
              <a:buFont typeface="Wingdings" panose="05000000000000000000" pitchFamily="2" charset="2"/>
              <a:buChar char="v"/>
            </a:pPr>
            <a:endParaRPr lang="en-AU" dirty="0"/>
          </a:p>
          <a:p>
            <a:pPr marL="711200" indent="0">
              <a:buClr>
                <a:srgbClr val="0070C0"/>
              </a:buClr>
              <a:buSzPct val="50000"/>
              <a:buFont typeface="Wingdings" panose="05000000000000000000" pitchFamily="2" charset="2"/>
              <a:buChar char="v"/>
            </a:pPr>
            <a:endParaRPr lang="en-AU" dirty="0"/>
          </a:p>
          <a:p>
            <a:pPr marL="0" indent="0">
              <a:buClr>
                <a:srgbClr val="0070C0"/>
              </a:buClr>
              <a:buSzPct val="50000"/>
              <a:buNone/>
            </a:pPr>
            <a:endParaRPr lang="en-AU"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51</a:t>
            </a:fld>
            <a:endParaRPr lang="en-AU"/>
          </a:p>
        </p:txBody>
      </p:sp>
    </p:spTree>
    <p:extLst>
      <p:ext uri="{BB962C8B-B14F-4D97-AF65-F5344CB8AC3E}">
        <p14:creationId xmlns:p14="http://schemas.microsoft.com/office/powerpoint/2010/main" val="992821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solidFill>
                  <a:srgbClr val="002060"/>
                </a:solidFill>
              </a:rPr>
              <a:t>Where to next?</a:t>
            </a:r>
            <a:endParaRPr lang="en-AU" b="1" i="1" dirty="0">
              <a:solidFill>
                <a:srgbClr val="002060"/>
              </a:solidFill>
            </a:endParaRPr>
          </a:p>
        </p:txBody>
      </p:sp>
      <p:sp>
        <p:nvSpPr>
          <p:cNvPr id="3" name="Content Placeholder 2"/>
          <p:cNvSpPr>
            <a:spLocks noGrp="1"/>
          </p:cNvSpPr>
          <p:nvPr>
            <p:ph idx="1"/>
          </p:nvPr>
        </p:nvSpPr>
        <p:spPr/>
        <p:txBody>
          <a:bodyPr>
            <a:normAutofit/>
          </a:bodyPr>
          <a:lstStyle/>
          <a:p>
            <a:pPr marL="355600" indent="-355600">
              <a:lnSpc>
                <a:spcPct val="120000"/>
              </a:lnSpc>
              <a:buClr>
                <a:srgbClr val="0070C0"/>
              </a:buClr>
              <a:buSzPct val="50000"/>
              <a:buFont typeface="Wingdings" panose="05000000000000000000" pitchFamily="2" charset="2"/>
              <a:buChar char="q"/>
            </a:pPr>
            <a:r>
              <a:rPr lang="en-US" b="1" dirty="0"/>
              <a:t>Wrap up </a:t>
            </a:r>
            <a:r>
              <a:rPr lang="en-US" dirty="0"/>
              <a:t>– </a:t>
            </a:r>
            <a:r>
              <a:rPr lang="en-US" i="1" dirty="0">
                <a:solidFill>
                  <a:schemeClr val="bg2">
                    <a:lumMod val="50000"/>
                  </a:schemeClr>
                </a:solidFill>
              </a:rPr>
              <a:t>Tutorial next week and discussion of exam.</a:t>
            </a:r>
            <a:endParaRPr lang="en-US" i="1" dirty="0">
              <a:solidFill>
                <a:schemeClr val="bg2">
                  <a:lumMod val="25000"/>
                </a:schemeClr>
              </a:solidFill>
            </a:endParaRPr>
          </a:p>
          <a:p>
            <a:pPr marL="711200" indent="0">
              <a:buClr>
                <a:srgbClr val="0070C0"/>
              </a:buClr>
              <a:buSzPct val="50000"/>
              <a:buFont typeface="Wingdings" panose="05000000000000000000" pitchFamily="2" charset="2"/>
              <a:buChar char="v"/>
            </a:pPr>
            <a:endParaRPr lang="en-US" dirty="0"/>
          </a:p>
          <a:p>
            <a:pPr marL="0" indent="0">
              <a:buClr>
                <a:srgbClr val="0070C0"/>
              </a:buClr>
              <a:buSzPct val="50000"/>
              <a:buNone/>
            </a:pPr>
            <a:endParaRPr lang="en-US"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52</a:t>
            </a:fld>
            <a:endParaRPr lang="en-AU"/>
          </a:p>
        </p:txBody>
      </p:sp>
    </p:spTree>
    <p:extLst>
      <p:ext uri="{BB962C8B-B14F-4D97-AF65-F5344CB8AC3E}">
        <p14:creationId xmlns:p14="http://schemas.microsoft.com/office/powerpoint/2010/main" val="4429803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solidFill>
                  <a:srgbClr val="002060"/>
                </a:solidFill>
              </a:rPr>
              <a:t>Vertical Chain of Production</a:t>
            </a:r>
            <a:endParaRPr lang="en-AU" b="1" i="1" dirty="0">
              <a:solidFill>
                <a:srgbClr val="002060"/>
              </a:solidFill>
            </a:endParaRPr>
          </a:p>
        </p:txBody>
      </p:sp>
      <p:sp>
        <p:nvSpPr>
          <p:cNvPr id="3" name="Content Placeholder 2"/>
          <p:cNvSpPr>
            <a:spLocks noGrp="1"/>
          </p:cNvSpPr>
          <p:nvPr>
            <p:ph idx="1"/>
          </p:nvPr>
        </p:nvSpPr>
        <p:spPr>
          <a:xfrm>
            <a:off x="823912" y="1549399"/>
            <a:ext cx="10515600" cy="4651375"/>
          </a:xfrm>
        </p:spPr>
        <p:txBody>
          <a:bodyPr>
            <a:normAutofit/>
          </a:bodyPr>
          <a:lstStyle/>
          <a:p>
            <a:pPr marL="355600" indent="-355600">
              <a:lnSpc>
                <a:spcPct val="120000"/>
              </a:lnSpc>
              <a:buClr>
                <a:srgbClr val="0070C0"/>
              </a:buClr>
              <a:buSzPct val="50000"/>
              <a:buFont typeface="Wingdings" panose="05000000000000000000" pitchFamily="2" charset="2"/>
              <a:buChar char="q"/>
            </a:pPr>
            <a:r>
              <a:rPr lang="en-AU" dirty="0"/>
              <a:t>As noted, when firms occupy more than one step in the production process we refer to them as ‘vertically integrated’.</a:t>
            </a:r>
          </a:p>
          <a:p>
            <a:pPr marL="355600" indent="-355600">
              <a:lnSpc>
                <a:spcPct val="120000"/>
              </a:lnSpc>
              <a:buClr>
                <a:srgbClr val="0070C0"/>
              </a:buClr>
              <a:buSzPct val="50000"/>
              <a:buFont typeface="Wingdings" panose="05000000000000000000" pitchFamily="2" charset="2"/>
              <a:buChar char="q"/>
            </a:pPr>
            <a:r>
              <a:rPr lang="en-AU" dirty="0"/>
              <a:t>The choice of whether to do something in-house versus outsourcing is not a binary choice.</a:t>
            </a:r>
          </a:p>
          <a:p>
            <a:pPr marL="355600" indent="-355600">
              <a:lnSpc>
                <a:spcPct val="120000"/>
              </a:lnSpc>
              <a:buClr>
                <a:srgbClr val="0070C0"/>
              </a:buClr>
              <a:buSzPct val="50000"/>
              <a:buFont typeface="Wingdings" panose="05000000000000000000" pitchFamily="2" charset="2"/>
              <a:buChar char="q"/>
            </a:pPr>
            <a:r>
              <a:rPr lang="en-AU" dirty="0"/>
              <a:t>Rather there is a spectrum of choices available to firm:</a:t>
            </a:r>
          </a:p>
          <a:p>
            <a:pPr marL="0" indent="0">
              <a:lnSpc>
                <a:spcPct val="120000"/>
              </a:lnSpc>
              <a:buClr>
                <a:srgbClr val="0070C0"/>
              </a:buClr>
              <a:buSzPct val="50000"/>
              <a:buNone/>
            </a:pPr>
            <a:endParaRPr lang="en-AU" dirty="0"/>
          </a:p>
          <a:p>
            <a:pPr marL="806450" indent="-447675">
              <a:lnSpc>
                <a:spcPct val="120000"/>
              </a:lnSpc>
              <a:buClr>
                <a:srgbClr val="0070C0"/>
              </a:buClr>
              <a:buSzPct val="50000"/>
              <a:buFont typeface="Wingdings" panose="05000000000000000000" pitchFamily="2" charset="2"/>
              <a:buChar char="v"/>
            </a:pPr>
            <a:endParaRPr lang="en-AU" i="1" dirty="0">
              <a:solidFill>
                <a:schemeClr val="bg2">
                  <a:lumMod val="50000"/>
                </a:schemeClr>
              </a:solidFill>
            </a:endParaRPr>
          </a:p>
          <a:p>
            <a:pPr marL="711200" indent="0">
              <a:buClr>
                <a:srgbClr val="0070C0"/>
              </a:buClr>
              <a:buSzPct val="50000"/>
              <a:buFont typeface="Wingdings" panose="05000000000000000000" pitchFamily="2" charset="2"/>
              <a:buChar char="v"/>
            </a:pPr>
            <a:endParaRPr lang="en-AU" dirty="0"/>
          </a:p>
          <a:p>
            <a:pPr marL="711200" indent="0">
              <a:buClr>
                <a:srgbClr val="0070C0"/>
              </a:buClr>
              <a:buSzPct val="50000"/>
              <a:buFont typeface="Wingdings" panose="05000000000000000000" pitchFamily="2" charset="2"/>
              <a:buChar char="v"/>
            </a:pPr>
            <a:endParaRPr lang="en-AU" dirty="0"/>
          </a:p>
          <a:p>
            <a:pPr marL="0" indent="0">
              <a:buClr>
                <a:srgbClr val="0070C0"/>
              </a:buClr>
              <a:buSzPct val="50000"/>
              <a:buNone/>
            </a:pPr>
            <a:endParaRPr lang="en-AU"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6</a:t>
            </a:fld>
            <a:endParaRPr lang="en-AU"/>
          </a:p>
        </p:txBody>
      </p:sp>
      <p:cxnSp>
        <p:nvCxnSpPr>
          <p:cNvPr id="7" name="Straight Connector 6"/>
          <p:cNvCxnSpPr/>
          <p:nvPr/>
        </p:nvCxnSpPr>
        <p:spPr>
          <a:xfrm>
            <a:off x="2028824" y="5791200"/>
            <a:ext cx="8105775" cy="381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0163175" y="5457825"/>
            <a:ext cx="0" cy="3810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028824" y="5419725"/>
            <a:ext cx="0" cy="3810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343025" y="5219700"/>
            <a:ext cx="1552575" cy="369332"/>
          </a:xfrm>
          <a:prstGeom prst="rect">
            <a:avLst/>
          </a:prstGeom>
          <a:solidFill>
            <a:schemeClr val="bg1"/>
          </a:solidFill>
        </p:spPr>
        <p:txBody>
          <a:bodyPr wrap="square" rtlCol="0">
            <a:spAutoFit/>
          </a:bodyPr>
          <a:lstStyle/>
          <a:p>
            <a:r>
              <a:rPr lang="en-AU" i="1" dirty="0">
                <a:solidFill>
                  <a:schemeClr val="bg2">
                    <a:lumMod val="50000"/>
                  </a:schemeClr>
                </a:solidFill>
              </a:rPr>
              <a:t>Spot market</a:t>
            </a:r>
          </a:p>
        </p:txBody>
      </p:sp>
      <p:sp>
        <p:nvSpPr>
          <p:cNvPr id="14" name="TextBox 13"/>
          <p:cNvSpPr txBox="1"/>
          <p:nvPr/>
        </p:nvSpPr>
        <p:spPr>
          <a:xfrm>
            <a:off x="9520236" y="5278993"/>
            <a:ext cx="2100264" cy="369332"/>
          </a:xfrm>
          <a:prstGeom prst="rect">
            <a:avLst/>
          </a:prstGeom>
          <a:solidFill>
            <a:schemeClr val="bg1"/>
          </a:solidFill>
        </p:spPr>
        <p:txBody>
          <a:bodyPr wrap="square" rtlCol="0">
            <a:spAutoFit/>
          </a:bodyPr>
          <a:lstStyle/>
          <a:p>
            <a:r>
              <a:rPr lang="en-AU" i="1" dirty="0">
                <a:solidFill>
                  <a:schemeClr val="bg2">
                    <a:lumMod val="50000"/>
                  </a:schemeClr>
                </a:solidFill>
              </a:rPr>
              <a:t>Vertical integration</a:t>
            </a:r>
          </a:p>
        </p:txBody>
      </p:sp>
      <p:cxnSp>
        <p:nvCxnSpPr>
          <p:cNvPr id="15" name="Straight Connector 14"/>
          <p:cNvCxnSpPr/>
          <p:nvPr/>
        </p:nvCxnSpPr>
        <p:spPr>
          <a:xfrm>
            <a:off x="6515099" y="5446157"/>
            <a:ext cx="0" cy="3810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943349" y="5296618"/>
            <a:ext cx="4857753" cy="369332"/>
          </a:xfrm>
          <a:prstGeom prst="rect">
            <a:avLst/>
          </a:prstGeom>
          <a:solidFill>
            <a:schemeClr val="bg1"/>
          </a:solidFill>
        </p:spPr>
        <p:txBody>
          <a:bodyPr wrap="square" rtlCol="0">
            <a:spAutoFit/>
          </a:bodyPr>
          <a:lstStyle/>
          <a:p>
            <a:pPr algn="ctr"/>
            <a:r>
              <a:rPr lang="en-AU" i="1" dirty="0">
                <a:solidFill>
                  <a:schemeClr val="bg2">
                    <a:lumMod val="50000"/>
                  </a:schemeClr>
                </a:solidFill>
              </a:rPr>
              <a:t>Long term contracts </a:t>
            </a:r>
          </a:p>
        </p:txBody>
      </p:sp>
      <p:sp>
        <p:nvSpPr>
          <p:cNvPr id="17" name="Oval 16"/>
          <p:cNvSpPr/>
          <p:nvPr/>
        </p:nvSpPr>
        <p:spPr>
          <a:xfrm>
            <a:off x="981075" y="4829175"/>
            <a:ext cx="2409825" cy="1428750"/>
          </a:xfrm>
          <a:prstGeom prst="ellipse">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 name="Oval 17"/>
          <p:cNvSpPr/>
          <p:nvPr/>
        </p:nvSpPr>
        <p:spPr>
          <a:xfrm>
            <a:off x="9077325" y="4705350"/>
            <a:ext cx="2409825" cy="1428750"/>
          </a:xfrm>
          <a:prstGeom prst="ellipse">
            <a:avLst/>
          </a:prstGeom>
          <a:noFill/>
          <a:ln w="38100">
            <a:solidFill>
              <a:srgbClr val="7030A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 name="TextBox 18"/>
          <p:cNvSpPr txBox="1"/>
          <p:nvPr/>
        </p:nvSpPr>
        <p:spPr>
          <a:xfrm>
            <a:off x="6810375" y="4726543"/>
            <a:ext cx="2709861" cy="369332"/>
          </a:xfrm>
          <a:prstGeom prst="rect">
            <a:avLst/>
          </a:prstGeom>
          <a:noFill/>
        </p:spPr>
        <p:txBody>
          <a:bodyPr wrap="square" rtlCol="0">
            <a:spAutoFit/>
          </a:bodyPr>
          <a:lstStyle/>
          <a:p>
            <a:r>
              <a:rPr lang="en-AU" i="1" dirty="0">
                <a:solidFill>
                  <a:srgbClr val="7030A0"/>
                </a:solidFill>
              </a:rPr>
              <a:t>Non market transactions</a:t>
            </a:r>
          </a:p>
        </p:txBody>
      </p:sp>
      <p:sp>
        <p:nvSpPr>
          <p:cNvPr id="20" name="TextBox 19"/>
          <p:cNvSpPr txBox="1"/>
          <p:nvPr/>
        </p:nvSpPr>
        <p:spPr>
          <a:xfrm>
            <a:off x="3048000" y="4878943"/>
            <a:ext cx="2276475" cy="369332"/>
          </a:xfrm>
          <a:prstGeom prst="rect">
            <a:avLst/>
          </a:prstGeom>
          <a:noFill/>
        </p:spPr>
        <p:txBody>
          <a:bodyPr wrap="square" rtlCol="0">
            <a:spAutoFit/>
          </a:bodyPr>
          <a:lstStyle/>
          <a:p>
            <a:r>
              <a:rPr lang="en-AU" i="1" dirty="0">
                <a:solidFill>
                  <a:srgbClr val="FF0000"/>
                </a:solidFill>
              </a:rPr>
              <a:t>Market transactions</a:t>
            </a:r>
          </a:p>
        </p:txBody>
      </p:sp>
    </p:spTree>
    <p:extLst>
      <p:ext uri="{BB962C8B-B14F-4D97-AF65-F5344CB8AC3E}">
        <p14:creationId xmlns:p14="http://schemas.microsoft.com/office/powerpoint/2010/main" val="3577114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3" grpId="0" animBg="1"/>
      <p:bldP spid="14" grpId="0" animBg="1"/>
      <p:bldP spid="16" grpId="0" animBg="1"/>
      <p:bldP spid="17" grpId="0" animBg="1"/>
      <p:bldP spid="18" grpId="0" animBg="1"/>
      <p:bldP spid="19" grpId="0"/>
      <p:bldP spid="2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solidFill>
                  <a:srgbClr val="002060"/>
                </a:solidFill>
              </a:rPr>
              <a:t>Vertical Chain of Production</a:t>
            </a:r>
            <a:endParaRPr lang="en-AU" b="1" i="1" dirty="0">
              <a:solidFill>
                <a:srgbClr val="002060"/>
              </a:solidFill>
            </a:endParaRPr>
          </a:p>
        </p:txBody>
      </p:sp>
      <p:sp>
        <p:nvSpPr>
          <p:cNvPr id="3" name="Content Placeholder 2"/>
          <p:cNvSpPr>
            <a:spLocks noGrp="1"/>
          </p:cNvSpPr>
          <p:nvPr>
            <p:ph idx="1"/>
          </p:nvPr>
        </p:nvSpPr>
        <p:spPr>
          <a:xfrm>
            <a:off x="823912" y="1549399"/>
            <a:ext cx="10515600" cy="4651375"/>
          </a:xfrm>
        </p:spPr>
        <p:txBody>
          <a:bodyPr>
            <a:normAutofit/>
          </a:bodyPr>
          <a:lstStyle/>
          <a:p>
            <a:pPr marL="355600" indent="-355600">
              <a:lnSpc>
                <a:spcPct val="120000"/>
              </a:lnSpc>
              <a:buClr>
                <a:srgbClr val="0070C0"/>
              </a:buClr>
              <a:buSzPct val="50000"/>
              <a:buFont typeface="Wingdings" panose="05000000000000000000" pitchFamily="2" charset="2"/>
              <a:buChar char="q"/>
            </a:pPr>
            <a:r>
              <a:rPr lang="en-AU" dirty="0"/>
              <a:t>Long term contracts themselves can take on a variety of forms.</a:t>
            </a:r>
          </a:p>
          <a:p>
            <a:pPr marL="355600" indent="-355600">
              <a:lnSpc>
                <a:spcPct val="120000"/>
              </a:lnSpc>
              <a:buClr>
                <a:srgbClr val="0070C0"/>
              </a:buClr>
              <a:buSzPct val="50000"/>
              <a:buFont typeface="Wingdings" panose="05000000000000000000" pitchFamily="2" charset="2"/>
              <a:buChar char="q"/>
            </a:pPr>
            <a:r>
              <a:rPr lang="en-AU" dirty="0"/>
              <a:t>For example:</a:t>
            </a:r>
          </a:p>
          <a:p>
            <a:pPr marL="714375" indent="-352425">
              <a:lnSpc>
                <a:spcPct val="120000"/>
              </a:lnSpc>
              <a:buClr>
                <a:srgbClr val="0070C0"/>
              </a:buClr>
              <a:buSzPct val="50000"/>
              <a:buFont typeface="Wingdings" panose="05000000000000000000" pitchFamily="2" charset="2"/>
              <a:buChar char="v"/>
            </a:pPr>
            <a:r>
              <a:rPr lang="en-AU" i="1" dirty="0">
                <a:solidFill>
                  <a:schemeClr val="bg2">
                    <a:lumMod val="50000"/>
                  </a:schemeClr>
                </a:solidFill>
              </a:rPr>
              <a:t>Standard supply and distribution contracts.</a:t>
            </a:r>
          </a:p>
          <a:p>
            <a:pPr marL="714375" indent="-352425">
              <a:lnSpc>
                <a:spcPct val="120000"/>
              </a:lnSpc>
              <a:buClr>
                <a:srgbClr val="0070C0"/>
              </a:buClr>
              <a:buSzPct val="50000"/>
              <a:buFont typeface="Wingdings" panose="05000000000000000000" pitchFamily="2" charset="2"/>
              <a:buChar char="v"/>
            </a:pPr>
            <a:r>
              <a:rPr lang="en-AU" i="1" dirty="0">
                <a:solidFill>
                  <a:schemeClr val="bg2">
                    <a:lumMod val="50000"/>
                  </a:schemeClr>
                </a:solidFill>
              </a:rPr>
              <a:t>Joint ventures.</a:t>
            </a:r>
          </a:p>
          <a:p>
            <a:pPr marL="714375" indent="-352425">
              <a:lnSpc>
                <a:spcPct val="120000"/>
              </a:lnSpc>
              <a:buClr>
                <a:srgbClr val="0070C0"/>
              </a:buClr>
              <a:buSzPct val="50000"/>
              <a:buFont typeface="Wingdings" panose="05000000000000000000" pitchFamily="2" charset="2"/>
              <a:buChar char="v"/>
            </a:pPr>
            <a:r>
              <a:rPr lang="en-AU" i="1" dirty="0">
                <a:solidFill>
                  <a:schemeClr val="bg2">
                    <a:lumMod val="50000"/>
                  </a:schemeClr>
                </a:solidFill>
              </a:rPr>
              <a:t>Lease contracts.</a:t>
            </a:r>
          </a:p>
          <a:p>
            <a:pPr marL="714375" indent="-352425">
              <a:lnSpc>
                <a:spcPct val="120000"/>
              </a:lnSpc>
              <a:buClr>
                <a:srgbClr val="0070C0"/>
              </a:buClr>
              <a:buSzPct val="50000"/>
              <a:buFont typeface="Wingdings" panose="05000000000000000000" pitchFamily="2" charset="2"/>
              <a:buChar char="v"/>
            </a:pPr>
            <a:r>
              <a:rPr lang="en-AU" i="1" dirty="0">
                <a:solidFill>
                  <a:schemeClr val="bg2">
                    <a:lumMod val="50000"/>
                  </a:schemeClr>
                </a:solidFill>
              </a:rPr>
              <a:t>Franchise agreements</a:t>
            </a:r>
          </a:p>
          <a:p>
            <a:pPr marL="714375" indent="-352425">
              <a:lnSpc>
                <a:spcPct val="120000"/>
              </a:lnSpc>
              <a:buClr>
                <a:srgbClr val="0070C0"/>
              </a:buClr>
              <a:buSzPct val="50000"/>
              <a:buFont typeface="Wingdings" panose="05000000000000000000" pitchFamily="2" charset="2"/>
              <a:buChar char="v"/>
            </a:pPr>
            <a:r>
              <a:rPr lang="en-AU" i="1" dirty="0">
                <a:solidFill>
                  <a:schemeClr val="bg2">
                    <a:lumMod val="50000"/>
                  </a:schemeClr>
                </a:solidFill>
              </a:rPr>
              <a:t>Strategic alliances</a:t>
            </a:r>
            <a:r>
              <a:rPr lang="en-AU" dirty="0"/>
              <a:t>.</a:t>
            </a:r>
          </a:p>
          <a:p>
            <a:pPr marL="711200" indent="0">
              <a:buClr>
                <a:srgbClr val="0070C0"/>
              </a:buClr>
              <a:buSzPct val="50000"/>
              <a:buFont typeface="Wingdings" panose="05000000000000000000" pitchFamily="2" charset="2"/>
              <a:buChar char="v"/>
            </a:pPr>
            <a:endParaRPr lang="en-AU" dirty="0"/>
          </a:p>
          <a:p>
            <a:pPr marL="711200" indent="0">
              <a:buClr>
                <a:srgbClr val="0070C0"/>
              </a:buClr>
              <a:buSzPct val="50000"/>
              <a:buFont typeface="Wingdings" panose="05000000000000000000" pitchFamily="2" charset="2"/>
              <a:buChar char="v"/>
            </a:pPr>
            <a:endParaRPr lang="en-AU" dirty="0"/>
          </a:p>
          <a:p>
            <a:pPr marL="0" indent="0">
              <a:buClr>
                <a:srgbClr val="0070C0"/>
              </a:buClr>
              <a:buSzPct val="50000"/>
              <a:buNone/>
            </a:pPr>
            <a:endParaRPr lang="en-AU"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7</a:t>
            </a:fld>
            <a:endParaRPr lang="en-AU"/>
          </a:p>
        </p:txBody>
      </p:sp>
    </p:spTree>
    <p:extLst>
      <p:ext uri="{BB962C8B-B14F-4D97-AF65-F5344CB8AC3E}">
        <p14:creationId xmlns:p14="http://schemas.microsoft.com/office/powerpoint/2010/main" val="587398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solidFill>
                  <a:srgbClr val="002060"/>
                </a:solidFill>
              </a:rPr>
              <a:t>Make versus Buy – </a:t>
            </a:r>
            <a:r>
              <a:rPr lang="en-AU" b="1" i="1" dirty="0">
                <a:solidFill>
                  <a:srgbClr val="002060"/>
                </a:solidFill>
              </a:rPr>
              <a:t>some common fallacies </a:t>
            </a:r>
          </a:p>
        </p:txBody>
      </p:sp>
      <p:sp>
        <p:nvSpPr>
          <p:cNvPr id="3" name="Content Placeholder 2"/>
          <p:cNvSpPr>
            <a:spLocks noGrp="1"/>
          </p:cNvSpPr>
          <p:nvPr>
            <p:ph idx="1"/>
          </p:nvPr>
        </p:nvSpPr>
        <p:spPr/>
        <p:txBody>
          <a:bodyPr>
            <a:normAutofit fontScale="85000" lnSpcReduction="20000"/>
          </a:bodyPr>
          <a:lstStyle/>
          <a:p>
            <a:pPr marL="514350" indent="-514350">
              <a:lnSpc>
                <a:spcPct val="120000"/>
              </a:lnSpc>
              <a:buClr>
                <a:srgbClr val="0070C0"/>
              </a:buClr>
              <a:buSzPct val="50000"/>
              <a:buFont typeface="+mj-lt"/>
              <a:buAutoNum type="arabicParenR"/>
            </a:pPr>
            <a:r>
              <a:rPr lang="en-AU" dirty="0"/>
              <a:t>Firms should make  an asset rather than buy it if it is a source of competitive advantage for the firm – </a:t>
            </a:r>
            <a:r>
              <a:rPr lang="en-AU" i="1" dirty="0">
                <a:solidFill>
                  <a:schemeClr val="bg2">
                    <a:lumMod val="50000"/>
                  </a:schemeClr>
                </a:solidFill>
              </a:rPr>
              <a:t>should just buy it if cheaper to do so. If it is truly a source of competitive advantage and is easily available on the market then perhaps…</a:t>
            </a:r>
          </a:p>
          <a:p>
            <a:pPr marL="514350" indent="-514350">
              <a:lnSpc>
                <a:spcPct val="120000"/>
              </a:lnSpc>
              <a:buClr>
                <a:srgbClr val="0070C0"/>
              </a:buClr>
              <a:buSzPct val="50000"/>
              <a:buFont typeface="+mj-lt"/>
              <a:buAutoNum type="arabicParenR"/>
            </a:pPr>
            <a:r>
              <a:rPr lang="en-AU" dirty="0"/>
              <a:t>Buy rather than make to avoid costs of making it – </a:t>
            </a:r>
            <a:r>
              <a:rPr lang="en-AU" i="1" dirty="0">
                <a:solidFill>
                  <a:schemeClr val="bg2">
                    <a:lumMod val="50000"/>
                  </a:schemeClr>
                </a:solidFill>
              </a:rPr>
              <a:t>it doesn’t avoid those costs</a:t>
            </a:r>
            <a:r>
              <a:rPr lang="en-AU" dirty="0"/>
              <a:t>.</a:t>
            </a:r>
          </a:p>
          <a:p>
            <a:pPr marL="514350" indent="-514350">
              <a:lnSpc>
                <a:spcPct val="120000"/>
              </a:lnSpc>
              <a:buClr>
                <a:srgbClr val="0070C0"/>
              </a:buClr>
              <a:buSzPct val="50000"/>
              <a:buFont typeface="+mj-lt"/>
              <a:buAutoNum type="arabicParenR"/>
            </a:pPr>
            <a:r>
              <a:rPr lang="en-AU" dirty="0"/>
              <a:t>Make to avoid paying profit margin to intermediary – </a:t>
            </a:r>
            <a:r>
              <a:rPr lang="en-AU" i="1" dirty="0">
                <a:solidFill>
                  <a:schemeClr val="bg2">
                    <a:lumMod val="50000"/>
                  </a:schemeClr>
                </a:solidFill>
              </a:rPr>
              <a:t>really want to compare economic and accounting profits. Ask yourself, what are the opportunity costs of producing the item?</a:t>
            </a:r>
          </a:p>
          <a:p>
            <a:pPr marL="514350" indent="-514350">
              <a:lnSpc>
                <a:spcPct val="120000"/>
              </a:lnSpc>
              <a:buClr>
                <a:srgbClr val="0070C0"/>
              </a:buClr>
              <a:buSzPct val="50000"/>
              <a:buFont typeface="+mj-lt"/>
              <a:buAutoNum type="arabicParenR"/>
            </a:pPr>
            <a:r>
              <a:rPr lang="en-AU" dirty="0"/>
              <a:t>Avoid high prices during peak demand or scarce supply – </a:t>
            </a:r>
            <a:r>
              <a:rPr lang="en-AU" i="1" dirty="0">
                <a:solidFill>
                  <a:schemeClr val="bg2">
                    <a:lumMod val="50000"/>
                  </a:schemeClr>
                </a:solidFill>
              </a:rPr>
              <a:t>there are other options such as creating capital reserve to insulate against price fluctuations.</a:t>
            </a:r>
          </a:p>
          <a:p>
            <a:pPr marL="514350" indent="-514350">
              <a:lnSpc>
                <a:spcPct val="120000"/>
              </a:lnSpc>
              <a:buClr>
                <a:srgbClr val="0070C0"/>
              </a:buClr>
              <a:buSzPct val="50000"/>
              <a:buFont typeface="+mj-lt"/>
              <a:buAutoNum type="arabicParenR"/>
            </a:pPr>
            <a:endParaRPr lang="en-AU" i="1" dirty="0">
              <a:solidFill>
                <a:schemeClr val="bg2">
                  <a:lumMod val="50000"/>
                </a:schemeClr>
              </a:solidFill>
            </a:endParaRPr>
          </a:p>
          <a:p>
            <a:pPr marL="0" indent="0">
              <a:lnSpc>
                <a:spcPct val="120000"/>
              </a:lnSpc>
              <a:buClr>
                <a:srgbClr val="0070C0"/>
              </a:buClr>
              <a:buSzPct val="50000"/>
              <a:buNone/>
            </a:pPr>
            <a:endParaRPr lang="en-AU" b="1" i="1" dirty="0">
              <a:solidFill>
                <a:srgbClr val="FF0000"/>
              </a:solidFill>
            </a:endParaRPr>
          </a:p>
          <a:p>
            <a:pPr marL="0" indent="0">
              <a:lnSpc>
                <a:spcPct val="120000"/>
              </a:lnSpc>
              <a:buClr>
                <a:srgbClr val="0070C0"/>
              </a:buClr>
              <a:buSzPct val="50000"/>
              <a:buNone/>
            </a:pPr>
            <a:endParaRPr lang="en-AU" dirty="0"/>
          </a:p>
          <a:p>
            <a:pPr marL="806450" indent="-447675">
              <a:lnSpc>
                <a:spcPct val="120000"/>
              </a:lnSpc>
              <a:buClr>
                <a:srgbClr val="0070C0"/>
              </a:buClr>
              <a:buSzPct val="50000"/>
              <a:buFont typeface="Wingdings" panose="05000000000000000000" pitchFamily="2" charset="2"/>
              <a:buChar char="v"/>
            </a:pPr>
            <a:endParaRPr lang="en-AU" i="1" dirty="0">
              <a:solidFill>
                <a:schemeClr val="bg2">
                  <a:lumMod val="50000"/>
                </a:schemeClr>
              </a:solidFill>
            </a:endParaRPr>
          </a:p>
          <a:p>
            <a:pPr marL="711200" indent="0">
              <a:buClr>
                <a:srgbClr val="0070C0"/>
              </a:buClr>
              <a:buSzPct val="50000"/>
              <a:buFont typeface="Wingdings" panose="05000000000000000000" pitchFamily="2" charset="2"/>
              <a:buChar char="v"/>
            </a:pPr>
            <a:endParaRPr lang="en-AU" dirty="0"/>
          </a:p>
          <a:p>
            <a:pPr marL="711200" indent="0">
              <a:buClr>
                <a:srgbClr val="0070C0"/>
              </a:buClr>
              <a:buSzPct val="50000"/>
              <a:buFont typeface="Wingdings" panose="05000000000000000000" pitchFamily="2" charset="2"/>
              <a:buChar char="v"/>
            </a:pPr>
            <a:endParaRPr lang="en-AU" dirty="0"/>
          </a:p>
          <a:p>
            <a:pPr marL="0" indent="0">
              <a:buClr>
                <a:srgbClr val="0070C0"/>
              </a:buClr>
              <a:buSzPct val="50000"/>
              <a:buNone/>
            </a:pPr>
            <a:endParaRPr lang="en-AU"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8</a:t>
            </a:fld>
            <a:endParaRPr lang="en-AU"/>
          </a:p>
        </p:txBody>
      </p:sp>
    </p:spTree>
    <p:extLst>
      <p:ext uri="{BB962C8B-B14F-4D97-AF65-F5344CB8AC3E}">
        <p14:creationId xmlns:p14="http://schemas.microsoft.com/office/powerpoint/2010/main" val="3551973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solidFill>
                  <a:srgbClr val="002060"/>
                </a:solidFill>
              </a:rPr>
              <a:t>Benefits of Using Spot Markets or ‘Buying’</a:t>
            </a:r>
            <a:endParaRPr lang="en-AU" b="1" i="1" dirty="0">
              <a:solidFill>
                <a:srgbClr val="002060"/>
              </a:solidFill>
            </a:endParaRPr>
          </a:p>
        </p:txBody>
      </p:sp>
      <p:sp>
        <p:nvSpPr>
          <p:cNvPr id="3" name="Content Placeholder 2"/>
          <p:cNvSpPr>
            <a:spLocks noGrp="1"/>
          </p:cNvSpPr>
          <p:nvPr>
            <p:ph idx="1"/>
          </p:nvPr>
        </p:nvSpPr>
        <p:spPr/>
        <p:txBody>
          <a:bodyPr>
            <a:normAutofit fontScale="85000" lnSpcReduction="10000"/>
          </a:bodyPr>
          <a:lstStyle/>
          <a:p>
            <a:pPr marL="355600" indent="-355600">
              <a:lnSpc>
                <a:spcPct val="120000"/>
              </a:lnSpc>
              <a:buClr>
                <a:srgbClr val="0070C0"/>
              </a:buClr>
              <a:buSzPct val="50000"/>
              <a:buFont typeface="Wingdings" panose="05000000000000000000" pitchFamily="2" charset="2"/>
              <a:buChar char="q"/>
            </a:pPr>
            <a:r>
              <a:rPr lang="en-AU" dirty="0"/>
              <a:t>Generally speaking will offer a good outcome if such markets are competitive</a:t>
            </a:r>
          </a:p>
          <a:p>
            <a:pPr marL="355600" indent="-355600">
              <a:lnSpc>
                <a:spcPct val="120000"/>
              </a:lnSpc>
              <a:buClr>
                <a:srgbClr val="0070C0"/>
              </a:buClr>
              <a:buSzPct val="50000"/>
              <a:buFont typeface="Wingdings" panose="05000000000000000000" pitchFamily="2" charset="2"/>
              <a:buChar char="q"/>
            </a:pPr>
            <a:r>
              <a:rPr lang="en-AU" dirty="0"/>
              <a:t>Get the item at the lowest possible cost in the long run – </a:t>
            </a:r>
            <a:r>
              <a:rPr lang="en-AU" i="1" dirty="0">
                <a:solidFill>
                  <a:schemeClr val="bg2">
                    <a:lumMod val="50000"/>
                  </a:schemeClr>
                </a:solidFill>
              </a:rPr>
              <a:t>recall that competitive markets lead to price equal to the minimum of the LRAC curve</a:t>
            </a:r>
            <a:r>
              <a:rPr lang="en-AU" dirty="0"/>
              <a:t> </a:t>
            </a:r>
          </a:p>
          <a:p>
            <a:pPr marL="355600" indent="-355600">
              <a:lnSpc>
                <a:spcPct val="120000"/>
              </a:lnSpc>
              <a:buClr>
                <a:srgbClr val="0070C0"/>
              </a:buClr>
              <a:buSzPct val="50000"/>
              <a:buFont typeface="Wingdings" panose="05000000000000000000" pitchFamily="2" charset="2"/>
              <a:buChar char="q"/>
            </a:pPr>
            <a:r>
              <a:rPr lang="en-AU" dirty="0"/>
              <a:t>Get the advantage of any economies of scale and learning economies that might be available</a:t>
            </a:r>
          </a:p>
          <a:p>
            <a:pPr marL="355600" indent="-355600">
              <a:lnSpc>
                <a:spcPct val="120000"/>
              </a:lnSpc>
              <a:buClr>
                <a:srgbClr val="0070C0"/>
              </a:buClr>
              <a:buSzPct val="50000"/>
              <a:buFont typeface="Wingdings" panose="05000000000000000000" pitchFamily="2" charset="2"/>
              <a:buChar char="q"/>
            </a:pPr>
            <a:r>
              <a:rPr lang="en-AU" dirty="0"/>
              <a:t>Don’t, in general, have to worry about providing incentives or motivating employees, i.e. avoid bureaucracy and agency costs – </a:t>
            </a:r>
            <a:r>
              <a:rPr lang="en-AU" i="1" dirty="0">
                <a:solidFill>
                  <a:schemeClr val="bg2">
                    <a:lumMod val="50000"/>
                  </a:schemeClr>
                </a:solidFill>
              </a:rPr>
              <a:t>somebody else’s problem. Such problems might be particularly severe in a large vertically integrated organisation.</a:t>
            </a:r>
          </a:p>
          <a:p>
            <a:pPr marL="0" indent="0">
              <a:lnSpc>
                <a:spcPct val="120000"/>
              </a:lnSpc>
              <a:buClr>
                <a:srgbClr val="0070C0"/>
              </a:buClr>
              <a:buSzPct val="50000"/>
              <a:buNone/>
            </a:pPr>
            <a:endParaRPr lang="en-AU" b="1" i="1" dirty="0">
              <a:solidFill>
                <a:srgbClr val="FF0000"/>
              </a:solidFill>
            </a:endParaRPr>
          </a:p>
          <a:p>
            <a:pPr marL="0" indent="0">
              <a:lnSpc>
                <a:spcPct val="120000"/>
              </a:lnSpc>
              <a:buClr>
                <a:srgbClr val="0070C0"/>
              </a:buClr>
              <a:buSzPct val="50000"/>
              <a:buNone/>
            </a:pPr>
            <a:endParaRPr lang="en-AU" dirty="0"/>
          </a:p>
          <a:p>
            <a:pPr marL="806450" indent="-447675">
              <a:lnSpc>
                <a:spcPct val="120000"/>
              </a:lnSpc>
              <a:buClr>
                <a:srgbClr val="0070C0"/>
              </a:buClr>
              <a:buSzPct val="50000"/>
              <a:buFont typeface="Wingdings" panose="05000000000000000000" pitchFamily="2" charset="2"/>
              <a:buChar char="v"/>
            </a:pPr>
            <a:endParaRPr lang="en-AU" i="1" dirty="0">
              <a:solidFill>
                <a:schemeClr val="bg2">
                  <a:lumMod val="50000"/>
                </a:schemeClr>
              </a:solidFill>
            </a:endParaRPr>
          </a:p>
          <a:p>
            <a:pPr marL="711200" indent="0">
              <a:buClr>
                <a:srgbClr val="0070C0"/>
              </a:buClr>
              <a:buSzPct val="50000"/>
              <a:buFont typeface="Wingdings" panose="05000000000000000000" pitchFamily="2" charset="2"/>
              <a:buChar char="v"/>
            </a:pPr>
            <a:endParaRPr lang="en-AU" dirty="0"/>
          </a:p>
          <a:p>
            <a:pPr marL="711200" indent="0">
              <a:buClr>
                <a:srgbClr val="0070C0"/>
              </a:buClr>
              <a:buSzPct val="50000"/>
              <a:buFont typeface="Wingdings" panose="05000000000000000000" pitchFamily="2" charset="2"/>
              <a:buChar char="v"/>
            </a:pPr>
            <a:endParaRPr lang="en-AU" dirty="0"/>
          </a:p>
          <a:p>
            <a:pPr marL="0" indent="0">
              <a:buClr>
                <a:srgbClr val="0070C0"/>
              </a:buClr>
              <a:buSzPct val="50000"/>
              <a:buNone/>
            </a:pPr>
            <a:endParaRPr lang="en-AU"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9</a:t>
            </a:fld>
            <a:endParaRPr lang="en-AU"/>
          </a:p>
        </p:txBody>
      </p:sp>
    </p:spTree>
    <p:extLst>
      <p:ext uri="{BB962C8B-B14F-4D97-AF65-F5344CB8AC3E}">
        <p14:creationId xmlns:p14="http://schemas.microsoft.com/office/powerpoint/2010/main" val="1827681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LASTSLIDEVIEWED" val="256,1,Lecture 11Vertical Integration – Boundaries of the Firm"/>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10094</TotalTime>
  <Words>5102</Words>
  <Application>Microsoft Office PowerPoint</Application>
  <PresentationFormat>Widescreen</PresentationFormat>
  <Paragraphs>791</Paragraphs>
  <Slides>52</Slides>
  <Notes>51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52</vt:i4>
      </vt:variant>
    </vt:vector>
  </HeadingPairs>
  <TitlesOfParts>
    <vt:vector size="58" baseType="lpstr">
      <vt:lpstr>Arial</vt:lpstr>
      <vt:lpstr>Calibri</vt:lpstr>
      <vt:lpstr>Calibri Light</vt:lpstr>
      <vt:lpstr>Cambria Math</vt:lpstr>
      <vt:lpstr>Wingdings</vt:lpstr>
      <vt:lpstr>Office Theme</vt:lpstr>
      <vt:lpstr>Lecture 11 Vertical Integration – Boundaries of the Firm</vt:lpstr>
      <vt:lpstr>Outline</vt:lpstr>
      <vt:lpstr>Vertical Chain of Production</vt:lpstr>
      <vt:lpstr>Vertical Chain of Production</vt:lpstr>
      <vt:lpstr>Vertical Chain of Production</vt:lpstr>
      <vt:lpstr>Vertical Chain of Production</vt:lpstr>
      <vt:lpstr>Vertical Chain of Production</vt:lpstr>
      <vt:lpstr>Make versus Buy – some common fallacies </vt:lpstr>
      <vt:lpstr>Benefits of Using Spot Markets or ‘Buying’</vt:lpstr>
      <vt:lpstr>Benefits of Non Market Transactions – ‘Making’</vt:lpstr>
      <vt:lpstr>Benefits of Non Market Transactions - Making</vt:lpstr>
      <vt:lpstr>Relationship Specific Investments &amp; Hold Up</vt:lpstr>
      <vt:lpstr>Relationship Specific Investments &amp; Hold Up</vt:lpstr>
      <vt:lpstr>Relationship Specific Investments &amp; Hold Up</vt:lpstr>
      <vt:lpstr>Relationship Specific Investments &amp; Hold Up</vt:lpstr>
      <vt:lpstr>Relationship Specific Investments &amp; Hold Up</vt:lpstr>
      <vt:lpstr>Relationship Specific Investments &amp; Hold Up</vt:lpstr>
      <vt:lpstr>Relationship Specific Investments &amp; Hold Up</vt:lpstr>
      <vt:lpstr>Relationship Specific Investments &amp; Hold Up</vt:lpstr>
      <vt:lpstr>Relationship Specific Investments &amp; Hold Up</vt:lpstr>
      <vt:lpstr>Relationship Specific Investments &amp; Hold Up</vt:lpstr>
      <vt:lpstr>Benefits of Non Market Transactions – ‘Making’</vt:lpstr>
      <vt:lpstr>Benefits of Non Market Transactions – ‘Making’</vt:lpstr>
      <vt:lpstr>Benefits of Non Market Transactions – ‘Making’</vt:lpstr>
      <vt:lpstr>Why Vertically Intergrate?  Market Power</vt:lpstr>
      <vt:lpstr>Market Power</vt:lpstr>
      <vt:lpstr>Market Power</vt:lpstr>
      <vt:lpstr>Market Power</vt:lpstr>
      <vt:lpstr>Vertical Integration vs. Long Term Contracts</vt:lpstr>
      <vt:lpstr>Vertical Integration vs. Long Term Contracts</vt:lpstr>
      <vt:lpstr>Vertical Integration vs. Long Term Contracts</vt:lpstr>
      <vt:lpstr>Vertical Integration vs. Long Term Contracts</vt:lpstr>
      <vt:lpstr>Vertical Integration vs. Long Term Contracts</vt:lpstr>
      <vt:lpstr>Vertical Integration vs. Long Term Contracts</vt:lpstr>
      <vt:lpstr>Asset Ownership – why it matters….</vt:lpstr>
      <vt:lpstr>Asset Ownership – why it matters….</vt:lpstr>
      <vt:lpstr>Asset Ownership – why it matters….</vt:lpstr>
      <vt:lpstr>Asset Ownership – why it matters….</vt:lpstr>
      <vt:lpstr>Asset Ownership – why it matters….</vt:lpstr>
      <vt:lpstr>Asset Ownership – why it matters….</vt:lpstr>
      <vt:lpstr>Asset Ownership – why it matters….</vt:lpstr>
      <vt:lpstr>Asset Ownership – why it matters….</vt:lpstr>
      <vt:lpstr>Contracting with Distributors</vt:lpstr>
      <vt:lpstr>Contracting with Distributors</vt:lpstr>
      <vt:lpstr>Contracting with Distributors</vt:lpstr>
      <vt:lpstr>Double Markup</vt:lpstr>
      <vt:lpstr>Double Markup</vt:lpstr>
      <vt:lpstr>Contracting with Distributors</vt:lpstr>
      <vt:lpstr>Double Markup</vt:lpstr>
      <vt:lpstr>Contracting with Distributors</vt:lpstr>
      <vt:lpstr>Double Markup</vt:lpstr>
      <vt:lpstr>Where to next?</vt:lpstr>
    </vt:vector>
  </TitlesOfParts>
  <Company>University of Sydney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Econ1040  Principles of Economics</dc:title>
  <dc:creator>Stephen Whelan</dc:creator>
  <cp:lastModifiedBy>Jason A Collins</cp:lastModifiedBy>
  <cp:revision>657</cp:revision>
  <dcterms:created xsi:type="dcterms:W3CDTF">2015-02-25T21:48:00Z</dcterms:created>
  <dcterms:modified xsi:type="dcterms:W3CDTF">2020-02-10T23:08:00Z</dcterms:modified>
</cp:coreProperties>
</file>