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752" r:id="rId3"/>
    <p:sldId id="753" r:id="rId4"/>
    <p:sldId id="596" r:id="rId5"/>
    <p:sldId id="754" r:id="rId6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1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4705" autoAdjust="0"/>
  </p:normalViewPr>
  <p:slideViewPr>
    <p:cSldViewPr snapToGrid="0">
      <p:cViewPr varScale="1">
        <p:scale>
          <a:sx n="64" d="100"/>
          <a:sy n="64" d="100"/>
        </p:scale>
        <p:origin x="872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3379F-937F-4919-83C5-972AB0B9385E}" type="datetimeFigureOut">
              <a:rPr lang="en-AU" smtClean="0"/>
              <a:t>11/02/2020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34B9F-80A5-4BFE-AF17-36279E5702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2766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5023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5023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5023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5023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99CD-62D9-4299-BA5B-90FF26755AB5}" type="datetime1">
              <a:rPr lang="en-AU" smtClean="0"/>
              <a:t>11/02/2020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4801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2B64-6304-4E9F-B867-C95182D0F3BE}" type="datetime1">
              <a:rPr lang="en-AU" smtClean="0"/>
              <a:t>11/02/2020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6630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7931-9989-4D8F-B100-B86B390A530F}" type="datetime1">
              <a:rPr lang="en-AU" smtClean="0"/>
              <a:t>11/02/2020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6739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9088-8FE6-4FCD-ABD3-BCB189F00056}" type="datetime1">
              <a:rPr lang="en-AU" smtClean="0"/>
              <a:t>11/02/2020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240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4E0C-B099-4996-9F62-0EED3015E6DB}" type="datetime1">
              <a:rPr lang="en-AU" smtClean="0"/>
              <a:t>11/02/2020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964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F6BEA-41F2-4407-ABCB-C6D8601B677E}" type="datetime1">
              <a:rPr lang="en-AU" smtClean="0"/>
              <a:t>11/02/2020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8591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E304-FBAB-4896-82CA-0B76C032048B}" type="datetime1">
              <a:rPr lang="en-AU" smtClean="0"/>
              <a:t>11/02/2020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2210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5075-399A-4AAE-A449-ADE93D42FC61}" type="datetime1">
              <a:rPr lang="en-AU" smtClean="0"/>
              <a:t>11/02/2020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668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71173-4CC9-492D-BCC1-34FD37CC3187}" type="datetime1">
              <a:rPr lang="en-AU" smtClean="0"/>
              <a:t>11/02/2020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9352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4D49-6728-4D71-A025-7676F50638D0}" type="datetime1">
              <a:rPr lang="en-AU" smtClean="0"/>
              <a:t>11/02/2020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6453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E48CF-858C-4A31-A9F6-43C4AD660B6D}" type="datetime1">
              <a:rPr lang="en-AU" smtClean="0"/>
              <a:t>11/02/2020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4529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947F3-E127-4B82-80E1-E71FAF778F53}" type="datetime1">
              <a:rPr lang="en-AU" smtClean="0"/>
              <a:t>11/02/2020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dirty="0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6969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8141" y="638269"/>
            <a:ext cx="9144000" cy="3618970"/>
          </a:xfrm>
        </p:spPr>
        <p:txBody>
          <a:bodyPr anchor="ctr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Wrap-up and Overview</a:t>
            </a:r>
            <a:endParaRPr lang="en-AU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</a:t>
            </a:fld>
            <a:endParaRPr lang="en-AU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395133" y="5836920"/>
            <a:ext cx="8080587" cy="13547"/>
          </a:xfrm>
          <a:prstGeom prst="line">
            <a:avLst/>
          </a:prstGeom>
          <a:ln w="38100">
            <a:solidFill>
              <a:srgbClr val="AD1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00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1725"/>
          </a:xfrm>
        </p:spPr>
        <p:txBody>
          <a:bodyPr/>
          <a:lstStyle/>
          <a:p>
            <a:r>
              <a:rPr lang="en-AU" b="1" dirty="0">
                <a:solidFill>
                  <a:srgbClr val="002060"/>
                </a:solidFill>
              </a:rPr>
              <a:t>This semester ….</a:t>
            </a:r>
            <a:endParaRPr lang="en-AU" b="1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0" y="1276350"/>
            <a:ext cx="10229850" cy="933451"/>
          </a:xfrm>
          <a:prstGeom prst="roundRect">
            <a:avLst/>
          </a:prstGeom>
        </p:spPr>
        <p:txBody>
          <a:bodyPr>
            <a:normAutofit fontScale="85000" lnSpcReduction="20000"/>
          </a:bodyPr>
          <a:lstStyle/>
          <a:p>
            <a:pPr marL="355600" indent="-355600">
              <a:lnSpc>
                <a:spcPct val="120000"/>
              </a:lnSpc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r>
              <a:rPr lang="en-AU" dirty="0"/>
              <a:t>We have considered various relationships that an organisation (usually a firm) that helps explains its behaviour… </a:t>
            </a:r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endParaRPr lang="en-AU" dirty="0"/>
          </a:p>
          <a:p>
            <a:pPr marL="806450" indent="-447675">
              <a:lnSpc>
                <a:spcPct val="120000"/>
              </a:lnSpc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AU" i="1" dirty="0">
              <a:solidFill>
                <a:schemeClr val="bg2">
                  <a:lumMod val="50000"/>
                </a:schemeClr>
              </a:solidFill>
            </a:endParaRPr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AU" dirty="0"/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AU" dirty="0"/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AU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2</a:t>
            </a:fld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2495548" y="3026081"/>
            <a:ext cx="6877051" cy="408623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5400000" algn="t" rotWithShape="0">
              <a:srgbClr val="002060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AU" b="1" dirty="0"/>
              <a:t>Week 2</a:t>
            </a:r>
            <a:r>
              <a:rPr lang="en-AU" dirty="0"/>
              <a:t>: </a:t>
            </a:r>
            <a:r>
              <a:rPr lang="en-AU" i="1" dirty="0"/>
              <a:t>Market Structure – the context in which relationships occur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95550" y="3714741"/>
            <a:ext cx="6877050" cy="408623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5400000" algn="t" rotWithShape="0">
              <a:srgbClr val="002060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AU" b="1" dirty="0"/>
              <a:t>Week 3</a:t>
            </a:r>
            <a:r>
              <a:rPr lang="en-AU" dirty="0"/>
              <a:t>: </a:t>
            </a:r>
            <a:r>
              <a:rPr lang="en-AU" i="1" dirty="0"/>
              <a:t>Game Theory – an intro to strategic decision making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95550" y="4360537"/>
            <a:ext cx="6877050" cy="408623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5400000" algn="t" rotWithShape="0">
              <a:srgbClr val="002060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AU" b="1" dirty="0"/>
              <a:t>Week 4</a:t>
            </a:r>
            <a:r>
              <a:rPr lang="en-AU" dirty="0"/>
              <a:t>: </a:t>
            </a:r>
            <a:r>
              <a:rPr lang="en-AU" i="1" dirty="0"/>
              <a:t>Pricing – the relationship between a firms and its customers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95550" y="4989187"/>
            <a:ext cx="6877049" cy="715089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5400000" algn="t" rotWithShape="0">
              <a:srgbClr val="002060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809625" indent="-809625"/>
            <a:r>
              <a:rPr lang="en-AU" b="1" dirty="0"/>
              <a:t>Week 5</a:t>
            </a:r>
            <a:r>
              <a:rPr lang="en-AU" dirty="0"/>
              <a:t>: </a:t>
            </a:r>
            <a:r>
              <a:rPr lang="en-AU" i="1" dirty="0"/>
              <a:t>Product differentiation – the relationship between a firm and its rivals</a:t>
            </a:r>
          </a:p>
        </p:txBody>
      </p:sp>
      <p:sp>
        <p:nvSpPr>
          <p:cNvPr id="11" name="Down Arrow 10"/>
          <p:cNvSpPr/>
          <p:nvPr/>
        </p:nvSpPr>
        <p:spPr>
          <a:xfrm>
            <a:off x="5705475" y="3447089"/>
            <a:ext cx="457200" cy="277177"/>
          </a:xfrm>
          <a:prstGeom prst="downArrow">
            <a:avLst/>
          </a:prstGeom>
          <a:solidFill>
            <a:schemeClr val="accent6">
              <a:lumMod val="50000"/>
            </a:schemeClr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Down Arrow 11"/>
          <p:cNvSpPr/>
          <p:nvPr/>
        </p:nvSpPr>
        <p:spPr>
          <a:xfrm>
            <a:off x="5705475" y="4132889"/>
            <a:ext cx="457200" cy="277177"/>
          </a:xfrm>
          <a:prstGeom prst="downArrow">
            <a:avLst/>
          </a:prstGeom>
          <a:solidFill>
            <a:schemeClr val="accent6">
              <a:lumMod val="50000"/>
            </a:schemeClr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Down Arrow 12"/>
          <p:cNvSpPr/>
          <p:nvPr/>
        </p:nvSpPr>
        <p:spPr>
          <a:xfrm>
            <a:off x="5705475" y="4779637"/>
            <a:ext cx="457200" cy="277177"/>
          </a:xfrm>
          <a:prstGeom prst="downArrow">
            <a:avLst/>
          </a:prstGeom>
          <a:solidFill>
            <a:schemeClr val="accent6">
              <a:lumMod val="50000"/>
            </a:schemeClr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Down Arrow 15"/>
          <p:cNvSpPr/>
          <p:nvPr/>
        </p:nvSpPr>
        <p:spPr>
          <a:xfrm>
            <a:off x="5705473" y="5769046"/>
            <a:ext cx="457200" cy="277177"/>
          </a:xfrm>
          <a:prstGeom prst="downArrow">
            <a:avLst/>
          </a:prstGeom>
          <a:solidFill>
            <a:schemeClr val="accent6">
              <a:lumMod val="50000"/>
            </a:schemeClr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E59EE3-50ED-488B-93A8-640548675599}"/>
              </a:ext>
            </a:extLst>
          </p:cNvPr>
          <p:cNvSpPr txBox="1"/>
          <p:nvPr/>
        </p:nvSpPr>
        <p:spPr>
          <a:xfrm>
            <a:off x="2508802" y="2303836"/>
            <a:ext cx="6877051" cy="408623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5400000" algn="t" rotWithShape="0">
              <a:srgbClr val="002060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AU" b="1" dirty="0"/>
              <a:t>Week 1</a:t>
            </a:r>
            <a:r>
              <a:rPr lang="en-AU" dirty="0"/>
              <a:t>: </a:t>
            </a:r>
            <a:r>
              <a:rPr lang="en-AU" i="1" dirty="0"/>
              <a:t>Introduction and How to Think Like an Economist</a:t>
            </a:r>
          </a:p>
        </p:txBody>
      </p:sp>
      <p:sp>
        <p:nvSpPr>
          <p:cNvPr id="18" name="Down Arrow 10">
            <a:extLst>
              <a:ext uri="{FF2B5EF4-FFF2-40B4-BE49-F238E27FC236}">
                <a16:creationId xmlns:a16="http://schemas.microsoft.com/office/drawing/2014/main" id="{4D163F90-FA40-47B9-AEF3-E9F32A0A3BAD}"/>
              </a:ext>
            </a:extLst>
          </p:cNvPr>
          <p:cNvSpPr/>
          <p:nvPr/>
        </p:nvSpPr>
        <p:spPr>
          <a:xfrm>
            <a:off x="5718729" y="2724844"/>
            <a:ext cx="457200" cy="277177"/>
          </a:xfrm>
          <a:prstGeom prst="downArrow">
            <a:avLst/>
          </a:prstGeom>
          <a:solidFill>
            <a:schemeClr val="accent6">
              <a:lumMod val="50000"/>
            </a:schemeClr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974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 animBg="1"/>
      <p:bldP spid="15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1725"/>
          </a:xfrm>
        </p:spPr>
        <p:txBody>
          <a:bodyPr/>
          <a:lstStyle/>
          <a:p>
            <a:r>
              <a:rPr lang="en-AU" b="1" dirty="0">
                <a:solidFill>
                  <a:srgbClr val="002060"/>
                </a:solidFill>
              </a:rPr>
              <a:t>This semester ….</a:t>
            </a:r>
            <a:endParaRPr lang="en-AU" b="1" i="1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3</a:t>
            </a:fld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1595022" y="2470232"/>
            <a:ext cx="8640000" cy="408623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5400000" algn="t" rotWithShape="0">
              <a:srgbClr val="002060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AU" b="1" dirty="0"/>
              <a:t>Week 8</a:t>
            </a:r>
            <a:r>
              <a:rPr lang="en-AU" dirty="0"/>
              <a:t>: </a:t>
            </a:r>
            <a:r>
              <a:rPr lang="en-AU" i="1" dirty="0"/>
              <a:t>Midterm Exam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14073" y="3166585"/>
            <a:ext cx="8640000" cy="408623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5400000" algn="t" rotWithShape="0">
              <a:srgbClr val="002060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AU" b="1" dirty="0"/>
              <a:t>Week 9</a:t>
            </a:r>
            <a:r>
              <a:rPr lang="en-AU" dirty="0"/>
              <a:t>: </a:t>
            </a:r>
            <a:r>
              <a:rPr lang="en-AU" i="1" dirty="0"/>
              <a:t>Hiring &amp; Retaining– </a:t>
            </a:r>
            <a:r>
              <a:rPr lang="en-AU" i="1" dirty="0" err="1"/>
              <a:t>Brickley</a:t>
            </a:r>
            <a:r>
              <a:rPr lang="en-AU" i="1" dirty="0"/>
              <a:t> + Lazear chapters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14075" y="3838101"/>
            <a:ext cx="8640000" cy="408623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5400000" algn="t" rotWithShape="0">
              <a:srgbClr val="002060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AU" b="1" dirty="0"/>
              <a:t>Week 10</a:t>
            </a:r>
            <a:r>
              <a:rPr lang="en-AU" dirty="0"/>
              <a:t>: </a:t>
            </a:r>
            <a:r>
              <a:rPr lang="en-AU" i="1" dirty="0"/>
              <a:t>Incentivising Employees – Ch. 15 </a:t>
            </a:r>
            <a:r>
              <a:rPr lang="en-AU" i="1" dirty="0" err="1"/>
              <a:t>Brickley</a:t>
            </a:r>
            <a:r>
              <a:rPr lang="en-AU" i="1" dirty="0"/>
              <a:t> et al</a:t>
            </a:r>
          </a:p>
        </p:txBody>
      </p:sp>
      <p:sp>
        <p:nvSpPr>
          <p:cNvPr id="11" name="Down Arrow 10"/>
          <p:cNvSpPr/>
          <p:nvPr/>
        </p:nvSpPr>
        <p:spPr>
          <a:xfrm>
            <a:off x="5705475" y="2899886"/>
            <a:ext cx="457200" cy="277177"/>
          </a:xfrm>
          <a:prstGeom prst="downArrow">
            <a:avLst/>
          </a:prstGeom>
          <a:solidFill>
            <a:schemeClr val="accent6">
              <a:lumMod val="50000"/>
            </a:schemeClr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Down Arrow 11"/>
          <p:cNvSpPr/>
          <p:nvPr/>
        </p:nvSpPr>
        <p:spPr>
          <a:xfrm>
            <a:off x="5705475" y="3585686"/>
            <a:ext cx="457200" cy="277177"/>
          </a:xfrm>
          <a:prstGeom prst="downArrow">
            <a:avLst/>
          </a:prstGeom>
          <a:solidFill>
            <a:schemeClr val="accent6">
              <a:lumMod val="50000"/>
            </a:schemeClr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Down Arrow 12"/>
          <p:cNvSpPr/>
          <p:nvPr/>
        </p:nvSpPr>
        <p:spPr>
          <a:xfrm>
            <a:off x="5691186" y="4268630"/>
            <a:ext cx="457200" cy="277177"/>
          </a:xfrm>
          <a:prstGeom prst="downArrow">
            <a:avLst/>
          </a:prstGeom>
          <a:solidFill>
            <a:schemeClr val="accent6">
              <a:lumMod val="50000"/>
            </a:schemeClr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Down Arrow 15"/>
          <p:cNvSpPr/>
          <p:nvPr/>
        </p:nvSpPr>
        <p:spPr>
          <a:xfrm>
            <a:off x="5738811" y="4940621"/>
            <a:ext cx="457200" cy="277177"/>
          </a:xfrm>
          <a:prstGeom prst="downArrow">
            <a:avLst/>
          </a:prstGeom>
          <a:solidFill>
            <a:schemeClr val="accent6">
              <a:lumMod val="50000"/>
            </a:schemeClr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TextBox 17"/>
          <p:cNvSpPr txBox="1"/>
          <p:nvPr/>
        </p:nvSpPr>
        <p:spPr>
          <a:xfrm>
            <a:off x="1595022" y="1198231"/>
            <a:ext cx="8640000" cy="408623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5400000" algn="t" rotWithShape="0">
              <a:srgbClr val="002060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AU" b="1" dirty="0"/>
              <a:t>Week 6</a:t>
            </a:r>
            <a:r>
              <a:rPr lang="en-AU" dirty="0"/>
              <a:t>: </a:t>
            </a:r>
            <a:r>
              <a:rPr lang="en-AU" i="1" dirty="0"/>
              <a:t>What is a firm? – Hart (1989) &amp; Ch. 10 </a:t>
            </a:r>
            <a:r>
              <a:rPr lang="en-AU" i="1" dirty="0" err="1"/>
              <a:t>Brickley</a:t>
            </a:r>
            <a:endParaRPr lang="en-AU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1614075" y="1824029"/>
            <a:ext cx="8640000" cy="408623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5400000" algn="t" rotWithShape="0">
              <a:srgbClr val="002060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AU" b="1" dirty="0"/>
              <a:t>Week 7</a:t>
            </a:r>
            <a:r>
              <a:rPr lang="en-AU" dirty="0"/>
              <a:t>: </a:t>
            </a:r>
            <a:r>
              <a:rPr lang="en-AU" i="1" dirty="0"/>
              <a:t>Organisational Architecture – Jensen &amp; </a:t>
            </a:r>
            <a:r>
              <a:rPr lang="en-AU" i="1" dirty="0" err="1"/>
              <a:t>Meckling</a:t>
            </a:r>
            <a:r>
              <a:rPr lang="en-AU" i="1" dirty="0"/>
              <a:t> (1995), </a:t>
            </a:r>
            <a:r>
              <a:rPr lang="en-AU" i="1" dirty="0" err="1"/>
              <a:t>Brickley</a:t>
            </a:r>
            <a:r>
              <a:rPr lang="en-AU" i="1" dirty="0"/>
              <a:t> + Lazear </a:t>
            </a:r>
            <a:r>
              <a:rPr lang="en-AU" i="1" dirty="0" err="1"/>
              <a:t>chpters</a:t>
            </a:r>
            <a:endParaRPr lang="en-AU" i="1" dirty="0"/>
          </a:p>
        </p:txBody>
      </p:sp>
      <p:sp>
        <p:nvSpPr>
          <p:cNvPr id="20" name="Down Arrow 19"/>
          <p:cNvSpPr/>
          <p:nvPr/>
        </p:nvSpPr>
        <p:spPr>
          <a:xfrm>
            <a:off x="5705475" y="2214086"/>
            <a:ext cx="457200" cy="277177"/>
          </a:xfrm>
          <a:prstGeom prst="downArrow">
            <a:avLst/>
          </a:prstGeom>
          <a:solidFill>
            <a:schemeClr val="accent6">
              <a:lumMod val="50000"/>
            </a:schemeClr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/>
          <p:cNvSpPr txBox="1"/>
          <p:nvPr/>
        </p:nvSpPr>
        <p:spPr>
          <a:xfrm>
            <a:off x="10668000" y="1402543"/>
            <a:ext cx="1447800" cy="612934"/>
          </a:xfrm>
          <a:prstGeom prst="roundRect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500" b="1" dirty="0">
                <a:solidFill>
                  <a:srgbClr val="FF0000"/>
                </a:solidFill>
              </a:rPr>
              <a:t>Understanding the ‘Black Box’</a:t>
            </a:r>
          </a:p>
        </p:txBody>
      </p:sp>
      <p:sp>
        <p:nvSpPr>
          <p:cNvPr id="22" name="Left Arrow 21"/>
          <p:cNvSpPr/>
          <p:nvPr/>
        </p:nvSpPr>
        <p:spPr>
          <a:xfrm>
            <a:off x="10273536" y="1280393"/>
            <a:ext cx="314325" cy="885825"/>
          </a:xfrm>
          <a:prstGeom prst="leftArrow">
            <a:avLst/>
          </a:prstGeom>
          <a:noFill/>
          <a:ln w="50800">
            <a:solidFill>
              <a:srgbClr val="00206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TextBox 22"/>
          <p:cNvSpPr txBox="1"/>
          <p:nvPr/>
        </p:nvSpPr>
        <p:spPr>
          <a:xfrm>
            <a:off x="1599786" y="4531998"/>
            <a:ext cx="8640000" cy="408623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5400000" algn="t" rotWithShape="0">
              <a:srgbClr val="002060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AU" b="1" dirty="0"/>
              <a:t>Week 11</a:t>
            </a:r>
            <a:r>
              <a:rPr lang="en-AU" dirty="0"/>
              <a:t>: </a:t>
            </a:r>
            <a:r>
              <a:rPr lang="en-AU" i="1" dirty="0"/>
              <a:t>Performance Evaluation – Ch. 16 &amp; 17 </a:t>
            </a:r>
            <a:r>
              <a:rPr lang="en-AU" i="1" dirty="0" err="1"/>
              <a:t>Brickley</a:t>
            </a:r>
            <a:r>
              <a:rPr lang="en-AU" i="1" dirty="0"/>
              <a:t> et al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47411" y="5205419"/>
            <a:ext cx="8640000" cy="408623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5400000" algn="t" rotWithShape="0">
              <a:srgbClr val="002060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AU" b="1" dirty="0"/>
              <a:t>Week 12</a:t>
            </a:r>
            <a:r>
              <a:rPr lang="en-AU" dirty="0"/>
              <a:t>: </a:t>
            </a:r>
            <a:r>
              <a:rPr lang="en-AU" i="1" dirty="0"/>
              <a:t>Vertical Boundaries of the Firm– Ch. 19 </a:t>
            </a:r>
            <a:r>
              <a:rPr lang="en-AU" i="1" dirty="0" err="1"/>
              <a:t>Brickley</a:t>
            </a:r>
            <a:r>
              <a:rPr lang="en-AU" i="1" dirty="0"/>
              <a:t> et al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6200" y="3510442"/>
            <a:ext cx="1123950" cy="1021556"/>
          </a:xfrm>
          <a:prstGeom prst="roundRect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b="1" dirty="0">
                <a:solidFill>
                  <a:srgbClr val="FF0000"/>
                </a:solidFill>
              </a:rPr>
              <a:t>R/ships inside the firm</a:t>
            </a:r>
          </a:p>
        </p:txBody>
      </p:sp>
      <p:sp>
        <p:nvSpPr>
          <p:cNvPr id="26" name="Left Arrow 25"/>
          <p:cNvSpPr/>
          <p:nvPr/>
        </p:nvSpPr>
        <p:spPr>
          <a:xfrm rot="10800000">
            <a:off x="1228309" y="3038473"/>
            <a:ext cx="314325" cy="1902147"/>
          </a:xfrm>
          <a:prstGeom prst="leftArrow">
            <a:avLst/>
          </a:prstGeom>
          <a:noFill/>
          <a:ln w="50800">
            <a:solidFill>
              <a:srgbClr val="00206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Down Arrow 26"/>
          <p:cNvSpPr/>
          <p:nvPr/>
        </p:nvSpPr>
        <p:spPr>
          <a:xfrm>
            <a:off x="5676897" y="1606854"/>
            <a:ext cx="457200" cy="277177"/>
          </a:xfrm>
          <a:prstGeom prst="downArrow">
            <a:avLst/>
          </a:prstGeom>
          <a:solidFill>
            <a:schemeClr val="accent6">
              <a:lumMod val="50000"/>
            </a:schemeClr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F25CE3-2B4C-4954-A6C6-78C0E5D838AB}"/>
              </a:ext>
            </a:extLst>
          </p:cNvPr>
          <p:cNvSpPr txBox="1"/>
          <p:nvPr/>
        </p:nvSpPr>
        <p:spPr>
          <a:xfrm>
            <a:off x="1647411" y="5816281"/>
            <a:ext cx="8640000" cy="408623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5400000" algn="t" rotWithShape="0">
              <a:srgbClr val="002060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AU" b="1" dirty="0"/>
              <a:t>Week 13</a:t>
            </a:r>
            <a:r>
              <a:rPr lang="en-AU" dirty="0"/>
              <a:t>: </a:t>
            </a:r>
            <a:r>
              <a:rPr lang="en-AU" i="1" dirty="0" err="1"/>
              <a:t>Bebchuk</a:t>
            </a:r>
            <a:r>
              <a:rPr lang="en-AU" i="1" dirty="0"/>
              <a:t> &amp; Fried</a:t>
            </a:r>
          </a:p>
        </p:txBody>
      </p:sp>
      <p:sp>
        <p:nvSpPr>
          <p:cNvPr id="29" name="Down Arrow 15">
            <a:extLst>
              <a:ext uri="{FF2B5EF4-FFF2-40B4-BE49-F238E27FC236}">
                <a16:creationId xmlns:a16="http://schemas.microsoft.com/office/drawing/2014/main" id="{C8505240-576F-459E-97C6-AABF9464D6F7}"/>
              </a:ext>
            </a:extLst>
          </p:cNvPr>
          <p:cNvSpPr/>
          <p:nvPr/>
        </p:nvSpPr>
        <p:spPr>
          <a:xfrm>
            <a:off x="5738811" y="5566187"/>
            <a:ext cx="457200" cy="277177"/>
          </a:xfrm>
          <a:prstGeom prst="downArrow">
            <a:avLst/>
          </a:prstGeom>
          <a:solidFill>
            <a:schemeClr val="accent6">
              <a:lumMod val="50000"/>
            </a:schemeClr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1355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1" grpId="0" animBg="1"/>
      <p:bldP spid="12" grpId="0" animBg="1"/>
      <p:bldP spid="13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002060"/>
                </a:solidFill>
              </a:rPr>
              <a:t>Where to next?</a:t>
            </a:r>
            <a:endParaRPr lang="en-AU" b="1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indent="-355600">
              <a:lnSpc>
                <a:spcPct val="120000"/>
              </a:lnSpc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  <a:tabLst>
                <a:tab pos="1619250" algn="l"/>
              </a:tabLst>
            </a:pPr>
            <a:r>
              <a:rPr lang="en-US" b="1" dirty="0"/>
              <a:t>Exam:	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9.20 am Monday 19 November.</a:t>
            </a:r>
          </a:p>
          <a:p>
            <a:pPr marL="355600" indent="-355600">
              <a:lnSpc>
                <a:spcPct val="120000"/>
              </a:lnSpc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  <a:tabLst>
                <a:tab pos="1619250" algn="l"/>
              </a:tabLst>
            </a:pPr>
            <a:r>
              <a:rPr lang="en-US" b="1" dirty="0"/>
              <a:t>Format:	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Three parts to the exam &amp; all questions must be answered</a:t>
            </a:r>
            <a:r>
              <a:rPr lang="en-US" dirty="0"/>
              <a:t>.</a:t>
            </a: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  <a:p>
            <a:pPr marL="990600" indent="-628650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SzPct val="50000"/>
              <a:buFont typeface="+mj-lt"/>
              <a:buAutoNum type="arabicParenR"/>
            </a:pPr>
            <a:r>
              <a:rPr lang="en-US" b="1" dirty="0"/>
              <a:t>Part 1 </a:t>
            </a:r>
            <a:r>
              <a:rPr lang="en-US" dirty="0"/>
              <a:t>–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problem type questions which require </a:t>
            </a:r>
            <a:r>
              <a:rPr lang="en-US" b="1" i="1" dirty="0">
                <a:solidFill>
                  <a:srgbClr val="FF0000"/>
                </a:solidFill>
              </a:rPr>
              <a:t>some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 math, discussion and or graphs. I am looking for an explanation/ intuition.</a:t>
            </a:r>
          </a:p>
          <a:p>
            <a:pPr marL="990600" indent="-628650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SzPct val="50000"/>
              <a:buFont typeface="+mj-lt"/>
              <a:buAutoNum type="arabicParenR"/>
            </a:pPr>
            <a:r>
              <a:rPr lang="en-US" b="1" dirty="0"/>
              <a:t>Part 2 </a:t>
            </a:r>
            <a:r>
              <a:rPr lang="en-US" dirty="0"/>
              <a:t>–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conceptual/definition questions. I am looking for a short discussion or explanation. Be succinct and answer the question!</a:t>
            </a:r>
          </a:p>
          <a:p>
            <a:pPr marL="990600" indent="-628650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SzPct val="50000"/>
              <a:buFont typeface="+mj-lt"/>
              <a:buAutoNum type="arabicParenR"/>
            </a:pPr>
            <a:r>
              <a:rPr lang="en-US" b="1" dirty="0"/>
              <a:t>Part 3 </a:t>
            </a:r>
            <a:r>
              <a:rPr lang="en-US" dirty="0"/>
              <a:t>–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an essay question</a:t>
            </a:r>
            <a:endParaRPr lang="en-US" dirty="0"/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2980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002060"/>
                </a:solidFill>
              </a:rPr>
              <a:t>What to study?</a:t>
            </a:r>
            <a:endParaRPr lang="en-AU" b="1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indent="-355600">
              <a:lnSpc>
                <a:spcPct val="120000"/>
              </a:lnSpc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  <a:tabLst>
                <a:tab pos="1619250" algn="l"/>
              </a:tabLst>
            </a:pPr>
            <a:r>
              <a:rPr lang="en-US" b="1" dirty="0"/>
              <a:t>Post midterm tutorial questions.</a:t>
            </a:r>
          </a:p>
          <a:p>
            <a:pPr marL="355600" indent="-355600">
              <a:lnSpc>
                <a:spcPct val="120000"/>
              </a:lnSpc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  <a:tabLst>
                <a:tab pos="1619250" algn="l"/>
              </a:tabLst>
            </a:pPr>
            <a:r>
              <a:rPr lang="en-US" b="1" dirty="0"/>
              <a:t>Read the following articles and </a:t>
            </a:r>
            <a:r>
              <a:rPr lang="en-US" b="1" dirty="0">
                <a:solidFill>
                  <a:srgbClr val="FF0000"/>
                </a:solidFill>
              </a:rPr>
              <a:t>make your own notes</a:t>
            </a:r>
            <a:r>
              <a:rPr lang="en-US" b="1" dirty="0"/>
              <a:t>:</a:t>
            </a:r>
            <a:endParaRPr lang="en-US" dirty="0"/>
          </a:p>
          <a:p>
            <a:pPr marL="990600" indent="-628650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SzPct val="50000"/>
              <a:buFont typeface="+mj-lt"/>
              <a:buAutoNum type="arabicParenR"/>
            </a:pPr>
            <a:r>
              <a:rPr lang="en-US" b="1" dirty="0"/>
              <a:t>Hart (1989)</a:t>
            </a:r>
          </a:p>
          <a:p>
            <a:pPr marL="990600" indent="-628650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SzPct val="50000"/>
              <a:buFont typeface="+mj-lt"/>
              <a:buAutoNum type="arabicParenR"/>
            </a:pPr>
            <a:r>
              <a:rPr lang="en-US" b="1" dirty="0"/>
              <a:t>Jensen and </a:t>
            </a:r>
            <a:r>
              <a:rPr lang="en-US" b="1" dirty="0" err="1"/>
              <a:t>Meckling</a:t>
            </a:r>
            <a:r>
              <a:rPr lang="en-US" b="1" dirty="0"/>
              <a:t> (1995).</a:t>
            </a:r>
          </a:p>
          <a:p>
            <a:pPr marL="990600" indent="-628650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SzPct val="50000"/>
              <a:buFont typeface="+mj-lt"/>
              <a:buAutoNum type="arabicParenR"/>
            </a:pPr>
            <a:r>
              <a:rPr lang="en-US" b="1" dirty="0" err="1"/>
              <a:t>Bebchuk</a:t>
            </a:r>
            <a:r>
              <a:rPr lang="en-US" b="1" dirty="0"/>
              <a:t> and Fried (2003).</a:t>
            </a:r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US" b="1" dirty="0"/>
          </a:p>
          <a:p>
            <a:pPr marL="361950" indent="-361950"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b="1" dirty="0"/>
              <a:t>Revision class on </a:t>
            </a:r>
            <a:r>
              <a:rPr lang="en-US" b="1"/>
              <a:t>Wednesday 7 </a:t>
            </a:r>
            <a:r>
              <a:rPr lang="en-US" b="1" dirty="0"/>
              <a:t>November?</a:t>
            </a:r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5</a:t>
            </a:fld>
            <a:endParaRPr lang="en-AU"/>
          </a:p>
        </p:txBody>
      </p:sp>
      <p:sp>
        <p:nvSpPr>
          <p:cNvPr id="6" name="Oval 5"/>
          <p:cNvSpPr/>
          <p:nvPr/>
        </p:nvSpPr>
        <p:spPr>
          <a:xfrm>
            <a:off x="5667376" y="2371723"/>
            <a:ext cx="3924300" cy="762001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268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STSLIDEVIEWED" val="753,3,This semester ….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9866</TotalTime>
  <Words>291</Words>
  <Application>Microsoft Office PowerPoint</Application>
  <PresentationFormat>Widescreen</PresentationFormat>
  <Paragraphs>50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Wrap-up and Overview</vt:lpstr>
      <vt:lpstr>This semester ….</vt:lpstr>
      <vt:lpstr>This semester ….</vt:lpstr>
      <vt:lpstr>Where to next?</vt:lpstr>
      <vt:lpstr>What to study?</vt:lpstr>
    </vt:vector>
  </TitlesOfParts>
  <Company>University of Sydney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Econ1040  Principles of Economics</dc:title>
  <dc:creator>Stephen Whelan</dc:creator>
  <cp:lastModifiedBy>Jason A Collins</cp:lastModifiedBy>
  <cp:revision>647</cp:revision>
  <dcterms:created xsi:type="dcterms:W3CDTF">2015-02-25T21:48:00Z</dcterms:created>
  <dcterms:modified xsi:type="dcterms:W3CDTF">2020-02-10T23:53:41Z</dcterms:modified>
</cp:coreProperties>
</file>