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5" r:id="rId3"/>
    <p:sldId id="630" r:id="rId4"/>
    <p:sldId id="257" r:id="rId5"/>
    <p:sldId id="65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54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340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755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466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111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997988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154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8897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323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832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222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31/10/20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416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6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10.0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Incentive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CompensatioN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Incentive Schemes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Consider the experience of DuPont’s Fibres Division in the late 1980s (as told in </a:t>
            </a:r>
            <a:r>
              <a:rPr lang="en-AU" sz="1800" dirty="0" err="1"/>
              <a:t>Brickley</a:t>
            </a:r>
            <a:r>
              <a:rPr lang="en-AU" sz="1800" dirty="0"/>
              <a:t> et al).</a:t>
            </a:r>
          </a:p>
          <a:p>
            <a:pPr>
              <a:buSzPct val="100000"/>
            </a:pPr>
            <a:r>
              <a:rPr lang="en-AU" sz="1800" dirty="0"/>
              <a:t>Placed up to 6 percent of annual pay into an ‘at-risk pool’ for around 20,000 employees.</a:t>
            </a:r>
          </a:p>
          <a:p>
            <a:pPr>
              <a:buSzPct val="100000"/>
            </a:pPr>
            <a:r>
              <a:rPr lang="en-AU" sz="1800" dirty="0"/>
              <a:t>Then, if profits beat forecasts, a bonus of multiples of the at risk pool was paid. Otherwise, the pool was lost.</a:t>
            </a:r>
          </a:p>
          <a:p>
            <a:pPr>
              <a:buSzPct val="100000"/>
            </a:pPr>
            <a:r>
              <a:rPr lang="en-AU" sz="1800" dirty="0"/>
              <a:t>In 1990 real earnings growth of &gt;4% had to be attained to have bonus paid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The plan was abandoned  less than two years into its three year schedule when employees were faced with the entire loss of the ‘at risk pool’</a:t>
            </a:r>
          </a:p>
          <a:p>
            <a:pPr>
              <a:buSzPct val="100000"/>
            </a:pPr>
            <a:r>
              <a:rPr lang="en-AU" sz="1800" dirty="0"/>
              <a:t>The Gulf War of 1990 did not help with matters, nor did general economic conditions.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Lessons from the DuPont Experience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Possibility 1: Incentive plans often don’t work.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Possibility 2: The scheme was simply poorly designed.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What problems might have characterised the DuPont plan?</a:t>
            </a:r>
          </a:p>
          <a:p>
            <a:pPr>
              <a:buSzPct val="100000"/>
            </a:pPr>
            <a:r>
              <a:rPr lang="en-AU" sz="1800" dirty="0"/>
              <a:t>A weak relationship between effort and reward (including dilution among the many employees)? People might freeride.</a:t>
            </a:r>
          </a:p>
          <a:p>
            <a:pPr>
              <a:buSzPct val="100000"/>
            </a:pPr>
            <a:r>
              <a:rPr lang="en-AU" sz="1800" dirty="0"/>
              <a:t>External factors beyond the control of any individual likely impacted on the probability the bonus was paid?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96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10.0 Incentive compensation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10.1 The basic incentive problem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10.2 Incentives from ownership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10.3 Optimal risk sharing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10.4 The principal-agent model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10.5 Informativeness principle and group incentive pay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10.6 Multi-tasking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10.7 Incentive schemes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Reading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Chapter 15, “Incentive Compensation” </a:t>
            </a:r>
            <a:r>
              <a:rPr lang="en-AU" sz="1800" dirty="0"/>
              <a:t>in </a:t>
            </a:r>
            <a:r>
              <a:rPr lang="en-AU" sz="1800" dirty="0" err="1"/>
              <a:t>Brickley</a:t>
            </a:r>
            <a:r>
              <a:rPr lang="en-AU" sz="1800" dirty="0"/>
              <a:t>, Smith and Zimmerman (2016) Managerial Economics and Organizational Architecture (6th ed) 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Chapter 8, “Incentives” </a:t>
            </a:r>
            <a:r>
              <a:rPr lang="en-AU" sz="1800" dirty="0"/>
              <a:t>in </a:t>
            </a:r>
            <a:r>
              <a:rPr lang="en-AU" sz="1800" dirty="0" err="1"/>
              <a:t>Mcafee</a:t>
            </a:r>
            <a:r>
              <a:rPr lang="en-AU" sz="1800" dirty="0"/>
              <a:t> (2002) </a:t>
            </a:r>
            <a:r>
              <a:rPr lang="en-AU" sz="1800" i="1" dirty="0"/>
              <a:t>Competitive Solutions</a:t>
            </a:r>
            <a:r>
              <a:rPr lang="en-AU" sz="1800" dirty="0"/>
              <a:t> (Section on multitasking on p195-199. Link is to electronic version in library)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Reading or link to electronic version in library is in Canvas.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3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76,28,Slide42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348</Words>
  <Application>Microsoft Macintosh PowerPoint</Application>
  <PresentationFormat>Widescreen</PresentationFormat>
  <Paragraphs>55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Droplet</vt:lpstr>
      <vt:lpstr>Lecture 10.0 Incentive CompensatioN</vt:lpstr>
      <vt:lpstr>Incentive Schemes Gone Wrong</vt:lpstr>
      <vt:lpstr>Lessons from the DuPont Experience</vt:lpstr>
      <vt:lpstr>Outline</vt:lpstr>
      <vt:lpstr>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600</cp:revision>
  <dcterms:created xsi:type="dcterms:W3CDTF">2015-02-25T21:48:00Z</dcterms:created>
  <dcterms:modified xsi:type="dcterms:W3CDTF">2020-10-31T03:27:59Z</dcterms:modified>
</cp:coreProperties>
</file>