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571" r:id="rId3"/>
    <p:sldId id="631" r:id="rId4"/>
    <p:sldId id="632" r:id="rId5"/>
    <p:sldId id="633" r:id="rId6"/>
    <p:sldId id="635" r:id="rId7"/>
    <p:sldId id="636" r:id="rId8"/>
    <p:sldId id="638"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37" autoAdjust="0"/>
    <p:restoredTop sz="94728" autoAdjust="0"/>
  </p:normalViewPr>
  <p:slideViewPr>
    <p:cSldViewPr snapToGrid="0">
      <p:cViewPr varScale="1">
        <p:scale>
          <a:sx n="212" d="100"/>
          <a:sy n="212" d="100"/>
        </p:scale>
        <p:origin x="1616" y="184"/>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31/10/20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15827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814340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4877555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646606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3221119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0997988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0441547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248897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74232362"/>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74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8294963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2373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5883264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6222243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31/10/20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92779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31/10/20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3042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3941608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0570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130762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a:solidFill>
                  <a:srgbClr val="002060"/>
                </a:solidFill>
                <a:effectLst>
                  <a:outerShdw blurRad="38100" dist="38100" dir="2700000" algn="tl">
                    <a:srgbClr val="000000">
                      <a:alpha val="43137"/>
                    </a:srgbClr>
                  </a:outerShdw>
                </a:effectLst>
              </a:rPr>
              <a:t>Lecture 10.1</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The basic incentive problem</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The Basic Incentive Problem</a:t>
            </a:r>
            <a:endParaRPr lang="en-AU"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0" indent="0">
              <a:lnSpc>
                <a:spcPct val="120000"/>
              </a:lnSpc>
              <a:buClr>
                <a:srgbClr val="0070C0"/>
              </a:buClr>
              <a:buSzPct val="50000"/>
              <a:buNone/>
            </a:pPr>
            <a:r>
              <a:rPr lang="en-AU" dirty="0"/>
              <a:t>The basic incentive problem is one that have already discussed in the lectures on organisational design and the allocation of decision rights. There is an agency problem created by delegating decision rights. </a:t>
            </a:r>
          </a:p>
          <a:p>
            <a:pPr>
              <a:buSzPct val="100000"/>
            </a:pPr>
            <a:r>
              <a:rPr lang="en-AU" dirty="0"/>
              <a:t>The interests of the owners and employees is not always aligned </a:t>
            </a:r>
          </a:p>
          <a:p>
            <a:pPr>
              <a:buSzPct val="100000"/>
            </a:pPr>
            <a:r>
              <a:rPr lang="en-US" dirty="0"/>
              <a:t>More generally, the interest of principals and agents is not generally aligned.</a:t>
            </a:r>
            <a:endParaRPr lang="en-AU" dirty="0"/>
          </a:p>
          <a:p>
            <a:pPr marL="0" indent="0">
              <a:lnSpc>
                <a:spcPct val="120000"/>
              </a:lnSpc>
              <a:buClr>
                <a:srgbClr val="0070C0"/>
              </a:buClr>
              <a:buSzPct val="50000"/>
              <a:buNone/>
            </a:pPr>
            <a:r>
              <a:rPr lang="en-AU" dirty="0"/>
              <a:t>Consider the following example of </a:t>
            </a:r>
            <a:r>
              <a:rPr lang="en-AU" dirty="0" err="1"/>
              <a:t>AssemCo</a:t>
            </a:r>
            <a:r>
              <a:rPr lang="en-AU" dirty="0"/>
              <a:t>. from the readings.</a:t>
            </a:r>
          </a:p>
          <a:p>
            <a:pPr>
              <a:buSzPct val="100000"/>
            </a:pPr>
            <a:r>
              <a:rPr lang="en-AU" dirty="0"/>
              <a:t>The owner wants the employees to put in higher effort and work diligently.</a:t>
            </a:r>
          </a:p>
          <a:p>
            <a:pPr>
              <a:buSzPct val="100000"/>
            </a:pPr>
            <a:r>
              <a:rPr lang="en-AU" dirty="0"/>
              <a:t>Employees prefer to take breaks and work at a more leisurely pace.</a:t>
            </a:r>
          </a:p>
          <a:p>
            <a:pPr marL="0" indent="0">
              <a:lnSpc>
                <a:spcPct val="120000"/>
              </a:lnSpc>
              <a:buClr>
                <a:srgbClr val="0070C0"/>
              </a:buClr>
              <a:buSzPct val="50000"/>
              <a:buNone/>
            </a:pPr>
            <a:r>
              <a:rPr lang="en-AU" dirty="0"/>
              <a:t>How do you motivate an individual worker over a one-week period when they can potentially put in 40 hours of effort? </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23233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The Basic Incentive Problem</a:t>
            </a:r>
            <a:endParaRPr lang="en-AU"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AU" sz="1800" dirty="0"/>
                  <a:t>For Ian (the worker), his utility is a function of his income (</a:t>
                </a:r>
                <a:r>
                  <a:rPr lang="en-AU" sz="1800" i="1" dirty="0"/>
                  <a:t>I</a:t>
                </a:r>
                <a:r>
                  <a:rPr lang="en-AU" sz="1800" dirty="0"/>
                  <a:t>) and his effort (</a:t>
                </a:r>
                <a:r>
                  <a:rPr lang="en-AU" sz="1800" i="1" dirty="0"/>
                  <a:t>e</a:t>
                </a:r>
                <a:r>
                  <a:rPr lang="en-AU" sz="1800" dirty="0"/>
                  <a:t>, the hours actually spent working).</a:t>
                </a:r>
                <a:br>
                  <a:rPr lang="en-AU" sz="1800" dirty="0"/>
                </a:br>
                <a14:m>
                  <m:oMathPara xmlns:m="http://schemas.openxmlformats.org/officeDocument/2006/math">
                    <m:oMathParaPr>
                      <m:jc m:val="centerGroup"/>
                    </m:oMathParaPr>
                    <m:oMath xmlns:m="http://schemas.openxmlformats.org/officeDocument/2006/math">
                      <m:r>
                        <a:rPr lang="en-AU" sz="1800" i="1">
                          <a:latin typeface="Cambria Math"/>
                        </a:rPr>
                        <m:t>𝑈</m:t>
                      </m:r>
                      <m:d>
                        <m:dPr>
                          <m:ctrlPr>
                            <a:rPr lang="en-AU" sz="1800" i="1">
                              <a:latin typeface="Cambria Math" panose="02040503050406030204" pitchFamily="18" charset="0"/>
                            </a:rPr>
                          </m:ctrlPr>
                        </m:dPr>
                        <m:e>
                          <m:r>
                            <a:rPr lang="en-AU" sz="1800" i="1">
                              <a:latin typeface="Cambria Math"/>
                            </a:rPr>
                            <m:t>𝐼</m:t>
                          </m:r>
                          <m:r>
                            <a:rPr lang="en-AU" sz="1800" i="1">
                              <a:latin typeface="Cambria Math"/>
                            </a:rPr>
                            <m:t>, </m:t>
                          </m:r>
                          <m:r>
                            <a:rPr lang="en-AU" sz="1800" i="1">
                              <a:latin typeface="Cambria Math"/>
                            </a:rPr>
                            <m:t>𝑒</m:t>
                          </m:r>
                        </m:e>
                      </m:d>
                      <m:r>
                        <a:rPr lang="en-AU" sz="1800" b="0" i="1" smtClean="0">
                          <a:latin typeface="Cambria Math"/>
                        </a:rPr>
                        <m:t>=</m:t>
                      </m:r>
                      <m:r>
                        <m:rPr>
                          <m:sty m:val="p"/>
                        </m:rPr>
                        <a:rPr lang="en-AU" sz="1800" b="0" i="0" smtClean="0">
                          <a:latin typeface="Cambria Math"/>
                        </a:rPr>
                        <m:t>I</m:t>
                      </m:r>
                      <m:r>
                        <a:rPr lang="en-AU" sz="1800" b="0" i="0" smtClean="0">
                          <a:latin typeface="Cambria Math"/>
                        </a:rPr>
                        <m:t>−</m:t>
                      </m:r>
                      <m:sSup>
                        <m:sSupPr>
                          <m:ctrlPr>
                            <a:rPr lang="en-AU" sz="1800" b="0" i="1" smtClean="0">
                              <a:latin typeface="Cambria Math" panose="02040503050406030204" pitchFamily="18" charset="0"/>
                            </a:rPr>
                          </m:ctrlPr>
                        </m:sSupPr>
                        <m:e>
                          <m:r>
                            <a:rPr lang="en-AU" sz="1800" b="0" i="1" smtClean="0">
                              <a:latin typeface="Cambria Math"/>
                            </a:rPr>
                            <m:t>𝑒</m:t>
                          </m:r>
                        </m:e>
                        <m:sup>
                          <m:r>
                            <a:rPr lang="en-AU" sz="1800" b="0" i="1" smtClean="0">
                              <a:latin typeface="Cambria Math"/>
                            </a:rPr>
                            <m:t>2</m:t>
                          </m:r>
                        </m:sup>
                      </m:sSup>
                    </m:oMath>
                  </m:oMathPara>
                </a14:m>
                <a:endParaRPr lang="en-AU" sz="1800" dirty="0"/>
              </a:p>
              <a:p>
                <a:pPr marL="0" indent="0">
                  <a:lnSpc>
                    <a:spcPct val="120000"/>
                  </a:lnSpc>
                  <a:buClr>
                    <a:srgbClr val="0070C0"/>
                  </a:buClr>
                  <a:buSzPct val="50000"/>
                  <a:buNone/>
                </a:pPr>
                <a:r>
                  <a:rPr lang="en-AU" sz="1800" dirty="0"/>
                  <a:t>So utility is increasing in income (+</a:t>
                </a:r>
                <a:r>
                  <a:rPr lang="en-AU" sz="1800" dirty="0" err="1"/>
                  <a:t>ve</a:t>
                </a:r>
                <a:r>
                  <a:rPr lang="en-AU" sz="1800" dirty="0"/>
                  <a:t>) and decreasing (-</a:t>
                </a:r>
                <a:r>
                  <a:rPr lang="en-AU" sz="1800" dirty="0" err="1"/>
                  <a:t>ve</a:t>
                </a:r>
                <a:r>
                  <a:rPr lang="en-AU" sz="1800" dirty="0"/>
                  <a:t>) in effort </a:t>
                </a:r>
              </a:p>
              <a:p>
                <a:pPr marL="0" indent="0">
                  <a:lnSpc>
                    <a:spcPct val="120000"/>
                  </a:lnSpc>
                  <a:buClr>
                    <a:srgbClr val="0070C0"/>
                  </a:buClr>
                  <a:buSzPct val="50000"/>
                  <a:buNone/>
                </a:pPr>
                <a:r>
                  <a:rPr lang="en-AU" sz="1800" dirty="0"/>
                  <a:t>To induce someone to work for you, you usually have to offer some minimum compensation. Why?</a:t>
                </a:r>
                <a:endParaRPr lang="en-AU" sz="1800" b="1" i="1" dirty="0">
                  <a:solidFill>
                    <a:srgbClr val="FF0000"/>
                  </a:solidFill>
                </a:endParaRPr>
              </a:p>
              <a:p>
                <a:pPr marL="0" indent="0">
                  <a:lnSpc>
                    <a:spcPct val="120000"/>
                  </a:lnSpc>
                  <a:buClr>
                    <a:srgbClr val="0070C0"/>
                  </a:buClr>
                  <a:buSzPct val="50000"/>
                  <a:buNone/>
                </a:pPr>
                <a:r>
                  <a:rPr lang="en-AU" sz="1800" dirty="0"/>
                  <a:t>Think about this as the </a:t>
                </a:r>
                <a:r>
                  <a:rPr lang="en-AU" sz="1800" i="1" dirty="0"/>
                  <a:t>reservation utility,</a:t>
                </a:r>
                <a:r>
                  <a:rPr lang="en-AU" sz="1800" dirty="0"/>
                  <a:t> with:</a:t>
                </a:r>
              </a:p>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sz="1800" i="1" smtClean="0">
                              <a:latin typeface="Cambria Math" panose="02040503050406030204" pitchFamily="18" charset="0"/>
                            </a:rPr>
                          </m:ctrlPr>
                        </m:sSubPr>
                        <m:e>
                          <m:r>
                            <a:rPr lang="en-AU" sz="1800" b="0" i="1" smtClean="0">
                              <a:latin typeface="Cambria Math"/>
                            </a:rPr>
                            <m:t>𝑈</m:t>
                          </m:r>
                        </m:e>
                        <m:sub>
                          <m:r>
                            <a:rPr lang="en-AU" sz="1800" b="0" i="1" smtClean="0">
                              <a:latin typeface="Cambria Math"/>
                            </a:rPr>
                            <m:t>𝑟𝑒𝑠</m:t>
                          </m:r>
                        </m:sub>
                      </m:sSub>
                      <m:d>
                        <m:dPr>
                          <m:ctrlPr>
                            <a:rPr lang="en-AU" sz="1800" i="1">
                              <a:latin typeface="Cambria Math" panose="02040503050406030204" pitchFamily="18" charset="0"/>
                            </a:rPr>
                          </m:ctrlPr>
                        </m:dPr>
                        <m:e>
                          <m:r>
                            <a:rPr lang="en-AU" sz="1800" b="0" i="1" smtClean="0">
                              <a:latin typeface="Cambria Math"/>
                            </a:rPr>
                            <m:t>.</m:t>
                          </m:r>
                        </m:e>
                      </m:d>
                      <m:r>
                        <a:rPr lang="en-AU" sz="1800" i="1">
                          <a:latin typeface="Cambria Math"/>
                        </a:rPr>
                        <m:t>=</m:t>
                      </m:r>
                      <m:r>
                        <a:rPr lang="en-AU" sz="1800" b="0" i="1" smtClean="0">
                          <a:latin typeface="Cambria Math"/>
                        </a:rPr>
                        <m:t>1000</m:t>
                      </m:r>
                    </m:oMath>
                  </m:oMathPara>
                </a14:m>
                <a:endParaRPr lang="en-AU" sz="1800" dirty="0"/>
              </a:p>
              <a:p>
                <a:pPr marL="355600" indent="-355600">
                  <a:lnSpc>
                    <a:spcPct val="120000"/>
                  </a:lnSpc>
                  <a:buClr>
                    <a:srgbClr val="0070C0"/>
                  </a:buClr>
                  <a:buSzPct val="50000"/>
                  <a:buFont typeface="Wingdings" panose="05000000000000000000" pitchFamily="2" charset="2"/>
                  <a:buChar char="q"/>
                </a:pPr>
                <a:endParaRPr lang="en-AU" sz="1800" dirty="0"/>
              </a:p>
              <a:p>
                <a:pPr marL="0" indent="0">
                  <a:buClr>
                    <a:srgbClr val="0070C0"/>
                  </a:buClr>
                  <a:buSzPct val="50000"/>
                  <a:buNone/>
                </a:pPr>
                <a:endParaRPr lang="en-AU" sz="1800"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12" t="-369" r="-97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403454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The Basic Incentive Problem</a:t>
            </a:r>
            <a:endParaRPr lang="en-AU"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AU" sz="1800" dirty="0"/>
                  <a:t>For the firm more effort is better than less. Let’s assume:</a:t>
                </a:r>
                <a:br>
                  <a:rPr lang="en-AU" sz="1800" dirty="0"/>
                </a:br>
                <a:endParaRPr lang="en-AU" sz="1800" dirty="0"/>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sz="1800" b="0" i="1" smtClean="0">
                          <a:latin typeface="Cambria Math"/>
                        </a:rPr>
                        <m:t>𝐵</m:t>
                      </m:r>
                      <m:r>
                        <a:rPr lang="en-AU" sz="1800" b="0" i="1" smtClean="0">
                          <a:latin typeface="Cambria Math"/>
                        </a:rPr>
                        <m:t>=$100</m:t>
                      </m:r>
                      <m:r>
                        <a:rPr lang="en-AU" sz="1800" b="0" i="1" smtClean="0">
                          <a:latin typeface="Cambria Math"/>
                        </a:rPr>
                        <m:t>𝑒</m:t>
                      </m:r>
                    </m:oMath>
                  </m:oMathPara>
                </a14:m>
                <a:endParaRPr lang="en-AU" sz="1800" dirty="0"/>
              </a:p>
              <a:p>
                <a:pPr marL="0" indent="0">
                  <a:lnSpc>
                    <a:spcPct val="120000"/>
                  </a:lnSpc>
                  <a:buClr>
                    <a:srgbClr val="0070C0"/>
                  </a:buClr>
                  <a:buSzPct val="50000"/>
                  <a:buNone/>
                </a:pPr>
                <a:r>
                  <a:rPr lang="en-AU" sz="1800" dirty="0"/>
                  <a:t>They get $100 of output for every hour Ian works.</a:t>
                </a:r>
              </a:p>
              <a:p>
                <a:pPr marL="0" indent="0">
                  <a:lnSpc>
                    <a:spcPct val="120000"/>
                  </a:lnSpc>
                  <a:buClr>
                    <a:srgbClr val="0070C0"/>
                  </a:buClr>
                  <a:buSzPct val="50000"/>
                  <a:buNone/>
                </a:pPr>
                <a:r>
                  <a:rPr lang="en-AU" sz="1800" dirty="0"/>
                  <a:t>Assume that effort is observable at zero cost and it is verifiable so that a court could make a binding ruling about it. Effectively what we are saying is that it is possible to contract over effort. </a:t>
                </a:r>
                <a:r>
                  <a:rPr lang="en-AU" sz="1800" b="1" i="1" dirty="0">
                    <a:solidFill>
                      <a:srgbClr val="FF0000"/>
                    </a:solidFill>
                  </a:rPr>
                  <a:t> </a:t>
                </a:r>
                <a:r>
                  <a:rPr lang="en-AU" sz="1800" dirty="0"/>
                  <a:t>That is, it is contractible.</a:t>
                </a:r>
              </a:p>
              <a:p>
                <a:pPr marL="0" indent="0">
                  <a:lnSpc>
                    <a:spcPct val="120000"/>
                  </a:lnSpc>
                  <a:buClr>
                    <a:srgbClr val="0070C0"/>
                  </a:buClr>
                  <a:buSzPct val="50000"/>
                  <a:buNone/>
                </a:pPr>
                <a:r>
                  <a:rPr lang="en-AU" sz="1800" dirty="0">
                    <a:solidFill>
                      <a:schemeClr val="bg2">
                        <a:lumMod val="25000"/>
                      </a:schemeClr>
                    </a:solidFill>
                  </a:rPr>
                  <a:t>Here we are thinking of an explicit contract that is enforceable, but it doesn’t have to be like this.</a:t>
                </a:r>
                <a:endParaRPr lang="en-AU" sz="1800" dirty="0"/>
              </a:p>
              <a:p>
                <a:pPr marL="0" indent="0">
                  <a:buClr>
                    <a:srgbClr val="0070C0"/>
                  </a:buClr>
                  <a:buSzPct val="50000"/>
                  <a:buNone/>
                </a:pPr>
                <a:endParaRPr lang="en-AU" sz="1800"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3"/>
                <a:stretch>
                  <a:fillRect l="-612" t="-369" r="-24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49077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The Basic Incentive Problem</a:t>
            </a:r>
            <a:endParaRPr lang="en-AU" i="1"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marL="0" indent="0">
                  <a:lnSpc>
                    <a:spcPct val="120000"/>
                  </a:lnSpc>
                  <a:buClr>
                    <a:srgbClr val="0070C0"/>
                  </a:buClr>
                  <a:buSzPct val="50000"/>
                  <a:buNone/>
                </a:pPr>
                <a:r>
                  <a:rPr lang="en-AU" dirty="0"/>
                  <a:t>In this case, </a:t>
                </a:r>
                <a:r>
                  <a:rPr lang="en-AU" dirty="0" err="1"/>
                  <a:t>AssemCo</a:t>
                </a:r>
                <a:r>
                  <a:rPr lang="en-AU" dirty="0"/>
                  <a:t>. will offer Ian a contract requiring he puts in a specified level of effort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a:rPr>
                          <m:t>𝑒</m:t>
                        </m:r>
                      </m:e>
                    </m:acc>
                  </m:oMath>
                </a14:m>
                <a:r>
                  <a:rPr lang="en-AU" dirty="0"/>
                  <a:t>. The contract will be acceptable to Ian if he receives at least his reservation level of utility. That is, the contract will be acceptable as long as it pays:</a:t>
                </a:r>
                <a:br>
                  <a:rPr lang="en-AU" dirty="0"/>
                </a:br>
                <a:endParaRPr lang="en-AU" dirty="0"/>
              </a:p>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smtClean="0">
                          <a:latin typeface="Cambria Math"/>
                        </a:rPr>
                        <m:t>1</m:t>
                      </m:r>
                      <m:r>
                        <a:rPr lang="en-AU" b="0" i="1" smtClean="0">
                          <a:latin typeface="Cambria Math"/>
                        </a:rPr>
                        <m:t>000+</m:t>
                      </m:r>
                      <m:sSup>
                        <m:sSupPr>
                          <m:ctrlPr>
                            <a:rPr lang="en-AU" b="0" i="1" smtClean="0">
                              <a:latin typeface="Cambria Math" panose="02040503050406030204" pitchFamily="18" charset="0"/>
                            </a:rPr>
                          </m:ctrlPr>
                        </m:sSupPr>
                        <m:e>
                          <m:acc>
                            <m:accPr>
                              <m:chr m:val="̂"/>
                              <m:ctrlPr>
                                <a:rPr lang="en-AU" b="0" i="1" smtClean="0">
                                  <a:latin typeface="Cambria Math" panose="02040503050406030204" pitchFamily="18" charset="0"/>
                                </a:rPr>
                              </m:ctrlPr>
                            </m:accPr>
                            <m:e>
                              <m:r>
                                <a:rPr lang="en-AU" b="0" i="1" smtClean="0">
                                  <a:latin typeface="Cambria Math"/>
                                </a:rPr>
                                <m:t>𝑒</m:t>
                              </m:r>
                            </m:e>
                          </m:acc>
                        </m:e>
                        <m:sup>
                          <m:r>
                            <a:rPr lang="en-AU" b="0" i="1" smtClean="0">
                              <a:latin typeface="Cambria Math"/>
                            </a:rPr>
                            <m:t>2</m:t>
                          </m:r>
                        </m:sup>
                      </m:sSup>
                    </m:oMath>
                  </m:oMathPara>
                </a14:m>
                <a:endParaRPr lang="en-AU" dirty="0"/>
              </a:p>
              <a:p>
                <a:pPr marL="0" indent="0">
                  <a:lnSpc>
                    <a:spcPct val="120000"/>
                  </a:lnSpc>
                  <a:buClr>
                    <a:srgbClr val="0070C0"/>
                  </a:buClr>
                  <a:buSzPct val="50000"/>
                  <a:buNone/>
                </a:pPr>
                <a:r>
                  <a:rPr lang="en-AU" dirty="0"/>
                  <a:t>If Ian accepts the contract he gets:                        </a:t>
                </a:r>
                <a14:m>
                  <m:oMath xmlns:m="http://schemas.openxmlformats.org/officeDocument/2006/math">
                    <m:r>
                      <a:rPr lang="en-AU" b="0" i="1" smtClean="0">
                        <a:latin typeface="Cambria Math"/>
                      </a:rPr>
                      <m:t>𝑈</m:t>
                    </m:r>
                    <m:d>
                      <m:dPr>
                        <m:ctrlPr>
                          <a:rPr lang="en-AU" i="1">
                            <a:latin typeface="Cambria Math" panose="02040503050406030204" pitchFamily="18" charset="0"/>
                          </a:rPr>
                        </m:ctrlPr>
                      </m:dPr>
                      <m:e>
                        <m:r>
                          <a:rPr lang="en-AU" b="0" i="1" smtClean="0">
                            <a:latin typeface="Cambria Math"/>
                          </a:rPr>
                          <m:t>.</m:t>
                        </m:r>
                      </m:e>
                    </m:d>
                    <m:r>
                      <a:rPr lang="en-AU" i="1">
                        <a:latin typeface="Cambria Math"/>
                      </a:rPr>
                      <m:t>=</m:t>
                    </m:r>
                    <m:r>
                      <a:rPr lang="en-AU" b="0" i="1" smtClean="0">
                        <a:latin typeface="Cambria Math"/>
                      </a:rPr>
                      <m:t>1000+</m:t>
                    </m:r>
                    <m:sSup>
                      <m:sSupPr>
                        <m:ctrlPr>
                          <a:rPr lang="en-AU" i="1">
                            <a:latin typeface="Cambria Math" panose="02040503050406030204" pitchFamily="18" charset="0"/>
                          </a:rPr>
                        </m:ctrlPr>
                      </m:sSupPr>
                      <m:e>
                        <m:acc>
                          <m:accPr>
                            <m:chr m:val="̂"/>
                            <m:ctrlPr>
                              <a:rPr lang="en-AU" i="1">
                                <a:latin typeface="Cambria Math" panose="02040503050406030204" pitchFamily="18" charset="0"/>
                              </a:rPr>
                            </m:ctrlPr>
                          </m:accPr>
                          <m:e>
                            <m:r>
                              <a:rPr lang="en-AU" i="1">
                                <a:latin typeface="Cambria Math"/>
                              </a:rPr>
                              <m:t>𝑒</m:t>
                            </m:r>
                          </m:e>
                        </m:acc>
                      </m:e>
                      <m:sup>
                        <m:r>
                          <a:rPr lang="en-AU" i="1">
                            <a:latin typeface="Cambria Math"/>
                          </a:rPr>
                          <m:t>2</m:t>
                        </m:r>
                      </m:sup>
                    </m:sSup>
                  </m:oMath>
                </a14:m>
                <a:r>
                  <a:rPr lang="en-AU" dirty="0"/>
                  <a:t> </a:t>
                </a:r>
                <a14:m>
                  <m:oMath xmlns:m="http://schemas.openxmlformats.org/officeDocument/2006/math">
                    <m:r>
                      <a:rPr lang="en-AU" b="0" i="1" smtClean="0">
                        <a:latin typeface="Cambria Math"/>
                      </a:rPr>
                      <m:t>−</m:t>
                    </m:r>
                    <m:sSup>
                      <m:sSupPr>
                        <m:ctrlPr>
                          <a:rPr lang="en-AU" i="1">
                            <a:latin typeface="Cambria Math" panose="02040503050406030204" pitchFamily="18" charset="0"/>
                          </a:rPr>
                        </m:ctrlPr>
                      </m:sSupPr>
                      <m:e>
                        <m:acc>
                          <m:accPr>
                            <m:chr m:val="̂"/>
                            <m:ctrlPr>
                              <a:rPr lang="en-AU" i="1">
                                <a:latin typeface="Cambria Math" panose="02040503050406030204" pitchFamily="18" charset="0"/>
                              </a:rPr>
                            </m:ctrlPr>
                          </m:accPr>
                          <m:e>
                            <m:r>
                              <a:rPr lang="en-AU" i="1">
                                <a:latin typeface="Cambria Math"/>
                              </a:rPr>
                              <m:t>𝑒</m:t>
                            </m:r>
                          </m:e>
                        </m:acc>
                      </m:e>
                      <m:sup>
                        <m:r>
                          <a:rPr lang="en-AU" i="1">
                            <a:latin typeface="Cambria Math"/>
                          </a:rPr>
                          <m:t>2</m:t>
                        </m:r>
                      </m:sup>
                    </m:sSup>
                    <m:r>
                      <a:rPr lang="en-AU" b="0" i="1" smtClean="0">
                        <a:latin typeface="Cambria Math"/>
                      </a:rPr>
                      <m:t>=1000</m:t>
                    </m:r>
                  </m:oMath>
                </a14:m>
                <a:endParaRPr lang="en-AU" dirty="0"/>
              </a:p>
              <a:p>
                <a:pPr marL="0" indent="0">
                  <a:buClr>
                    <a:srgbClr val="0070C0"/>
                  </a:buClr>
                  <a:buSzPct val="50000"/>
                  <a:buNone/>
                </a:pPr>
                <a:r>
                  <a:rPr lang="en-AU" dirty="0"/>
                  <a:t>AssemCo.’s challenge is to maximise profit. That is:</a:t>
                </a:r>
              </a:p>
              <a:p>
                <a:pPr marL="0" indent="0" algn="ctr">
                  <a:buClr>
                    <a:srgbClr val="0070C0"/>
                  </a:buClr>
                  <a:buSzPct val="50000"/>
                  <a:buNone/>
                </a:pPr>
                <a14:m>
                  <m:oMath xmlns:m="http://schemas.openxmlformats.org/officeDocument/2006/math">
                    <m:sSub>
                      <m:sSubPr>
                        <m:ctrlPr>
                          <a:rPr lang="en-AU" i="1">
                            <a:latin typeface="Cambria Math" panose="02040503050406030204" pitchFamily="18" charset="0"/>
                          </a:rPr>
                        </m:ctrlPr>
                      </m:sSubPr>
                      <m:e>
                        <m:func>
                          <m:funcPr>
                            <m:ctrlPr>
                              <a:rPr lang="en-AU" i="1">
                                <a:latin typeface="Cambria Math" panose="02040503050406030204" pitchFamily="18" charset="0"/>
                              </a:rPr>
                            </m:ctrlPr>
                          </m:funcPr>
                          <m:fName>
                            <m:r>
                              <m:rPr>
                                <m:sty m:val="p"/>
                              </m:rPr>
                              <a:rPr lang="en-AU">
                                <a:latin typeface="Cambria Math"/>
                              </a:rPr>
                              <m:t>max</m:t>
                            </m:r>
                            <m:r>
                              <a:rPr lang="en-AU">
                                <a:latin typeface="Cambria Math"/>
                              </a:rPr>
                              <m:t>  </m:t>
                            </m:r>
                          </m:fName>
                          <m:e>
                            <m:r>
                              <a:rPr lang="en-AU" i="1">
                                <a:latin typeface="Cambria Math"/>
                                <a:ea typeface="Cambria Math"/>
                              </a:rPr>
                              <m:t>𝜋</m:t>
                            </m:r>
                          </m:e>
                        </m:func>
                      </m:e>
                      <m:sub>
                        <m:r>
                          <a:rPr lang="en-AU" i="1">
                            <a:latin typeface="Cambria Math"/>
                          </a:rPr>
                          <m:t>𝑒</m:t>
                        </m:r>
                      </m:sub>
                    </m:sSub>
                    <m:r>
                      <a:rPr lang="en-AU" i="1">
                        <a:latin typeface="Cambria Math"/>
                      </a:rPr>
                      <m:t>=100</m:t>
                    </m:r>
                    <m:acc>
                      <m:accPr>
                        <m:chr m:val="̂"/>
                        <m:ctrlPr>
                          <a:rPr lang="en-AU" i="1">
                            <a:latin typeface="Cambria Math" panose="02040503050406030204" pitchFamily="18" charset="0"/>
                          </a:rPr>
                        </m:ctrlPr>
                      </m:accPr>
                      <m:e>
                        <m:r>
                          <a:rPr lang="en-AU" i="1">
                            <a:latin typeface="Cambria Math"/>
                          </a:rPr>
                          <m:t>𝑒</m:t>
                        </m:r>
                      </m:e>
                    </m:acc>
                    <m:r>
                      <a:rPr lang="en-AU" i="1">
                        <a:latin typeface="Cambria Math"/>
                      </a:rPr>
                      <m:t>−</m:t>
                    </m:r>
                    <m:d>
                      <m:dPr>
                        <m:begChr m:val="["/>
                        <m:endChr m:val="]"/>
                        <m:ctrlPr>
                          <a:rPr lang="en-AU" i="1">
                            <a:latin typeface="Cambria Math" panose="02040503050406030204" pitchFamily="18" charset="0"/>
                          </a:rPr>
                        </m:ctrlPr>
                      </m:dPr>
                      <m:e>
                        <m:r>
                          <a:rPr lang="en-AU" i="1">
                            <a:latin typeface="Cambria Math"/>
                          </a:rPr>
                          <m:t>1000+</m:t>
                        </m:r>
                        <m:sSup>
                          <m:sSupPr>
                            <m:ctrlPr>
                              <a:rPr lang="en-AU" i="1">
                                <a:latin typeface="Cambria Math" panose="02040503050406030204" pitchFamily="18" charset="0"/>
                              </a:rPr>
                            </m:ctrlPr>
                          </m:sSupPr>
                          <m:e>
                            <m:acc>
                              <m:accPr>
                                <m:chr m:val="̂"/>
                                <m:ctrlPr>
                                  <a:rPr lang="en-AU" i="1">
                                    <a:latin typeface="Cambria Math" panose="02040503050406030204" pitchFamily="18" charset="0"/>
                                  </a:rPr>
                                </m:ctrlPr>
                              </m:accPr>
                              <m:e>
                                <m:r>
                                  <a:rPr lang="en-AU" i="1">
                                    <a:latin typeface="Cambria Math"/>
                                  </a:rPr>
                                  <m:t>𝑒</m:t>
                                </m:r>
                              </m:e>
                            </m:acc>
                          </m:e>
                          <m:sup>
                            <m:r>
                              <a:rPr lang="en-AU" i="1">
                                <a:latin typeface="Cambria Math"/>
                              </a:rPr>
                              <m:t>2</m:t>
                            </m:r>
                          </m:sup>
                        </m:sSup>
                      </m:e>
                    </m:d>
                  </m:oMath>
                </a14:m>
                <a:r>
                  <a:rPr lang="en-AU" dirty="0"/>
                  <a:t> </a:t>
                </a:r>
              </a:p>
              <a:p>
                <a:pPr marL="0" indent="0">
                  <a:buClr>
                    <a:srgbClr val="0070C0"/>
                  </a:buClr>
                  <a:buSzPct val="50000"/>
                  <a:buNone/>
                  <a:tabLst>
                    <a:tab pos="2962275" algn="l"/>
                  </a:tabLst>
                </a:pPr>
                <a:r>
                  <a:rPr lang="en-AU" dirty="0"/>
                  <a:t>First Order Condition: 		                  </a:t>
                </a:r>
                <a14:m>
                  <m:oMath xmlns:m="http://schemas.openxmlformats.org/officeDocument/2006/math">
                    <m:r>
                      <a:rPr lang="en-AU" i="1">
                        <a:latin typeface="Cambria Math"/>
                      </a:rPr>
                      <m:t>100</m:t>
                    </m:r>
                    <m:r>
                      <a:rPr lang="en-AU" i="1">
                        <a:latin typeface="Cambria Math"/>
                      </a:rPr>
                      <m:t>−2</m:t>
                    </m:r>
                    <m:acc>
                      <m:accPr>
                        <m:chr m:val="̂"/>
                        <m:ctrlPr>
                          <a:rPr lang="en-AU" i="1">
                            <a:latin typeface="Cambria Math" panose="02040503050406030204" pitchFamily="18" charset="0"/>
                          </a:rPr>
                        </m:ctrlPr>
                      </m:accPr>
                      <m:e>
                        <m:r>
                          <a:rPr lang="en-AU" i="1">
                            <a:latin typeface="Cambria Math"/>
                          </a:rPr>
                          <m:t>𝑒</m:t>
                        </m:r>
                      </m:e>
                    </m:acc>
                    <m:r>
                      <a:rPr lang="en-AU" i="1">
                        <a:latin typeface="Cambria Math"/>
                      </a:rPr>
                      <m:t>=0</m:t>
                    </m:r>
                  </m:oMath>
                </a14:m>
                <a:endParaRPr lang="en-AU" dirty="0"/>
              </a:p>
              <a:p>
                <a:pPr marL="0" indent="0">
                  <a:buClr>
                    <a:srgbClr val="0070C0"/>
                  </a:buClr>
                  <a:buSzPct val="50000"/>
                  <a:buNone/>
                  <a:tabLst>
                    <a:tab pos="2962275" algn="l"/>
                  </a:tabLst>
                </a:pPr>
                <a:r>
                  <a:rPr lang="en-AU" dirty="0"/>
                  <a:t>			     </a:t>
                </a:r>
                <a14:m>
                  <m:oMath xmlns:m="http://schemas.openxmlformats.org/officeDocument/2006/math">
                    <m:acc>
                      <m:accPr>
                        <m:chr m:val="̂"/>
                        <m:ctrlPr>
                          <a:rPr lang="en-AU" i="1">
                            <a:latin typeface="Cambria Math" panose="02040503050406030204" pitchFamily="18" charset="0"/>
                          </a:rPr>
                        </m:ctrlPr>
                      </m:accPr>
                      <m:e>
                        <m:r>
                          <a:rPr lang="en-AU" i="1">
                            <a:latin typeface="Cambria Math"/>
                          </a:rPr>
                          <m:t>𝑒</m:t>
                        </m:r>
                      </m:e>
                    </m:acc>
                    <m:r>
                      <a:rPr lang="en-AU" i="1">
                        <a:latin typeface="Cambria Math"/>
                      </a:rPr>
                      <m:t>=</m:t>
                    </m:r>
                    <m:r>
                      <a:rPr lang="en-AU" i="1">
                        <a:latin typeface="Cambria Math"/>
                      </a:rPr>
                      <m:t>5</m:t>
                    </m:r>
                    <m:r>
                      <a:rPr lang="en-AU" i="1">
                        <a:latin typeface="Cambria Math"/>
                      </a:rPr>
                      <m:t>0</m:t>
                    </m:r>
                  </m:oMath>
                </a14:m>
                <a:endParaRPr lang="en-AU" dirty="0"/>
              </a:p>
              <a:p>
                <a:pPr marL="0" indent="0">
                  <a:buClr>
                    <a:srgbClr val="0070C0"/>
                  </a:buClr>
                  <a:buSzPct val="50000"/>
                  <a:buNone/>
                  <a:tabLst>
                    <a:tab pos="2962275" algn="l"/>
                  </a:tabLst>
                </a:pPr>
                <a:r>
                  <a:rPr lang="en-AU" dirty="0"/>
                  <a:t>	        Payment = </a:t>
                </a:r>
                <a14:m>
                  <m:oMath xmlns:m="http://schemas.openxmlformats.org/officeDocument/2006/math">
                    <m:r>
                      <a:rPr lang="en-AU" i="1">
                        <a:latin typeface="Cambria Math"/>
                      </a:rPr>
                      <m:t>1000+</m:t>
                    </m:r>
                    <m:sSup>
                      <m:sSupPr>
                        <m:ctrlPr>
                          <a:rPr lang="en-AU" i="1">
                            <a:latin typeface="Cambria Math" panose="02040503050406030204" pitchFamily="18" charset="0"/>
                          </a:rPr>
                        </m:ctrlPr>
                      </m:sSupPr>
                      <m:e>
                        <m:acc>
                          <m:accPr>
                            <m:chr m:val="̂"/>
                            <m:ctrlPr>
                              <a:rPr lang="en-AU" i="1">
                                <a:latin typeface="Cambria Math" panose="02040503050406030204" pitchFamily="18" charset="0"/>
                              </a:rPr>
                            </m:ctrlPr>
                          </m:accPr>
                          <m:e>
                            <m:r>
                              <a:rPr lang="en-AU" i="1">
                                <a:latin typeface="Cambria Math"/>
                              </a:rPr>
                              <m:t>𝑒</m:t>
                            </m:r>
                          </m:e>
                        </m:acc>
                      </m:e>
                      <m:sup>
                        <m:r>
                          <a:rPr lang="en-AU" i="1">
                            <a:latin typeface="Cambria Math"/>
                          </a:rPr>
                          <m:t>2</m:t>
                        </m:r>
                      </m:sup>
                    </m:sSup>
                    <m:r>
                      <a:rPr lang="en-AU" i="1">
                        <a:latin typeface="Cambria Math"/>
                      </a:rPr>
                      <m:t>=1000+2500=3500</m:t>
                    </m:r>
                  </m:oMath>
                </a14:m>
                <a:endParaRPr lang="en-AU" dirty="0"/>
              </a:p>
              <a:p>
                <a:pPr marL="0" indent="0">
                  <a:buClr>
                    <a:srgbClr val="0070C0"/>
                  </a:buClr>
                  <a:buSzPct val="50000"/>
                  <a:buNone/>
                  <a:tabLst>
                    <a:tab pos="2962275" algn="l"/>
                  </a:tabLst>
                </a:pPr>
                <a:r>
                  <a:rPr lang="en-AU" dirty="0"/>
                  <a:t>		     </a:t>
                </a:r>
                <a14:m>
                  <m:oMath xmlns:m="http://schemas.openxmlformats.org/officeDocument/2006/math">
                    <m:r>
                      <m:rPr>
                        <m:sty m:val="p"/>
                      </m:rPr>
                      <a:rPr lang="el-GR" i="1">
                        <a:latin typeface="Cambria Math"/>
                        <a:ea typeface="Cambria Math"/>
                      </a:rPr>
                      <m:t>π</m:t>
                    </m:r>
                    <m:r>
                      <a:rPr lang="en-AU" i="1">
                        <a:latin typeface="Cambria Math"/>
                        <a:ea typeface="Cambria Math"/>
                      </a:rPr>
                      <m:t>=50</m:t>
                    </m:r>
                    <m:d>
                      <m:dPr>
                        <m:ctrlPr>
                          <a:rPr lang="en-AU" i="1">
                            <a:latin typeface="Cambria Math" panose="02040503050406030204" pitchFamily="18" charset="0"/>
                            <a:ea typeface="Cambria Math"/>
                          </a:rPr>
                        </m:ctrlPr>
                      </m:dPr>
                      <m:e>
                        <m:r>
                          <a:rPr lang="en-AU" i="1">
                            <a:latin typeface="Cambria Math"/>
                          </a:rPr>
                          <m:t>1000</m:t>
                        </m:r>
                      </m:e>
                    </m:d>
                    <m:r>
                      <a:rPr lang="en-AU" i="1">
                        <a:latin typeface="Cambria Math"/>
                      </a:rPr>
                      <m:t>−3500</m:t>
                    </m:r>
                    <m:r>
                      <a:rPr lang="en-AU" i="1">
                        <a:latin typeface="Cambria Math"/>
                      </a:rPr>
                      <m:t>=1500</m:t>
                    </m:r>
                  </m:oMath>
                </a14:m>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0" indent="0">
                  <a:buClr>
                    <a:srgbClr val="0070C0"/>
                  </a:buClr>
                  <a:buSzPct val="50000"/>
                  <a:buNone/>
                </a:pPr>
                <a:endParaRPr lang="en-AU" i="1" dirty="0">
                  <a:solidFill>
                    <a:schemeClr val="bg2">
                      <a:lumMod val="50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45"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217652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c 5"/>
          <p:cNvSpPr/>
          <p:nvPr/>
        </p:nvSpPr>
        <p:spPr>
          <a:xfrm rot="5773435">
            <a:off x="-638250" y="-2992727"/>
            <a:ext cx="7323986" cy="8699489"/>
          </a:xfrm>
          <a:prstGeom prst="arc">
            <a:avLst>
              <a:gd name="adj1" fmla="val 1618626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3" name="Straight Connector 2"/>
          <p:cNvCxnSpPr>
            <a:cxnSpLocks/>
          </p:cNvCxnSpPr>
          <p:nvPr/>
        </p:nvCxnSpPr>
        <p:spPr>
          <a:xfrm>
            <a:off x="2644955" y="867689"/>
            <a:ext cx="0" cy="4991601"/>
          </a:xfrm>
          <a:prstGeom prst="line">
            <a:avLst/>
          </a:prstGeom>
          <a:ln w="19050" cmpd="sng">
            <a:solidFill>
              <a:schemeClr val="tx1"/>
            </a:solidFill>
            <a:headEnd type="non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a:cxnSpLocks/>
          </p:cNvCxnSpPr>
          <p:nvPr/>
        </p:nvCxnSpPr>
        <p:spPr>
          <a:xfrm flipH="1">
            <a:off x="2644955" y="5841733"/>
            <a:ext cx="6902090" cy="17557"/>
          </a:xfrm>
          <a:prstGeom prst="line">
            <a:avLst/>
          </a:prstGeom>
          <a:ln w="19050" cmpd="sng">
            <a:solidFill>
              <a:schemeClr val="tx1"/>
            </a:solidFill>
            <a:headEnd type="non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511673" y="917256"/>
            <a:ext cx="1248338" cy="646331"/>
          </a:xfrm>
          <a:prstGeom prst="rect">
            <a:avLst/>
          </a:prstGeom>
          <a:noFill/>
        </p:spPr>
        <p:txBody>
          <a:bodyPr wrap="square" rtlCol="0">
            <a:spAutoFit/>
          </a:bodyPr>
          <a:lstStyle/>
          <a:p>
            <a:pPr algn="ctr"/>
            <a:r>
              <a:rPr lang="en-US" dirty="0"/>
              <a:t>Benefits &amp; costs  ($)</a:t>
            </a:r>
          </a:p>
        </p:txBody>
      </p:sp>
      <p:sp>
        <p:nvSpPr>
          <p:cNvPr id="87" name="TextBox 86"/>
          <p:cNvSpPr txBox="1"/>
          <p:nvPr/>
        </p:nvSpPr>
        <p:spPr>
          <a:xfrm>
            <a:off x="8450542" y="1240421"/>
            <a:ext cx="1989405" cy="710063"/>
          </a:xfrm>
          <a:prstGeom prst="rect">
            <a:avLst/>
          </a:prstGeom>
          <a:noFill/>
        </p:spPr>
        <p:txBody>
          <a:bodyPr wrap="square" rtlCol="0">
            <a:spAutoFit/>
          </a:bodyPr>
          <a:lstStyle/>
          <a:p>
            <a:pPr algn="ctr"/>
            <a:r>
              <a:rPr lang="en-US" sz="1600" i="1" dirty="0"/>
              <a:t>Benefit of effort: $100e</a:t>
            </a:r>
          </a:p>
        </p:txBody>
      </p:sp>
      <p:cxnSp>
        <p:nvCxnSpPr>
          <p:cNvPr id="24" name="Straight Connector 23"/>
          <p:cNvCxnSpPr>
            <a:cxnSpLocks/>
          </p:cNvCxnSpPr>
          <p:nvPr/>
        </p:nvCxnSpPr>
        <p:spPr>
          <a:xfrm flipV="1">
            <a:off x="2659816" y="1240421"/>
            <a:ext cx="6116322" cy="460131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946232" y="3354711"/>
            <a:ext cx="461" cy="2487022"/>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023922" y="4824720"/>
            <a:ext cx="935430" cy="411089"/>
          </a:xfrm>
          <a:prstGeom prst="rect">
            <a:avLst/>
          </a:prstGeom>
          <a:noFill/>
        </p:spPr>
        <p:txBody>
          <a:bodyPr wrap="square" rtlCol="0">
            <a:spAutoFit/>
          </a:bodyPr>
          <a:lstStyle/>
          <a:p>
            <a:r>
              <a:rPr lang="en-US" sz="1600" dirty="0"/>
              <a:t>1000</a:t>
            </a:r>
          </a:p>
        </p:txBody>
      </p:sp>
      <p:sp>
        <p:nvSpPr>
          <p:cNvPr id="31" name="TextBox 30"/>
          <p:cNvSpPr txBox="1"/>
          <p:nvPr/>
        </p:nvSpPr>
        <p:spPr>
          <a:xfrm>
            <a:off x="5495720" y="5891034"/>
            <a:ext cx="894928" cy="411089"/>
          </a:xfrm>
          <a:prstGeom prst="rect">
            <a:avLst/>
          </a:prstGeom>
          <a:noFill/>
        </p:spPr>
        <p:txBody>
          <a:bodyPr wrap="square" rtlCol="0">
            <a:spAutoFit/>
          </a:bodyPr>
          <a:lstStyle/>
          <a:p>
            <a:r>
              <a:rPr lang="en-US" sz="1600" dirty="0"/>
              <a:t>e*=50</a:t>
            </a:r>
          </a:p>
        </p:txBody>
      </p:sp>
      <p:sp>
        <p:nvSpPr>
          <p:cNvPr id="25" name="TextBox 24"/>
          <p:cNvSpPr txBox="1"/>
          <p:nvPr/>
        </p:nvSpPr>
        <p:spPr>
          <a:xfrm>
            <a:off x="7436383" y="3652761"/>
            <a:ext cx="2654913" cy="411089"/>
          </a:xfrm>
          <a:prstGeom prst="rect">
            <a:avLst/>
          </a:prstGeom>
          <a:noFill/>
        </p:spPr>
        <p:txBody>
          <a:bodyPr wrap="square" rtlCol="0">
            <a:spAutoFit/>
          </a:bodyPr>
          <a:lstStyle/>
          <a:p>
            <a:r>
              <a:rPr lang="en-US" sz="1600" i="1" dirty="0"/>
              <a:t>Firm profit = $1500</a:t>
            </a:r>
          </a:p>
        </p:txBody>
      </p:sp>
      <p:cxnSp>
        <p:nvCxnSpPr>
          <p:cNvPr id="20" name="Straight Connector 19"/>
          <p:cNvCxnSpPr/>
          <p:nvPr/>
        </p:nvCxnSpPr>
        <p:spPr>
          <a:xfrm flipV="1">
            <a:off x="3941740" y="2384330"/>
            <a:ext cx="4371793" cy="3297016"/>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flipH="1">
            <a:off x="2659816" y="3354711"/>
            <a:ext cx="3286878" cy="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flipH="1" flipV="1">
            <a:off x="2659816" y="4098617"/>
            <a:ext cx="3283367" cy="31013"/>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23922" y="3893072"/>
            <a:ext cx="935430" cy="411089"/>
          </a:xfrm>
          <a:prstGeom prst="rect">
            <a:avLst/>
          </a:prstGeom>
          <a:noFill/>
        </p:spPr>
        <p:txBody>
          <a:bodyPr wrap="square" rtlCol="0">
            <a:spAutoFit/>
          </a:bodyPr>
          <a:lstStyle/>
          <a:p>
            <a:r>
              <a:rPr lang="en-US" sz="1600" dirty="0"/>
              <a:t>3500</a:t>
            </a:r>
          </a:p>
        </p:txBody>
      </p:sp>
      <p:sp>
        <p:nvSpPr>
          <p:cNvPr id="23" name="TextBox 22"/>
          <p:cNvSpPr txBox="1"/>
          <p:nvPr/>
        </p:nvSpPr>
        <p:spPr>
          <a:xfrm>
            <a:off x="2023922" y="3157943"/>
            <a:ext cx="935430" cy="411089"/>
          </a:xfrm>
          <a:prstGeom prst="rect">
            <a:avLst/>
          </a:prstGeom>
          <a:noFill/>
        </p:spPr>
        <p:txBody>
          <a:bodyPr wrap="square" rtlCol="0">
            <a:spAutoFit/>
          </a:bodyPr>
          <a:lstStyle/>
          <a:p>
            <a:r>
              <a:rPr lang="en-US" sz="1600" dirty="0"/>
              <a:t>5000</a:t>
            </a:r>
          </a:p>
        </p:txBody>
      </p:sp>
      <p:sp>
        <p:nvSpPr>
          <p:cNvPr id="27" name="TextBox 26"/>
          <p:cNvSpPr txBox="1"/>
          <p:nvPr/>
        </p:nvSpPr>
        <p:spPr>
          <a:xfrm>
            <a:off x="5647453" y="1683850"/>
            <a:ext cx="1989405" cy="584774"/>
          </a:xfrm>
          <a:prstGeom prst="rect">
            <a:avLst/>
          </a:prstGeom>
          <a:noFill/>
        </p:spPr>
        <p:txBody>
          <a:bodyPr wrap="square" rtlCol="0">
            <a:spAutoFit/>
          </a:bodyPr>
          <a:lstStyle/>
          <a:p>
            <a:pPr algn="ctr"/>
            <a:r>
              <a:rPr lang="en-US" sz="1600" i="1" dirty="0"/>
              <a:t>Cost of effort:</a:t>
            </a:r>
          </a:p>
          <a:p>
            <a:pPr algn="ctr"/>
            <a:r>
              <a:rPr lang="en-US" sz="1600" i="1" dirty="0"/>
              <a:t>$1000 + e</a:t>
            </a:r>
            <a:r>
              <a:rPr lang="en-US" sz="1600" i="1" baseline="30000" dirty="0"/>
              <a:t>2</a:t>
            </a:r>
          </a:p>
        </p:txBody>
      </p:sp>
      <p:sp>
        <p:nvSpPr>
          <p:cNvPr id="7" name="Right Brace 6"/>
          <p:cNvSpPr/>
          <p:nvPr/>
        </p:nvSpPr>
        <p:spPr>
          <a:xfrm>
            <a:off x="5967065" y="3366378"/>
            <a:ext cx="60763" cy="732239"/>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9" name="Straight Arrow Connector 8"/>
          <p:cNvCxnSpPr>
            <a:cxnSpLocks/>
            <a:stCxn id="25" idx="1"/>
            <a:endCxn id="7" idx="1"/>
          </p:cNvCxnSpPr>
          <p:nvPr/>
        </p:nvCxnSpPr>
        <p:spPr>
          <a:xfrm flipH="1" flipV="1">
            <a:off x="6027828" y="3732498"/>
            <a:ext cx="1408556" cy="1258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4F3D016-49FB-454B-9AB9-C538F7C84C16}"/>
              </a:ext>
            </a:extLst>
          </p:cNvPr>
          <p:cNvSpPr txBox="1"/>
          <p:nvPr/>
        </p:nvSpPr>
        <p:spPr>
          <a:xfrm>
            <a:off x="8075838" y="5841734"/>
            <a:ext cx="1974508" cy="411089"/>
          </a:xfrm>
          <a:prstGeom prst="rect">
            <a:avLst/>
          </a:prstGeom>
          <a:noFill/>
        </p:spPr>
        <p:txBody>
          <a:bodyPr wrap="square" rtlCol="0">
            <a:spAutoFit/>
          </a:bodyPr>
          <a:lstStyle/>
          <a:p>
            <a:pPr algn="ctr"/>
            <a:r>
              <a:rPr lang="en-US" sz="1600" i="1" dirty="0"/>
              <a:t>e (effort)</a:t>
            </a:r>
          </a:p>
        </p:txBody>
      </p:sp>
    </p:spTree>
    <p:extLst>
      <p:ext uri="{BB962C8B-B14F-4D97-AF65-F5344CB8AC3E}">
        <p14:creationId xmlns:p14="http://schemas.microsoft.com/office/powerpoint/2010/main" val="419637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The Basic Incentive Problem</a:t>
            </a:r>
            <a:endParaRPr lang="en-AU" i="1"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marL="0" indent="0">
                  <a:lnSpc>
                    <a:spcPct val="120000"/>
                  </a:lnSpc>
                  <a:buClr>
                    <a:srgbClr val="0070C0"/>
                  </a:buClr>
                  <a:buSzPct val="50000"/>
                  <a:buNone/>
                </a:pPr>
                <a:r>
                  <a:rPr lang="en-AU" sz="1800" dirty="0"/>
                  <a:t>At effort level </a:t>
                </a:r>
                <a14:m>
                  <m:oMath xmlns:m="http://schemas.openxmlformats.org/officeDocument/2006/math">
                    <m:acc>
                      <m:accPr>
                        <m:chr m:val="̂"/>
                        <m:ctrlPr>
                          <a:rPr lang="en-AU" sz="1800" i="1" smtClean="0">
                            <a:latin typeface="Cambria Math" panose="02040503050406030204" pitchFamily="18" charset="0"/>
                          </a:rPr>
                        </m:ctrlPr>
                      </m:accPr>
                      <m:e>
                        <m:r>
                          <a:rPr lang="en-AU" sz="1800" b="0" i="1" smtClean="0">
                            <a:latin typeface="Cambria Math"/>
                          </a:rPr>
                          <m:t>𝑒</m:t>
                        </m:r>
                        <m:r>
                          <a:rPr lang="en-AU" sz="1800" b="0" i="1" smtClean="0">
                            <a:latin typeface="Cambria Math"/>
                          </a:rPr>
                          <m:t> </m:t>
                        </m:r>
                      </m:e>
                    </m:acc>
                    <m:r>
                      <a:rPr lang="en-AU" sz="1800" b="0" i="1" smtClean="0">
                        <a:latin typeface="Cambria Math"/>
                      </a:rPr>
                      <m:t>=50</m:t>
                    </m:r>
                  </m:oMath>
                </a14:m>
                <a:r>
                  <a:rPr lang="en-AU" sz="1800" dirty="0"/>
                  <a:t>, the marginal benefit of higher effort is equal to the marginal cost of inducing higher effort.</a:t>
                </a:r>
              </a:p>
              <a:p>
                <a:pPr marL="0" indent="0">
                  <a:lnSpc>
                    <a:spcPct val="120000"/>
                  </a:lnSpc>
                  <a:buClr>
                    <a:srgbClr val="0070C0"/>
                  </a:buClr>
                  <a:buSzPct val="50000"/>
                  <a:buNone/>
                </a:pPr>
                <a:r>
                  <a:rPr lang="en-AU" sz="1800" dirty="0"/>
                  <a:t>This can be seen in the diagram on the previous page.</a:t>
                </a:r>
              </a:p>
              <a:p>
                <a:pPr marL="0" indent="0">
                  <a:lnSpc>
                    <a:spcPct val="120000"/>
                  </a:lnSpc>
                  <a:buClr>
                    <a:srgbClr val="0070C0"/>
                  </a:buClr>
                  <a:buSzPct val="50000"/>
                  <a:buNone/>
                </a:pPr>
                <a:r>
                  <a:rPr lang="en-AU" sz="1800" dirty="0"/>
                  <a:t>Why not pay Ian more? After all it will induce higher effort.</a:t>
                </a:r>
              </a:p>
              <a:p>
                <a:pPr marL="0" indent="0">
                  <a:lnSpc>
                    <a:spcPct val="120000"/>
                  </a:lnSpc>
                  <a:buClr>
                    <a:srgbClr val="0070C0"/>
                  </a:buClr>
                  <a:buSzPct val="50000"/>
                  <a:buNone/>
                </a:pPr>
                <a:r>
                  <a:rPr lang="en-AU" sz="1800" dirty="0"/>
                  <a:t>What limitations are there to this story?</a:t>
                </a:r>
              </a:p>
              <a:p>
                <a:pPr>
                  <a:buSzPct val="100000"/>
                </a:pPr>
                <a:r>
                  <a:rPr lang="en-AU" sz="1800" dirty="0"/>
                  <a:t>For one, Ian’s effort is usually not </a:t>
                </a:r>
                <a:r>
                  <a:rPr lang="en-AU" sz="1800" dirty="0" err="1"/>
                  <a:t>costlessly</a:t>
                </a:r>
                <a:r>
                  <a:rPr lang="en-AU" sz="1800" dirty="0"/>
                  <a:t> observable by </a:t>
                </a:r>
                <a:r>
                  <a:rPr lang="en-AU" sz="1800" dirty="0" err="1"/>
                  <a:t>AssemCo</a:t>
                </a:r>
                <a:r>
                  <a:rPr lang="en-AU" sz="1800" dirty="0"/>
                  <a:t>. , and therefore not verifiable by a court. Hence, in general the effort is not contractible over.</a:t>
                </a:r>
              </a:p>
              <a:p>
                <a:pPr marL="0" indent="0">
                  <a:buClr>
                    <a:srgbClr val="0070C0"/>
                  </a:buClr>
                  <a:buSzPct val="50000"/>
                  <a:buNone/>
                </a:pPr>
                <a:r>
                  <a:rPr lang="en-AU" sz="1800" dirty="0"/>
                  <a:t>Why not just look at output?</a:t>
                </a:r>
              </a:p>
              <a:p>
                <a:pPr>
                  <a:buSzPct val="100000"/>
                </a:pPr>
                <a:r>
                  <a:rPr lang="en-AU" sz="1800" dirty="0">
                    <a:solidFill>
                      <a:schemeClr val="bg2">
                        <a:lumMod val="25000"/>
                      </a:schemeClr>
                    </a:solidFill>
                  </a:rPr>
                  <a:t>It may be difficult to measure. Even if it was measurable, it may not reflect effort. That is, its more likely that:</a:t>
                </a:r>
              </a:p>
              <a:p>
                <a:pPr marL="0" indent="0">
                  <a:buClr>
                    <a:srgbClr val="0070C0"/>
                  </a:buClr>
                  <a:buSzPct val="50000"/>
                  <a:buNone/>
                </a:pPr>
                <a:r>
                  <a:rPr lang="en-AU" sz="1800" dirty="0"/>
                  <a:t>          </a:t>
                </a:r>
                <a14:m>
                  <m:oMath xmlns:m="http://schemas.openxmlformats.org/officeDocument/2006/math">
                    <m:r>
                      <a:rPr lang="en-AU" sz="1800" i="1">
                        <a:latin typeface="Cambria Math"/>
                      </a:rPr>
                      <m:t>𝑄</m:t>
                    </m:r>
                    <m:r>
                      <a:rPr lang="en-AU" sz="1800" i="1">
                        <a:latin typeface="Cambria Math"/>
                      </a:rPr>
                      <m:t>=100</m:t>
                    </m:r>
                    <m:r>
                      <a:rPr lang="en-AU" sz="1800" i="1">
                        <a:latin typeface="Cambria Math"/>
                      </a:rPr>
                      <m:t>𝑒</m:t>
                    </m:r>
                    <m:r>
                      <a:rPr lang="en-AU" sz="1800" i="1">
                        <a:latin typeface="Cambria Math"/>
                      </a:rPr>
                      <m:t>+</m:t>
                    </m:r>
                    <m:r>
                      <a:rPr lang="en-AU" sz="1800" i="1">
                        <a:latin typeface="Cambria Math"/>
                        <a:ea typeface="Cambria Math"/>
                      </a:rPr>
                      <m:t>𝜇</m:t>
                    </m:r>
                  </m:oMath>
                </a14:m>
                <a:endParaRPr lang="en-AU" sz="1800" dirty="0"/>
              </a:p>
              <a:p>
                <a:pPr marL="0" indent="0">
                  <a:buClr>
                    <a:srgbClr val="0070C0"/>
                  </a:buClr>
                  <a:buSzPct val="50000"/>
                  <a:buNone/>
                </a:pPr>
                <a:r>
                  <a:rPr lang="en-AU" sz="1800" dirty="0"/>
                  <a:t>          where </a:t>
                </a:r>
                <a:r>
                  <a:rPr lang="en-AU" sz="1800" i="1" dirty="0"/>
                  <a:t>µ</a:t>
                </a:r>
                <a:r>
                  <a:rPr lang="en-AU" sz="1800" dirty="0"/>
                  <a:t> is some other effect.</a:t>
                </a:r>
              </a:p>
              <a:p>
                <a:pPr marL="0" indent="0">
                  <a:buClr>
                    <a:srgbClr val="0070C0"/>
                  </a:buClr>
                  <a:buSzPct val="50000"/>
                  <a:buNone/>
                </a:pPr>
                <a:endParaRPr lang="en-AU" sz="1800" i="1" dirty="0">
                  <a:solidFill>
                    <a:schemeClr val="bg2">
                      <a:lumMod val="50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45" t="-369" b="-110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422735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The Basic Incentive Problem</a:t>
            </a:r>
            <a:endParaRPr lang="en-AU" i="1" dirty="0">
              <a:solidFill>
                <a:srgbClr val="002060"/>
              </a:solidFill>
            </a:endParaRPr>
          </a:p>
        </p:txBody>
      </p:sp>
      <p:sp>
        <p:nvSpPr>
          <p:cNvPr id="3" name="Content Placeholder 2"/>
          <p:cNvSpPr>
            <a:spLocks noGrp="1"/>
          </p:cNvSpPr>
          <p:nvPr>
            <p:ph sz="quarter" idx="13"/>
          </p:nvPr>
        </p:nvSpPr>
        <p:spPr/>
        <p:txBody>
          <a:bodyPr>
            <a:noAutofit/>
          </a:bodyPr>
          <a:lstStyle/>
          <a:p>
            <a:pPr marL="0" indent="0">
              <a:lnSpc>
                <a:spcPct val="120000"/>
              </a:lnSpc>
              <a:buClr>
                <a:srgbClr val="0070C0"/>
              </a:buClr>
              <a:buSzPct val="50000"/>
              <a:buNone/>
            </a:pPr>
            <a:r>
              <a:rPr lang="en-AU" sz="1800" dirty="0"/>
              <a:t>There are at least three lessons that we can draw:</a:t>
            </a:r>
          </a:p>
          <a:p>
            <a:pPr>
              <a:buSzPct val="100000"/>
            </a:pPr>
            <a:r>
              <a:rPr lang="en-AU" sz="1800" dirty="0">
                <a:solidFill>
                  <a:schemeClr val="bg2">
                    <a:lumMod val="25000"/>
                  </a:schemeClr>
                </a:solidFill>
              </a:rPr>
              <a:t>Incentive problems exist because the interests of the firm/ employer and the employee diverge. The is known as the principal-agent problem.</a:t>
            </a:r>
          </a:p>
          <a:p>
            <a:pPr>
              <a:buSzPct val="100000"/>
            </a:pPr>
            <a:r>
              <a:rPr lang="en-AU" sz="1800" dirty="0">
                <a:solidFill>
                  <a:schemeClr val="bg2">
                    <a:lumMod val="25000"/>
                  </a:schemeClr>
                </a:solidFill>
              </a:rPr>
              <a:t>Incentive conflicts do not cause problems when effort is contractible. With DuPont they could have simply specified the appropriate level of effort for which a bonus was payable if it was the case that the actions of employees were </a:t>
            </a:r>
            <a:r>
              <a:rPr lang="en-AU" sz="1800" dirty="0" err="1">
                <a:solidFill>
                  <a:schemeClr val="bg2">
                    <a:lumMod val="25000"/>
                  </a:schemeClr>
                </a:solidFill>
              </a:rPr>
              <a:t>costlessly</a:t>
            </a:r>
            <a:r>
              <a:rPr lang="en-AU" sz="1800" dirty="0">
                <a:solidFill>
                  <a:schemeClr val="bg2">
                    <a:lumMod val="25000"/>
                  </a:schemeClr>
                </a:solidFill>
              </a:rPr>
              <a:t> observable.</a:t>
            </a:r>
          </a:p>
          <a:p>
            <a:pPr>
              <a:buSzPct val="100000"/>
            </a:pPr>
            <a:r>
              <a:rPr lang="en-AU" sz="1800" dirty="0">
                <a:solidFill>
                  <a:schemeClr val="bg2">
                    <a:lumMod val="25000"/>
                  </a:schemeClr>
                </a:solidFill>
              </a:rPr>
              <a:t>In choosing the optimal action the costs to the employee from higher effort and the benefits to the firm in terms of higher profits need to be balanced. Recall we have discussed the idea of compensating differentials previously.</a:t>
            </a: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3970405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676,28,Slide421"/>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10834</TotalTime>
  <Words>817</Words>
  <Application>Microsoft Macintosh PowerPoint</Application>
  <PresentationFormat>Widescreen</PresentationFormat>
  <Paragraphs>76</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 Math</vt:lpstr>
      <vt:lpstr>Tw Cen MT</vt:lpstr>
      <vt:lpstr>Wingdings</vt:lpstr>
      <vt:lpstr>Droplet</vt:lpstr>
      <vt:lpstr>Lecture 10.1 The basic incentive problem</vt:lpstr>
      <vt:lpstr>The Basic Incentive Problem</vt:lpstr>
      <vt:lpstr>The Basic Incentive Problem</vt:lpstr>
      <vt:lpstr>The Basic Incentive Problem</vt:lpstr>
      <vt:lpstr>The Basic Incentive Problem</vt:lpstr>
      <vt:lpstr>PowerPoint Presentation</vt:lpstr>
      <vt:lpstr>The Basic Incentive Problem</vt:lpstr>
      <vt:lpstr>The Basic Incentive Problem</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592</cp:revision>
  <dcterms:created xsi:type="dcterms:W3CDTF">2015-02-25T21:48:00Z</dcterms:created>
  <dcterms:modified xsi:type="dcterms:W3CDTF">2020-10-31T04:02:32Z</dcterms:modified>
</cp:coreProperties>
</file>