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639" r:id="rId3"/>
    <p:sldId id="64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31/10/20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27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340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755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4660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1119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0997988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154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48897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3236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7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8326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2224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79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31/10/20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4160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0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6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10.2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Incentives from ownership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Incentives from Ownership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There is a ‘simple’ solution to the problem: sell Ian the benefits of his efforts. I</a:t>
                </a:r>
                <a:r>
                  <a:rPr lang="en-AU" dirty="0"/>
                  <a:t>f Ian owns the firm, he has an incentive to work hard (and balance benefits and costs).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In this case that would mean selling to Ian his output which is equal to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/>
                        </a:solidFill>
                        <a:latin typeface="Cambria Math"/>
                      </a:rPr>
                      <m:t>100</m:t>
                    </m:r>
                    <m:r>
                      <a:rPr lang="en-AU" i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for a price of $1500. Why this amount?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Ian’s problem then becomes: </a:t>
                </a:r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AU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/>
                            </a:rPr>
                            <m:t>.</m:t>
                          </m:r>
                        </m:e>
                      </m:d>
                      <m:r>
                        <a:rPr lang="en-AU" i="1">
                          <a:latin typeface="Cambria Math"/>
                        </a:rPr>
                        <m:t>=</m:t>
                      </m:r>
                      <m:r>
                        <a:rPr lang="en-AU" b="0" i="1" smtClean="0">
                          <a:latin typeface="Cambria Math"/>
                        </a:rPr>
                        <m:t>𝐼</m:t>
                      </m:r>
                      <m:r>
                        <a:rPr lang="en-AU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/>
                        </a:rPr>
                        <m:t>   </m:t>
                      </m:r>
                      <m:r>
                        <a:rPr lang="en-AU" b="0" i="1" smtClean="0">
                          <a:latin typeface="Cambria Math"/>
                        </a:rPr>
                        <m:t>𝑠</m:t>
                      </m:r>
                      <m:r>
                        <a:rPr lang="en-AU" b="0" i="1" smtClean="0">
                          <a:latin typeface="Cambria Math"/>
                        </a:rPr>
                        <m:t>.</m:t>
                      </m:r>
                      <m:r>
                        <a:rPr lang="en-AU" b="0" i="1" smtClean="0">
                          <a:latin typeface="Cambria Math"/>
                        </a:rPr>
                        <m:t>𝑡</m:t>
                      </m:r>
                      <m:r>
                        <a:rPr lang="en-AU" b="0" i="1" smtClean="0">
                          <a:latin typeface="Cambria Math"/>
                        </a:rPr>
                        <m:t>.  </m:t>
                      </m:r>
                      <m:r>
                        <a:rPr lang="en-AU" b="0" i="1" smtClean="0">
                          <a:latin typeface="Cambria Math"/>
                        </a:rPr>
                        <m:t>𝐼</m:t>
                      </m:r>
                      <m:r>
                        <a:rPr lang="en-AU" b="0" i="1" smtClean="0">
                          <a:latin typeface="Cambria Math"/>
                        </a:rPr>
                        <m:t>=100</m:t>
                      </m:r>
                      <m:r>
                        <a:rPr lang="en-AU" b="0" i="1" smtClean="0">
                          <a:latin typeface="Cambria Math"/>
                        </a:rPr>
                        <m:t>𝑒</m:t>
                      </m:r>
                      <m:r>
                        <a:rPr lang="en-AU" b="0" i="1" smtClean="0">
                          <a:latin typeface="Cambria Math"/>
                        </a:rPr>
                        <m:t>−1500</m:t>
                      </m:r>
                    </m:oMath>
                  </m:oMathPara>
                </a14:m>
                <a:b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.</m:t>
                        </m:r>
                      </m:e>
                    </m:d>
                    <m:r>
                      <a:rPr lang="en-AU" i="1">
                        <a:latin typeface="Cambria Math"/>
                      </a:rPr>
                      <m:t>=100</m:t>
                    </m:r>
                    <m:r>
                      <a:rPr lang="en-AU" i="1">
                        <a:latin typeface="Cambria Math"/>
                      </a:rPr>
                      <m:t>𝑒</m:t>
                    </m:r>
                    <m:r>
                      <a:rPr lang="en-AU" i="1">
                        <a:latin typeface="Cambria Math"/>
                      </a:rPr>
                      <m:t>−1500−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AU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AU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First Order Condition: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100−2</m:t>
                    </m:r>
                    <m:acc>
                      <m:accPr>
                        <m:chr m:val="̂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AU" i="1">
                        <a:latin typeface="Cambria Math"/>
                      </a:rPr>
                      <m:t>=0</m:t>
                    </m:r>
                  </m:oMath>
                </a14:m>
                <a:endParaRPr lang="en-AU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/>
                      </a:rPr>
                      <m:t>=50</m:t>
                    </m:r>
                  </m:oMath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7" t="-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8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Incentives from Ownership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In fact, this is what we see in the ‘real world’ all the time – many jobs are ‘sold’.</a:t>
            </a:r>
          </a:p>
          <a:p>
            <a:pPr>
              <a:buSzPct val="100000"/>
            </a:pPr>
            <a:r>
              <a:rPr lang="en-AU" dirty="0"/>
              <a:t>A majority of </a:t>
            </a:r>
            <a:r>
              <a:rPr lang="en-AU" sz="2100" dirty="0"/>
              <a:t>businesses</a:t>
            </a:r>
            <a:r>
              <a:rPr lang="en-AU" dirty="0"/>
              <a:t> (by number, not value) are owner operated </a:t>
            </a:r>
          </a:p>
          <a:p>
            <a:pPr>
              <a:buSzPct val="100000"/>
            </a:pPr>
            <a:r>
              <a:rPr lang="en-AU" dirty="0"/>
              <a:t>Franchisees effectively buy the right to a future stream of profits generated by his or her efforts. What incentives do such arrangements provide? At the same time, what constraints are imposed on the franchisees?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Of course there are limits from such an arrangement.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Wealth constraints: few managers (or individuals more generally) have the resources to buy their share of the firm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Risk aversion: typically, individuals are risk averse. Owners expose themselves to the inherent risks associated with the business environment. Employees avoid ( to some extent) the risk associated with risky environments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Team production: Output or the results from an individual’s efforts depend on not just the individuals own effort. Identifying the output from any one individual may be difficult or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260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76,28,Slide42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10271</TotalTime>
  <Words>329</Words>
  <Application>Microsoft Macintosh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Tw Cen MT</vt:lpstr>
      <vt:lpstr>Droplet</vt:lpstr>
      <vt:lpstr>Lecture 10.2 Incentives from ownership</vt:lpstr>
      <vt:lpstr>Incentives from Ownership</vt:lpstr>
      <vt:lpstr>Incentives from Ownership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593</cp:revision>
  <dcterms:created xsi:type="dcterms:W3CDTF">2015-02-25T21:48:00Z</dcterms:created>
  <dcterms:modified xsi:type="dcterms:W3CDTF">2020-10-31T04:04:00Z</dcterms:modified>
</cp:coreProperties>
</file>