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642" r:id="rId3"/>
    <p:sldId id="643" r:id="rId4"/>
    <p:sldId id="645" r:id="rId5"/>
  </p:sldIdLst>
  <p:sldSz cx="12192000" cy="6858000"/>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59" autoAdjust="0"/>
    <p:restoredTop sz="94728" autoAdjust="0"/>
  </p:normalViewPr>
  <p:slideViewPr>
    <p:cSldViewPr snapToGrid="0">
      <p:cViewPr varScale="1">
        <p:scale>
          <a:sx n="212" d="100"/>
          <a:sy n="212" d="100"/>
        </p:scale>
        <p:origin x="1672" y="184"/>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31/10/20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15827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814340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4877555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646606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13221119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209979888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0441547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248897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074232362"/>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074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8294963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82373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5883264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6222243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31/10/20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92779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31/10/20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3042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3941608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0570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1307629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a:solidFill>
                  <a:srgbClr val="002060"/>
                </a:solidFill>
                <a:effectLst>
                  <a:outerShdw blurRad="38100" dist="38100" dir="2700000" algn="tl">
                    <a:srgbClr val="000000">
                      <a:alpha val="43137"/>
                    </a:srgbClr>
                  </a:outerShdw>
                </a:effectLst>
              </a:rPr>
              <a:t>Lecture 10.3</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Optimal risk sharing</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Optimal Risk Sharing</a:t>
            </a:r>
            <a:endParaRPr lang="en-AU" i="1" dirty="0">
              <a:solidFill>
                <a:srgbClr val="00206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lnSpc>
                    <a:spcPct val="120000"/>
                  </a:lnSpc>
                  <a:buClr>
                    <a:srgbClr val="0070C0"/>
                  </a:buClr>
                  <a:buSzPct val="50000"/>
                  <a:buNone/>
                </a:pPr>
                <a:r>
                  <a:rPr lang="en-AU" dirty="0"/>
                  <a:t>Consider two risk averse individuals. Suppose they each face a risky but independent payment/ income stream.</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i="1" smtClean="0">
                          <a:latin typeface="Cambria Math"/>
                          <a:ea typeface="Cambria Math"/>
                        </a:rPr>
                        <m:t>𝛼</m:t>
                      </m:r>
                      <m:r>
                        <a:rPr lang="en-AU" b="0" i="1" smtClean="0">
                          <a:latin typeface="Cambria Math"/>
                          <a:ea typeface="Cambria Math"/>
                        </a:rPr>
                        <m:t>=0.5=</m:t>
                      </m:r>
                      <m:r>
                        <a:rPr lang="en-AU" b="0" i="1" smtClean="0">
                          <a:latin typeface="Cambria Math"/>
                          <a:ea typeface="Cambria Math"/>
                        </a:rPr>
                        <m:t>𝑝𝑟𝑜𝑏𝑎𝑏𝑖𝑙𝑖𝑡𝑦</m:t>
                      </m:r>
                      <m:r>
                        <a:rPr lang="en-AU" b="0" i="1" smtClean="0">
                          <a:latin typeface="Cambria Math"/>
                          <a:ea typeface="Cambria Math"/>
                        </a:rPr>
                        <m:t> </m:t>
                      </m:r>
                      <m:r>
                        <a:rPr lang="en-AU" b="0" i="1" smtClean="0">
                          <a:latin typeface="Cambria Math"/>
                          <a:ea typeface="Cambria Math"/>
                        </a:rPr>
                        <m:t>𝑜𝑓</m:t>
                      </m:r>
                      <m:r>
                        <a:rPr lang="en-AU" b="0" i="1" smtClean="0">
                          <a:latin typeface="Cambria Math"/>
                          <a:ea typeface="Cambria Math"/>
                        </a:rPr>
                        <m:t> </m:t>
                      </m:r>
                      <m:r>
                        <a:rPr lang="en-AU" b="0" i="1" smtClean="0">
                          <a:latin typeface="Cambria Math"/>
                          <a:ea typeface="Cambria Math"/>
                        </a:rPr>
                        <m:t>𝑟𝑒𝑐𝑒𝑖𝑣𝑖𝑛𝑔</m:t>
                      </m:r>
                      <m:r>
                        <a:rPr lang="en-AU" b="0" i="1" smtClean="0">
                          <a:latin typeface="Cambria Math"/>
                          <a:ea typeface="Cambria Math"/>
                        </a:rPr>
                        <m:t> $10,000</m:t>
                      </m:r>
                    </m:oMath>
                  </m:oMathPara>
                </a14:m>
                <a:endParaRPr lang="en-AU" b="0" dirty="0">
                  <a:ea typeface="Cambria Math"/>
                </a:endParaRPr>
              </a:p>
              <a:p>
                <a:pPr marL="361950" indent="-361950" algn="ctr">
                  <a:lnSpc>
                    <a:spcPct val="120000"/>
                  </a:lnSpc>
                  <a:buClr>
                    <a:srgbClr val="0070C0"/>
                  </a:buClr>
                  <a:buSzPct val="50000"/>
                  <a:buNone/>
                </a:pPr>
                <a:r>
                  <a:rPr lang="en-AU" dirty="0">
                    <a:ea typeface="Cambria Math"/>
                  </a:rPr>
                  <a:t>(</a:t>
                </a:r>
                <a14:m>
                  <m:oMath xmlns:m="http://schemas.openxmlformats.org/officeDocument/2006/math">
                    <m:r>
                      <a:rPr lang="en-AU" b="0" i="0" smtClean="0">
                        <a:latin typeface="Cambria Math"/>
                        <a:ea typeface="Cambria Math"/>
                      </a:rPr>
                      <m:t>1−</m:t>
                    </m:r>
                    <m:r>
                      <a:rPr lang="en-AU" i="1">
                        <a:latin typeface="Cambria Math"/>
                        <a:ea typeface="Cambria Math"/>
                      </a:rPr>
                      <m:t>𝛼</m:t>
                    </m:r>
                    <m:r>
                      <a:rPr lang="en-AU" b="0" i="1" smtClean="0">
                        <a:latin typeface="Cambria Math"/>
                        <a:ea typeface="Cambria Math"/>
                      </a:rPr>
                      <m:t>)</m:t>
                    </m:r>
                    <m:r>
                      <a:rPr lang="en-AU" i="1">
                        <a:latin typeface="Cambria Math"/>
                        <a:ea typeface="Cambria Math"/>
                      </a:rPr>
                      <m:t>=0.5=</m:t>
                    </m:r>
                    <m:r>
                      <a:rPr lang="en-AU" i="1">
                        <a:latin typeface="Cambria Math"/>
                        <a:ea typeface="Cambria Math"/>
                      </a:rPr>
                      <m:t>𝑝𝑟𝑜𝑏𝑎𝑏𝑖𝑙𝑖𝑡𝑦</m:t>
                    </m:r>
                    <m:r>
                      <a:rPr lang="en-AU" i="1">
                        <a:latin typeface="Cambria Math"/>
                        <a:ea typeface="Cambria Math"/>
                      </a:rPr>
                      <m:t> </m:t>
                    </m:r>
                    <m:r>
                      <a:rPr lang="en-AU" i="1">
                        <a:latin typeface="Cambria Math"/>
                        <a:ea typeface="Cambria Math"/>
                      </a:rPr>
                      <m:t>𝑜𝑓</m:t>
                    </m:r>
                    <m:r>
                      <a:rPr lang="en-AU" i="1">
                        <a:latin typeface="Cambria Math"/>
                        <a:ea typeface="Cambria Math"/>
                      </a:rPr>
                      <m:t> </m:t>
                    </m:r>
                    <m:r>
                      <a:rPr lang="en-AU" i="1">
                        <a:latin typeface="Cambria Math"/>
                        <a:ea typeface="Cambria Math"/>
                      </a:rPr>
                      <m:t>𝑟𝑒𝑐𝑒𝑖𝑣𝑖𝑛𝑔</m:t>
                    </m:r>
                    <m:r>
                      <a:rPr lang="en-AU" i="1">
                        <a:latin typeface="Cambria Math"/>
                        <a:ea typeface="Cambria Math"/>
                      </a:rPr>
                      <m:t> $0</m:t>
                    </m:r>
                  </m:oMath>
                </a14:m>
                <a:endParaRPr lang="en-AU" dirty="0">
                  <a:ea typeface="Cambria Math"/>
                </a:endParaRPr>
              </a:p>
              <a:p>
                <a:pPr marL="0" indent="0">
                  <a:lnSpc>
                    <a:spcPct val="120000"/>
                  </a:lnSpc>
                  <a:buClr>
                    <a:srgbClr val="0070C0"/>
                  </a:buClr>
                  <a:buSzPct val="50000"/>
                  <a:buNone/>
                </a:pPr>
                <a:r>
                  <a:rPr lang="en-AU" dirty="0"/>
                  <a:t>Now consider the probabilities and payoffs if the parties agree to split the payoff:</a:t>
                </a:r>
              </a:p>
              <a:p>
                <a:pPr marL="0" indent="266700">
                  <a:lnSpc>
                    <a:spcPct val="120000"/>
                  </a:lnSpc>
                  <a:buClr>
                    <a:srgbClr val="0070C0"/>
                  </a:buClr>
                  <a:buSzPct val="50000"/>
                  <a:buNone/>
                  <a:tabLst>
                    <a:tab pos="266700" algn="l"/>
                  </a:tabLst>
                </a:pPr>
                <a14:m>
                  <m:oMathPara xmlns:m="http://schemas.openxmlformats.org/officeDocument/2006/math">
                    <m:oMathParaPr>
                      <m:jc m:val="center"/>
                    </m:oMathParaPr>
                    <m:oMath xmlns:m="http://schemas.openxmlformats.org/officeDocument/2006/math">
                      <m:r>
                        <a:rPr lang="en-AU" b="0" i="1" smtClean="0">
                          <a:latin typeface="Cambria Math"/>
                          <a:ea typeface="Cambria Math"/>
                        </a:rPr>
                        <m:t>$0 </m:t>
                      </m:r>
                      <m:r>
                        <a:rPr lang="en-AU" b="0" i="1" smtClean="0">
                          <a:latin typeface="Cambria Math"/>
                          <a:ea typeface="Cambria Math"/>
                        </a:rPr>
                        <m:t>𝑤𝑖𝑡h</m:t>
                      </m:r>
                      <m:r>
                        <a:rPr lang="en-AU" b="0" i="1" smtClean="0">
                          <a:latin typeface="Cambria Math"/>
                          <a:ea typeface="Cambria Math"/>
                        </a:rPr>
                        <m:t> </m:t>
                      </m:r>
                      <m:r>
                        <a:rPr lang="en-AU" b="0" i="1" smtClean="0">
                          <a:latin typeface="Cambria Math"/>
                          <a:ea typeface="Cambria Math"/>
                        </a:rPr>
                        <m:t>𝑝𝑟𝑜𝑏𝑎𝑏𝑖𝑙𝑖𝑡𝑦</m:t>
                      </m:r>
                      <m:r>
                        <a:rPr lang="en-AU" b="0" i="1" smtClean="0">
                          <a:latin typeface="Cambria Math"/>
                          <a:ea typeface="Cambria Math"/>
                        </a:rPr>
                        <m:t> </m:t>
                      </m:r>
                      <m:r>
                        <a:rPr lang="en-AU" b="0" i="1" smtClean="0">
                          <a:latin typeface="Cambria Math"/>
                          <a:ea typeface="Cambria Math"/>
                        </a:rPr>
                        <m:t>𝑜𝑓</m:t>
                      </m:r>
                      <m:r>
                        <a:rPr lang="en-AU" b="0" i="1" smtClean="0">
                          <a:latin typeface="Cambria Math"/>
                          <a:ea typeface="Cambria Math"/>
                        </a:rPr>
                        <m:t> 0.25</m:t>
                      </m:r>
                    </m:oMath>
                  </m:oMathPara>
                </a14:m>
                <a:endParaRPr lang="en-AU" b="0" i="1" dirty="0">
                  <a:latin typeface="Cambria Math"/>
                  <a:ea typeface="Cambria Math"/>
                </a:endParaRPr>
              </a:p>
              <a:p>
                <a:pPr marL="0" indent="0" algn="ctr">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i="1">
                          <a:latin typeface="Cambria Math"/>
                          <a:ea typeface="Cambria Math"/>
                        </a:rPr>
                        <m:t>$</m:t>
                      </m:r>
                      <m:r>
                        <a:rPr lang="en-AU" b="0" i="1" smtClean="0">
                          <a:latin typeface="Cambria Math"/>
                          <a:ea typeface="Cambria Math"/>
                        </a:rPr>
                        <m:t>500</m:t>
                      </m:r>
                      <m:r>
                        <a:rPr lang="en-AU" i="1">
                          <a:latin typeface="Cambria Math"/>
                          <a:ea typeface="Cambria Math"/>
                        </a:rPr>
                        <m:t>0 </m:t>
                      </m:r>
                      <m:r>
                        <a:rPr lang="en-AU" i="1">
                          <a:latin typeface="Cambria Math"/>
                          <a:ea typeface="Cambria Math"/>
                        </a:rPr>
                        <m:t>𝑤𝑖𝑡h</m:t>
                      </m:r>
                      <m:r>
                        <a:rPr lang="en-AU" i="1">
                          <a:latin typeface="Cambria Math"/>
                          <a:ea typeface="Cambria Math"/>
                        </a:rPr>
                        <m:t> </m:t>
                      </m:r>
                      <m:r>
                        <a:rPr lang="en-AU" i="1">
                          <a:latin typeface="Cambria Math"/>
                          <a:ea typeface="Cambria Math"/>
                        </a:rPr>
                        <m:t>𝑝𝑟𝑜𝑏𝑎𝑏𝑖𝑙𝑖𝑡𝑦</m:t>
                      </m:r>
                      <m:r>
                        <a:rPr lang="en-AU" i="1">
                          <a:latin typeface="Cambria Math"/>
                          <a:ea typeface="Cambria Math"/>
                        </a:rPr>
                        <m:t> </m:t>
                      </m:r>
                      <m:r>
                        <a:rPr lang="en-AU" i="1">
                          <a:latin typeface="Cambria Math"/>
                          <a:ea typeface="Cambria Math"/>
                        </a:rPr>
                        <m:t>𝑜𝑓</m:t>
                      </m:r>
                      <m:r>
                        <a:rPr lang="en-AU" i="1">
                          <a:latin typeface="Cambria Math"/>
                          <a:ea typeface="Cambria Math"/>
                        </a:rPr>
                        <m:t> 0.5</m:t>
                      </m:r>
                    </m:oMath>
                  </m:oMathPara>
                </a14:m>
                <a:endParaRPr lang="en-AU" i="1" dirty="0">
                  <a:latin typeface="Cambria Math"/>
                  <a:ea typeface="Cambria Math"/>
                </a:endParaRP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i="1">
                          <a:latin typeface="Cambria Math"/>
                          <a:ea typeface="Cambria Math"/>
                        </a:rPr>
                        <m:t>$</m:t>
                      </m:r>
                      <m:r>
                        <a:rPr lang="en-AU" b="0" i="1" smtClean="0">
                          <a:latin typeface="Cambria Math"/>
                          <a:ea typeface="Cambria Math"/>
                        </a:rPr>
                        <m:t>1000</m:t>
                      </m:r>
                      <m:r>
                        <a:rPr lang="en-AU" i="1">
                          <a:latin typeface="Cambria Math"/>
                          <a:ea typeface="Cambria Math"/>
                        </a:rPr>
                        <m:t>0 </m:t>
                      </m:r>
                      <m:r>
                        <a:rPr lang="en-AU" i="1">
                          <a:latin typeface="Cambria Math"/>
                          <a:ea typeface="Cambria Math"/>
                        </a:rPr>
                        <m:t>𝑤𝑖𝑡h</m:t>
                      </m:r>
                      <m:r>
                        <a:rPr lang="en-AU" i="1">
                          <a:latin typeface="Cambria Math"/>
                          <a:ea typeface="Cambria Math"/>
                        </a:rPr>
                        <m:t> </m:t>
                      </m:r>
                      <m:r>
                        <a:rPr lang="en-AU" i="1">
                          <a:latin typeface="Cambria Math"/>
                          <a:ea typeface="Cambria Math"/>
                        </a:rPr>
                        <m:t>𝑝𝑟𝑜𝑏𝑎𝑏𝑖𝑙𝑖𝑡𝑦</m:t>
                      </m:r>
                      <m:r>
                        <a:rPr lang="en-AU" i="1">
                          <a:latin typeface="Cambria Math"/>
                          <a:ea typeface="Cambria Math"/>
                        </a:rPr>
                        <m:t> </m:t>
                      </m:r>
                      <m:r>
                        <a:rPr lang="en-AU" i="1">
                          <a:latin typeface="Cambria Math"/>
                          <a:ea typeface="Cambria Math"/>
                        </a:rPr>
                        <m:t>𝑜𝑓</m:t>
                      </m:r>
                      <m:r>
                        <a:rPr lang="en-AU" i="1">
                          <a:latin typeface="Cambria Math"/>
                          <a:ea typeface="Cambria Math"/>
                        </a:rPr>
                        <m:t> 0.25</m:t>
                      </m:r>
                    </m:oMath>
                  </m:oMathPara>
                </a14:m>
                <a:endParaRPr lang="en-AU" i="1" dirty="0">
                  <a:latin typeface="Cambria Math"/>
                  <a:ea typeface="Cambria Math"/>
                </a:endParaRPr>
              </a:p>
              <a:p>
                <a:pPr marL="0" indent="0">
                  <a:lnSpc>
                    <a:spcPct val="120000"/>
                  </a:lnSpc>
                  <a:buClr>
                    <a:srgbClr val="0070C0"/>
                  </a:buClr>
                  <a:buSzPct val="50000"/>
                  <a:buNone/>
                </a:pPr>
                <a:r>
                  <a:rPr lang="en-AU" dirty="0"/>
                  <a:t>In both cases the expected payoff is equal to $5,000.</a:t>
                </a:r>
              </a:p>
              <a:p>
                <a:pPr marL="0" indent="0">
                  <a:buClr>
                    <a:srgbClr val="0070C0"/>
                  </a:buClr>
                  <a:buSzPct val="50000"/>
                  <a:buNone/>
                </a:pPr>
                <a:endParaRPr lang="en-AU" i="1" dirty="0">
                  <a:solidFill>
                    <a:schemeClr val="bg2">
                      <a:lumMod val="50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12" t="-1107"/>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338536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Optimal Risk Sharing</a:t>
            </a:r>
            <a:endParaRPr lang="en-AU"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lnSpc>
                    <a:spcPct val="120000"/>
                  </a:lnSpc>
                  <a:buClr>
                    <a:srgbClr val="0070C0"/>
                  </a:buClr>
                  <a:buSzPct val="50000"/>
                  <a:buNone/>
                </a:pPr>
                <a:r>
                  <a:rPr lang="en-AU" dirty="0"/>
                  <a:t>Even though the expected payoff is equal to $5,000 in both cases, if the individuals are risk averse they are better off under the latter arrangement.</a:t>
                </a:r>
              </a:p>
              <a:p>
                <a:pPr marL="0" indent="0">
                  <a:lnSpc>
                    <a:spcPct val="120000"/>
                  </a:lnSpc>
                  <a:buClr>
                    <a:srgbClr val="0070C0"/>
                  </a:buClr>
                  <a:buSzPct val="50000"/>
                  <a:buNone/>
                </a:pPr>
                <a:r>
                  <a:rPr lang="en-AU" dirty="0"/>
                  <a:t>For one, the probability of receiving a low payment (i.e. a payment of zero) is halved.</a:t>
                </a:r>
              </a:p>
              <a:p>
                <a:pPr marL="0" indent="0">
                  <a:lnSpc>
                    <a:spcPct val="120000"/>
                  </a:lnSpc>
                  <a:buClr>
                    <a:srgbClr val="0070C0"/>
                  </a:buClr>
                  <a:buSzPct val="50000"/>
                  <a:buNone/>
                </a:pPr>
                <a:r>
                  <a:rPr lang="en-AU" dirty="0"/>
                  <a:t>Moreover the variability of the payoffs are reduced:</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i="1" smtClean="0">
                          <a:latin typeface="Cambria Math"/>
                          <a:ea typeface="Cambria Math"/>
                        </a:rPr>
                        <m:t>𝜎</m:t>
                      </m:r>
                      <m:r>
                        <a:rPr lang="en-AU" b="0" i="1" smtClean="0">
                          <a:latin typeface="Cambria Math"/>
                          <a:ea typeface="Cambria Math"/>
                        </a:rPr>
                        <m:t>= $3535</m:t>
                      </m:r>
                    </m:oMath>
                  </m:oMathPara>
                </a14:m>
                <a:endParaRPr lang="en-AU" b="0" dirty="0">
                  <a:ea typeface="Cambria Math"/>
                </a:endParaRP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AU" i="1">
                          <a:latin typeface="Cambria Math"/>
                          <a:ea typeface="Cambria Math"/>
                        </a:rPr>
                        <m:t>𝜎</m:t>
                      </m:r>
                      <m:r>
                        <a:rPr lang="en-AU" i="1">
                          <a:latin typeface="Cambria Math"/>
                          <a:ea typeface="Cambria Math"/>
                        </a:rPr>
                        <m:t>= $5000</m:t>
                      </m:r>
                    </m:oMath>
                  </m:oMathPara>
                </a14:m>
                <a:endParaRPr lang="en-AU" dirty="0">
                  <a:ea typeface="Cambria Math"/>
                </a:endParaRPr>
              </a:p>
              <a:p>
                <a:pPr marL="0" indent="0">
                  <a:buClr>
                    <a:srgbClr val="0070C0"/>
                  </a:buClr>
                  <a:buSzPct val="50000"/>
                  <a:buNone/>
                </a:pPr>
                <a:r>
                  <a:rPr lang="en-AU" dirty="0"/>
                  <a:t>We know that individuals generally avoid risky outcomes: e.g. insurance, buying into mutual finds or share portfolios.</a:t>
                </a:r>
              </a:p>
              <a:p>
                <a:pPr marL="0" indent="0">
                  <a:buClr>
                    <a:srgbClr val="0070C0"/>
                  </a:buClr>
                  <a:buSzPct val="50000"/>
                  <a:buNone/>
                </a:pPr>
                <a:r>
                  <a:rPr lang="en-AU" dirty="0"/>
                  <a:t>Moreover, there is an opportunity for a Pareto improving trade if those who are more risk tolerant can pay purchase the risky income stream for a fixed amount. Then the risk averse individual is better off (by being paid their certainty equivalent) and the risk lover is also better off by being compensated for taking on additional risk. </a:t>
                </a:r>
              </a:p>
              <a:p>
                <a:pPr marL="0" indent="0">
                  <a:buClr>
                    <a:srgbClr val="0070C0"/>
                  </a:buClr>
                  <a:buSzPct val="50000"/>
                  <a:buNone/>
                </a:pPr>
                <a:r>
                  <a:rPr lang="en-AU" dirty="0"/>
                  <a:t>For example, one individual (the risk neutral one) could purchase the risky income stream (with expected value of $5000) for $4500. If the certainty equivalent for the risk averse person is &lt;$4500, both parties are better off.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45"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254714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Effective Incentive Contracts</a:t>
            </a:r>
            <a:endParaRPr lang="en-AU" i="1" dirty="0">
              <a:solidFill>
                <a:srgbClr val="002060"/>
              </a:solidFill>
            </a:endParaRPr>
          </a:p>
        </p:txBody>
      </p:sp>
      <p:sp>
        <p:nvSpPr>
          <p:cNvPr id="3" name="Content Placeholder 2"/>
          <p:cNvSpPr>
            <a:spLocks noGrp="1"/>
          </p:cNvSpPr>
          <p:nvPr>
            <p:ph idx="1"/>
          </p:nvPr>
        </p:nvSpPr>
        <p:spPr/>
        <p:txBody>
          <a:bodyPr>
            <a:noAutofit/>
          </a:bodyPr>
          <a:lstStyle/>
          <a:p>
            <a:pPr marL="0" indent="0">
              <a:lnSpc>
                <a:spcPct val="120000"/>
              </a:lnSpc>
              <a:buClr>
                <a:srgbClr val="0070C0"/>
              </a:buClr>
              <a:buSzPct val="50000"/>
              <a:buNone/>
            </a:pPr>
            <a:r>
              <a:rPr lang="en-AU" sz="1600" dirty="0"/>
              <a:t>What will an effective incentive contract do? At least two things:</a:t>
            </a:r>
          </a:p>
          <a:p>
            <a:pPr>
              <a:buSzPct val="100000"/>
            </a:pPr>
            <a:r>
              <a:rPr lang="en-AU" sz="1600" dirty="0"/>
              <a:t>Provide incentives: that is it will motivate employees to put in greater effort.  Pay should be related to performance.</a:t>
            </a:r>
          </a:p>
          <a:p>
            <a:pPr>
              <a:buSzPct val="100000"/>
            </a:pPr>
            <a:r>
              <a:rPr lang="en-AU" sz="1600" dirty="0"/>
              <a:t>Share risk efficiently: This may require that employees are paid a fixed salary, or more likely that they will be compensated appropriately for the risk that they assume. </a:t>
            </a:r>
          </a:p>
          <a:p>
            <a:pPr marL="0" indent="0">
              <a:buClr>
                <a:srgbClr val="0070C0"/>
              </a:buClr>
              <a:buSzPct val="50000"/>
              <a:buNone/>
            </a:pPr>
            <a:r>
              <a:rPr lang="en-AU" sz="1600" dirty="0"/>
              <a:t>Clearly there is a </a:t>
            </a:r>
            <a:r>
              <a:rPr lang="en-AU" sz="1600" dirty="0" err="1"/>
              <a:t>tradeoff</a:t>
            </a:r>
            <a:r>
              <a:rPr lang="en-AU" sz="1600" dirty="0"/>
              <a:t> in achieving these two aims. When incentives are greater, so too will be the level of risk the employee is exposed to. Or in other words, by insuring the employee against risk, the incentive to perform is reduced </a:t>
            </a:r>
          </a:p>
          <a:p>
            <a:pPr marL="0" indent="0">
              <a:buClr>
                <a:srgbClr val="0070C0"/>
              </a:buClr>
              <a:buSzPct val="50000"/>
              <a:buNone/>
            </a:pPr>
            <a:r>
              <a:rPr lang="en-AU" sz="1600" dirty="0"/>
              <a:t>Essentially we have a moral hazard problem – when the employer ‘insures’ the employee against risk the incentive to perform is reduced.</a:t>
            </a:r>
          </a:p>
          <a:p>
            <a:pPr marL="0" indent="0">
              <a:buClr>
                <a:srgbClr val="0070C0"/>
              </a:buClr>
              <a:buSzPct val="50000"/>
              <a:buNone/>
            </a:pPr>
            <a:endParaRPr lang="en-AU" sz="16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17643833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676,28,Slide421"/>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10149</TotalTime>
  <Words>480</Words>
  <Application>Microsoft Macintosh PowerPoint</Application>
  <PresentationFormat>Widescreen</PresentationFormat>
  <Paragraphs>36</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Cambria Math</vt:lpstr>
      <vt:lpstr>Tw Cen MT</vt:lpstr>
      <vt:lpstr>Droplet</vt:lpstr>
      <vt:lpstr>Lecture 10.3 Optimal risk sharing</vt:lpstr>
      <vt:lpstr>Optimal Risk Sharing</vt:lpstr>
      <vt:lpstr>Optimal Risk Sharing</vt:lpstr>
      <vt:lpstr>Effective Incentive Contracts</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594</cp:revision>
  <dcterms:created xsi:type="dcterms:W3CDTF">2015-02-25T21:48:00Z</dcterms:created>
  <dcterms:modified xsi:type="dcterms:W3CDTF">2020-10-31T04:05:28Z</dcterms:modified>
</cp:coreProperties>
</file>