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646" r:id="rId3"/>
    <p:sldId id="647" r:id="rId4"/>
    <p:sldId id="648" r:id="rId5"/>
    <p:sldId id="649" r:id="rId6"/>
    <p:sldId id="650" r:id="rId7"/>
    <p:sldId id="675" r:id="rId8"/>
    <p:sldId id="676" r:id="rId9"/>
    <p:sldId id="651" r:id="rId10"/>
    <p:sldId id="573" r:id="rId11"/>
    <p:sldId id="653" r:id="rId12"/>
    <p:sldId id="654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6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31/10/20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4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27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4340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755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4660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21119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0997988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1547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48897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3236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74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496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7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8326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2224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79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31/10/20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4160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70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6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10.4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principal-agent model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Principal-Agent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Note the following implications of this model:</a:t>
                </a:r>
              </a:p>
              <a:p>
                <a:pPr>
                  <a:buSzPct val="100000"/>
                </a:pPr>
                <a:r>
                  <a:rPr lang="en-AU" sz="1800" dirty="0"/>
                  <a:t>A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AU" sz="18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1800" dirty="0"/>
                  <a:t> </a:t>
                </a:r>
                <a:r>
                  <a:rPr lang="en-AU" sz="1800" dirty="0">
                    <a:solidFill>
                      <a:schemeClr val="tx1"/>
                    </a:solidFill>
                  </a:rPr>
                  <a:t>doesn’t change incentives around effort. With a higher intercept the optimal choice of effort is unchanged. Why?</a:t>
                </a:r>
              </a:p>
              <a:p>
                <a:pPr>
                  <a:buSzPct val="100000"/>
                </a:pPr>
                <a:r>
                  <a:rPr lang="en-AU" sz="1800" dirty="0">
                    <a:solidFill>
                      <a:schemeClr val="tx1"/>
                    </a:solidFill>
                  </a:rPr>
                  <a:t>A change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AU" sz="1800" dirty="0">
                    <a:solidFill>
                      <a:schemeClr val="tx1"/>
                    </a:solidFill>
                  </a:rPr>
                  <a:t> changes the optimal effort level. With a higher slope the optimal choice of effort is increased. Why?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In both cases it reflects the fact that what is important is the marginal benefit and marginal cost of effort</a:t>
                </a:r>
                <a:r>
                  <a:rPr lang="en-AU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 </a:t>
                </a:r>
                <a:r>
                  <a:rPr lang="en-AU" sz="1800" dirty="0"/>
                  <a:t>What matters is how pay varies with effort.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Issues to consider:</a:t>
                </a:r>
              </a:p>
              <a:p>
                <a:pPr>
                  <a:buSzPct val="100000"/>
                </a:pPr>
                <a:r>
                  <a:rPr lang="en-AU" sz="1800" dirty="0"/>
                  <a:t>Recall our discussion at the very beginning of semester around the ’happy is productive’ model. What does that model say about the principal-agent framework we have just spelt out?</a:t>
                </a:r>
                <a:endParaRPr lang="en-AU" sz="18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>
                  <a:buSzPct val="100000"/>
                </a:pPr>
                <a:r>
                  <a:rPr lang="en-AU" sz="1800" dirty="0"/>
                  <a:t>How does the model we have just described relate to the efficiency wage model described last week? Here there is a direct cost of not working hard. Your pay is lower! What happened when you didn’t work hard in the efficiency wage model?</a:t>
                </a:r>
              </a:p>
              <a:p>
                <a:pPr marL="355600" indent="-355600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AU" sz="1800" dirty="0"/>
              </a:p>
              <a:p>
                <a:pPr marL="358775" indent="-3587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AU" sz="1800" dirty="0"/>
              </a:p>
              <a:p>
                <a:pPr marL="806450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AU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AU" sz="1800" dirty="0"/>
              </a:p>
              <a:p>
                <a:pPr marL="711200" indent="0"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AU" sz="1800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45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39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The Optimal Contract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What should a firm do? Recall that it will want to try and maximise profit.</a:t>
                </a:r>
              </a:p>
              <a:p>
                <a:pPr>
                  <a:buSzPct val="100000"/>
                </a:pPr>
                <a:r>
                  <a:rPr lang="en-AU" dirty="0"/>
                  <a:t>It needs to ensure that the reservation level of utility is met, otherwise the individual will not work for the firm. One way to do this is to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A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(the base pay) to ensure this is the case. Recall the idea of the efficiency wage – </a:t>
                </a: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the employee might want to avoid getting fired if this is sufficiently high and therefore it can actually help motivate effort</a:t>
                </a:r>
                <a:r>
                  <a:rPr lang="en-AU" dirty="0"/>
                  <a:t>.</a:t>
                </a:r>
              </a:p>
              <a:p>
                <a:pPr>
                  <a:buSzPct val="100000"/>
                </a:pPr>
                <a:r>
                  <a:rPr lang="en-AU" dirty="0"/>
                  <a:t>To induce effort, it will want to increase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AU" dirty="0"/>
                  <a:t> , but this comes at a cost to the firm. Why?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There are two reasons: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tx1"/>
                    </a:solidFill>
                  </a:rPr>
                  <a:t>First with greater reward for effort we would expect that Erica will work harder– this should lead to higher payments for the firm.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tx1"/>
                    </a:solidFill>
                  </a:rPr>
                  <a:t>Second, with higher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the risk that Erica is exposed to is increased. For a risk averse worker this will generally mean that Erica will need to be compensated more so that she is willing to bear the higher risk.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367" t="-738" b="-18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18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The Optimal Contract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What does all this mean? There are five factors that are important in deciding how closely to tie pay to performance: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tx1"/>
                    </a:solidFill>
                  </a:rPr>
                  <a:t>The relationship of output to the employees effort –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i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is high then in general you want to tie pay to performance.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tx1"/>
                    </a:solidFill>
                  </a:rPr>
                  <a:t>The employee’s risk aversion – when the employee is less risk averse, then in general you want to tie pay to performance.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tx1"/>
                    </a:solidFill>
                  </a:rPr>
                  <a:t>The level of risk that is beyond the control of the employee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AU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/>
                      <m:sup>
                        <m:r>
                          <a:rPr lang="en-AU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)– when this is low, then in general you want to tie pay to performance because output depends largely on effort.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tx1"/>
                    </a:solidFill>
                  </a:rPr>
                  <a:t>The response of the employee to increased incentives – if the cost of effort is high for example, Erica might not respond to higher incentives.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tx1"/>
                    </a:solidFill>
                  </a:rPr>
                  <a:t>Measurability of the employee’s output – the more costly it is to measure output, the less closely you want to tie pay to performance. 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45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23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Principal-Agent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The principal-agent model is a simple characterisation of the contracting process that illustrates the trade-offs between risk sharing and incentives. It provides insight into the design of compensation plans.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Consider the following (single-period) model. Assume that we have: 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Employer – a risk neutral principal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Employee – a risk averse agent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‘Erica’ is an employee who has output given by the following.</a:t>
                </a:r>
              </a:p>
              <a:p>
                <a:pPr marL="0" indent="0" algn="ctr">
                  <a:lnSpc>
                    <a:spcPct val="120000"/>
                  </a:lnSpc>
                  <a:spcAft>
                    <a:spcPts val="600"/>
                  </a:spcAft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en-AU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AU" dirty="0"/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~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AU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en-A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AU" dirty="0"/>
                  <a:t>is the value of the output (</a:t>
                </a:r>
                <a:r>
                  <a:rPr lang="en-AU" i="1" dirty="0"/>
                  <a:t>which is observable</a:t>
                </a:r>
                <a:r>
                  <a:rPr lang="en-AU" dirty="0"/>
                  <a:t>);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  <a:ea typeface="Cambria Math"/>
                      </a:rPr>
                      <m:t>𝑒</m:t>
                    </m:r>
                    <m:r>
                      <a:rPr lang="en-AU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AU" dirty="0"/>
                  <a:t>is effort;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AU" dirty="0"/>
                  <a:t> is her marginal productivity,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AU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AU" dirty="0"/>
                  <a:t> is some random effect.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7" t="-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62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Principal-Agent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Assume initially that effort (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AU" sz="1800" dirty="0"/>
                  <a:t>) can be observed. In that case we might expect a contract that specifies a level of effort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1800" i="1">
                            <a:latin typeface="Cambria Math"/>
                          </a:rPr>
                          <m:t>𝑒</m:t>
                        </m:r>
                        <m:r>
                          <a:rPr lang="en-AU" sz="1800" i="1">
                            <a:latin typeface="Cambria Math"/>
                          </a:rPr>
                          <m:t> </m:t>
                        </m:r>
                      </m:e>
                    </m:acc>
                  </m:oMath>
                </a14:m>
                <a:r>
                  <a:rPr lang="en-AU" sz="1800" dirty="0"/>
                  <a:t> for a fixed salary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𝑊</m:t>
                    </m:r>
                    <m:r>
                      <a:rPr lang="en-AU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AU" sz="180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That contract would deliver profit of: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AU" sz="1800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en-AU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AU" sz="1800" i="1">
                              <a:latin typeface="Cambria Math"/>
                              <a:ea typeface="Cambria Math"/>
                            </a:rPr>
                            <m:t>𝛼</m:t>
                          </m:r>
                          <m:acc>
                            <m:accPr>
                              <m:chr m:val="̂"/>
                              <m:ctrlPr>
                                <a:rPr lang="en-AU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AU" sz="1800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acc>
                          <m:r>
                            <a:rPr lang="en-AU" sz="18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AU" sz="180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AU" sz="1800" dirty="0"/>
                            <m:t> </m:t>
                          </m:r>
                        </m:e>
                      </m:d>
                      <m:r>
                        <a:rPr lang="en-AU" sz="18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/>
                        </a:rPr>
                        <m:t>𝑊</m:t>
                      </m:r>
                    </m:oMath>
                  </m:oMathPara>
                </a14:m>
                <a:endParaRPr lang="en-AU" sz="1800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/>
                  <a:t>But suppose neither </a:t>
                </a:r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/>
                        <a:ea typeface="Cambria Math"/>
                      </a:rPr>
                      <m:t>𝑒</m:t>
                    </m:r>
                  </m:oMath>
                </a14:m>
                <a:r>
                  <a:rPr lang="en-AU" sz="1800" dirty="0"/>
                  <a:t> nor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AU" sz="1800" dirty="0"/>
                  <a:t> is observable. What might be a problem with paying Erica a fixed salary?</a:t>
                </a:r>
              </a:p>
              <a:p>
                <a:pPr>
                  <a:buSzPct val="100000"/>
                </a:pPr>
                <a:r>
                  <a:rPr lang="en-AU" sz="1800" dirty="0">
                    <a:solidFill>
                      <a:schemeClr val="bg2">
                        <a:lumMod val="25000"/>
                      </a:schemeClr>
                    </a:solidFill>
                  </a:rPr>
                  <a:t>Erica will have an incentive to put in low effort</a:t>
                </a:r>
              </a:p>
              <a:p>
                <a:pPr>
                  <a:buSzPct val="100000"/>
                </a:pPr>
                <a:r>
                  <a:rPr lang="en-AU" sz="1800" dirty="0"/>
                  <a:t>Erica could blame the low output</a:t>
                </a:r>
                <a:r>
                  <a:rPr lang="en-AU" sz="1800" dirty="0">
                    <a:solidFill>
                      <a:schemeClr val="bg2">
                        <a:lumMod val="25000"/>
                      </a:schemeClr>
                    </a:solidFill>
                  </a:rPr>
                  <a:t> on bad luck (a low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AU" sz="1800" dirty="0">
                    <a:solidFill>
                      <a:schemeClr val="bg2">
                        <a:lumMod val="25000"/>
                      </a:schemeClr>
                    </a:solidFill>
                  </a:rPr>
                  <a:t>), rather than her low effort.</a:t>
                </a:r>
                <a:endParaRPr lang="en-AU" sz="1800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2" t="-369" r="-9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9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Principal-Agent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We could instead provide an incentive to Erica by basing her compensation on output.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Consider her effort problem if faced by a linear payment schedule: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𝐶𝑜𝑚𝑝𝑒𝑛𝑠𝑎𝑡𝑖𝑜𝑛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𝑄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AU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AU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AU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AU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A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 is a fixed wage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AU" dirty="0"/>
                  <a:t> is the proportion of output received.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This might represent a typical compensation scheme.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6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Principal-Agent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Consider if: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=1000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/>
                        </a:rPr>
                        <m:t>and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=0.2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=100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𝐶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</m:d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Then: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𝐶𝑜𝑚𝑝𝑒𝑛𝑠𝑎𝑡𝑖𝑜𝑛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AU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000+0.2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100</m:t>
                          </m:r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𝑒</m:t>
                          </m:r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+ </m:t>
                          </m:r>
                          <m:r>
                            <a:rPr lang="en-AU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m:rPr>
                              <m:nor/>
                            </m:rPr>
                            <a:rPr lang="en-AU" dirty="0"/>
                            <m:t> </m:t>
                          </m:r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/>
                          <a:ea typeface="Cambria Math"/>
                        </a:rPr>
                        <m:t>𝐶𝑜𝑚𝑝𝑒𝑛𝑠𝑎𝑡𝑖𝑜𝑛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=1000+20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𝑒</m:t>
                      </m:r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+0.2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𝜇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So in expectation: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/>
                          <a:ea typeface="Cambria Math"/>
                        </a:rPr>
                        <m:t>𝐶𝑜𝑚𝑝𝑒𝑛𝑠𝑎𝑡𝑖𝑜𝑛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=1000+20</m:t>
                      </m:r>
                      <m:r>
                        <a:rPr lang="en-AU" i="1">
                          <a:latin typeface="Cambria Math"/>
                          <a:ea typeface="Cambria Math"/>
                        </a:rPr>
                        <m:t>𝑒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Why does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AU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 ‘disappear’ when we take the expectation?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W</a:t>
                </a:r>
                <a:r>
                  <a:rPr lang="en-AU" dirty="0">
                    <a:solidFill>
                      <a:schemeClr val="tx1"/>
                    </a:solidFill>
                  </a:rPr>
                  <a:t>hat does the ‘solution’ look like in this case?</a:t>
                </a:r>
                <a:endParaRPr lang="en-AU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45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75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1731515" y="840612"/>
            <a:ext cx="0" cy="5005227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737582" y="5827574"/>
            <a:ext cx="9008667" cy="18265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9179" y="840612"/>
            <a:ext cx="2112146" cy="46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($)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84644" y="5631991"/>
            <a:ext cx="361217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02447" y="1186789"/>
            <a:ext cx="2245980" cy="73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2060"/>
                </a:solidFill>
              </a:rPr>
              <a:t>Compensation: $1000+$20e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10834" y="5827574"/>
            <a:ext cx="2229162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 (effort)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1737582" y="1558209"/>
            <a:ext cx="9008667" cy="183695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667500" y="2560018"/>
            <a:ext cx="0" cy="327668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2957" y="3210426"/>
            <a:ext cx="1144921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$1000</a:t>
            </a:r>
          </a:p>
        </p:txBody>
      </p:sp>
      <p:sp>
        <p:nvSpPr>
          <p:cNvPr id="6" name="Arc 5"/>
          <p:cNvSpPr/>
          <p:nvPr/>
        </p:nvSpPr>
        <p:spPr>
          <a:xfrm rot="5400000">
            <a:off x="-2983338" y="-8190801"/>
            <a:ext cx="10682491" cy="17390789"/>
          </a:xfrm>
          <a:prstGeom prst="arc">
            <a:avLst>
              <a:gd name="adj1" fmla="val 17317913"/>
              <a:gd name="adj2" fmla="val 339707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1786131" y="2597467"/>
            <a:ext cx="3881370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6980" y="2443372"/>
            <a:ext cx="1144913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$1200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4630" y="3571446"/>
            <a:ext cx="2245980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Cost of effort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DF195C-1224-4006-A557-3C3648E8E84E}"/>
              </a:ext>
            </a:extLst>
          </p:cNvPr>
          <p:cNvCxnSpPr>
            <a:cxnSpLocks/>
          </p:cNvCxnSpPr>
          <p:nvPr/>
        </p:nvCxnSpPr>
        <p:spPr>
          <a:xfrm flipV="1">
            <a:off x="3384581" y="4800054"/>
            <a:ext cx="5430374" cy="1083235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AB7334-0F6E-470B-827E-5331A35A393C}"/>
              </a:ext>
            </a:extLst>
          </p:cNvPr>
          <p:cNvSpPr txBox="1"/>
          <p:nvPr/>
        </p:nvSpPr>
        <p:spPr>
          <a:xfrm>
            <a:off x="5279989" y="5845839"/>
            <a:ext cx="1010347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e*=10</a:t>
            </a:r>
          </a:p>
        </p:txBody>
      </p:sp>
    </p:spTree>
    <p:extLst>
      <p:ext uri="{BB962C8B-B14F-4D97-AF65-F5344CB8AC3E}">
        <p14:creationId xmlns:p14="http://schemas.microsoft.com/office/powerpoint/2010/main" val="332467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1731515" y="840612"/>
            <a:ext cx="0" cy="5005227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737582" y="5827574"/>
            <a:ext cx="9008667" cy="18265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9179" y="840612"/>
            <a:ext cx="2112146" cy="46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($)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84644" y="5631991"/>
            <a:ext cx="361217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64854" y="2280688"/>
            <a:ext cx="2245980" cy="73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2060"/>
                </a:solidFill>
              </a:rPr>
              <a:t>Compensation: $1000+$20e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10834" y="5827574"/>
            <a:ext cx="2229162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 (effort)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1737582" y="1558209"/>
            <a:ext cx="9008667" cy="183695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667500" y="1307191"/>
            <a:ext cx="0" cy="4529516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6976" y="3205112"/>
            <a:ext cx="1144921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$1000</a:t>
            </a:r>
          </a:p>
        </p:txBody>
      </p:sp>
      <p:sp>
        <p:nvSpPr>
          <p:cNvPr id="6" name="Arc 5"/>
          <p:cNvSpPr/>
          <p:nvPr/>
        </p:nvSpPr>
        <p:spPr>
          <a:xfrm rot="5400000">
            <a:off x="-2983338" y="-8190801"/>
            <a:ext cx="10682491" cy="17390789"/>
          </a:xfrm>
          <a:prstGeom prst="arc">
            <a:avLst>
              <a:gd name="adj1" fmla="val 17317913"/>
              <a:gd name="adj2" fmla="val 339707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1786131" y="2597467"/>
            <a:ext cx="3881370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6984" y="2440348"/>
            <a:ext cx="1144913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$1200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4630" y="3571446"/>
            <a:ext cx="2245980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Cost of effort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DF195C-1224-4006-A557-3C3648E8E84E}"/>
              </a:ext>
            </a:extLst>
          </p:cNvPr>
          <p:cNvCxnSpPr>
            <a:cxnSpLocks/>
          </p:cNvCxnSpPr>
          <p:nvPr/>
        </p:nvCxnSpPr>
        <p:spPr>
          <a:xfrm flipV="1">
            <a:off x="3384581" y="4800054"/>
            <a:ext cx="5430374" cy="1083235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74F538-9C19-4678-8C0C-6CBA75995B27}"/>
              </a:ext>
            </a:extLst>
          </p:cNvPr>
          <p:cNvCxnSpPr>
            <a:cxnSpLocks/>
          </p:cNvCxnSpPr>
          <p:nvPr/>
        </p:nvCxnSpPr>
        <p:spPr>
          <a:xfrm flipV="1">
            <a:off x="1731515" y="229681"/>
            <a:ext cx="9008667" cy="183695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973B4B-A9D6-4B72-8487-235A47B12247}"/>
              </a:ext>
            </a:extLst>
          </p:cNvPr>
          <p:cNvSpPr txBox="1"/>
          <p:nvPr/>
        </p:nvSpPr>
        <p:spPr>
          <a:xfrm>
            <a:off x="5279989" y="5845839"/>
            <a:ext cx="1010347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e*=10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E4F32E-5B7B-4B79-90B7-93B8E882788A}"/>
              </a:ext>
            </a:extLst>
          </p:cNvPr>
          <p:cNvCxnSpPr/>
          <p:nvPr/>
        </p:nvCxnSpPr>
        <p:spPr>
          <a:xfrm flipV="1">
            <a:off x="8145517" y="756745"/>
            <a:ext cx="0" cy="1309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EFDAAE-001D-466B-9F09-6608A396EB18}"/>
              </a:ext>
            </a:extLst>
          </p:cNvPr>
          <p:cNvCxnSpPr>
            <a:cxnSpLocks/>
          </p:cNvCxnSpPr>
          <p:nvPr/>
        </p:nvCxnSpPr>
        <p:spPr>
          <a:xfrm flipV="1">
            <a:off x="1786131" y="1278418"/>
            <a:ext cx="3881370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D64704-607A-4649-9252-8EC31F15663B}"/>
              </a:ext>
            </a:extLst>
          </p:cNvPr>
          <p:cNvSpPr txBox="1"/>
          <p:nvPr/>
        </p:nvSpPr>
        <p:spPr>
          <a:xfrm>
            <a:off x="6568975" y="167287"/>
            <a:ext cx="2245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2060"/>
                </a:solidFill>
              </a:rPr>
              <a:t>Compensation: $1250+$20e</a:t>
            </a:r>
          </a:p>
        </p:txBody>
      </p:sp>
    </p:spTree>
    <p:extLst>
      <p:ext uri="{BB962C8B-B14F-4D97-AF65-F5344CB8AC3E}">
        <p14:creationId xmlns:p14="http://schemas.microsoft.com/office/powerpoint/2010/main" val="241152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cxnSpLocks/>
          </p:cNvCxnSpPr>
          <p:nvPr/>
        </p:nvCxnSpPr>
        <p:spPr>
          <a:xfrm flipH="1">
            <a:off x="1731515" y="840612"/>
            <a:ext cx="0" cy="5005227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737582" y="5827574"/>
            <a:ext cx="9008667" cy="18265"/>
          </a:xfrm>
          <a:prstGeom prst="line">
            <a:avLst/>
          </a:prstGeom>
          <a:ln w="19050" cmpd="sng">
            <a:solidFill>
              <a:schemeClr val="tx1"/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9179" y="840612"/>
            <a:ext cx="2112146" cy="46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($)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84644" y="5631991"/>
            <a:ext cx="361217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878075" y="2228092"/>
            <a:ext cx="2245980" cy="738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2060"/>
                </a:solidFill>
              </a:rPr>
              <a:t>Compensation: $1000+$20e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10834" y="5827574"/>
            <a:ext cx="2229162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 (effort)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1737582" y="1558209"/>
            <a:ext cx="9008667" cy="183695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5667500" y="2560018"/>
            <a:ext cx="0" cy="327668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6976" y="3192103"/>
            <a:ext cx="1144921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$1000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79989" y="5845839"/>
            <a:ext cx="1010347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e*=10</a:t>
            </a:r>
          </a:p>
        </p:txBody>
      </p:sp>
      <p:sp>
        <p:nvSpPr>
          <p:cNvPr id="6" name="Arc 5"/>
          <p:cNvSpPr/>
          <p:nvPr/>
        </p:nvSpPr>
        <p:spPr>
          <a:xfrm rot="5400000">
            <a:off x="-2983338" y="-8190801"/>
            <a:ext cx="10682491" cy="17390789"/>
          </a:xfrm>
          <a:prstGeom prst="arc">
            <a:avLst>
              <a:gd name="adj1" fmla="val 17317913"/>
              <a:gd name="adj2" fmla="val 339707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1786131" y="2597467"/>
            <a:ext cx="3881370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26976" y="2425049"/>
            <a:ext cx="1144913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$1200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94630" y="3571446"/>
            <a:ext cx="2245980" cy="42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Cost of effort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DF195C-1224-4006-A557-3C3648E8E84E}"/>
              </a:ext>
            </a:extLst>
          </p:cNvPr>
          <p:cNvCxnSpPr>
            <a:cxnSpLocks/>
          </p:cNvCxnSpPr>
          <p:nvPr/>
        </p:nvCxnSpPr>
        <p:spPr>
          <a:xfrm flipV="1">
            <a:off x="3384581" y="4800054"/>
            <a:ext cx="5430374" cy="1083235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B1C60D-B027-4487-9B36-A66EE1177BB8}"/>
              </a:ext>
            </a:extLst>
          </p:cNvPr>
          <p:cNvCxnSpPr>
            <a:cxnSpLocks/>
          </p:cNvCxnSpPr>
          <p:nvPr/>
        </p:nvCxnSpPr>
        <p:spPr>
          <a:xfrm flipV="1">
            <a:off x="1740715" y="262759"/>
            <a:ext cx="8713703" cy="3128146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5609D8-6FED-411E-982D-240943BA9A9A}"/>
              </a:ext>
            </a:extLst>
          </p:cNvPr>
          <p:cNvCxnSpPr>
            <a:cxnSpLocks/>
          </p:cNvCxnSpPr>
          <p:nvPr/>
        </p:nvCxnSpPr>
        <p:spPr>
          <a:xfrm flipV="1">
            <a:off x="4456926" y="4054369"/>
            <a:ext cx="5185070" cy="187961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D6A658-B7E6-4D14-8F82-4BB092571FB4}"/>
              </a:ext>
            </a:extLst>
          </p:cNvPr>
          <p:cNvSpPr txBox="1"/>
          <p:nvPr/>
        </p:nvSpPr>
        <p:spPr>
          <a:xfrm>
            <a:off x="6568975" y="417526"/>
            <a:ext cx="2245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2060"/>
                </a:solidFill>
              </a:rPr>
              <a:t>Compensation: $1000+$30e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DCB153-05E4-4119-BECC-BB4CB59B02ED}"/>
              </a:ext>
            </a:extLst>
          </p:cNvPr>
          <p:cNvCxnSpPr>
            <a:cxnSpLocks/>
          </p:cNvCxnSpPr>
          <p:nvPr/>
        </p:nvCxnSpPr>
        <p:spPr>
          <a:xfrm>
            <a:off x="7238797" y="1418897"/>
            <a:ext cx="0" cy="4426942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F82B58-B0B8-43BA-898A-3B4FA4286BB9}"/>
              </a:ext>
            </a:extLst>
          </p:cNvPr>
          <p:cNvCxnSpPr>
            <a:cxnSpLocks/>
          </p:cNvCxnSpPr>
          <p:nvPr/>
        </p:nvCxnSpPr>
        <p:spPr>
          <a:xfrm>
            <a:off x="1740715" y="1418897"/>
            <a:ext cx="5479959" cy="0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BCB598-1800-46BF-94A6-1218AD0301DF}"/>
              </a:ext>
            </a:extLst>
          </p:cNvPr>
          <p:cNvSpPr txBox="1"/>
          <p:nvPr/>
        </p:nvSpPr>
        <p:spPr>
          <a:xfrm>
            <a:off x="6907660" y="5845839"/>
            <a:ext cx="101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e*=15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995CB9-E47B-472E-823B-57EABA662513}"/>
              </a:ext>
            </a:extLst>
          </p:cNvPr>
          <p:cNvCxnSpPr>
            <a:cxnSpLocks/>
          </p:cNvCxnSpPr>
          <p:nvPr/>
        </p:nvCxnSpPr>
        <p:spPr>
          <a:xfrm flipH="1" flipV="1">
            <a:off x="9124055" y="840612"/>
            <a:ext cx="282703" cy="886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27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Principal-Agent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>
                    <a:solidFill>
                      <a:schemeClr val="tx1"/>
                    </a:solidFill>
                  </a:rPr>
                  <a:t>Note that an extra unit of effort always increases compensation by $20.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>
                    <a:solidFill>
                      <a:schemeClr val="tx1"/>
                    </a:solidFill>
                  </a:rPr>
                  <a:t>The random component or shock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180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m:rPr>
                            <m:nor/>
                          </m:rPr>
                          <a:rPr lang="en-AU" sz="18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d>
                    <m:r>
                      <a:rPr lang="en-AU" sz="1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AU" sz="1800" dirty="0">
                    <a:solidFill>
                      <a:schemeClr val="tx1"/>
                    </a:solidFill>
                  </a:rPr>
                  <a:t>affects the total level of payment, but not the marginal impact of effort.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>
                    <a:solidFill>
                      <a:schemeClr val="tx1"/>
                    </a:solidFill>
                  </a:rPr>
                  <a:t>This means that the employee (Erica) can effectively ignore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80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μ</m:t>
                    </m:r>
                    <m:r>
                      <a:rPr lang="en-AU" sz="18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AU" sz="1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>
                    <a:solidFill>
                      <a:schemeClr val="tx1"/>
                    </a:solidFill>
                  </a:rPr>
                  <a:t>In this case the optimal choice of effort is equal to 10, keeping in mind that the cost of effort equals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18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e</m:t>
                        </m:r>
                      </m:e>
                      <m:sup>
                        <m:r>
                          <a:rPr lang="en-AU" sz="1800" b="0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AU" sz="1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sz="1800" dirty="0">
                    <a:solidFill>
                      <a:schemeClr val="tx1"/>
                    </a:solidFill>
                  </a:rPr>
                  <a:t>Obviously, if the parameters change so too will the solution.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2" t="-3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1392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76,28,Slide421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10204</TotalTime>
  <Words>1115</Words>
  <Application>Microsoft Macintosh PowerPoint</Application>
  <PresentationFormat>Widescreen</PresentationFormat>
  <Paragraphs>121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Wingdings</vt:lpstr>
      <vt:lpstr>Droplet</vt:lpstr>
      <vt:lpstr>Lecture 10.4 The principal-agent model</vt:lpstr>
      <vt:lpstr>Principal-Agent Model</vt:lpstr>
      <vt:lpstr>Principal-Agent Model</vt:lpstr>
      <vt:lpstr>Principal-Agent Model</vt:lpstr>
      <vt:lpstr>Principal-Agent Model</vt:lpstr>
      <vt:lpstr>PowerPoint Presentation</vt:lpstr>
      <vt:lpstr>PowerPoint Presentation</vt:lpstr>
      <vt:lpstr>PowerPoint Presentation</vt:lpstr>
      <vt:lpstr>Principal-Agent Model</vt:lpstr>
      <vt:lpstr>Principal-Agent Model</vt:lpstr>
      <vt:lpstr>The Optimal Contract</vt:lpstr>
      <vt:lpstr>The Optimal Contract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596</cp:revision>
  <dcterms:created xsi:type="dcterms:W3CDTF">2015-02-25T21:48:00Z</dcterms:created>
  <dcterms:modified xsi:type="dcterms:W3CDTF">2020-10-31T04:06:47Z</dcterms:modified>
</cp:coreProperties>
</file>