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656" r:id="rId3"/>
    <p:sldId id="657" r:id="rId4"/>
  </p:sldIdLst>
  <p:sldSz cx="12192000" cy="6858000"/>
  <p:notesSz cx="6858000" cy="9144000"/>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10" autoAdjust="0"/>
    <p:restoredTop sz="94728" autoAdjust="0"/>
  </p:normalViewPr>
  <p:slideViewPr>
    <p:cSldViewPr snapToGrid="0">
      <p:cViewPr varScale="1">
        <p:scale>
          <a:sx n="212" d="100"/>
          <a:sy n="212" d="100"/>
        </p:scale>
        <p:origin x="1776" y="184"/>
      </p:cViewPr>
      <p:guideLst>
        <p:guide orient="horz" pos="2160"/>
        <p:guide pos="3840"/>
      </p:guideLst>
    </p:cSldViewPr>
  </p:slideViewPr>
  <p:notesTextViewPr>
    <p:cViewPr>
      <p:scale>
        <a:sx n="1" d="1"/>
        <a:sy n="1" d="1"/>
      </p:scale>
      <p:origin x="0" y="0"/>
    </p:cViewPr>
  </p:notesTextViewPr>
  <p:sorterViewPr>
    <p:cViewPr>
      <p:scale>
        <a:sx n="100" d="100"/>
        <a:sy n="100" d="100"/>
      </p:scale>
      <p:origin x="0" y="63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31/10/20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1300051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42B299CD-62D9-4299-BA5B-90FF26755AB5}" type="datetime1">
              <a:rPr lang="en-AU" smtClean="0"/>
              <a:t>31/10/20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4158271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28143400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74877555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646606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13221119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
        <p:nvSpPr>
          <p:cNvPr id="14" name="Footer Placeholder 1">
            <a:extLst>
              <a:ext uri="{FF2B5EF4-FFF2-40B4-BE49-F238E27FC236}">
                <a16:creationId xmlns:a16="http://schemas.microsoft.com/office/drawing/2014/main" id="{DD3EF5D4-5004-F847-984A-1C17689F2D21}"/>
              </a:ext>
            </a:extLst>
          </p:cNvPr>
          <p:cNvSpPr>
            <a:spLocks noGrp="1"/>
          </p:cNvSpPr>
          <p:nvPr>
            <p:ph type="ftr" sz="quarter" idx="11"/>
          </p:nvPr>
        </p:nvSpPr>
        <p:spPr>
          <a:xfrm>
            <a:off x="913774" y="5883275"/>
            <a:ext cx="6672887" cy="365125"/>
          </a:xfrm>
          <a:prstGeom prst="rect">
            <a:avLst/>
          </a:prstGeom>
        </p:spPr>
        <p:txBody>
          <a:bodyPr/>
          <a:lstStyle/>
          <a:p>
            <a:r>
              <a:rPr lang="en-AU" dirty="0"/>
              <a:t>Econ5026 Strategic Business Relationships, S2 2020</a:t>
            </a:r>
          </a:p>
        </p:txBody>
      </p:sp>
    </p:spTree>
    <p:extLst>
      <p:ext uri="{BB962C8B-B14F-4D97-AF65-F5344CB8AC3E}">
        <p14:creationId xmlns:p14="http://schemas.microsoft.com/office/powerpoint/2010/main" val="209979888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00441547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782488973"/>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074232362"/>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E139088-8FE6-4FCD-ABD3-BCB189F00056}" type="datetime1">
              <a:rPr lang="en-AU" smtClean="0"/>
              <a:t>31/10/20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78074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lIns="9000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78294963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32A84E0C-B099-4996-9F62-0EED3015E6DB}" type="datetime1">
              <a:rPr lang="en-AU" smtClean="0"/>
              <a:t>31/10/20</a:t>
            </a:fld>
            <a:endParaRPr lang="en-AU"/>
          </a:p>
        </p:txBody>
      </p:sp>
      <p:sp>
        <p:nvSpPr>
          <p:cNvPr id="5" name="Footer Placeholder 4"/>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82373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65883264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8" name="Footer Placeholder 7"/>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46222243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60565075-399A-4AAE-A449-ADE93D42FC61}" type="datetime1">
              <a:rPr lang="en-AU" smtClean="0"/>
              <a:t>31/10/20</a:t>
            </a:fld>
            <a:endParaRPr lang="en-AU"/>
          </a:p>
        </p:txBody>
      </p:sp>
      <p:sp>
        <p:nvSpPr>
          <p:cNvPr id="4" name="Footer Placeholder 3"/>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927792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678737" y="5883275"/>
            <a:ext cx="2743200" cy="365125"/>
          </a:xfrm>
          <a:prstGeom prst="rect">
            <a:avLst/>
          </a:prstGeom>
        </p:spPr>
        <p:txBody>
          <a:bodyPr/>
          <a:lstStyle/>
          <a:p>
            <a:fld id="{60371173-4CC9-492D-BCC1-34FD37CC3187}" type="datetime1">
              <a:rPr lang="en-AU" smtClean="0"/>
              <a:t>31/10/20</a:t>
            </a:fld>
            <a:endParaRPr lang="en-AU"/>
          </a:p>
        </p:txBody>
      </p:sp>
      <p:sp>
        <p:nvSpPr>
          <p:cNvPr id="3" name="Footer Placeholder 2"/>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93042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24947F3-E127-4B82-80E1-E71FAF778F53}" type="datetime1">
              <a:rPr lang="en-AU" smtClean="0"/>
              <a:t>31/10/20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93941608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E71E48CF-858C-4A31-A9F6-43C4AD660B6D}" type="datetime1">
              <a:rPr lang="en-AU" smtClean="0"/>
              <a:t>31/10/20</a:t>
            </a:fld>
            <a:endParaRPr lang="en-AU"/>
          </a:p>
        </p:txBody>
      </p:sp>
      <p:sp>
        <p:nvSpPr>
          <p:cNvPr id="6" name="Footer Placeholder 5"/>
          <p:cNvSpPr>
            <a:spLocks noGrp="1"/>
          </p:cNvSpPr>
          <p:nvPr>
            <p:ph type="ftr" sz="quarter" idx="11"/>
          </p:nvPr>
        </p:nvSpPr>
        <p:spPr>
          <a:xfrm>
            <a:off x="913774" y="5883275"/>
            <a:ext cx="6672887"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60570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AU" dirty="0"/>
              <a:t>Econ5026 Strategic Business Relationships, S2 2020</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13076296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none"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Lecture 10.5</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informativeness principle and Group incentive pay</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spTree>
    <p:extLst>
      <p:ext uri="{BB962C8B-B14F-4D97-AF65-F5344CB8AC3E}">
        <p14:creationId xmlns:p14="http://schemas.microsoft.com/office/powerpoint/2010/main" val="272500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solidFill>
                  <a:srgbClr val="002060"/>
                </a:solidFill>
              </a:rPr>
              <a:t>Informativeness</a:t>
            </a:r>
            <a:r>
              <a:rPr lang="en-AU" dirty="0">
                <a:solidFill>
                  <a:srgbClr val="002060"/>
                </a:solidFill>
              </a:rPr>
              <a:t> Principle</a:t>
            </a:r>
            <a:endParaRPr lang="en-AU" i="1" dirty="0">
              <a:solidFill>
                <a:srgbClr val="002060"/>
              </a:solidFill>
            </a:endParaRPr>
          </a:p>
        </p:txBody>
      </p:sp>
      <p:sp>
        <p:nvSpPr>
          <p:cNvPr id="3" name="Content Placeholder 2"/>
          <p:cNvSpPr>
            <a:spLocks noGrp="1"/>
          </p:cNvSpPr>
          <p:nvPr>
            <p:ph sz="quarter" idx="13"/>
          </p:nvPr>
        </p:nvSpPr>
        <p:spPr/>
        <p:txBody>
          <a:bodyPr>
            <a:noAutofit/>
          </a:bodyPr>
          <a:lstStyle/>
          <a:p>
            <a:pPr marL="0" indent="0">
              <a:buClr>
                <a:srgbClr val="0070C0"/>
              </a:buClr>
              <a:buSzPct val="50000"/>
              <a:buNone/>
            </a:pPr>
            <a:r>
              <a:rPr lang="en-AU" sz="1400" dirty="0"/>
              <a:t>The informativeness principle states that all signals that are informative about agent effort should be included in a contract.</a:t>
            </a:r>
          </a:p>
          <a:p>
            <a:pPr>
              <a:buSzPct val="100000"/>
            </a:pPr>
            <a:r>
              <a:rPr lang="en-AU" sz="1400" dirty="0"/>
              <a:t>In designing compensation contracts, theory suggests that it is productive to include all performance indicators that provide additional information about the employee’s effort assuming that such indicators can be included at low cost. Doing so reduces the cost of inefficient risk bearing and generally leads to a more efficient effort choice. </a:t>
            </a:r>
          </a:p>
          <a:p>
            <a:pPr marL="0" indent="0">
              <a:buClr>
                <a:srgbClr val="0070C0"/>
              </a:buClr>
              <a:buSzPct val="50000"/>
              <a:buNone/>
            </a:pPr>
            <a:r>
              <a:rPr lang="en-AU" sz="1400" dirty="0"/>
              <a:t>So far in this week’s lectures we have assumed that the only measure of the employees performance is output – this is clearly not the case.</a:t>
            </a:r>
          </a:p>
          <a:p>
            <a:pPr marL="0" indent="0">
              <a:buClr>
                <a:srgbClr val="0070C0"/>
              </a:buClr>
              <a:buSzPct val="50000"/>
              <a:buNone/>
            </a:pPr>
            <a:r>
              <a:rPr lang="en-AU" sz="1400" dirty="0"/>
              <a:t>For example, it may be useful to use information about the performance of co-workers, i.e. to include measures of relative performance.</a:t>
            </a:r>
          </a:p>
          <a:p>
            <a:pPr marL="0" indent="0">
              <a:buClr>
                <a:srgbClr val="0070C0"/>
              </a:buClr>
              <a:buSzPct val="50000"/>
              <a:buNone/>
            </a:pPr>
            <a:r>
              <a:rPr lang="en-AU" sz="1400" dirty="0"/>
              <a:t>What might have been the benefits of doing so in the case of DuPont? How might it have been implemented in the DuPont case?</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1487844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rgbClr val="002060"/>
                </a:solidFill>
              </a:rPr>
              <a:t>Group Incentive Pay</a:t>
            </a:r>
            <a:endParaRPr lang="en-AU" i="1" dirty="0">
              <a:solidFill>
                <a:srgbClr val="002060"/>
              </a:solidFill>
            </a:endParaRPr>
          </a:p>
        </p:txBody>
      </p:sp>
      <p:sp>
        <p:nvSpPr>
          <p:cNvPr id="3" name="Content Placeholder 2"/>
          <p:cNvSpPr>
            <a:spLocks noGrp="1"/>
          </p:cNvSpPr>
          <p:nvPr>
            <p:ph sz="quarter" idx="13"/>
          </p:nvPr>
        </p:nvSpPr>
        <p:spPr/>
        <p:txBody>
          <a:bodyPr>
            <a:normAutofit fontScale="55000" lnSpcReduction="20000"/>
          </a:bodyPr>
          <a:lstStyle/>
          <a:p>
            <a:pPr marL="0" indent="0">
              <a:buClr>
                <a:srgbClr val="0070C0"/>
              </a:buClr>
              <a:buSzPct val="50000"/>
              <a:buNone/>
            </a:pPr>
            <a:r>
              <a:rPr lang="en-AU" dirty="0"/>
              <a:t>Payoffs can be tied to performance of teams, business unit, firm .</a:t>
            </a:r>
          </a:p>
          <a:p>
            <a:pPr marL="0" indent="0">
              <a:buClr>
                <a:srgbClr val="0070C0"/>
              </a:buClr>
              <a:buSzPct val="50000"/>
              <a:buNone/>
            </a:pPr>
            <a:r>
              <a:rPr lang="en-AU" dirty="0"/>
              <a:t>Performance can be measured by stock prices, accounting earnings or business unit costs</a:t>
            </a:r>
          </a:p>
          <a:p>
            <a:pPr marL="0" indent="0">
              <a:buClr>
                <a:srgbClr val="0070C0"/>
              </a:buClr>
              <a:buSzPct val="50000"/>
              <a:buNone/>
            </a:pPr>
            <a:r>
              <a:rPr lang="en-AU" dirty="0"/>
              <a:t>Why use this approach?</a:t>
            </a:r>
          </a:p>
          <a:p>
            <a:pPr>
              <a:buSzPct val="100000"/>
            </a:pPr>
            <a:r>
              <a:rPr lang="en-AU" dirty="0"/>
              <a:t>Difficulty measuring individual performance</a:t>
            </a:r>
          </a:p>
          <a:p>
            <a:pPr>
              <a:buSzPct val="100000"/>
            </a:pPr>
            <a:r>
              <a:rPr lang="en-AU" dirty="0"/>
              <a:t>Group pay may encourage cooperation and teamwork</a:t>
            </a:r>
          </a:p>
          <a:p>
            <a:pPr>
              <a:buSzPct val="100000"/>
            </a:pPr>
            <a:r>
              <a:rPr lang="en-AU" dirty="0"/>
              <a:t>Performance monitoring can be encouraged among team members.</a:t>
            </a:r>
          </a:p>
          <a:p>
            <a:pPr>
              <a:buSzPct val="100000"/>
            </a:pPr>
            <a:r>
              <a:rPr lang="en-AU" dirty="0"/>
              <a:t>Retention valued workers and it may increase the amount of firm specific investment by employees if it discourages quits</a:t>
            </a:r>
          </a:p>
          <a:p>
            <a:pPr>
              <a:buSzPct val="100000"/>
            </a:pPr>
            <a:r>
              <a:rPr lang="en-AU" dirty="0"/>
              <a:t>Reduction in contracting costs by matching compensation with team performance – it may be the case that when an individual’s performance is correlated with the that of the team, this type of remuneration automatically adjusts and helps retain staff who may be faced with external offers.</a:t>
            </a:r>
          </a:p>
          <a:p>
            <a:pPr marL="0" indent="0">
              <a:buClr>
                <a:srgbClr val="0070C0"/>
              </a:buClr>
              <a:buSzPct val="50000"/>
              <a:buNone/>
            </a:pPr>
            <a:r>
              <a:rPr lang="en-AU" dirty="0"/>
              <a:t>What might be some of the difficulties associated with such an approach?</a:t>
            </a:r>
          </a:p>
          <a:p>
            <a:pPr>
              <a:buSzPct val="100000"/>
            </a:pPr>
            <a:r>
              <a:rPr lang="en-AU" dirty="0"/>
              <a:t>Free riding</a:t>
            </a:r>
          </a:p>
          <a:p>
            <a:pPr>
              <a:buSzPct val="100000"/>
            </a:pPr>
            <a:r>
              <a:rPr lang="en-AU" dirty="0"/>
              <a:t>Limited incentives – witness the experience of DuPont</a:t>
            </a:r>
          </a:p>
          <a:p>
            <a:pPr marL="714375" indent="-352425">
              <a:buClr>
                <a:srgbClr val="0070C0"/>
              </a:buClr>
              <a:buSzPct val="50000"/>
              <a:buFont typeface="Wingdings" panose="05000000000000000000" pitchFamily="2" charset="2"/>
              <a:buChar char="v"/>
            </a:pPr>
            <a:endParaRPr lang="en-AU" i="1" dirty="0">
              <a:solidFill>
                <a:schemeClr val="bg2">
                  <a:lumMod val="25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spTree>
    <p:extLst>
      <p:ext uri="{BB962C8B-B14F-4D97-AF65-F5344CB8AC3E}">
        <p14:creationId xmlns:p14="http://schemas.microsoft.com/office/powerpoint/2010/main" val="17850363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676,28,Slide421"/>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10166</TotalTime>
  <Words>337</Words>
  <Application>Microsoft Macintosh PowerPoint</Application>
  <PresentationFormat>Widescreen</PresentationFormat>
  <Paragraphs>27</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Tw Cen MT</vt:lpstr>
      <vt:lpstr>Wingdings</vt:lpstr>
      <vt:lpstr>Droplet</vt:lpstr>
      <vt:lpstr>Lecture 10.5 informativeness principle and Group incentive pay</vt:lpstr>
      <vt:lpstr>Informativeness Principle</vt:lpstr>
      <vt:lpstr>Group Incentive Pay</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Collins</cp:lastModifiedBy>
  <cp:revision>596</cp:revision>
  <dcterms:created xsi:type="dcterms:W3CDTF">2015-02-25T21:48:00Z</dcterms:created>
  <dcterms:modified xsi:type="dcterms:W3CDTF">2020-10-31T03:30:41Z</dcterms:modified>
</cp:coreProperties>
</file>