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665" r:id="rId3"/>
    <p:sldId id="666" r:id="rId4"/>
    <p:sldId id="667" r:id="rId5"/>
    <p:sldId id="660" r:id="rId6"/>
    <p:sldId id="662" r:id="rId7"/>
    <p:sldId id="618" r:id="rId8"/>
    <p:sldId id="670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6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31/10/20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27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340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755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4660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1119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0997988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154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48897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3236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7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8326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2224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79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31/10/20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4160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0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6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10.6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multitasking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Multitasking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Most jobs have more than one dimension – 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for example, research, teaching and administration.</a:t>
            </a:r>
            <a:r>
              <a:rPr lang="en-AU" dirty="0"/>
              <a:t>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McAfee gives the example of a convenience store that wants fresh bread delivered twice daily. The tasks required might include:</a:t>
            </a:r>
          </a:p>
          <a:p>
            <a:pPr>
              <a:buSzPct val="100000"/>
            </a:pPr>
            <a:r>
              <a:rPr lang="en-AU" dirty="0"/>
              <a:t>Planning the route</a:t>
            </a:r>
          </a:p>
          <a:p>
            <a:pPr>
              <a:buSzPct val="100000"/>
            </a:pPr>
            <a:r>
              <a:rPr lang="en-AU" dirty="0"/>
              <a:t>Driving the truck</a:t>
            </a:r>
          </a:p>
          <a:p>
            <a:pPr>
              <a:buSzPct val="100000"/>
            </a:pPr>
            <a:r>
              <a:rPr lang="en-AU" dirty="0"/>
              <a:t>Maintaining the truck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A firm might use an independent contractor to undertake the task, or they may use an employee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 err="1"/>
              <a:t>Q</a:t>
            </a:r>
            <a:r>
              <a:rPr lang="en-AU" baseline="30000" dirty="0" err="1"/>
              <a:t>n</a:t>
            </a:r>
            <a:r>
              <a:rPr lang="en-AU" dirty="0"/>
              <a:t>: What might be some of the implications of each approach?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68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Multitasking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Independent contractors: have authority where employees don’t such as choice of route; owns truck; usually has some incentive payment; looks after truck and chooses whether to carry other items.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Employees: company may set route; company owns truck; hourly wage; truck maintained by company and company chooses what can and cannot be carried.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Think about why these arrangements are in place and what incentives they create:</a:t>
            </a:r>
          </a:p>
          <a:p>
            <a:pPr>
              <a:buSzPct val="100000"/>
            </a:pPr>
            <a:r>
              <a:rPr lang="en-AU" dirty="0"/>
              <a:t>To look after truck</a:t>
            </a:r>
          </a:p>
          <a:p>
            <a:pPr>
              <a:buSzPct val="100000"/>
            </a:pPr>
            <a:r>
              <a:rPr lang="en-AU" dirty="0"/>
              <a:t>Choose an appropriate route</a:t>
            </a:r>
          </a:p>
          <a:p>
            <a:pPr>
              <a:buSzPct val="100000"/>
            </a:pPr>
            <a:r>
              <a:rPr lang="en-AU" dirty="0"/>
              <a:t>Incentives for side activities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Multitasking focuses on the challenge of designing an incentive compensation scheme when there are a myriad of potentially conflicting goals. 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Multitasking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Key issues to consider in multitasking:</a:t>
            </a:r>
          </a:p>
          <a:p>
            <a:pPr>
              <a:buSzPct val="100000"/>
            </a:pPr>
            <a:r>
              <a:rPr lang="en-AU" dirty="0"/>
              <a:t>Measurement errors: can performance/ activities or output be measured accurately? For example, can you measure if the truck driven carefully? If not, can you define incentives that encourage such behaviour?</a:t>
            </a:r>
          </a:p>
          <a:p>
            <a:pPr>
              <a:buSzPct val="100000"/>
            </a:pPr>
            <a:r>
              <a:rPr lang="en-AU" dirty="0"/>
              <a:t>Substitution across tasks: incentives for one task will tend to reduce performance on other tasks. Be careful of providing strong incentives on one dimension (such as delivery time for an employee) only.</a:t>
            </a:r>
          </a:p>
          <a:p>
            <a:pPr>
              <a:buSzPct val="100000"/>
            </a:pPr>
            <a:r>
              <a:rPr lang="en-AU" dirty="0"/>
              <a:t>Risk: if risk is increased, then employees or independent contractors need to be compensated.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These considerations also have important implications for the design of jobs. You want to bundle tasks that have similar characteristics for monitoring activities. 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29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Multitasking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Consider an employee who has two tasks: Assembly and quality check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The payment scheme provides for piece rates plus a bonus for quality. That is, both a quantity and quality component.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  <a:t>= </a:t>
                </a:r>
                <a:r>
                  <a:rPr lang="en-AU" dirty="0"/>
                  <a:t>hours per day allocated to assembly</a:t>
                </a:r>
                <a: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  <a:r>
                  <a:rPr lang="en-AU" dirty="0"/>
                  <a:t>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  <a:t>= </a:t>
                </a:r>
                <a:r>
                  <a:rPr lang="en-AU" dirty="0"/>
                  <a:t>hours per day allocated to quality assurance</a:t>
                </a:r>
                <a:r>
                  <a:rPr lang="en-AU" i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  <a:r>
                  <a:rPr lang="en-AU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/>
                              </a:rPr>
                              <m:t>10−</m:t>
                            </m:r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Aside: we are ignoring the potential problem of shirking.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Compensation is given by the following:</a:t>
                </a:r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</a:rPr>
                        <m:t>𝐶𝑜𝑚𝑝𝑒𝑛𝑠𝑎𝑡𝑖𝑜𝑛</m:t>
                      </m:r>
                      <m:r>
                        <a:rPr lang="en-A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AU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</a:rPr>
                        <m:t>𝐶𝑜𝑚𝑝𝑒𝑛𝑠𝑎𝑡𝑖𝑜𝑛</m:t>
                      </m:r>
                      <m:r>
                        <a:rPr lang="en-A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AU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</a:rPr>
                            <m:t>10−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So effectively what this is saying is that the employee is paid in response to how much s/he produces (the first term on the RHS) and also an amount that reflect the quality of what s/he produces (second term on RHS).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For the employee, they will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to maximise compensation</a:t>
                </a:r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69" b="-14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2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Multitasking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First Order Condition: 	     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This is effectively the marginal benefit from higher output set equal to the marginal benefit from higher quality.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In other words, allocate time so that the marginal benefit (in terms of payoff) are equated across tasks.</a:t>
                </a:r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Solution: 		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=9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pPr marL="355600" indent="-35560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So,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spend 9 hours on quantity and 1 hour on quality.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Getting balance of incentives right is important and non trivial.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Need to be careful to avoid a corner solution by, for example, 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b>
                        <m:r>
                          <a:rPr lang="en-AU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 too small.</a:t>
                </a:r>
                <a:endParaRPr lang="en-AU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7" t="-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34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6" y="5690802"/>
            <a:ext cx="4663009" cy="10723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0444" y="1385112"/>
            <a:ext cx="12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725221" y="5690802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99576" y="5538266"/>
            <a:ext cx="77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4618" y="4162425"/>
            <a:ext cx="4942607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0329882">
            <a:off x="4308844" y="-775671"/>
            <a:ext cx="6503542" cy="5578868"/>
          </a:xfrm>
          <a:prstGeom prst="arc">
            <a:avLst>
              <a:gd name="adj1" fmla="val 16851360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458461" y="4224803"/>
            <a:ext cx="1" cy="155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2416" y="3993148"/>
            <a:ext cx="42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α</a:t>
            </a:r>
            <a:r>
              <a:rPr lang="en-AU" sz="1600" baseline="-25000" dirty="0"/>
              <a:t>2</a:t>
            </a:r>
            <a:endParaRPr lang="en-US" sz="16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0194" y="5724256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56725" y="3998980"/>
                <a:ext cx="2154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00B050"/>
                    </a:solidFill>
                  </a:rPr>
                  <a:t>MB quality 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AU" sz="20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725" y="3998980"/>
                <a:ext cx="2154099" cy="400110"/>
              </a:xfrm>
              <a:prstGeom prst="rect">
                <a:avLst/>
              </a:prstGeom>
              <a:blipFill>
                <a:blip r:embed="rId3"/>
                <a:stretch>
                  <a:fillRect l="-2825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A46BC5-22A8-D349-979F-C8C947D5DCC5}"/>
                  </a:ext>
                </a:extLst>
              </p:cNvPr>
              <p:cNvSpPr txBox="1"/>
              <p:nvPr/>
            </p:nvSpPr>
            <p:spPr>
              <a:xfrm>
                <a:off x="3912843" y="2019953"/>
                <a:ext cx="2611781" cy="386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rgbClr val="7030A0"/>
                    </a:solidFill>
                  </a:rPr>
                  <a:t>MB quantity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sz="1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AU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AU" sz="1600" i="1">
                                <a:latin typeface="Cambria Math"/>
                              </a:rPr>
                              <m:t>−0.5</m:t>
                            </m:r>
                          </m:sup>
                        </m:sSubSup>
                      </m:e>
                    </m:d>
                  </m:oMath>
                </a14:m>
                <a:endParaRPr lang="en-US" sz="1600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A46BC5-22A8-D349-979F-C8C947D5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43" y="2019953"/>
                <a:ext cx="2611781" cy="386901"/>
              </a:xfrm>
              <a:prstGeom prst="rect">
                <a:avLst/>
              </a:prstGeom>
              <a:blipFill>
                <a:blip r:embed="rId4"/>
                <a:stretch>
                  <a:fillRect l="-1456"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4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6" y="5690802"/>
            <a:ext cx="4663009" cy="10723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0444" y="1385112"/>
            <a:ext cx="12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725221" y="5690802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912843" y="2019953"/>
                <a:ext cx="2611781" cy="386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rgbClr val="7030A0"/>
                    </a:solidFill>
                  </a:rPr>
                  <a:t>MB quantity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sz="1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AU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AU" sz="1600" i="1">
                                <a:latin typeface="Cambria Math"/>
                              </a:rPr>
                              <m:t>−0.5</m:t>
                            </m:r>
                          </m:sup>
                        </m:sSubSup>
                      </m:e>
                    </m:d>
                  </m:oMath>
                </a14:m>
                <a:endParaRPr lang="en-US" sz="16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43" y="2019953"/>
                <a:ext cx="2611781" cy="386901"/>
              </a:xfrm>
              <a:prstGeom prst="rect">
                <a:avLst/>
              </a:prstGeom>
              <a:blipFill rotWithShape="1">
                <a:blip r:embed="rId2"/>
                <a:stretch>
                  <a:fillRect l="-1402" b="-140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199576" y="5538266"/>
            <a:ext cx="77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256969" y="4829175"/>
            <a:ext cx="49426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0329882">
            <a:off x="4308844" y="-775671"/>
            <a:ext cx="6503542" cy="5578868"/>
          </a:xfrm>
          <a:prstGeom prst="arc">
            <a:avLst>
              <a:gd name="adj1" fmla="val 16851360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458461" y="4224803"/>
            <a:ext cx="1" cy="155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959" y="4659898"/>
            <a:ext cx="79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Low </a:t>
            </a:r>
            <a:r>
              <a:rPr lang="el-GR" sz="1600" dirty="0">
                <a:solidFill>
                  <a:srgbClr val="FF0000"/>
                </a:solidFill>
              </a:rPr>
              <a:t>α</a:t>
            </a:r>
            <a:r>
              <a:rPr lang="en-AU" sz="1600" baseline="-25000" dirty="0">
                <a:solidFill>
                  <a:srgbClr val="FF0000"/>
                </a:solidFill>
              </a:rPr>
              <a:t>2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0194" y="5724256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199576" y="4659898"/>
                <a:ext cx="215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MB quality  i.e. low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AU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76" y="4659898"/>
                <a:ext cx="2154099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416" t="-5357" b="-2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334618" y="4162425"/>
            <a:ext cx="4942607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18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76,28,Slide42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10176</TotalTime>
  <Words>682</Words>
  <Application>Microsoft Macintosh PowerPoint</Application>
  <PresentationFormat>Widescreen</PresentationFormat>
  <Paragraphs>77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Tw Cen MT</vt:lpstr>
      <vt:lpstr>Wingdings</vt:lpstr>
      <vt:lpstr>Droplet</vt:lpstr>
      <vt:lpstr>Lecture 10.6 multitasking</vt:lpstr>
      <vt:lpstr>Multitasking</vt:lpstr>
      <vt:lpstr>Multitasking</vt:lpstr>
      <vt:lpstr>Multitasking</vt:lpstr>
      <vt:lpstr>Multitasking</vt:lpstr>
      <vt:lpstr>Multitasking</vt:lpstr>
      <vt:lpstr>PowerPoint Presentation</vt:lpstr>
      <vt:lpstr>PowerPoint Presentation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597</cp:revision>
  <dcterms:created xsi:type="dcterms:W3CDTF">2015-02-25T21:48:00Z</dcterms:created>
  <dcterms:modified xsi:type="dcterms:W3CDTF">2020-10-31T03:50:09Z</dcterms:modified>
</cp:coreProperties>
</file>