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95" r:id="rId3"/>
    <p:sldId id="672" r:id="rId4"/>
    <p:sldId id="257" r:id="rId5"/>
    <p:sldId id="720" r:id="rId6"/>
  </p:sldIdLst>
  <p:sldSz cx="12192000" cy="6858000"/>
  <p:notesSz cx="6858000" cy="91440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1F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31" autoAdjust="0"/>
    <p:restoredTop sz="94728" autoAdjust="0"/>
  </p:normalViewPr>
  <p:slideViewPr>
    <p:cSldViewPr snapToGrid="0">
      <p:cViewPr varScale="1">
        <p:scale>
          <a:sx n="212" d="100"/>
          <a:sy n="212" d="100"/>
        </p:scale>
        <p:origin x="1744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38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B3379F-937F-4919-83C5-972AB0B9385E}" type="datetimeFigureOut">
              <a:rPr lang="en-AU" smtClean="0"/>
              <a:t>5/11/20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434B9F-80A5-4BFE-AF17-36279E5702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2766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5023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50237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49514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9421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42B299CD-62D9-4299-BA5B-90FF26755AB5}" type="datetime1">
              <a:rPr lang="en-AU" smtClean="0"/>
              <a:t>5/11/20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8131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5/11/20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09789632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5/11/20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04200792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5/11/20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5648433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5/11/20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7032804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5/11/20</a:t>
            </a:fld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  <p:sp>
        <p:nvSpPr>
          <p:cNvPr id="14" name="Footer Placeholder 1">
            <a:extLst>
              <a:ext uri="{FF2B5EF4-FFF2-40B4-BE49-F238E27FC236}">
                <a16:creationId xmlns:a16="http://schemas.microsoft.com/office/drawing/2014/main" id="{DD3EF5D4-5004-F847-984A-1C17689F2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</p:spTree>
    <p:extLst>
      <p:ext uri="{BB962C8B-B14F-4D97-AF65-F5344CB8AC3E}">
        <p14:creationId xmlns:p14="http://schemas.microsoft.com/office/powerpoint/2010/main" val="105590818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5/11/20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1041903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5/11/20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55333005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5/11/20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4121540"/>
      </p:ext>
    </p:extLst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2E139088-8FE6-4FCD-ABD3-BCB189F00056}" type="datetime1">
              <a:rPr lang="en-AU" smtClean="0"/>
              <a:t>5/11/20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79935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 lIns="9000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5/11/20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93064208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32A84E0C-B099-4996-9F62-0EED3015E6DB}" type="datetime1">
              <a:rPr lang="en-AU" smtClean="0"/>
              <a:t>5/11/20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9375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5/11/20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324266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5/11/20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39901314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60565075-399A-4AAE-A449-ADE93D42FC61}" type="datetime1">
              <a:rPr lang="en-AU" smtClean="0"/>
              <a:t>5/11/20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1199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60371173-4CC9-492D-BCC1-34FD37CC3187}" type="datetime1">
              <a:rPr lang="en-AU" smtClean="0"/>
              <a:t>5/11/20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6498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5/11/20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00742949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E71E48CF-858C-4A31-A9F6-43C4AD660B6D}" type="datetime1">
              <a:rPr lang="en-AU" smtClean="0"/>
              <a:t>5/11/20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76698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0315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8141" y="638269"/>
            <a:ext cx="9144000" cy="361897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Lecture 11.0</a:t>
            </a:r>
            <a:b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Performance Evaluation</a:t>
            </a:r>
            <a:endParaRPr lang="en-AU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500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AU" dirty="0"/>
              <a:t>Performance Evaluation  at Lincoln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AU" dirty="0"/>
              <a:t>Lincoln Electric Company was a successful company with a highly developed performance evaluation regime tied to remuneration.</a:t>
            </a:r>
          </a:p>
          <a:p>
            <a:pPr marL="0" indent="0">
              <a:buNone/>
            </a:pPr>
            <a:r>
              <a:rPr lang="en-AU" dirty="0"/>
              <a:t>There were two components to the employee incentive scheme:</a:t>
            </a:r>
          </a:p>
          <a:p>
            <a:r>
              <a:rPr lang="en-AU" dirty="0"/>
              <a:t>For production, employee wages were based on piece rates</a:t>
            </a:r>
          </a:p>
          <a:p>
            <a:r>
              <a:rPr lang="en-AU" dirty="0"/>
              <a:t>Year end bonus that was up to 100% of regular compensation</a:t>
            </a:r>
          </a:p>
          <a:p>
            <a:pPr marL="0" indent="0">
              <a:buNone/>
            </a:pPr>
            <a:r>
              <a:rPr lang="en-AU" dirty="0"/>
              <a:t>Performance Evaluation System</a:t>
            </a:r>
          </a:p>
          <a:p>
            <a:r>
              <a:rPr lang="en-AU" dirty="0"/>
              <a:t>The piece rate system: Note that this could be subject to manipulation, but there were well developed rules about how it was to operate</a:t>
            </a:r>
          </a:p>
          <a:p>
            <a:r>
              <a:rPr lang="en-AU" dirty="0"/>
              <a:t>Merit rating: Reflected the employees dependability, quality of output, ideas and cooperation etc as assessed by immediate supervisor.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</p:spPr>
        <p:txBody>
          <a:bodyPr/>
          <a:lstStyle/>
          <a:p>
            <a:r>
              <a:rPr lang="en-AU"/>
              <a:t>Econ5026 Strategic Business Relationships, S2 2020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514011" y="5883275"/>
            <a:ext cx="764215" cy="365125"/>
          </a:xfrm>
        </p:spPr>
        <p:txBody>
          <a:bodyPr/>
          <a:lstStyle/>
          <a:p>
            <a:fld id="{74D345F4-C147-47F7-8B61-3EFBC2119803}" type="slidenum">
              <a:rPr lang="en-AU" smtClean="0"/>
              <a:pPr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00617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AU" dirty="0"/>
              <a:t>Performance Evaluation  at Lincoln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AU" dirty="0"/>
              <a:t>As noted Lincoln had operated successfully for many years. </a:t>
            </a:r>
          </a:p>
          <a:p>
            <a:pPr marL="0" indent="0">
              <a:buNone/>
            </a:pPr>
            <a:r>
              <a:rPr lang="en-AU" dirty="0"/>
              <a:t>There were a number of features of how it operated that made it successful: </a:t>
            </a:r>
          </a:p>
          <a:p>
            <a:r>
              <a:rPr lang="en-AU" dirty="0"/>
              <a:t>Evaluation systems were linked with the reward system – that is, the output from the performance evaluation system (pieces produced) were used in the reward system.</a:t>
            </a:r>
          </a:p>
          <a:p>
            <a:r>
              <a:rPr lang="en-AU" dirty="0"/>
              <a:t>Performance evaluation used both objective (units produced) and subjective (dependability and reliability) measures of performance.</a:t>
            </a:r>
          </a:p>
          <a:p>
            <a:pPr marL="0" indent="0">
              <a:buNone/>
            </a:pPr>
            <a:r>
              <a:rPr lang="en-AU" dirty="0"/>
              <a:t>Negative aspects:</a:t>
            </a:r>
          </a:p>
          <a:p>
            <a:r>
              <a:rPr lang="en-AU" dirty="0"/>
              <a:t>Failure to recognise how the three components of the firms organisational architecture (the decision rights system; its reward system and performance evaluation system) were closely linked led to large losses in new markets.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</p:spPr>
        <p:txBody>
          <a:bodyPr/>
          <a:lstStyle/>
          <a:p>
            <a:r>
              <a:rPr lang="en-AU"/>
              <a:t>Econ5026 Strategic Business Relationships, S2 2020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514011" y="5883275"/>
            <a:ext cx="764215" cy="365125"/>
          </a:xfrm>
        </p:spPr>
        <p:txBody>
          <a:bodyPr/>
          <a:lstStyle/>
          <a:p>
            <a:fld id="{74D345F4-C147-47F7-8B61-3EFBC2119803}" type="slidenum">
              <a:rPr lang="en-AU" smtClean="0"/>
              <a:pPr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28174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Outline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75" y="2367093"/>
            <a:ext cx="10364452" cy="3424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11.0 Performance evaluation</a:t>
            </a:r>
          </a:p>
          <a:p>
            <a:pPr marL="0" indent="0">
              <a:buNone/>
            </a:pPr>
            <a:r>
              <a:rPr lang="en-AU" dirty="0"/>
              <a:t>11.1 Individual performance evaluation</a:t>
            </a:r>
          </a:p>
          <a:p>
            <a:pPr marL="0" indent="0">
              <a:buNone/>
            </a:pPr>
            <a:r>
              <a:rPr lang="en-AU" dirty="0"/>
              <a:t>11.2 Relative performance evaluation</a:t>
            </a:r>
          </a:p>
          <a:p>
            <a:pPr marL="0" indent="0">
              <a:buNone/>
            </a:pPr>
            <a:r>
              <a:rPr lang="en-AU" dirty="0"/>
              <a:t>11.3 Subjective performance evaluation</a:t>
            </a:r>
          </a:p>
          <a:p>
            <a:pPr marL="0" indent="0">
              <a:buNone/>
            </a:pPr>
            <a:r>
              <a:rPr lang="en-AU" dirty="0"/>
              <a:t>11.4 Team performance evaluation</a:t>
            </a:r>
          </a:p>
          <a:p>
            <a:pPr marL="0" indent="0">
              <a:buNone/>
            </a:pPr>
            <a:r>
              <a:rPr lang="en-AU" dirty="0"/>
              <a:t>11.5 Divisional performance evaluation</a:t>
            </a:r>
          </a:p>
          <a:p>
            <a:pPr marL="0" indent="0">
              <a:buNone/>
            </a:pPr>
            <a:r>
              <a:rPr lang="en-AU"/>
              <a:t>11.6 </a:t>
            </a:r>
            <a:r>
              <a:rPr lang="en-AU" dirty="0"/>
              <a:t>Transfer pricing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lvl="0" indent="0">
              <a:buNone/>
            </a:pPr>
            <a:endParaRPr lang="en-AU" dirty="0">
              <a:sym typeface="Helvetica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</p:spPr>
        <p:txBody>
          <a:bodyPr/>
          <a:lstStyle/>
          <a:p>
            <a:r>
              <a:rPr lang="en-AU"/>
              <a:t>Econ5026 Strategic Business Relationships, S2 2020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514011" y="5883275"/>
            <a:ext cx="764215" cy="365125"/>
          </a:xfrm>
        </p:spPr>
        <p:txBody>
          <a:bodyPr/>
          <a:lstStyle/>
          <a:p>
            <a:fld id="{74D345F4-C147-47F7-8B61-3EFBC2119803}" type="slidenum">
              <a:rPr lang="en-AU" smtClean="0"/>
              <a:pPr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79456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dirty="0"/>
              <a:t>Reading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75" y="2367093"/>
            <a:ext cx="10364452" cy="3424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Chapter 16, “Individual Performance Evaluation” in  </a:t>
            </a:r>
            <a:r>
              <a:rPr lang="en-AU" dirty="0" err="1"/>
              <a:t>Brickley</a:t>
            </a:r>
            <a:r>
              <a:rPr lang="en-AU" dirty="0"/>
              <a:t>, Smith and Zimmerman (2006) </a:t>
            </a:r>
            <a:r>
              <a:rPr lang="en-AU" i="1" dirty="0"/>
              <a:t>Managerial Economics and Organizational Architecture </a:t>
            </a:r>
            <a:r>
              <a:rPr lang="en-AU" dirty="0"/>
              <a:t>(4th ed) (ignore pp. 525-27) </a:t>
            </a:r>
          </a:p>
          <a:p>
            <a:pPr marL="0" indent="0">
              <a:buNone/>
            </a:pPr>
            <a:r>
              <a:rPr lang="en-AU" dirty="0"/>
              <a:t>Chapter 17, “Divisional Performance Evaluation” in  </a:t>
            </a:r>
            <a:r>
              <a:rPr lang="en-AU" dirty="0" err="1"/>
              <a:t>Brickley</a:t>
            </a:r>
            <a:r>
              <a:rPr lang="en-AU" dirty="0"/>
              <a:t>, Smith and Zimmerman (2006) </a:t>
            </a:r>
            <a:r>
              <a:rPr lang="en-AU" i="1" dirty="0"/>
              <a:t>Managerial Economics and Organizational Architecture </a:t>
            </a:r>
            <a:r>
              <a:rPr lang="en-AU" dirty="0"/>
              <a:t>(4th ed) (ignore pp. 560-64)</a:t>
            </a:r>
          </a:p>
          <a:p>
            <a:endParaRPr lang="en-AU" dirty="0"/>
          </a:p>
          <a:p>
            <a:pPr lvl="0"/>
            <a:endParaRPr lang="en-AU" dirty="0">
              <a:sym typeface="Helvetica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</p:spPr>
        <p:txBody>
          <a:bodyPr/>
          <a:lstStyle/>
          <a:p>
            <a:r>
              <a:rPr lang="en-AU"/>
              <a:t>Econ5026 Strategic Business Relationships, S2 2020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514011" y="5883275"/>
            <a:ext cx="764215" cy="365125"/>
          </a:xfrm>
        </p:spPr>
        <p:txBody>
          <a:bodyPr/>
          <a:lstStyle/>
          <a:p>
            <a:fld id="{74D345F4-C147-47F7-8B61-3EFBC2119803}" type="slidenum">
              <a:rPr lang="en-AU" smtClean="0"/>
              <a:pPr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0264552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STSLIDEVIEWED" val="257,2,Outline"/>
</p:tagLst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14626</TotalTime>
  <Words>365</Words>
  <Application>Microsoft Macintosh PowerPoint</Application>
  <PresentationFormat>Widescreen</PresentationFormat>
  <Paragraphs>54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Tw Cen MT</vt:lpstr>
      <vt:lpstr>Droplet</vt:lpstr>
      <vt:lpstr>Lecture 11.0 Performance Evaluation</vt:lpstr>
      <vt:lpstr>Performance Evaluation  at Lincoln</vt:lpstr>
      <vt:lpstr>Performance Evaluation  at Lincoln</vt:lpstr>
      <vt:lpstr>Outline</vt:lpstr>
      <vt:lpstr>Reading</vt:lpstr>
    </vt:vector>
  </TitlesOfParts>
  <Company>University of Sydney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Econ1040  Principles of Economics</dc:title>
  <dc:creator>Stephen Whelan</dc:creator>
  <cp:lastModifiedBy>Jason Collins</cp:lastModifiedBy>
  <cp:revision>639</cp:revision>
  <dcterms:created xsi:type="dcterms:W3CDTF">2015-02-25T21:48:00Z</dcterms:created>
  <dcterms:modified xsi:type="dcterms:W3CDTF">2020-11-05T09:43:26Z</dcterms:modified>
</cp:coreProperties>
</file>