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21" r:id="rId2"/>
    <p:sldId id="673" r:id="rId3"/>
    <p:sldId id="675" r:id="rId4"/>
    <p:sldId id="677" r:id="rId5"/>
    <p:sldId id="678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1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13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7/11/20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1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78963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20079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6484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03280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0559081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04190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33300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12154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93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06420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3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2426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901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7/11/20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7/11/20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4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7429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6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3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11.1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Performance Evaluation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681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/>
              <a:t>Individual Performance Evaluation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Recall the principal-agent problem.</a:t>
                </a:r>
              </a:p>
              <a:p>
                <a:pPr marL="0" indent="0">
                  <a:buNone/>
                </a:pPr>
                <a:r>
                  <a:rPr lang="en-AU" dirty="0"/>
                  <a:t>Output is given by:</a:t>
                </a: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Output (</a:t>
                </a:r>
                <a:r>
                  <a:rPr lang="en-AU" i="1" dirty="0"/>
                  <a:t>Q</a:t>
                </a:r>
                <a:r>
                  <a:rPr lang="en-AU" dirty="0"/>
                  <a:t>) depends on effort (</a:t>
                </a:r>
                <a:r>
                  <a:rPr lang="en-AU" i="1" dirty="0"/>
                  <a:t>e</a:t>
                </a:r>
                <a:r>
                  <a:rPr lang="en-AU" dirty="0"/>
                  <a:t>), productivity (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dirty="0"/>
                  <a:t>) and a random component (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). The quantity and productivity are observable. Effort and the random component are unobservable.</a:t>
                </a:r>
              </a:p>
              <a:p>
                <a:pPr marL="0" indent="0">
                  <a:buNone/>
                </a:pPr>
                <a:r>
                  <a:rPr lang="en-AU" dirty="0"/>
                  <a:t>A linear compensation scheme has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mtClean="0">
                          <a:latin typeface="Cambria Math" panose="02040503050406030204" pitchFamily="18" charset="0"/>
                        </a:rPr>
                        <m:t>𝐶𝑜𝑚𝑝𝑒𝑛𝑠𝑎𝑡𝑖𝑜𝑛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AU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We assume that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dirty="0"/>
                  <a:t> is observable and contractible. </a:t>
                </a:r>
              </a:p>
              <a:p>
                <a:pPr marL="0" indent="0">
                  <a:buNone/>
                </a:pPr>
                <a:r>
                  <a:rPr lang="en-AU" dirty="0"/>
                  <a:t>Employees must be paid a compensating differential the more risk they assume (the standard assumption is that employees are risk averse and employers risk neutral).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  <a:blipFill>
                <a:blip r:embed="rId3"/>
                <a:stretch>
                  <a:fillRect l="-245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/>
              <a:t>Econ5026 Strategic Business Relationships, S2 2020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11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Individual Performance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800" dirty="0"/>
                  <a:t>What </a:t>
                </a:r>
                <a14:m>
                  <m:oMath xmlns:m="http://schemas.openxmlformats.org/officeDocument/2006/math">
                    <m:r>
                      <a:rPr lang="en-AU" sz="18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sz="1800" dirty="0"/>
                  <a:t> should the firm set?</a:t>
                </a:r>
              </a:p>
              <a:p>
                <a:pPr marL="0" indent="0">
                  <a:buNone/>
                </a:pPr>
                <a:r>
                  <a:rPr lang="en-AU" sz="1800" dirty="0"/>
                  <a:t>Consider ‘Conrad’, for whom: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180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1800">
                        <a:latin typeface="Cambria Math" panose="02040503050406030204" pitchFamily="18" charset="0"/>
                      </a:rPr>
                      <m:t>=5</m:t>
                    </m:r>
                    <m:sSub>
                      <m:sSub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AU" sz="180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AU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sz="180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1800" dirty="0"/>
                  <a:t>	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180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AU" sz="180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8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:r>
                  <a:rPr lang="en-AU" sz="1800" dirty="0"/>
                  <a:t>What types of things might 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sz="18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1800" dirty="0"/>
                  <a:t> to change?</a:t>
                </a:r>
              </a:p>
              <a:p>
                <a:r>
                  <a:rPr lang="en-AU" sz="1800" dirty="0"/>
                  <a:t>Receipt of low quality parts</a:t>
                </a:r>
              </a:p>
              <a:p>
                <a:r>
                  <a:rPr lang="en-AU" sz="1800" dirty="0"/>
                  <a:t>Delays in receiving parts</a:t>
                </a:r>
              </a:p>
              <a:p>
                <a:r>
                  <a:rPr lang="en-AU" sz="1800" dirty="0"/>
                  <a:t>Distractions on the job</a:t>
                </a:r>
              </a:p>
              <a:p>
                <a:endParaRPr lang="en-AU" sz="1800" dirty="0"/>
              </a:p>
              <a:p>
                <a:endParaRPr lang="en-AU" sz="1800" dirty="0"/>
              </a:p>
              <a:p>
                <a:endParaRPr lang="en-AU" sz="1800" dirty="0"/>
              </a:p>
              <a:p>
                <a:endParaRPr lang="en-AU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  <a:blipFill>
                <a:blip r:embed="rId3"/>
                <a:stretch>
                  <a:fillRect l="-612" t="-369" b="-3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1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/>
              <a:t>Individual Performance Evaluation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What might you do if (1) is unknown?</a:t>
            </a:r>
          </a:p>
          <a:p>
            <a:pPr marL="0" indent="0">
              <a:buNone/>
            </a:pPr>
            <a:r>
              <a:rPr lang="en-AU" sz="1800" dirty="0"/>
              <a:t>You might use a ‘time and motion’ study:</a:t>
            </a:r>
          </a:p>
          <a:p>
            <a:r>
              <a:rPr lang="en-AU" sz="1800" dirty="0"/>
              <a:t>Might have to be redone periodically</a:t>
            </a:r>
          </a:p>
          <a:p>
            <a:r>
              <a:rPr lang="en-AU" sz="1800" dirty="0"/>
              <a:t>Expensive</a:t>
            </a:r>
          </a:p>
          <a:p>
            <a:r>
              <a:rPr lang="en-AU" sz="1800" dirty="0"/>
              <a:t>Potential bias</a:t>
            </a:r>
          </a:p>
          <a:p>
            <a:pPr marL="0" indent="0">
              <a:buNone/>
            </a:pPr>
            <a:r>
              <a:rPr lang="en-AU" sz="1800" dirty="0"/>
              <a:t>Analysis of historical data:</a:t>
            </a:r>
          </a:p>
          <a:p>
            <a:r>
              <a:rPr lang="en-AU" sz="1800" dirty="0"/>
              <a:t>Leads to a perverse incentive associated with the ‘ratchet effect’ associated with basing this year’s standard of performance on last year’s performance</a:t>
            </a:r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/>
              <a:t>Econ5026 Strategic Business Relationships, S2 2020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55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200" dirty="0"/>
                  <a:t>Usually measuring output or effort is costly even if done imperfectly. The firm should balance the cost of measuring with the benefits of doing so. The choice of </a:t>
                </a:r>
                <a14:m>
                  <m:oMath xmlns:m="http://schemas.openxmlformats.org/officeDocument/2006/math">
                    <m:r>
                      <a:rPr lang="en-AU" sz="12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sz="1200" dirty="0"/>
                  <a:t> and the choice of how much to spend measuring performance should be jointly determined  </a:t>
                </a:r>
              </a:p>
              <a:p>
                <a:pPr marL="0" indent="0">
                  <a:buNone/>
                </a:pPr>
                <a:r>
                  <a:rPr lang="en-AU" sz="1200" dirty="0"/>
                  <a:t>Recall the informativeness principle. Whenever low cost information is available, it should be used in assessing performance. Benefits include reduction in risk premium that must be paid to employees.</a:t>
                </a:r>
              </a:p>
              <a:p>
                <a:pPr marL="0" indent="0">
                  <a:buNone/>
                </a:pPr>
                <a:r>
                  <a:rPr lang="en-AU" sz="1200" dirty="0"/>
                  <a:t>If it is difficult to measure </a:t>
                </a:r>
                <a14:m>
                  <m:oMath xmlns:m="http://schemas.openxmlformats.org/officeDocument/2006/math">
                    <m:r>
                      <a:rPr lang="en-AU" sz="120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sz="1200" dirty="0"/>
                  <a:t>, it may be feasible to base the reward on some other measure, call it </a:t>
                </a:r>
                <a14:m>
                  <m:oMath xmlns:m="http://schemas.openxmlformats.org/officeDocument/2006/math">
                    <m:r>
                      <a:rPr lang="en-AU" sz="12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AU" sz="12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1200" dirty="0"/>
                  <a:t>The problem with structuring incentives around what is observable (</a:t>
                </a:r>
                <a14:m>
                  <m:oMath xmlns:m="http://schemas.openxmlformats.org/officeDocument/2006/math">
                    <m:r>
                      <a:rPr lang="en-AU" sz="120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200" dirty="0"/>
                  <a:t>) rather than what is desirable (</a:t>
                </a:r>
                <a14:m>
                  <m:oMath xmlns:m="http://schemas.openxmlformats.org/officeDocument/2006/math">
                    <m:r>
                      <a:rPr lang="en-AU" sz="120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sz="1200" dirty="0"/>
                  <a:t>)  is that you end up getting what you pay for: </a:t>
                </a:r>
                <a:r>
                  <a:rPr lang="en-AU" sz="1200" i="1" dirty="0"/>
                  <a:t>Y</a:t>
                </a:r>
                <a:r>
                  <a:rPr lang="en-AU" sz="1200" dirty="0"/>
                  <a:t>.</a:t>
                </a:r>
              </a:p>
              <a:p>
                <a:r>
                  <a:rPr lang="en-AU" sz="1200" dirty="0"/>
                  <a:t>Employees may be incentivised to take the wrong type of action. Consider some examples in </a:t>
                </a:r>
                <a:r>
                  <a:rPr lang="en-AU" sz="1200" dirty="0" err="1"/>
                  <a:t>Brickley</a:t>
                </a:r>
                <a:r>
                  <a:rPr lang="en-AU" sz="1200" dirty="0"/>
                  <a:t>: typists at Lincoln Electric paid by characters typed produced useless pages of gibberish, refuse collectors paid by weight of rubbish collected hosed the rubbish before weighing.</a:t>
                </a:r>
              </a:p>
              <a:p>
                <a:r>
                  <a:rPr lang="en-AU" sz="1200" dirty="0"/>
                  <a:t>Also be aware of unintended consequences – such as penalising Quarterbacks for intercepts.</a:t>
                </a:r>
              </a:p>
              <a:p>
                <a:pPr marL="0" indent="0">
                  <a:buNone/>
                </a:pPr>
                <a:r>
                  <a:rPr lang="en-AU" sz="1200" dirty="0"/>
                  <a:t>Horizon problem:</a:t>
                </a:r>
              </a:p>
              <a:p>
                <a:r>
                  <a:rPr lang="en-AU" sz="1200" dirty="0"/>
                  <a:t>Employees near retirement age may focus on the short-term at the expense of longer term effects on the firm.</a:t>
                </a:r>
              </a:p>
              <a:p>
                <a:endParaRPr lang="en-AU" sz="1200" dirty="0"/>
              </a:p>
              <a:p>
                <a:endParaRPr lang="en-AU" sz="1200" dirty="0"/>
              </a:p>
              <a:p>
                <a:endParaRPr lang="en-AU" sz="1200" dirty="0"/>
              </a:p>
              <a:p>
                <a:endParaRPr lang="en-AU" sz="1200" dirty="0"/>
              </a:p>
              <a:p>
                <a:endParaRPr lang="en-AU" sz="1200" dirty="0"/>
              </a:p>
              <a:p>
                <a:endParaRPr lang="en-AU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  <a:blipFill>
                <a:blip r:embed="rId3"/>
                <a:stretch>
                  <a:fillRect r="-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74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2,Outlin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14628</TotalTime>
  <Words>490</Words>
  <Application>Microsoft Macintosh PowerPoint</Application>
  <PresentationFormat>Widescreen</PresentationFormat>
  <Paragraphs>59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Tw Cen MT</vt:lpstr>
      <vt:lpstr>Droplet</vt:lpstr>
      <vt:lpstr>Lecture 11.1 Individual Performance Evaluation</vt:lpstr>
      <vt:lpstr>Individual Performance Evaluation</vt:lpstr>
      <vt:lpstr>Individual Performance Evaluation</vt:lpstr>
      <vt:lpstr>Individual Performance Evaluation</vt:lpstr>
      <vt:lpstr>Measurement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639</cp:revision>
  <dcterms:created xsi:type="dcterms:W3CDTF">2015-02-25T21:48:00Z</dcterms:created>
  <dcterms:modified xsi:type="dcterms:W3CDTF">2020-11-07T09:03:56Z</dcterms:modified>
</cp:coreProperties>
</file>