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722" r:id="rId2"/>
    <p:sldId id="680" r:id="rId3"/>
    <p:sldId id="681" r:id="rId4"/>
    <p:sldId id="705" r:id="rId5"/>
    <p:sldId id="723" r:id="rId6"/>
    <p:sldId id="706" r:id="rId7"/>
    <p:sldId id="707" r:id="rId8"/>
    <p:sldId id="714"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31" autoAdjust="0"/>
    <p:restoredTop sz="94694" autoAdjust="0"/>
  </p:normalViewPr>
  <p:slideViewPr>
    <p:cSldViewPr snapToGrid="0">
      <p:cViewPr varScale="1">
        <p:scale>
          <a:sx n="121" d="100"/>
          <a:sy n="121" d="100"/>
        </p:scale>
        <p:origin x="1368" y="176"/>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7/11/20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42029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292982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14813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097896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0420079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564843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22703280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0559081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91104190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5533300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6412154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799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9306420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94937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432426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23990131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7/11/20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811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7/11/20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0649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0074294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27669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3110315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11.2</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Relative Performance Evaluation</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53544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Relative Performance Evaluation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800" dirty="0"/>
                  <a:t>The performance of others may provide useful information. </a:t>
                </a:r>
              </a:p>
              <a:p>
                <a:pPr marL="0" indent="0">
                  <a:buNone/>
                </a:pPr>
                <a:r>
                  <a:rPr lang="en-AU" sz="1800" dirty="0"/>
                  <a:t>Consider employees Conrad and Dina:</a:t>
                </a:r>
              </a:p>
              <a:p>
                <a:pPr marL="0" indent="0" algn="ctr">
                  <a:buNone/>
                </a:pPr>
                <a14:m>
                  <m:oMathPara xmlns:m="http://schemas.openxmlformats.org/officeDocument/2006/math">
                    <m:oMathParaPr>
                      <m:jc m:val="centerGroup"/>
                    </m:oMathParaPr>
                    <m:oMath xmlns:m="http://schemas.openxmlformats.org/officeDocument/2006/math">
                      <m:sSub>
                        <m:sSubPr>
                          <m:ctrlPr>
                            <a:rPr lang="en-AU" sz="1800" i="1" smtClean="0">
                              <a:latin typeface="Cambria Math" panose="02040503050406030204" pitchFamily="18" charset="0"/>
                            </a:rPr>
                          </m:ctrlPr>
                        </m:sSubPr>
                        <m:e>
                          <m:r>
                            <a:rPr lang="en-AU" sz="1800" b="0" i="1" smtClean="0">
                              <a:latin typeface="Cambria Math" panose="02040503050406030204" pitchFamily="18" charset="0"/>
                            </a:rPr>
                            <m:t>𝑄</m:t>
                          </m:r>
                        </m:e>
                        <m:sub>
                          <m:r>
                            <a:rPr lang="en-AU" sz="1800" b="0" i="1" smtClean="0">
                              <a:latin typeface="Cambria Math" panose="02040503050406030204" pitchFamily="18" charset="0"/>
                            </a:rPr>
                            <m:t>𝐶</m:t>
                          </m:r>
                        </m:sub>
                      </m:sSub>
                      <m:r>
                        <a:rPr lang="en-AU" sz="1800">
                          <a:latin typeface="Cambria Math" panose="02040503050406030204" pitchFamily="18" charset="0"/>
                        </a:rPr>
                        <m:t>=5</m:t>
                      </m:r>
                      <m:sSub>
                        <m:sSubPr>
                          <m:ctrlPr>
                            <a:rPr lang="en-AU" sz="1800" i="1">
                              <a:latin typeface="Cambria Math" panose="02040503050406030204" pitchFamily="18" charset="0"/>
                            </a:rPr>
                          </m:ctrlPr>
                        </m:sSubPr>
                        <m:e>
                          <m:r>
                            <a:rPr lang="en-AU" sz="1800">
                              <a:latin typeface="Cambria Math" panose="02040503050406030204" pitchFamily="18" charset="0"/>
                            </a:rPr>
                            <m:t>𝑒</m:t>
                          </m:r>
                        </m:e>
                        <m:sub>
                          <m:r>
                            <m:rPr>
                              <m:sty m:val="p"/>
                            </m:rPr>
                            <a:rPr lang="en-AU" sz="1800" b="0" i="0" smtClean="0">
                              <a:latin typeface="Cambria Math" panose="02040503050406030204" pitchFamily="18" charset="0"/>
                            </a:rPr>
                            <m:t>C</m:t>
                          </m:r>
                        </m:sub>
                      </m:sSub>
                      <m:r>
                        <a:rPr lang="en-AU" sz="1800">
                          <a:latin typeface="Cambria Math" panose="02040503050406030204" pitchFamily="18" charset="0"/>
                        </a:rPr>
                        <m:t>+</m:t>
                      </m:r>
                      <m:sSub>
                        <m:sSubPr>
                          <m:ctrlPr>
                            <a:rPr lang="en-AU" sz="1800" i="1">
                              <a:latin typeface="Cambria Math" panose="02040503050406030204" pitchFamily="18" charset="0"/>
                            </a:rPr>
                          </m:ctrlPr>
                        </m:sSubPr>
                        <m:e>
                          <m:r>
                            <a:rPr lang="en-AU" sz="1800">
                              <a:latin typeface="Cambria Math" panose="02040503050406030204" pitchFamily="18" charset="0"/>
                            </a:rPr>
                            <m:t>𝜇</m:t>
                          </m:r>
                        </m:e>
                        <m:sub>
                          <m:r>
                            <m:rPr>
                              <m:sty m:val="p"/>
                            </m:rPr>
                            <a:rPr lang="en-AU" sz="1800" b="0" i="0" smtClean="0">
                              <a:latin typeface="Cambria Math" panose="02040503050406030204" pitchFamily="18" charset="0"/>
                            </a:rPr>
                            <m:t>C</m:t>
                          </m:r>
                        </m:sub>
                      </m:sSub>
                    </m:oMath>
                  </m:oMathPara>
                </a14:m>
                <a:endParaRPr lang="en-AU" sz="1800" dirty="0"/>
              </a:p>
              <a:p>
                <a:pPr marL="0" indent="0" algn="ctr">
                  <a:buNone/>
                </a:pPr>
                <a14:m>
                  <m:oMathPara xmlns:m="http://schemas.openxmlformats.org/officeDocument/2006/math">
                    <m:oMathParaPr>
                      <m:jc m:val="centerGroup"/>
                    </m:oMathParaPr>
                    <m:oMath xmlns:m="http://schemas.openxmlformats.org/officeDocument/2006/math">
                      <m:sSub>
                        <m:sSubPr>
                          <m:ctrlPr>
                            <a:rPr lang="en-AU" sz="1800" i="1" smtClean="0">
                              <a:latin typeface="Cambria Math" panose="02040503050406030204" pitchFamily="18" charset="0"/>
                              <a:ea typeface="Cambria Math" panose="02040503050406030204" pitchFamily="18" charset="0"/>
                            </a:rPr>
                          </m:ctrlPr>
                        </m:sSubPr>
                        <m:e>
                          <m:r>
                            <a:rPr lang="en-AU" sz="1800" i="1" smtClean="0">
                              <a:latin typeface="Cambria Math" panose="02040503050406030204" pitchFamily="18" charset="0"/>
                              <a:ea typeface="Cambria Math" panose="02040503050406030204" pitchFamily="18" charset="0"/>
                            </a:rPr>
                            <m:t>𝜇</m:t>
                          </m:r>
                        </m:e>
                        <m:sub>
                          <m:r>
                            <a:rPr lang="en-AU" sz="1800" b="0" i="1" smtClean="0">
                              <a:latin typeface="Cambria Math" panose="02040503050406030204" pitchFamily="18" charset="0"/>
                              <a:ea typeface="Cambria Math" panose="02040503050406030204" pitchFamily="18" charset="0"/>
                            </a:rPr>
                            <m:t>𝐶</m:t>
                          </m:r>
                        </m:sub>
                      </m:sSub>
                      <m:r>
                        <a:rPr lang="en-AU" sz="1800" i="1" smtClean="0">
                          <a:latin typeface="Cambria Math" panose="02040503050406030204" pitchFamily="18" charset="0"/>
                          <a:ea typeface="Cambria Math" panose="02040503050406030204" pitchFamily="18" charset="0"/>
                        </a:rPr>
                        <m:t>~</m:t>
                      </m:r>
                      <m:d>
                        <m:dPr>
                          <m:ctrlPr>
                            <a:rPr lang="en-AU" sz="1800" i="1" smtClean="0">
                              <a:latin typeface="Cambria Math" panose="02040503050406030204" pitchFamily="18" charset="0"/>
                              <a:ea typeface="Cambria Math" panose="02040503050406030204" pitchFamily="18" charset="0"/>
                            </a:rPr>
                          </m:ctrlPr>
                        </m:dPr>
                        <m:e>
                          <m:r>
                            <a:rPr lang="en-AU" sz="1800" b="0" i="1" smtClean="0">
                              <a:latin typeface="Cambria Math" panose="02040503050406030204" pitchFamily="18" charset="0"/>
                              <a:ea typeface="Cambria Math" panose="02040503050406030204" pitchFamily="18" charset="0"/>
                            </a:rPr>
                            <m:t>0,</m:t>
                          </m:r>
                          <m:sSup>
                            <m:sSupPr>
                              <m:ctrlPr>
                                <a:rPr lang="en-AU" sz="1800" b="0" i="1" smtClean="0">
                                  <a:latin typeface="Cambria Math" panose="02040503050406030204" pitchFamily="18" charset="0"/>
                                  <a:ea typeface="Cambria Math" panose="02040503050406030204" pitchFamily="18" charset="0"/>
                                </a:rPr>
                              </m:ctrlPr>
                            </m:sSupPr>
                            <m:e>
                              <m:r>
                                <a:rPr lang="en-AU" sz="1800" b="0" i="1" smtClean="0">
                                  <a:latin typeface="Cambria Math" panose="02040503050406030204" pitchFamily="18" charset="0"/>
                                  <a:ea typeface="Cambria Math" panose="02040503050406030204" pitchFamily="18" charset="0"/>
                                </a:rPr>
                                <m:t>𝜎</m:t>
                              </m:r>
                            </m:e>
                            <m:sup>
                              <m:r>
                                <a:rPr lang="en-AU" sz="1800" b="0" i="1" smtClean="0">
                                  <a:latin typeface="Cambria Math" panose="02040503050406030204" pitchFamily="18" charset="0"/>
                                  <a:ea typeface="Cambria Math" panose="02040503050406030204" pitchFamily="18" charset="0"/>
                                </a:rPr>
                                <m:t>2</m:t>
                              </m:r>
                            </m:sup>
                          </m:sSup>
                        </m:e>
                      </m:d>
                    </m:oMath>
                  </m:oMathPara>
                </a14:m>
                <a:endParaRPr lang="en-AU" sz="1800" dirty="0"/>
              </a:p>
              <a:p>
                <a:pPr marL="0" indent="0" algn="ctr">
                  <a:buNone/>
                </a:pPr>
                <a14:m>
                  <m:oMathPara xmlns:m="http://schemas.openxmlformats.org/officeDocument/2006/math">
                    <m:oMathParaPr>
                      <m:jc m:val="centerGroup"/>
                    </m:oMathParaPr>
                    <m:oMath xmlns:m="http://schemas.openxmlformats.org/officeDocument/2006/math">
                      <m:sSub>
                        <m:sSubPr>
                          <m:ctrlPr>
                            <a:rPr lang="en-AU" sz="1800" i="1" smtClean="0">
                              <a:latin typeface="Cambria Math" panose="02040503050406030204" pitchFamily="18" charset="0"/>
                            </a:rPr>
                          </m:ctrlPr>
                        </m:sSubPr>
                        <m:e>
                          <m:r>
                            <a:rPr lang="en-AU" sz="1800" b="0" i="1" smtClean="0">
                              <a:latin typeface="Cambria Math" panose="02040503050406030204" pitchFamily="18" charset="0"/>
                            </a:rPr>
                            <m:t>𝑄</m:t>
                          </m:r>
                        </m:e>
                        <m:sub>
                          <m:r>
                            <a:rPr lang="en-AU" sz="1800" b="0" i="1" smtClean="0">
                              <a:latin typeface="Cambria Math" panose="02040503050406030204" pitchFamily="18" charset="0"/>
                            </a:rPr>
                            <m:t>𝐷</m:t>
                          </m:r>
                        </m:sub>
                      </m:sSub>
                      <m:r>
                        <a:rPr lang="en-AU" sz="1800">
                          <a:latin typeface="Cambria Math" panose="02040503050406030204" pitchFamily="18" charset="0"/>
                        </a:rPr>
                        <m:t>=5</m:t>
                      </m:r>
                      <m:sSub>
                        <m:sSubPr>
                          <m:ctrlPr>
                            <a:rPr lang="en-AU" sz="1800" i="1">
                              <a:latin typeface="Cambria Math" panose="02040503050406030204" pitchFamily="18" charset="0"/>
                            </a:rPr>
                          </m:ctrlPr>
                        </m:sSubPr>
                        <m:e>
                          <m:r>
                            <a:rPr lang="en-AU" sz="1800">
                              <a:latin typeface="Cambria Math" panose="02040503050406030204" pitchFamily="18" charset="0"/>
                            </a:rPr>
                            <m:t>𝑒</m:t>
                          </m:r>
                        </m:e>
                        <m:sub>
                          <m:r>
                            <a:rPr lang="en-AU" sz="1800">
                              <a:latin typeface="Cambria Math" panose="02040503050406030204" pitchFamily="18" charset="0"/>
                            </a:rPr>
                            <m:t>𝐷</m:t>
                          </m:r>
                        </m:sub>
                      </m:sSub>
                      <m:r>
                        <a:rPr lang="en-AU" sz="1800">
                          <a:latin typeface="Cambria Math" panose="02040503050406030204" pitchFamily="18" charset="0"/>
                        </a:rPr>
                        <m:t>+</m:t>
                      </m:r>
                      <m:sSub>
                        <m:sSubPr>
                          <m:ctrlPr>
                            <a:rPr lang="en-AU" sz="1800" i="1">
                              <a:latin typeface="Cambria Math" panose="02040503050406030204" pitchFamily="18" charset="0"/>
                            </a:rPr>
                          </m:ctrlPr>
                        </m:sSubPr>
                        <m:e>
                          <m:r>
                            <a:rPr lang="en-AU" sz="1800">
                              <a:latin typeface="Cambria Math" panose="02040503050406030204" pitchFamily="18" charset="0"/>
                            </a:rPr>
                            <m:t>𝜇</m:t>
                          </m:r>
                        </m:e>
                        <m:sub>
                          <m:r>
                            <a:rPr lang="en-AU" sz="1800">
                              <a:latin typeface="Cambria Math" panose="02040503050406030204" pitchFamily="18" charset="0"/>
                            </a:rPr>
                            <m:t>𝐷</m:t>
                          </m:r>
                        </m:sub>
                      </m:sSub>
                    </m:oMath>
                  </m:oMathPara>
                </a14:m>
                <a:endParaRPr lang="en-AU" sz="1800" dirty="0"/>
              </a:p>
              <a:p>
                <a:pPr marL="0" indent="0" algn="ctr">
                  <a:buNone/>
                </a:pPr>
                <a14:m>
                  <m:oMathPara xmlns:m="http://schemas.openxmlformats.org/officeDocument/2006/math">
                    <m:oMathParaPr>
                      <m:jc m:val="centerGroup"/>
                    </m:oMathParaPr>
                    <m:oMath xmlns:m="http://schemas.openxmlformats.org/officeDocument/2006/math">
                      <m:sSub>
                        <m:sSubPr>
                          <m:ctrlPr>
                            <a:rPr lang="en-AU" sz="1800" i="1">
                              <a:latin typeface="Cambria Math" panose="02040503050406030204" pitchFamily="18" charset="0"/>
                              <a:ea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𝜇</m:t>
                          </m:r>
                        </m:e>
                        <m:sub>
                          <m:r>
                            <a:rPr lang="en-AU" sz="1800" b="0" i="1" smtClean="0">
                              <a:latin typeface="Cambria Math" panose="02040503050406030204" pitchFamily="18" charset="0"/>
                              <a:ea typeface="Cambria Math" panose="02040503050406030204" pitchFamily="18" charset="0"/>
                            </a:rPr>
                            <m:t>𝐷</m:t>
                          </m:r>
                        </m:sub>
                      </m:sSub>
                      <m:r>
                        <a:rPr lang="en-AU" sz="1800" i="1">
                          <a:latin typeface="Cambria Math" panose="02040503050406030204" pitchFamily="18" charset="0"/>
                          <a:ea typeface="Cambria Math" panose="02040503050406030204" pitchFamily="18" charset="0"/>
                        </a:rPr>
                        <m:t>~</m:t>
                      </m:r>
                      <m:d>
                        <m:dPr>
                          <m:ctrlPr>
                            <a:rPr lang="en-AU" sz="1800" i="1">
                              <a:latin typeface="Cambria Math" panose="02040503050406030204" pitchFamily="18" charset="0"/>
                              <a:ea typeface="Cambria Math" panose="02040503050406030204" pitchFamily="18" charset="0"/>
                            </a:rPr>
                          </m:ctrlPr>
                        </m:dPr>
                        <m:e>
                          <m:r>
                            <a:rPr lang="en-AU" sz="1800" i="1">
                              <a:latin typeface="Cambria Math" panose="02040503050406030204" pitchFamily="18" charset="0"/>
                              <a:ea typeface="Cambria Math" panose="02040503050406030204" pitchFamily="18" charset="0"/>
                            </a:rPr>
                            <m:t>0,</m:t>
                          </m:r>
                          <m:sSup>
                            <m:sSupPr>
                              <m:ctrlPr>
                                <a:rPr lang="en-AU" sz="1800" i="1">
                                  <a:latin typeface="Cambria Math" panose="02040503050406030204" pitchFamily="18" charset="0"/>
                                  <a:ea typeface="Cambria Math" panose="02040503050406030204" pitchFamily="18" charset="0"/>
                                </a:rPr>
                              </m:ctrlPr>
                            </m:sSupPr>
                            <m:e>
                              <m:r>
                                <a:rPr lang="en-AU" sz="1800" i="1">
                                  <a:latin typeface="Cambria Math" panose="02040503050406030204" pitchFamily="18" charset="0"/>
                                  <a:ea typeface="Cambria Math" panose="02040503050406030204" pitchFamily="18" charset="0"/>
                                </a:rPr>
                                <m:t>𝜎</m:t>
                              </m:r>
                            </m:e>
                            <m:sup>
                              <m:r>
                                <a:rPr lang="en-AU" sz="1800" i="1">
                                  <a:latin typeface="Cambria Math" panose="02040503050406030204" pitchFamily="18" charset="0"/>
                                  <a:ea typeface="Cambria Math" panose="02040503050406030204" pitchFamily="18" charset="0"/>
                                </a:rPr>
                                <m:t>2</m:t>
                              </m:r>
                            </m:sup>
                          </m:sSup>
                        </m:e>
                      </m:d>
                    </m:oMath>
                  </m:oMathPara>
                </a14:m>
                <a:endParaRPr lang="en-AU" sz="180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AU" sz="1800" i="1" dirty="0" smtClean="0">
                          <a:latin typeface="Cambria Math" panose="02040503050406030204" pitchFamily="18" charset="0"/>
                        </a:rPr>
                        <m:t>𝑐𝑜𝑟𝑟</m:t>
                      </m:r>
                      <m:r>
                        <a:rPr lang="en-AU" sz="1800" i="1" dirty="0">
                          <a:latin typeface="Cambria Math" panose="02040503050406030204" pitchFamily="18" charset="0"/>
                        </a:rPr>
                        <m:t>(</m:t>
                      </m:r>
                      <m:sSub>
                        <m:sSubPr>
                          <m:ctrlPr>
                            <a:rPr lang="en-AU" sz="1800" i="1">
                              <a:latin typeface="Cambria Math" panose="02040503050406030204" pitchFamily="18" charset="0"/>
                              <a:ea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𝜇</m:t>
                          </m:r>
                        </m:e>
                        <m:sub>
                          <m:r>
                            <a:rPr lang="en-AU" sz="1800" i="1">
                              <a:latin typeface="Cambria Math" panose="02040503050406030204" pitchFamily="18" charset="0"/>
                              <a:ea typeface="Cambria Math" panose="02040503050406030204" pitchFamily="18" charset="0"/>
                            </a:rPr>
                            <m:t>𝐶</m:t>
                          </m:r>
                        </m:sub>
                      </m:sSub>
                      <m:r>
                        <a:rPr lang="en-AU" sz="1800" i="1" dirty="0">
                          <a:latin typeface="Cambria Math" panose="02040503050406030204" pitchFamily="18" charset="0"/>
                        </a:rPr>
                        <m:t>,</m:t>
                      </m:r>
                      <m:sSub>
                        <m:sSubPr>
                          <m:ctrlPr>
                            <a:rPr lang="en-AU" sz="1800" i="1">
                              <a:latin typeface="Cambria Math" panose="02040503050406030204" pitchFamily="18" charset="0"/>
                              <a:ea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𝜇</m:t>
                          </m:r>
                        </m:e>
                        <m:sub>
                          <m:r>
                            <a:rPr lang="en-AU" sz="1800" i="1">
                              <a:latin typeface="Cambria Math" panose="02040503050406030204" pitchFamily="18" charset="0"/>
                              <a:ea typeface="Cambria Math" panose="02040503050406030204" pitchFamily="18" charset="0"/>
                            </a:rPr>
                            <m:t>𝐷</m:t>
                          </m:r>
                        </m:sub>
                      </m:sSub>
                      <m:r>
                        <a:rPr lang="en-AU" sz="1800" i="1" dirty="0">
                          <a:latin typeface="Cambria Math" panose="02040503050406030204" pitchFamily="18" charset="0"/>
                        </a:rPr>
                        <m:t>)=</m:t>
                      </m:r>
                      <m:r>
                        <a:rPr lang="el-GR" sz="1800" i="1" dirty="0">
                          <a:latin typeface="Cambria Math" panose="02040503050406030204" pitchFamily="18" charset="0"/>
                        </a:rPr>
                        <m:t>𝜌</m:t>
                      </m:r>
                      <m:r>
                        <a:rPr lang="el-GR" sz="1800" i="1" dirty="0">
                          <a:latin typeface="Cambria Math" panose="02040503050406030204" pitchFamily="18" charset="0"/>
                        </a:rPr>
                        <m:t>&gt;0</m:t>
                      </m:r>
                    </m:oMath>
                  </m:oMathPara>
                </a14:m>
                <a:endParaRPr lang="en-AU" sz="1800" dirty="0"/>
              </a:p>
              <a:p>
                <a:pPr marL="0" indent="0">
                  <a:buNone/>
                </a:pPr>
                <a:r>
                  <a:rPr lang="en-AU" sz="1800" dirty="0"/>
                  <a:t>Observing Dina’s performance provides information into the performance of Conrad.</a:t>
                </a:r>
              </a:p>
              <a:p>
                <a:endParaRPr lang="en-AU" sz="1800" dirty="0"/>
              </a:p>
              <a:p>
                <a:endParaRPr lang="en-AU" sz="1800" dirty="0"/>
              </a:p>
              <a:p>
                <a:endParaRPr lang="en-AU" sz="1800" dirty="0"/>
              </a:p>
              <a:p>
                <a:endParaRPr lang="en-AU" sz="1800" dirty="0"/>
              </a:p>
              <a:p>
                <a:endParaRPr lang="en-AU"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490"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2</a:t>
            </a:fld>
            <a:endParaRPr lang="en-AU"/>
          </a:p>
        </p:txBody>
      </p:sp>
    </p:spTree>
    <p:extLst>
      <p:ext uri="{BB962C8B-B14F-4D97-AF65-F5344CB8AC3E}">
        <p14:creationId xmlns:p14="http://schemas.microsoft.com/office/powerpoint/2010/main" val="406765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a:t>Relative Performance Evaluation</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rmAutofit fontScale="85000" lnSpcReduction="10000"/>
              </a:bodyPr>
              <a:lstStyle/>
              <a:p>
                <a:pPr marL="0" indent="0">
                  <a:buNone/>
                </a:pPr>
                <a:r>
                  <a:rPr lang="en-AU" dirty="0"/>
                  <a:t>Consider a group of welders:</a:t>
                </a:r>
              </a:p>
              <a:p>
                <a:r>
                  <a:rPr lang="en-AU" dirty="0"/>
                  <a:t>Assume 40 is the expected number of welds on an average day. </a:t>
                </a:r>
              </a:p>
              <a:p>
                <a:r>
                  <a:rPr lang="en-AU" dirty="0"/>
                  <a:t>Suppose that on a given day, average output is 43 which implies:</a:t>
                </a:r>
              </a:p>
              <a:p>
                <a:pPr marL="0" indent="0" algn="ctr">
                  <a:buNone/>
                </a:pPr>
                <a14:m>
                  <m:oMath xmlns:m="http://schemas.openxmlformats.org/officeDocument/2006/math">
                    <m:r>
                      <a:rPr lang="en-AU">
                        <a:latin typeface="Cambria Math" panose="02040503050406030204" pitchFamily="18" charset="0"/>
                      </a:rPr>
                      <m:t>𝜇</m:t>
                    </m:r>
                  </m:oMath>
                </a14:m>
                <a:r>
                  <a:rPr lang="en-AU" dirty="0"/>
                  <a:t>=3</a:t>
                </a:r>
              </a:p>
              <a:p>
                <a:r>
                  <a:rPr lang="en-AU" dirty="0"/>
                  <a:t>Then, if the performance of Dina or Conrad was 41, then we might infer that they have slackened off and adjust compensation downwards.</a:t>
                </a:r>
              </a:p>
              <a:p>
                <a:pPr marL="0" indent="0">
                  <a:buNone/>
                </a:pPr>
                <a:r>
                  <a:rPr lang="en-AU" dirty="0"/>
                  <a:t>Relative performance evaluation reduces risk to employees by netting out common shocks</a:t>
                </a:r>
              </a:p>
              <a:p>
                <a:pPr marL="0" indent="0">
                  <a:buNone/>
                </a:pPr>
                <a:r>
                  <a:rPr lang="en-AU" dirty="0"/>
                  <a:t>However there are challenges, such as the incentive to for co-workers to “punish” extremely productive employees. Employees may also collude to reduce the performance benchmarks.</a:t>
                </a:r>
              </a:p>
              <a:p>
                <a:endParaRPr lang="en-AU" dirty="0"/>
              </a:p>
              <a:p>
                <a:endParaRPr lang="en-AU" dirty="0"/>
              </a:p>
              <a:p>
                <a:endParaRPr lang="en-AU" dirty="0"/>
              </a:p>
              <a:p>
                <a:endParaRPr lang="en-AU" dirty="0"/>
              </a:p>
              <a:p>
                <a:endParaRPr lang="en-AU" dirty="0"/>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367" t="-738" b="-1476"/>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a:t>Econ5026 Strategic Business Relationships, S2 2020</a:t>
            </a:r>
            <a:endParaRPr lang="en-AU" dirty="0"/>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3</a:t>
            </a:fld>
            <a:endParaRPr lang="en-AU"/>
          </a:p>
        </p:txBody>
      </p:sp>
    </p:spTree>
    <p:extLst>
      <p:ext uri="{BB962C8B-B14F-4D97-AF65-F5344CB8AC3E}">
        <p14:creationId xmlns:p14="http://schemas.microsoft.com/office/powerpoint/2010/main" val="3994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Relative Performance Contract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600" dirty="0"/>
                  <a:t>Consider the following linear contract:</a:t>
                </a:r>
              </a:p>
              <a:p>
                <a:pPr marL="0" indent="0">
                  <a:buNone/>
                </a:pPr>
                <a14:m>
                  <m:oMathPara xmlns:m="http://schemas.openxmlformats.org/officeDocument/2006/math">
                    <m:oMathParaPr>
                      <m:jc m:val="centerGroup"/>
                    </m:oMathParaPr>
                    <m:oMath xmlns:m="http://schemas.openxmlformats.org/officeDocument/2006/math">
                      <m:r>
                        <a:rPr lang="en-AU" sz="1600" smtClean="0">
                          <a:latin typeface="Cambria Math" panose="02040503050406030204" pitchFamily="18" charset="0"/>
                        </a:rPr>
                        <m:t>𝐶𝑜𝑚𝑝𝑒𝑛𝑠𝑎𝑡𝑖𝑜𝑛</m:t>
                      </m:r>
                      <m:r>
                        <a:rPr lang="en-AU" sz="1600" smtClean="0">
                          <a:latin typeface="Cambria Math" panose="02040503050406030204" pitchFamily="18" charset="0"/>
                        </a:rPr>
                        <m:t>= </m:t>
                      </m:r>
                      <m:sSub>
                        <m:sSubPr>
                          <m:ctrlPr>
                            <a:rPr lang="en-AU" sz="1600" i="1" smtClean="0">
                              <a:latin typeface="Cambria Math" panose="02040503050406030204" pitchFamily="18" charset="0"/>
                            </a:rPr>
                          </m:ctrlPr>
                        </m:sSubPr>
                        <m:e>
                          <m:r>
                            <a:rPr lang="en-AU" sz="1600" smtClean="0">
                              <a:latin typeface="Cambria Math" panose="02040503050406030204" pitchFamily="18" charset="0"/>
                            </a:rPr>
                            <m:t>𝑤</m:t>
                          </m:r>
                        </m:e>
                        <m:sub>
                          <m:r>
                            <a:rPr lang="en-AU" sz="1600" smtClean="0">
                              <a:latin typeface="Cambria Math" panose="02040503050406030204" pitchFamily="18" charset="0"/>
                            </a:rPr>
                            <m:t>0</m:t>
                          </m:r>
                        </m:sub>
                      </m:sSub>
                      <m:r>
                        <a:rPr lang="en-AU" sz="1600" smtClean="0">
                          <a:latin typeface="Cambria Math" panose="02040503050406030204" pitchFamily="18" charset="0"/>
                        </a:rPr>
                        <m:t>+</m:t>
                      </m:r>
                      <m:r>
                        <a:rPr lang="en-AU" sz="1600" smtClean="0">
                          <a:latin typeface="Cambria Math" panose="02040503050406030204" pitchFamily="18" charset="0"/>
                        </a:rPr>
                        <m:t>𝛽</m:t>
                      </m:r>
                      <m:d>
                        <m:dPr>
                          <m:ctrlPr>
                            <a:rPr lang="en-AU" sz="1600" i="1" smtClean="0">
                              <a:latin typeface="Cambria Math" panose="02040503050406030204" pitchFamily="18" charset="0"/>
                            </a:rPr>
                          </m:ctrlPr>
                        </m:dPr>
                        <m:e>
                          <m:r>
                            <a:rPr lang="en-AU" sz="1600" smtClean="0">
                              <a:latin typeface="Cambria Math" panose="02040503050406030204" pitchFamily="18" charset="0"/>
                            </a:rPr>
                            <m:t>𝑄</m:t>
                          </m:r>
                          <m:r>
                            <a:rPr lang="en-AU" sz="1600" smtClean="0">
                              <a:latin typeface="Cambria Math" panose="02040503050406030204" pitchFamily="18" charset="0"/>
                            </a:rPr>
                            <m:t>−</m:t>
                          </m:r>
                          <m:r>
                            <a:rPr lang="en-AU" sz="1600" smtClean="0">
                              <a:latin typeface="Cambria Math" panose="02040503050406030204" pitchFamily="18" charset="0"/>
                            </a:rPr>
                            <m:t>𝛾</m:t>
                          </m:r>
                          <m:acc>
                            <m:accPr>
                              <m:chr m:val="̅"/>
                              <m:ctrlPr>
                                <a:rPr lang="en-AU" sz="1600" i="1" smtClean="0">
                                  <a:latin typeface="Cambria Math" panose="02040503050406030204" pitchFamily="18" charset="0"/>
                                </a:rPr>
                              </m:ctrlPr>
                            </m:accPr>
                            <m:e>
                              <m:r>
                                <a:rPr lang="en-AU" sz="1600" smtClean="0">
                                  <a:latin typeface="Cambria Math" panose="02040503050406030204" pitchFamily="18" charset="0"/>
                                </a:rPr>
                                <m:t>𝑄</m:t>
                              </m:r>
                            </m:e>
                          </m:acc>
                        </m:e>
                      </m:d>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a:latin typeface="Cambria Math" panose="02040503050406030204" pitchFamily="18" charset="0"/>
                        </a:rPr>
                        <m:t>𝑄</m:t>
                      </m:r>
                      <m:r>
                        <a:rPr lang="en-AU" sz="1600">
                          <a:latin typeface="Cambria Math" panose="02040503050406030204" pitchFamily="18" charset="0"/>
                        </a:rPr>
                        <m:t>=</m:t>
                      </m:r>
                      <m:r>
                        <a:rPr lang="en-AU" sz="1600">
                          <a:latin typeface="Cambria Math" panose="02040503050406030204" pitchFamily="18" charset="0"/>
                        </a:rPr>
                        <m:t>𝛼</m:t>
                      </m:r>
                      <m:r>
                        <a:rPr lang="en-AU" sz="1600">
                          <a:latin typeface="Cambria Math" panose="02040503050406030204" pitchFamily="18" charset="0"/>
                        </a:rPr>
                        <m:t>𝑒</m:t>
                      </m:r>
                      <m:r>
                        <a:rPr lang="en-AU" sz="1600">
                          <a:latin typeface="Cambria Math" panose="02040503050406030204" pitchFamily="18" charset="0"/>
                        </a:rPr>
                        <m:t>+</m:t>
                      </m:r>
                      <m:r>
                        <a:rPr lang="en-AU" sz="1600">
                          <a:latin typeface="Cambria Math" panose="02040503050406030204" pitchFamily="18" charset="0"/>
                        </a:rPr>
                        <m:t>𝜇</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smtClean="0">
                          <a:latin typeface="Cambria Math" panose="02040503050406030204" pitchFamily="18" charset="0"/>
                          <a:ea typeface="Cambria Math" panose="02040503050406030204" pitchFamily="18" charset="0"/>
                        </a:rPr>
                        <m:t>𝜇</m:t>
                      </m:r>
                      <m:r>
                        <a:rPr lang="en-AU" sz="1600" i="1">
                          <a:latin typeface="Cambria Math" panose="02040503050406030204" pitchFamily="18" charset="0"/>
                          <a:ea typeface="Cambria Math" panose="02040503050406030204" pitchFamily="18" charset="0"/>
                        </a:rPr>
                        <m:t>~</m:t>
                      </m:r>
                      <m:d>
                        <m:dPr>
                          <m:ctrlPr>
                            <a:rPr lang="en-AU" sz="1600" i="1" smtClean="0">
                              <a:latin typeface="Cambria Math" panose="02040503050406030204" pitchFamily="18" charset="0"/>
                              <a:ea typeface="Cambria Math" panose="02040503050406030204" pitchFamily="18" charset="0"/>
                            </a:rPr>
                          </m:ctrlPr>
                        </m:dPr>
                        <m:e>
                          <m:r>
                            <a:rPr lang="en-AU" sz="1600" b="0" i="1" smtClean="0">
                              <a:latin typeface="Cambria Math" panose="02040503050406030204" pitchFamily="18" charset="0"/>
                              <a:ea typeface="Cambria Math" panose="02040503050406030204" pitchFamily="18" charset="0"/>
                            </a:rPr>
                            <m:t>0,</m:t>
                          </m:r>
                          <m:sSup>
                            <m:sSupPr>
                              <m:ctrlPr>
                                <a:rPr lang="en-AU" sz="1600" b="0" i="1" smtClean="0">
                                  <a:latin typeface="Cambria Math" panose="02040503050406030204" pitchFamily="18" charset="0"/>
                                  <a:ea typeface="Cambria Math" panose="02040503050406030204" pitchFamily="18" charset="0"/>
                                </a:rPr>
                              </m:ctrlPr>
                            </m:sSupPr>
                            <m:e>
                              <m:r>
                                <a:rPr lang="en-AU" sz="1600" b="0" i="1" smtClean="0">
                                  <a:latin typeface="Cambria Math" panose="02040503050406030204" pitchFamily="18" charset="0"/>
                                  <a:ea typeface="Cambria Math" panose="02040503050406030204" pitchFamily="18" charset="0"/>
                                </a:rPr>
                                <m:t>𝜎</m:t>
                              </m:r>
                            </m:e>
                            <m:sup>
                              <m:r>
                                <a:rPr lang="en-AU" sz="1600" b="0" i="1" smtClean="0">
                                  <a:latin typeface="Cambria Math" panose="02040503050406030204" pitchFamily="18" charset="0"/>
                                  <a:ea typeface="Cambria Math" panose="02040503050406030204" pitchFamily="18" charset="0"/>
                                </a:rPr>
                                <m:t>2</m:t>
                              </m:r>
                            </m:sup>
                          </m:sSup>
                        </m:e>
                      </m:d>
                    </m:oMath>
                  </m:oMathPara>
                </a14:m>
                <a:endParaRPr lang="en-AU" sz="1600" dirty="0"/>
              </a:p>
              <a:p>
                <a:pPr marL="0" indent="0">
                  <a:buNone/>
                </a:pPr>
                <a:r>
                  <a:rPr lang="en-AU" sz="1600" dirty="0"/>
                  <a:t>Where </a:t>
                </a:r>
                <a14:m>
                  <m:oMath xmlns:m="http://schemas.openxmlformats.org/officeDocument/2006/math">
                    <m:sSub>
                      <m:sSubPr>
                        <m:ctrlPr>
                          <a:rPr lang="en-AU" sz="1600" i="1">
                            <a:latin typeface="Cambria Math" panose="02040503050406030204" pitchFamily="18" charset="0"/>
                          </a:rPr>
                        </m:ctrlPr>
                      </m:sSubPr>
                      <m:e>
                        <m:r>
                          <a:rPr lang="en-AU" sz="1600">
                            <a:latin typeface="Cambria Math" panose="02040503050406030204" pitchFamily="18" charset="0"/>
                          </a:rPr>
                          <m:t>𝑤</m:t>
                        </m:r>
                      </m:e>
                      <m:sub>
                        <m:r>
                          <a:rPr lang="en-AU" sz="1600">
                            <a:latin typeface="Cambria Math" panose="02040503050406030204" pitchFamily="18" charset="0"/>
                          </a:rPr>
                          <m:t>0</m:t>
                        </m:r>
                        <m:r>
                          <a:rPr lang="en-AU" sz="1600" b="0" i="0" smtClean="0">
                            <a:latin typeface="Cambria Math" panose="02040503050406030204" pitchFamily="18" charset="0"/>
                          </a:rPr>
                          <m:t> </m:t>
                        </m:r>
                      </m:sub>
                    </m:sSub>
                    <m:r>
                      <m:rPr>
                        <m:sty m:val="p"/>
                      </m:rPr>
                      <a:rPr lang="en-AU" sz="1600" b="0" i="0" smtClean="0">
                        <a:latin typeface="Cambria Math" panose="02040503050406030204" pitchFamily="18" charset="0"/>
                      </a:rPr>
                      <m:t>and</m:t>
                    </m:r>
                    <m:r>
                      <a:rPr lang="en-AU" sz="1600" smtClean="0">
                        <a:latin typeface="Cambria Math" panose="02040503050406030204" pitchFamily="18" charset="0"/>
                      </a:rPr>
                      <m:t> </m:t>
                    </m:r>
                    <m:r>
                      <a:rPr lang="en-AU" sz="1600">
                        <a:latin typeface="Cambria Math" panose="02040503050406030204" pitchFamily="18" charset="0"/>
                      </a:rPr>
                      <m:t>𝛽</m:t>
                    </m:r>
                  </m:oMath>
                </a14:m>
                <a:r>
                  <a:rPr lang="en-AU" sz="1600" dirty="0"/>
                  <a:t> are fixed parameters; </a:t>
                </a:r>
                <a14:m>
                  <m:oMath xmlns:m="http://schemas.openxmlformats.org/officeDocument/2006/math">
                    <m:r>
                      <a:rPr lang="en-AU" sz="1600">
                        <a:latin typeface="Cambria Math" panose="02040503050406030204" pitchFamily="18" charset="0"/>
                      </a:rPr>
                      <m:t>𝑄</m:t>
                    </m:r>
                  </m:oMath>
                </a14:m>
                <a:r>
                  <a:rPr lang="en-AU" sz="1600" dirty="0"/>
                  <a:t> is the employees own output and </a:t>
                </a:r>
                <a14:m>
                  <m:oMath xmlns:m="http://schemas.openxmlformats.org/officeDocument/2006/math">
                    <m:acc>
                      <m:accPr>
                        <m:chr m:val="̅"/>
                        <m:ctrlPr>
                          <a:rPr lang="en-AU" sz="1600" i="1">
                            <a:latin typeface="Cambria Math" panose="02040503050406030204" pitchFamily="18" charset="0"/>
                          </a:rPr>
                        </m:ctrlPr>
                      </m:accPr>
                      <m:e>
                        <m:r>
                          <a:rPr lang="en-AU" sz="1600">
                            <a:latin typeface="Cambria Math" panose="02040503050406030204" pitchFamily="18" charset="0"/>
                          </a:rPr>
                          <m:t>𝑄</m:t>
                        </m:r>
                      </m:e>
                    </m:acc>
                  </m:oMath>
                </a14:m>
                <a:r>
                  <a:rPr lang="en-AU" sz="1600" dirty="0"/>
                  <a:t> is the average output of a reference group – such as other salesmen/women. </a:t>
                </a:r>
              </a:p>
              <a:p>
                <a:r>
                  <a:rPr lang="en-AU" sz="1600" dirty="0"/>
                  <a:t>If  </a:t>
                </a:r>
                <a14:m>
                  <m:oMath xmlns:m="http://schemas.openxmlformats.org/officeDocument/2006/math">
                    <m:r>
                      <a:rPr lang="en-AU" sz="1600">
                        <a:latin typeface="Cambria Math" panose="02040503050406030204" pitchFamily="18" charset="0"/>
                      </a:rPr>
                      <m:t>𝛾</m:t>
                    </m:r>
                    <m:r>
                      <a:rPr lang="en-AU" sz="1600" smtClean="0">
                        <a:latin typeface="Cambria Math" panose="02040503050406030204" pitchFamily="18" charset="0"/>
                      </a:rPr>
                      <m:t>=0</m:t>
                    </m:r>
                  </m:oMath>
                </a14:m>
                <a:r>
                  <a:rPr lang="en-AU" sz="1600" dirty="0"/>
                  <a:t>, the output of others has no impact on your own pay. That is, there is no use of relative output in the contract.</a:t>
                </a:r>
              </a:p>
              <a:p>
                <a:r>
                  <a:rPr lang="en-AU" sz="1600" dirty="0"/>
                  <a:t>If  </a:t>
                </a:r>
                <a14:m>
                  <m:oMath xmlns:m="http://schemas.openxmlformats.org/officeDocument/2006/math">
                    <m:r>
                      <a:rPr lang="en-AU" sz="1600">
                        <a:latin typeface="Cambria Math" panose="02040503050406030204" pitchFamily="18" charset="0"/>
                      </a:rPr>
                      <m:t>𝛾</m:t>
                    </m:r>
                    <m:r>
                      <a:rPr lang="en-AU" sz="1600">
                        <a:latin typeface="Cambria Math" panose="02040503050406030204" pitchFamily="18" charset="0"/>
                      </a:rPr>
                      <m:t>=1</m:t>
                    </m:r>
                  </m:oMath>
                </a14:m>
                <a:r>
                  <a:rPr lang="en-AU" sz="1600" dirty="0"/>
                  <a:t>, pay is based on a simple difference between your output and that of your </a:t>
                </a:r>
                <a:r>
                  <a:rPr lang="en-AU" sz="1600" dirty="0" err="1"/>
                  <a:t>coworkers</a:t>
                </a:r>
                <a:r>
                  <a:rPr lang="en-AU" sz="1600" dirty="0"/>
                  <a:t>. That is, relative performance is crucial.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367" t="-369" b="-738"/>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4</a:t>
            </a:fld>
            <a:endParaRPr lang="en-AU"/>
          </a:p>
        </p:txBody>
      </p:sp>
    </p:spTree>
    <p:extLst>
      <p:ext uri="{BB962C8B-B14F-4D97-AF65-F5344CB8AC3E}">
        <p14:creationId xmlns:p14="http://schemas.microsoft.com/office/powerpoint/2010/main" val="27817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Relative Performance Contract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600" dirty="0"/>
                  <a:t>How to choose optimal </a:t>
                </a:r>
                <a14:m>
                  <m:oMath xmlns:m="http://schemas.openxmlformats.org/officeDocument/2006/math">
                    <m:r>
                      <a:rPr lang="en-AU" sz="1600" b="0" i="1">
                        <a:latin typeface="Cambria Math" panose="02040503050406030204" pitchFamily="18" charset="0"/>
                      </a:rPr>
                      <m:t>𝛾</m:t>
                    </m:r>
                  </m:oMath>
                </a14:m>
                <a:r>
                  <a:rPr lang="en-AU" sz="1600" dirty="0"/>
                  <a:t>?</a:t>
                </a:r>
              </a:p>
              <a:p>
                <a14:m>
                  <m:oMath xmlns:m="http://schemas.openxmlformats.org/officeDocument/2006/math">
                    <m:r>
                      <a:rPr lang="el-GR" sz="1600" i="1" dirty="0" smtClean="0">
                        <a:latin typeface="Cambria Math" panose="02040503050406030204" pitchFamily="18" charset="0"/>
                      </a:rPr>
                      <m:t>𝛾</m:t>
                    </m:r>
                  </m:oMath>
                </a14:m>
                <a:r>
                  <a:rPr lang="el-GR" sz="1600" dirty="0"/>
                  <a:t> </a:t>
                </a:r>
                <a:r>
                  <a:rPr lang="en-AU" sz="1600" dirty="0"/>
                  <a:t>determines the risk to the employee</a:t>
                </a:r>
              </a:p>
              <a:p>
                <a:r>
                  <a:rPr lang="en-AU" sz="1600" i="1" dirty="0"/>
                  <a:t>w</a:t>
                </a:r>
                <a:r>
                  <a:rPr lang="en-AU" sz="1600" baseline="-25000" dirty="0"/>
                  <a:t>0</a:t>
                </a:r>
                <a:r>
                  <a:rPr lang="en-AU" sz="1600" dirty="0"/>
                  <a:t> can be adjusted to determine average pay (and hold expected compensation constant)</a:t>
                </a:r>
              </a:p>
              <a:p>
                <a:r>
                  <a:rPr lang="en-AU" sz="1600" dirty="0"/>
                  <a:t>If effort is independent of </a:t>
                </a:r>
                <a14:m>
                  <m:oMath xmlns:m="http://schemas.openxmlformats.org/officeDocument/2006/math">
                    <m:r>
                      <a:rPr lang="el-GR" sz="1600" i="1" dirty="0" smtClean="0">
                        <a:latin typeface="Cambria Math" panose="02040503050406030204" pitchFamily="18" charset="0"/>
                      </a:rPr>
                      <m:t>𝛾</m:t>
                    </m:r>
                  </m:oMath>
                </a14:m>
                <a:r>
                  <a:rPr lang="el-GR" sz="1600" dirty="0"/>
                  <a:t>, </a:t>
                </a:r>
                <a:r>
                  <a:rPr lang="en-AU" sz="1600" dirty="0"/>
                  <a:t>choose </a:t>
                </a:r>
                <a14:m>
                  <m:oMath xmlns:m="http://schemas.openxmlformats.org/officeDocument/2006/math">
                    <m:r>
                      <a:rPr lang="el-GR" sz="1600" i="1" dirty="0" smtClean="0">
                        <a:latin typeface="Cambria Math" panose="02040503050406030204" pitchFamily="18" charset="0"/>
                      </a:rPr>
                      <m:t>𝛾</m:t>
                    </m:r>
                  </m:oMath>
                </a14:m>
                <a:r>
                  <a:rPr lang="el-GR" sz="1600" dirty="0"/>
                  <a:t> </a:t>
                </a:r>
                <a:r>
                  <a:rPr lang="en-AU" sz="1600" dirty="0"/>
                  <a:t>to minimise employee risk</a:t>
                </a:r>
              </a:p>
              <a:p>
                <a:pPr marL="0" indent="0">
                  <a:buNone/>
                </a:pPr>
                <a:r>
                  <a:rPr lang="en-AU" sz="1600" dirty="0"/>
                  <a:t>Since expected compensation can be same for any </a:t>
                </a:r>
                <a14:m>
                  <m:oMath xmlns:m="http://schemas.openxmlformats.org/officeDocument/2006/math">
                    <m:r>
                      <a:rPr lang="en-AU" sz="1600">
                        <a:latin typeface="Cambria Math" panose="02040503050406030204" pitchFamily="18" charset="0"/>
                      </a:rPr>
                      <m:t>𝜸</m:t>
                    </m:r>
                  </m:oMath>
                </a14:m>
                <a:r>
                  <a:rPr lang="en-AU" sz="1600" dirty="0"/>
                  <a:t> and effort choice not affected by </a:t>
                </a:r>
                <a14:m>
                  <m:oMath xmlns:m="http://schemas.openxmlformats.org/officeDocument/2006/math">
                    <m:r>
                      <a:rPr lang="en-AU" sz="1600">
                        <a:latin typeface="Cambria Math" panose="02040503050406030204" pitchFamily="18" charset="0"/>
                      </a:rPr>
                      <m:t>𝜸</m:t>
                    </m:r>
                  </m:oMath>
                </a14:m>
                <a:r>
                  <a:rPr lang="en-AU" sz="1600" dirty="0"/>
                  <a:t> , then the efficient contract will be one that minimises risk to employee.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5</a:t>
            </a:fld>
            <a:endParaRPr lang="en-AU"/>
          </a:p>
        </p:txBody>
      </p:sp>
    </p:spTree>
    <p:extLst>
      <p:ext uri="{BB962C8B-B14F-4D97-AF65-F5344CB8AC3E}">
        <p14:creationId xmlns:p14="http://schemas.microsoft.com/office/powerpoint/2010/main" val="311642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Relative Performance Contract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rmAutofit fontScale="70000" lnSpcReduction="20000"/>
              </a:bodyPr>
              <a:lstStyle/>
              <a:p>
                <a:pPr marL="0" indent="0">
                  <a:buNone/>
                </a:pPr>
                <a:r>
                  <a:rPr lang="en-AU" dirty="0"/>
                  <a:t>In some cases effort is independent of </a:t>
                </a:r>
                <a14:m>
                  <m:oMath xmlns:m="http://schemas.openxmlformats.org/officeDocument/2006/math">
                    <m:r>
                      <a:rPr lang="en-AU">
                        <a:latin typeface="Cambria Math" panose="02040503050406030204" pitchFamily="18" charset="0"/>
                      </a:rPr>
                      <m:t> </m:t>
                    </m:r>
                    <m:r>
                      <a:rPr lang="en-AU">
                        <a:latin typeface="Cambria Math" panose="02040503050406030204" pitchFamily="18" charset="0"/>
                      </a:rPr>
                      <m:t>𝛾</m:t>
                    </m:r>
                  </m:oMath>
                </a14:m>
                <a:r>
                  <a:rPr lang="en-AU" dirty="0"/>
                  <a:t>. Assume:</a:t>
                </a:r>
              </a:p>
              <a:p>
                <a:r>
                  <a:rPr lang="en-AU" dirty="0"/>
                  <a:t>Employees effort doesn’t affect that of other employees </a:t>
                </a:r>
              </a:p>
              <a:p>
                <a:r>
                  <a:rPr lang="en-AU" dirty="0"/>
                  <a:t>Employee has constant absolute risk aversion </a:t>
                </a:r>
                <a:r>
                  <a:rPr lang="en-AU" i="1" dirty="0"/>
                  <a:t>r</a:t>
                </a:r>
                <a:r>
                  <a:rPr lang="en-AU" dirty="0"/>
                  <a:t>.</a:t>
                </a:r>
              </a:p>
              <a:p>
                <a:pPr marL="0" indent="0">
                  <a:buNone/>
                </a:pPr>
                <a:r>
                  <a:rPr lang="en-AU" dirty="0"/>
                  <a:t>Then his/ her certainty equivalent is given by:</a:t>
                </a:r>
                <a:br>
                  <a:rPr lang="en-AU" dirty="0"/>
                </a:br>
                <a:endParaRPr lang="en-AU" dirty="0"/>
              </a:p>
              <a:p>
                <a:pPr marL="0" indent="0">
                  <a:buNone/>
                </a:pPr>
                <a14:m>
                  <m:oMathPara xmlns:m="http://schemas.openxmlformats.org/officeDocument/2006/math">
                    <m:oMathParaPr>
                      <m:jc m:val="centerGroup"/>
                    </m:oMathParaPr>
                    <m:oMath xmlns:m="http://schemas.openxmlformats.org/officeDocument/2006/math">
                      <m:r>
                        <a:rPr lang="en-AU" smtClean="0">
                          <a:latin typeface="Cambria Math" panose="02040503050406030204" pitchFamily="18" charset="0"/>
                        </a:rPr>
                        <m:t>𝐶𝑒𝑟𝑡𝑎𝑖𝑛𝑡𝑦</m:t>
                      </m:r>
                      <m:r>
                        <a:rPr lang="en-AU" smtClean="0">
                          <a:latin typeface="Cambria Math" panose="02040503050406030204" pitchFamily="18" charset="0"/>
                        </a:rPr>
                        <m:t> </m:t>
                      </m:r>
                      <m:r>
                        <a:rPr lang="en-AU" smtClean="0">
                          <a:latin typeface="Cambria Math" panose="02040503050406030204" pitchFamily="18" charset="0"/>
                        </a:rPr>
                        <m:t>𝑒𝑞𝑢𝑖𝑣𝑎𝑙𝑒𝑛𝑡</m:t>
                      </m:r>
                      <m:r>
                        <a:rPr lang="en-AU" smtClean="0">
                          <a:latin typeface="Cambria Math" panose="02040503050406030204" pitchFamily="18" charset="0"/>
                        </a:rPr>
                        <m:t>=</m:t>
                      </m:r>
                      <m:r>
                        <a:rPr lang="en-AU" smtClean="0">
                          <a:latin typeface="Cambria Math" panose="02040503050406030204" pitchFamily="18" charset="0"/>
                        </a:rPr>
                        <m:t>𝐸</m:t>
                      </m:r>
                      <m:r>
                        <a:rPr lang="en-AU" smtClean="0">
                          <a:latin typeface="Cambria Math" panose="02040503050406030204" pitchFamily="18" charset="0"/>
                        </a:rPr>
                        <m:t> </m:t>
                      </m:r>
                      <m:d>
                        <m:dPr>
                          <m:begChr m:val="["/>
                          <m:endChr m:val="]"/>
                          <m:ctrlPr>
                            <a:rPr lang="en-AU" i="1" smtClean="0">
                              <a:latin typeface="Cambria Math" panose="02040503050406030204" pitchFamily="18" charset="0"/>
                            </a:rPr>
                          </m:ctrlPr>
                        </m:dPr>
                        <m:e>
                          <m:sSub>
                            <m:sSubPr>
                              <m:ctrlPr>
                                <a:rPr lang="en-AU" i="1">
                                  <a:latin typeface="Cambria Math" panose="02040503050406030204" pitchFamily="18" charset="0"/>
                                </a:rPr>
                              </m:ctrlPr>
                            </m:sSubPr>
                            <m:e>
                              <m:r>
                                <a:rPr lang="en-AU">
                                  <a:latin typeface="Cambria Math" panose="02040503050406030204" pitchFamily="18" charset="0"/>
                                </a:rPr>
                                <m:t>𝑤</m:t>
                              </m:r>
                            </m:e>
                            <m:sub>
                              <m:r>
                                <a:rPr lang="en-AU">
                                  <a:latin typeface="Cambria Math" panose="02040503050406030204" pitchFamily="18" charset="0"/>
                                </a:rPr>
                                <m:t>0</m:t>
                              </m:r>
                            </m:sub>
                          </m:sSub>
                          <m:r>
                            <a:rPr lang="en-AU">
                              <a:latin typeface="Cambria Math" panose="02040503050406030204" pitchFamily="18" charset="0"/>
                            </a:rPr>
                            <m:t>+</m:t>
                          </m:r>
                          <m:r>
                            <a:rPr lang="en-AU">
                              <a:latin typeface="Cambria Math" panose="02040503050406030204" pitchFamily="18" charset="0"/>
                            </a:rPr>
                            <m:t>𝛽</m:t>
                          </m:r>
                          <m:d>
                            <m:dPr>
                              <m:ctrlPr>
                                <a:rPr lang="en-AU" i="1">
                                  <a:latin typeface="Cambria Math" panose="02040503050406030204" pitchFamily="18" charset="0"/>
                                </a:rPr>
                              </m:ctrlPr>
                            </m:dPr>
                            <m:e>
                              <m:r>
                                <a:rPr lang="en-AU">
                                  <a:latin typeface="Cambria Math" panose="02040503050406030204" pitchFamily="18" charset="0"/>
                                </a:rPr>
                                <m:t>𝑄</m:t>
                              </m:r>
                              <m:r>
                                <a:rPr lang="en-AU">
                                  <a:latin typeface="Cambria Math" panose="02040503050406030204" pitchFamily="18" charset="0"/>
                                </a:rPr>
                                <m:t>−</m:t>
                              </m:r>
                              <m:r>
                                <a:rPr lang="en-AU">
                                  <a:latin typeface="Cambria Math" panose="02040503050406030204" pitchFamily="18" charset="0"/>
                                </a:rPr>
                                <m:t>𝛾</m:t>
                              </m:r>
                              <m:acc>
                                <m:accPr>
                                  <m:chr m:val="̅"/>
                                  <m:ctrlPr>
                                    <a:rPr lang="en-AU" i="1">
                                      <a:latin typeface="Cambria Math" panose="02040503050406030204" pitchFamily="18" charset="0"/>
                                    </a:rPr>
                                  </m:ctrlPr>
                                </m:accPr>
                                <m:e>
                                  <m:r>
                                    <a:rPr lang="en-AU">
                                      <a:latin typeface="Cambria Math" panose="02040503050406030204" pitchFamily="18" charset="0"/>
                                    </a:rPr>
                                    <m:t>𝑄</m:t>
                                  </m:r>
                                </m:e>
                              </m:acc>
                            </m:e>
                          </m:d>
                        </m:e>
                      </m:d>
                      <m:r>
                        <a:rPr lang="en-AU" smtClean="0">
                          <a:latin typeface="Cambria Math" panose="02040503050406030204" pitchFamily="18" charset="0"/>
                        </a:rPr>
                        <m:t>−0.5</m:t>
                      </m:r>
                      <m:r>
                        <a:rPr lang="en-AU" smtClean="0">
                          <a:latin typeface="Cambria Math" panose="02040503050406030204" pitchFamily="18" charset="0"/>
                        </a:rPr>
                        <m:t>𝑟</m:t>
                      </m:r>
                      <m:sSup>
                        <m:sSupPr>
                          <m:ctrlPr>
                            <a:rPr lang="en-AU" i="1" smtClean="0">
                              <a:latin typeface="Cambria Math" panose="02040503050406030204" pitchFamily="18" charset="0"/>
                            </a:rPr>
                          </m:ctrlPr>
                        </m:sSupPr>
                        <m:e>
                          <m:r>
                            <a:rPr lang="en-AU" smtClean="0">
                              <a:latin typeface="Cambria Math" panose="02040503050406030204" pitchFamily="18" charset="0"/>
                            </a:rPr>
                            <m:t>𝑠</m:t>
                          </m:r>
                        </m:e>
                        <m:sup>
                          <m:r>
                            <a:rPr lang="en-AU" smtClean="0">
                              <a:latin typeface="Cambria Math" panose="02040503050406030204" pitchFamily="18" charset="0"/>
                            </a:rPr>
                            <m:t>2</m:t>
                          </m:r>
                        </m:sup>
                      </m:sSup>
                      <m:r>
                        <a:rPr lang="en-AU" smtClean="0">
                          <a:latin typeface="Cambria Math" panose="02040503050406030204" pitchFamily="18" charset="0"/>
                        </a:rPr>
                        <m:t>−</m:t>
                      </m:r>
                      <m:r>
                        <a:rPr lang="en-AU" smtClean="0">
                          <a:latin typeface="Cambria Math" panose="02040503050406030204" pitchFamily="18" charset="0"/>
                        </a:rPr>
                        <m:t>𝐶</m:t>
                      </m:r>
                      <m:d>
                        <m:dPr>
                          <m:ctrlPr>
                            <a:rPr lang="en-AU" i="1" smtClean="0">
                              <a:latin typeface="Cambria Math" panose="02040503050406030204" pitchFamily="18" charset="0"/>
                            </a:rPr>
                          </m:ctrlPr>
                        </m:dPr>
                        <m:e>
                          <m:r>
                            <a:rPr lang="en-AU" smtClean="0">
                              <a:latin typeface="Cambria Math" panose="02040503050406030204" pitchFamily="18" charset="0"/>
                            </a:rPr>
                            <m:t>𝑒</m:t>
                          </m:r>
                        </m:e>
                      </m:d>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AU">
                              <a:latin typeface="Cambria Math" panose="02040503050406030204" pitchFamily="18" charset="0"/>
                            </a:rPr>
                            <m:t>𝑤</m:t>
                          </m:r>
                        </m:e>
                        <m:sub>
                          <m:r>
                            <a:rPr lang="en-AU">
                              <a:latin typeface="Cambria Math" panose="02040503050406030204" pitchFamily="18" charset="0"/>
                            </a:rPr>
                            <m:t>0</m:t>
                          </m:r>
                        </m:sub>
                      </m:sSub>
                      <m:r>
                        <a:rPr lang="en-AU">
                          <a:latin typeface="Cambria Math" panose="02040503050406030204" pitchFamily="18" charset="0"/>
                        </a:rPr>
                        <m:t>+</m:t>
                      </m:r>
                      <m:r>
                        <a:rPr lang="en-AU">
                          <a:latin typeface="Cambria Math" panose="02040503050406030204" pitchFamily="18" charset="0"/>
                        </a:rPr>
                        <m:t>𝛽</m:t>
                      </m:r>
                      <m:d>
                        <m:dPr>
                          <m:ctrlPr>
                            <a:rPr lang="en-AU" i="1">
                              <a:latin typeface="Cambria Math" panose="02040503050406030204" pitchFamily="18" charset="0"/>
                            </a:rPr>
                          </m:ctrlPr>
                        </m:dPr>
                        <m:e>
                          <m:r>
                            <m:rPr>
                              <m:sty m:val="p"/>
                            </m:rPr>
                            <a:rPr lang="el-GR" i="1" smtClean="0">
                              <a:latin typeface="Cambria Math" panose="02040503050406030204" pitchFamily="18" charset="0"/>
                              <a:ea typeface="Cambria Math" panose="02040503050406030204" pitchFamily="18" charset="0"/>
                            </a:rPr>
                            <m:t>α</m:t>
                          </m:r>
                          <m:r>
                            <a:rPr lang="en-AU" b="0" i="1" smtClean="0">
                              <a:latin typeface="Cambria Math" panose="02040503050406030204" pitchFamily="18" charset="0"/>
                              <a:ea typeface="Cambria Math" panose="02040503050406030204" pitchFamily="18" charset="0"/>
                            </a:rPr>
                            <m:t>𝑒</m:t>
                          </m:r>
                          <m:r>
                            <a:rPr lang="en-AU">
                              <a:latin typeface="Cambria Math" panose="02040503050406030204" pitchFamily="18" charset="0"/>
                            </a:rPr>
                            <m:t>−</m:t>
                          </m:r>
                          <m:r>
                            <a:rPr lang="en-AU">
                              <a:latin typeface="Cambria Math" panose="02040503050406030204" pitchFamily="18" charset="0"/>
                            </a:rPr>
                            <m:t>𝛾</m:t>
                          </m:r>
                          <m:acc>
                            <m:accPr>
                              <m:chr m:val="̅"/>
                              <m:ctrlPr>
                                <a:rPr lang="en-AU" i="1">
                                  <a:latin typeface="Cambria Math" panose="02040503050406030204" pitchFamily="18" charset="0"/>
                                </a:rPr>
                              </m:ctrlPr>
                            </m:accPr>
                            <m:e>
                              <m:r>
                                <a:rPr lang="en-AU">
                                  <a:latin typeface="Cambria Math" panose="02040503050406030204" pitchFamily="18" charset="0"/>
                                </a:rPr>
                                <m:t>𝑄</m:t>
                              </m:r>
                            </m:e>
                          </m:acc>
                        </m:e>
                      </m:d>
                      <m:r>
                        <a:rPr lang="en-AU">
                          <a:latin typeface="Cambria Math" panose="02040503050406030204" pitchFamily="18" charset="0"/>
                        </a:rPr>
                        <m:t>−0.5</m:t>
                      </m:r>
                      <m:r>
                        <a:rPr lang="en-AU">
                          <a:latin typeface="Cambria Math" panose="02040503050406030204" pitchFamily="18" charset="0"/>
                        </a:rPr>
                        <m:t>𝑟</m:t>
                      </m:r>
                      <m:sSup>
                        <m:sSupPr>
                          <m:ctrlPr>
                            <a:rPr lang="en-AU" i="1">
                              <a:latin typeface="Cambria Math" panose="02040503050406030204" pitchFamily="18" charset="0"/>
                            </a:rPr>
                          </m:ctrlPr>
                        </m:sSupPr>
                        <m:e>
                          <m:r>
                            <a:rPr lang="en-AU">
                              <a:latin typeface="Cambria Math" panose="02040503050406030204" pitchFamily="18" charset="0"/>
                            </a:rPr>
                            <m:t>𝑠</m:t>
                          </m:r>
                        </m:e>
                        <m:sup>
                          <m:r>
                            <a:rPr lang="en-AU">
                              <a:latin typeface="Cambria Math" panose="02040503050406030204" pitchFamily="18" charset="0"/>
                            </a:rPr>
                            <m:t>2</m:t>
                          </m:r>
                        </m:sup>
                      </m:sSup>
                      <m:r>
                        <a:rPr lang="en-AU">
                          <a:latin typeface="Cambria Math" panose="02040503050406030204" pitchFamily="18" charset="0"/>
                        </a:rPr>
                        <m:t>−</m:t>
                      </m:r>
                      <m:r>
                        <a:rPr lang="en-AU">
                          <a:latin typeface="Cambria Math" panose="02040503050406030204" pitchFamily="18" charset="0"/>
                        </a:rPr>
                        <m:t>𝐶</m:t>
                      </m:r>
                      <m:d>
                        <m:dPr>
                          <m:ctrlPr>
                            <a:rPr lang="en-AU" i="1">
                              <a:latin typeface="Cambria Math" panose="02040503050406030204" pitchFamily="18" charset="0"/>
                            </a:rPr>
                          </m:ctrlPr>
                        </m:dPr>
                        <m:e>
                          <m:r>
                            <a:rPr lang="en-AU">
                              <a:latin typeface="Cambria Math" panose="02040503050406030204" pitchFamily="18" charset="0"/>
                            </a:rPr>
                            <m:t>𝑒</m:t>
                          </m:r>
                        </m:e>
                      </m:d>
                    </m:oMath>
                  </m:oMathPara>
                </a14:m>
                <a:endParaRPr lang="en-AU" dirty="0"/>
              </a:p>
              <a:p>
                <a:r>
                  <a:rPr lang="en-AU" dirty="0"/>
                  <a:t>The first term is expected compensation</a:t>
                </a:r>
              </a:p>
              <a:p>
                <a:r>
                  <a:rPr lang="en-AU" dirty="0"/>
                  <a:t>The second term is risk premium, where </a:t>
                </a:r>
                <a:r>
                  <a:rPr lang="en-AU" i="1" dirty="0"/>
                  <a:t>s</a:t>
                </a:r>
                <a:r>
                  <a:rPr lang="en-AU" baseline="30000" dirty="0"/>
                  <a:t>2</a:t>
                </a:r>
                <a:r>
                  <a:rPr lang="en-AU" dirty="0"/>
                  <a:t> is the variance of compensation </a:t>
                </a:r>
              </a:p>
              <a:p>
                <a:r>
                  <a:rPr lang="en-AU" dirty="0"/>
                  <a:t>The third term is the cost of effort</a:t>
                </a:r>
              </a:p>
              <a:p>
                <a:pPr marL="0" indent="0">
                  <a:buNone/>
                </a:pPr>
                <a:r>
                  <a:rPr lang="en-AU" dirty="0"/>
                  <a:t>[You won’t be asked in the exam to replicate this maths.]</a:t>
                </a:r>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245" t="-369" b="-1107"/>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6</a:t>
            </a:fld>
            <a:endParaRPr lang="en-AU"/>
          </a:p>
        </p:txBody>
      </p:sp>
    </p:spTree>
    <p:extLst>
      <p:ext uri="{BB962C8B-B14F-4D97-AF65-F5344CB8AC3E}">
        <p14:creationId xmlns:p14="http://schemas.microsoft.com/office/powerpoint/2010/main" val="38491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18B59CDD-2F8B-1645-AA93-02A739E9A9D4}"/>
                  </a:ext>
                </a:extLst>
              </p:cNvPr>
              <p:cNvSpPr txBox="1">
                <a:spLocks/>
              </p:cNvSpPr>
              <p:nvPr/>
            </p:nvSpPr>
            <p:spPr>
              <a:xfrm>
                <a:off x="1066800" y="2519363"/>
                <a:ext cx="10363200" cy="3424237"/>
              </a:xfrm>
              <a:prstGeom prst="rect">
                <a:avLst/>
              </a:prstGeom>
            </p:spPr>
            <p:txBody>
              <a:bodyPr>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600" dirty="0"/>
                  <a:t>So what will an employee do? </a:t>
                </a:r>
              </a:p>
              <a:p>
                <a:pPr marL="0" indent="0">
                  <a:buNone/>
                </a:pPr>
                <a:r>
                  <a:rPr lang="en-AU" sz="1600" dirty="0"/>
                  <a:t>They will choose effort to maximise certainty equivalent </a:t>
                </a:r>
                <a:r>
                  <a:rPr lang="en-AU" sz="1600" dirty="0" err="1"/>
                  <a:t>wrt</a:t>
                </a:r>
                <a:r>
                  <a:rPr lang="en-AU" sz="1600" dirty="0"/>
                  <a:t> to e:</a:t>
                </a:r>
                <a:br>
                  <a:rPr lang="en-AU" sz="1600" dirty="0"/>
                </a:b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a:latin typeface="Cambria Math" panose="02040503050406030204" pitchFamily="18" charset="0"/>
                        </a:rPr>
                        <m:t>𝐹𝑂𝐶</m:t>
                      </m:r>
                      <m:r>
                        <a:rPr lang="en-AU" sz="1600">
                          <a:latin typeface="Cambria Math" panose="02040503050406030204" pitchFamily="18" charset="0"/>
                        </a:rPr>
                        <m:t>:</m:t>
                      </m:r>
                      <m:r>
                        <a:rPr lang="en-AU" sz="1600">
                          <a:latin typeface="Cambria Math" panose="02040503050406030204" pitchFamily="18" charset="0"/>
                        </a:rPr>
                        <m:t>𝛽</m:t>
                      </m:r>
                      <m:sSup>
                        <m:sSupPr>
                          <m:ctrlPr>
                            <a:rPr lang="en-AU" sz="1600" i="1">
                              <a:latin typeface="Cambria Math" panose="02040503050406030204" pitchFamily="18" charset="0"/>
                            </a:rPr>
                          </m:ctrlPr>
                        </m:sSupPr>
                        <m:e>
                          <m:r>
                            <a:rPr lang="en-AU" sz="1600">
                              <a:latin typeface="Cambria Math" panose="02040503050406030204" pitchFamily="18" charset="0"/>
                            </a:rPr>
                            <m:t>𝑄</m:t>
                          </m:r>
                        </m:e>
                        <m:sup>
                          <m:r>
                            <a:rPr lang="en-AU" sz="1600">
                              <a:latin typeface="Cambria Math" panose="02040503050406030204" pitchFamily="18" charset="0"/>
                            </a:rPr>
                            <m:t>′</m:t>
                          </m:r>
                        </m:sup>
                      </m:sSup>
                      <m:r>
                        <a:rPr lang="en-AU" sz="1600">
                          <a:latin typeface="Cambria Math" panose="02040503050406030204" pitchFamily="18" charset="0"/>
                        </a:rPr>
                        <m:t>=</m:t>
                      </m:r>
                      <m:sSup>
                        <m:sSupPr>
                          <m:ctrlPr>
                            <a:rPr lang="en-AU" sz="1600" i="1">
                              <a:latin typeface="Cambria Math" panose="02040503050406030204" pitchFamily="18" charset="0"/>
                            </a:rPr>
                          </m:ctrlPr>
                        </m:sSupPr>
                        <m:e>
                          <m:r>
                            <a:rPr lang="en-AU" sz="1600">
                              <a:latin typeface="Cambria Math" panose="02040503050406030204" pitchFamily="18" charset="0"/>
                            </a:rPr>
                            <m:t>𝐶</m:t>
                          </m:r>
                        </m:e>
                        <m:sup>
                          <m:r>
                            <a:rPr lang="en-AU" sz="1600" i="1">
                              <a:latin typeface="Cambria Math" panose="02040503050406030204" pitchFamily="18" charset="0"/>
                            </a:rPr>
                            <m:t>′</m:t>
                          </m:r>
                          <m:d>
                            <m:dPr>
                              <m:ctrlPr>
                                <a:rPr lang="en-AU" sz="1600" i="1">
                                  <a:latin typeface="Cambria Math" panose="02040503050406030204" pitchFamily="18" charset="0"/>
                                </a:rPr>
                              </m:ctrlPr>
                            </m:dPr>
                            <m:e>
                              <m:r>
                                <a:rPr lang="en-AU" sz="1600">
                                  <a:latin typeface="Cambria Math" panose="02040503050406030204" pitchFamily="18" charset="0"/>
                                </a:rPr>
                                <m:t>𝑒</m:t>
                              </m:r>
                            </m:e>
                          </m:d>
                        </m:sup>
                      </m:sSup>
                    </m:oMath>
                  </m:oMathPara>
                </a14:m>
                <a:br>
                  <a:rPr lang="en-AU" sz="1600" dirty="0"/>
                </a:br>
                <a:endParaRPr lang="en-AU" sz="1600" dirty="0"/>
              </a:p>
              <a:p>
                <a:pPr marL="0" indent="0">
                  <a:buNone/>
                </a:pPr>
                <a:br>
                  <a:rPr lang="en-AU" sz="1600" i="1" dirty="0"/>
                </a:br>
                <a:r>
                  <a:rPr lang="el-GR" sz="1600" i="1" dirty="0"/>
                  <a:t>γ</a:t>
                </a:r>
                <a:r>
                  <a:rPr lang="en-AU" sz="1600" dirty="0"/>
                  <a:t> doesn’t enter into this expression. Optimal effort choice does not depend on </a:t>
                </a:r>
                <a:r>
                  <a:rPr lang="el-GR" sz="1600" i="1" dirty="0"/>
                  <a:t>γ</a:t>
                </a:r>
                <a:r>
                  <a:rPr lang="en-AU" sz="1600" i="1" dirty="0"/>
                  <a:t>.</a:t>
                </a:r>
                <a:r>
                  <a:rPr lang="el-GR" sz="1600" dirty="0"/>
                  <a:t> </a:t>
                </a:r>
                <a:endParaRPr lang="en-AU" sz="1600" dirty="0"/>
              </a:p>
            </p:txBody>
          </p:sp>
        </mc:Choice>
        <mc:Fallback xmlns="">
          <p:sp>
            <p:nvSpPr>
              <p:cNvPr id="23" name="Content Placeholder 2">
                <a:extLst>
                  <a:ext uri="{FF2B5EF4-FFF2-40B4-BE49-F238E27FC236}">
                    <a16:creationId xmlns:a16="http://schemas.microsoft.com/office/drawing/2014/main" id="{18B59CDD-2F8B-1645-AA93-02A739E9A9D4}"/>
                  </a:ext>
                </a:extLst>
              </p:cNvPr>
              <p:cNvSpPr txBox="1">
                <a:spLocks noRot="1" noChangeAspect="1" noMove="1" noResize="1" noEditPoints="1" noAdjustHandles="1" noChangeArrowheads="1" noChangeShapeType="1" noTextEdit="1"/>
              </p:cNvSpPr>
              <p:nvPr/>
            </p:nvSpPr>
            <p:spPr>
              <a:xfrm>
                <a:off x="1066800" y="2519363"/>
                <a:ext cx="10363200" cy="3424237"/>
              </a:xfrm>
              <a:prstGeom prst="rect">
                <a:avLst/>
              </a:prstGeom>
              <a:blipFill>
                <a:blip r:embed="rId3"/>
                <a:stretch>
                  <a:fillRect l="-367" t="-369"/>
                </a:stretch>
              </a:blipFill>
            </p:spPr>
            <p:txBody>
              <a:bodyPr/>
              <a:lstStyle/>
              <a:p>
                <a:r>
                  <a:rPr lang="en-AU">
                    <a:noFill/>
                  </a:rPr>
                  <a:t> </a:t>
                </a:r>
              </a:p>
            </p:txBody>
          </p:sp>
        </mc:Fallback>
      </mc:AlternateContent>
      <p:sp>
        <p:nvSpPr>
          <p:cNvPr id="2" name="Title 1"/>
          <p:cNvSpPr>
            <a:spLocks noGrp="1"/>
          </p:cNvSpPr>
          <p:nvPr>
            <p:ph type="title"/>
          </p:nvPr>
        </p:nvSpPr>
        <p:spPr>
          <a:xfrm>
            <a:off x="913775" y="618517"/>
            <a:ext cx="10364451" cy="1596177"/>
          </a:xfrm>
        </p:spPr>
        <p:txBody>
          <a:bodyPr/>
          <a:lstStyle/>
          <a:p>
            <a:r>
              <a:rPr lang="en-AU" dirty="0"/>
              <a:t>Relative Performance Contract</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7</a:t>
            </a:fld>
            <a:endParaRPr lang="en-AU"/>
          </a:p>
        </p:txBody>
      </p:sp>
    </p:spTree>
    <p:extLst>
      <p:ext uri="{BB962C8B-B14F-4D97-AF65-F5344CB8AC3E}">
        <p14:creationId xmlns:p14="http://schemas.microsoft.com/office/powerpoint/2010/main" val="14916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Relative Performance Contract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300" dirty="0"/>
                  <a:t>We can show that the variance of compensation is minimised when:</a:t>
                </a:r>
              </a:p>
              <a:p>
                <a:pPr marL="0" indent="0">
                  <a:buNone/>
                </a:pPr>
                <a14:m>
                  <m:oMathPara xmlns:m="http://schemas.openxmlformats.org/officeDocument/2006/math">
                    <m:oMathParaPr>
                      <m:jc m:val="centerGroup"/>
                    </m:oMathParaPr>
                    <m:oMath xmlns:m="http://schemas.openxmlformats.org/officeDocument/2006/math">
                      <m:sSup>
                        <m:sSupPr>
                          <m:ctrlPr>
                            <a:rPr lang="en-AU" sz="1300" i="1" smtClean="0">
                              <a:latin typeface="Cambria Math" panose="02040503050406030204" pitchFamily="18" charset="0"/>
                            </a:rPr>
                          </m:ctrlPr>
                        </m:sSupPr>
                        <m:e>
                          <m:r>
                            <a:rPr lang="en-AU" sz="1300">
                              <a:latin typeface="Cambria Math" panose="02040503050406030204" pitchFamily="18" charset="0"/>
                            </a:rPr>
                            <m:t>𝛾</m:t>
                          </m:r>
                        </m:e>
                        <m:sup>
                          <m:r>
                            <a:rPr lang="en-AU" sz="1300" smtClean="0">
                              <a:latin typeface="Cambria Math" panose="02040503050406030204" pitchFamily="18" charset="0"/>
                            </a:rPr>
                            <m:t>∗</m:t>
                          </m:r>
                        </m:sup>
                      </m:sSup>
                      <m:r>
                        <a:rPr lang="en-AU" sz="1300" smtClean="0">
                          <a:latin typeface="Cambria Math" panose="02040503050406030204" pitchFamily="18" charset="0"/>
                        </a:rPr>
                        <m:t>=</m:t>
                      </m:r>
                      <m:f>
                        <m:fPr>
                          <m:ctrlPr>
                            <a:rPr lang="en-AU" sz="1300" i="1" smtClean="0">
                              <a:latin typeface="Cambria Math" panose="02040503050406030204" pitchFamily="18" charset="0"/>
                            </a:rPr>
                          </m:ctrlPr>
                        </m:fPr>
                        <m:num>
                          <m:r>
                            <a:rPr lang="en-AU" sz="1300" smtClean="0">
                              <a:latin typeface="Cambria Math" panose="02040503050406030204" pitchFamily="18" charset="0"/>
                            </a:rPr>
                            <m:t>𝐶𝑜𝑣</m:t>
                          </m:r>
                          <m:r>
                            <a:rPr lang="en-AU" sz="1300" smtClean="0">
                              <a:latin typeface="Cambria Math" panose="02040503050406030204" pitchFamily="18" charset="0"/>
                            </a:rPr>
                            <m:t>(</m:t>
                          </m:r>
                          <m:r>
                            <a:rPr lang="en-AU" sz="1300" smtClean="0">
                              <a:latin typeface="Cambria Math" panose="02040503050406030204" pitchFamily="18" charset="0"/>
                            </a:rPr>
                            <m:t>𝑄</m:t>
                          </m:r>
                          <m:r>
                            <a:rPr lang="en-AU" sz="1300" smtClean="0">
                              <a:latin typeface="Cambria Math" panose="02040503050406030204" pitchFamily="18" charset="0"/>
                            </a:rPr>
                            <m:t>,</m:t>
                          </m:r>
                          <m:acc>
                            <m:accPr>
                              <m:chr m:val="̅"/>
                              <m:ctrlPr>
                                <a:rPr lang="en-AU" sz="1300" i="1" smtClean="0">
                                  <a:latin typeface="Cambria Math" panose="02040503050406030204" pitchFamily="18" charset="0"/>
                                </a:rPr>
                              </m:ctrlPr>
                            </m:accPr>
                            <m:e>
                              <m:r>
                                <a:rPr lang="en-AU" sz="1300" smtClean="0">
                                  <a:latin typeface="Cambria Math" panose="02040503050406030204" pitchFamily="18" charset="0"/>
                                </a:rPr>
                                <m:t>𝑄</m:t>
                              </m:r>
                            </m:e>
                          </m:acc>
                          <m:r>
                            <a:rPr lang="en-AU" sz="1300" smtClean="0">
                              <a:latin typeface="Cambria Math" panose="02040503050406030204" pitchFamily="18" charset="0"/>
                            </a:rPr>
                            <m:t>)</m:t>
                          </m:r>
                        </m:num>
                        <m:den>
                          <m:r>
                            <a:rPr lang="en-AU" sz="1300" smtClean="0">
                              <a:latin typeface="Cambria Math" panose="02040503050406030204" pitchFamily="18" charset="0"/>
                            </a:rPr>
                            <m:t>𝑉𝑎𝑟</m:t>
                          </m:r>
                          <m:r>
                            <a:rPr lang="en-AU" sz="1300">
                              <a:latin typeface="Cambria Math" panose="02040503050406030204" pitchFamily="18" charset="0"/>
                            </a:rPr>
                            <m:t>(</m:t>
                          </m:r>
                          <m:acc>
                            <m:accPr>
                              <m:chr m:val="̅"/>
                              <m:ctrlPr>
                                <a:rPr lang="en-AU" sz="1300" i="1">
                                  <a:latin typeface="Cambria Math" panose="02040503050406030204" pitchFamily="18" charset="0"/>
                                </a:rPr>
                              </m:ctrlPr>
                            </m:accPr>
                            <m:e>
                              <m:r>
                                <a:rPr lang="en-AU" sz="1300">
                                  <a:latin typeface="Cambria Math" panose="02040503050406030204" pitchFamily="18" charset="0"/>
                                </a:rPr>
                                <m:t>𝑄</m:t>
                              </m:r>
                            </m:e>
                          </m:acc>
                          <m:r>
                            <a:rPr lang="en-AU" sz="1300">
                              <a:latin typeface="Cambria Math" panose="02040503050406030204" pitchFamily="18" charset="0"/>
                            </a:rPr>
                            <m:t>)</m:t>
                          </m:r>
                        </m:den>
                      </m:f>
                    </m:oMath>
                  </m:oMathPara>
                </a14:m>
                <a:endParaRPr lang="en-AU" sz="1300" dirty="0"/>
              </a:p>
              <a:p>
                <a:pPr marL="0" indent="0">
                  <a:buNone/>
                </a:pPr>
                <a14:m>
                  <m:oMath xmlns:m="http://schemas.openxmlformats.org/officeDocument/2006/math">
                    <m:r>
                      <a:rPr lang="el-GR" sz="1300" i="1" dirty="0">
                        <a:latin typeface="Cambria Math" panose="02040503050406030204" pitchFamily="18" charset="0"/>
                      </a:rPr>
                      <m:t>𝛾</m:t>
                    </m:r>
                  </m:oMath>
                </a14:m>
                <a:r>
                  <a:rPr lang="en-AU" sz="1300" dirty="0"/>
                  <a:t>*</a:t>
                </a:r>
                <a:r>
                  <a:rPr lang="el-GR" sz="1300" dirty="0"/>
                  <a:t> </a:t>
                </a:r>
                <a:r>
                  <a:rPr lang="en-AU" sz="1300" dirty="0"/>
                  <a:t>measures the informativeness of Q as a signal of individual output </a:t>
                </a:r>
              </a:p>
              <a:p>
                <a:pPr marL="0" indent="0">
                  <a:buNone/>
                </a:pPr>
                <a:r>
                  <a:rPr lang="en-AU" sz="1300" dirty="0"/>
                  <a:t>The numerator is a measure of the relationship between the employee’s own output and that of other workers. When this is high the information from other workers is valuable (because it tells firms more about common shocks experienced by workers) and the signal is better. Conversely, when it is equal to zero then the output of other workers provides no information about the shocks experienced by the employee. So when the numerator is large we want to have a high weight on the output from other employees – relative performance is informative.</a:t>
                </a:r>
              </a:p>
              <a:p>
                <a:pPr marL="0" indent="0">
                  <a:buNone/>
                </a:pPr>
                <a:r>
                  <a:rPr lang="en-AU" sz="1300" dirty="0"/>
                  <a:t>The denominator is the variance of average output. If this is high then there is a lot of noise in the average output and it contains less information about an individual’s own effort. Hence when the denominator is large we want to have a small value of </a:t>
                </a:r>
                <a14:m>
                  <m:oMath xmlns:m="http://schemas.openxmlformats.org/officeDocument/2006/math">
                    <m:r>
                      <a:rPr lang="en-AU" sz="1300">
                        <a:latin typeface="Cambria Math" panose="02040503050406030204" pitchFamily="18" charset="0"/>
                      </a:rPr>
                      <m:t>𝛾</m:t>
                    </m:r>
                  </m:oMath>
                </a14:m>
                <a:r>
                  <a:rPr lang="en-AU" sz="1300" dirty="0"/>
                  <a:t> and not place a great deal of weight on how the individual performs relative to others.</a:t>
                </a:r>
              </a:p>
              <a:p>
                <a:pPr marL="0" indent="0">
                  <a:buNone/>
                </a:pPr>
                <a:endParaRPr lang="en-AU" sz="1300" dirty="0"/>
              </a:p>
              <a:p>
                <a:pPr marL="0" indent="0">
                  <a:buNone/>
                </a:pPr>
                <a:endParaRPr lang="en-AU" sz="13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122" r="-122"/>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8</a:t>
            </a:fld>
            <a:endParaRPr lang="en-AU"/>
          </a:p>
        </p:txBody>
      </p:sp>
    </p:spTree>
    <p:extLst>
      <p:ext uri="{BB962C8B-B14F-4D97-AF65-F5344CB8AC3E}">
        <p14:creationId xmlns:p14="http://schemas.microsoft.com/office/powerpoint/2010/main" val="103786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57,2,Outline"/>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14627</TotalTime>
  <Words>779</Words>
  <Application>Microsoft Macintosh PowerPoint</Application>
  <PresentationFormat>Widescreen</PresentationFormat>
  <Paragraphs>85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Tw Cen MT</vt:lpstr>
      <vt:lpstr>Droplet</vt:lpstr>
      <vt:lpstr>Lecture 11.2 Relative Performance Evaluation</vt:lpstr>
      <vt:lpstr>Relative Performance Evaluation</vt:lpstr>
      <vt:lpstr>Relative Performance Evaluation</vt:lpstr>
      <vt:lpstr>Relative Performance Contract</vt:lpstr>
      <vt:lpstr>Relative Performance Contract</vt:lpstr>
      <vt:lpstr>Relative Performance Contract</vt:lpstr>
      <vt:lpstr>Relative Performance Contract</vt:lpstr>
      <vt:lpstr>Relative Performance Contract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638</cp:revision>
  <dcterms:created xsi:type="dcterms:W3CDTF">2015-02-25T21:48:00Z</dcterms:created>
  <dcterms:modified xsi:type="dcterms:W3CDTF">2020-11-07T09:06:07Z</dcterms:modified>
</cp:coreProperties>
</file>