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724" r:id="rId2"/>
    <p:sldId id="686" r:id="rId3"/>
    <p:sldId id="687" r:id="rId4"/>
    <p:sldId id="688" r:id="rId5"/>
    <p:sldId id="689" r:id="rId6"/>
    <p:sldId id="690" r:id="rId7"/>
    <p:sldId id="719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1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94694" autoAdjust="0"/>
  </p:normalViewPr>
  <p:slideViewPr>
    <p:cSldViewPr snapToGrid="0">
      <p:cViewPr varScale="1">
        <p:scale>
          <a:sx n="121" d="100"/>
          <a:sy n="121" d="100"/>
        </p:scale>
        <p:origin x="13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3379F-937F-4919-83C5-972AB0B9385E}" type="datetimeFigureOut">
              <a:rPr lang="en-AU" smtClean="0"/>
              <a:t>7/11/20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34B9F-80A5-4BFE-AF17-36279E5702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276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5023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434B9F-80A5-4BFE-AF17-36279E57021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266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42B299CD-62D9-4299-BA5B-90FF26755AB5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813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978963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20079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564843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7032804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D3EF5D4-5004-F847-984A-1C17689F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</p:spTree>
    <p:extLst>
      <p:ext uri="{BB962C8B-B14F-4D97-AF65-F5344CB8AC3E}">
        <p14:creationId xmlns:p14="http://schemas.microsoft.com/office/powerpoint/2010/main" val="105590818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104190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33300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4121540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2E139088-8FE6-4FCD-ABD3-BCB189F00056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9935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 lIns="9000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06420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32A84E0C-B099-4996-9F62-0EED3015E6DB}" type="datetime1">
              <a:rPr lang="en-AU" smtClean="0"/>
              <a:t>7/11/20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937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32426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990131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565075-399A-4AAE-A449-ADE93D42FC61}" type="datetime1">
              <a:rPr lang="en-AU" smtClean="0"/>
              <a:t>7/11/20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199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60371173-4CC9-492D-BCC1-34FD37CC3187}" type="datetime1">
              <a:rPr lang="en-AU" smtClean="0"/>
              <a:t>7/11/20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649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924947F3-E127-4B82-80E1-E71FAF778F53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r>
              <a:rPr lang="en-AU"/>
              <a:t>Econ1040 Principles of Economics, S115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74294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/>
          <a:lstStyle/>
          <a:p>
            <a:fld id="{E71E48CF-858C-4A31-A9F6-43C4AD660B6D}" type="datetime1">
              <a:rPr lang="en-AU" smtClean="0"/>
              <a:t>7/11/20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669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D345F4-C147-47F7-8B61-3EFBC2119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31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8141" y="638269"/>
            <a:ext cx="9144000" cy="36189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Lecture 11.5</a:t>
            </a:r>
            <a:b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Divisional Performance Evaluation</a:t>
            </a:r>
            <a:endParaRPr lang="en-AU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63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Divisional 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400" dirty="0"/>
              <a:t>Recall that firms can be structured in various ways: U form, M form and Matrix form. The organisational structure of the firm determines:</a:t>
            </a:r>
          </a:p>
          <a:p>
            <a:r>
              <a:rPr lang="en-AU" sz="1400" dirty="0"/>
              <a:t>allocation of decision rights and job descriptions</a:t>
            </a:r>
          </a:p>
          <a:p>
            <a:r>
              <a:rPr lang="en-AU" sz="1400" dirty="0"/>
              <a:t>performance evaluation protocols</a:t>
            </a:r>
          </a:p>
          <a:p>
            <a:r>
              <a:rPr lang="en-AU" sz="1400" dirty="0"/>
              <a:t>compensation schemes </a:t>
            </a:r>
          </a:p>
          <a:p>
            <a:pPr marL="0" indent="0">
              <a:buNone/>
            </a:pPr>
            <a:r>
              <a:rPr lang="en-AU" sz="1400" dirty="0"/>
              <a:t>We will consider performance evaluations for different organisation structures </a:t>
            </a:r>
          </a:p>
          <a:p>
            <a:pPr marL="0" indent="0">
              <a:buNone/>
            </a:pPr>
            <a:r>
              <a:rPr lang="en-AU" sz="1400" dirty="0"/>
              <a:t>1. cost centres</a:t>
            </a:r>
            <a:br>
              <a:rPr lang="en-AU" sz="1400" dirty="0"/>
            </a:br>
            <a:r>
              <a:rPr lang="en-AU" sz="1400" dirty="0"/>
              <a:t>2. expense centres</a:t>
            </a:r>
            <a:br>
              <a:rPr lang="en-AU" sz="1400" dirty="0"/>
            </a:br>
            <a:r>
              <a:rPr lang="en-AU" sz="1400" dirty="0"/>
              <a:t>3. revenue centres</a:t>
            </a:r>
            <a:br>
              <a:rPr lang="en-AU" sz="1400" dirty="0"/>
            </a:br>
            <a:r>
              <a:rPr lang="en-AU" sz="1400" dirty="0"/>
              <a:t>4. profit centres</a:t>
            </a:r>
            <a:br>
              <a:rPr lang="en-AU" sz="1400" dirty="0"/>
            </a:br>
            <a:r>
              <a:rPr lang="en-AU" sz="1400" dirty="0"/>
              <a:t>5. investment centres </a:t>
            </a:r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  <a:p>
            <a:endParaRPr lang="en-AU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313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AU" dirty="0"/>
              <a:t>Divisional 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75" y="2367093"/>
            <a:ext cx="10364452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1300" dirty="0"/>
              <a:t>1. Cost centres: </a:t>
            </a:r>
          </a:p>
          <a:p>
            <a:r>
              <a:rPr lang="en-AU" sz="1300" dirty="0"/>
              <a:t>assigned the decision right to choose the mix of inputs to produce a stipulated output </a:t>
            </a:r>
          </a:p>
          <a:p>
            <a:pPr marL="0" indent="0">
              <a:buNone/>
            </a:pPr>
            <a:r>
              <a:rPr lang="en-AU" sz="1300" dirty="0"/>
              <a:t>Possible objectives to measure performance</a:t>
            </a:r>
          </a:p>
          <a:p>
            <a:r>
              <a:rPr lang="en-AU" sz="1300" dirty="0"/>
              <a:t>costs: minimise costs for a given output</a:t>
            </a:r>
          </a:p>
          <a:p>
            <a:r>
              <a:rPr lang="en-AU" sz="1300" dirty="0"/>
              <a:t>output: maximise output for a given budget </a:t>
            </a:r>
          </a:p>
          <a:p>
            <a:pPr marL="0" indent="0">
              <a:buNone/>
            </a:pPr>
            <a:r>
              <a:rPr lang="en-AU" sz="1300" dirty="0"/>
              <a:t>Challenges</a:t>
            </a:r>
          </a:p>
          <a:p>
            <a:r>
              <a:rPr lang="en-AU" sz="1300" dirty="0"/>
              <a:t>output of each cost centre must be measurable</a:t>
            </a:r>
          </a:p>
          <a:p>
            <a:r>
              <a:rPr lang="en-AU" sz="1300" dirty="0"/>
              <a:t>quality must be measurable</a:t>
            </a:r>
          </a:p>
          <a:p>
            <a:r>
              <a:rPr lang="en-AU" sz="1300" dirty="0"/>
              <a:t>central management must have knowledge needed to specify goals</a:t>
            </a:r>
          </a:p>
          <a:p>
            <a:r>
              <a:rPr lang="en-AU" sz="1300" dirty="0"/>
              <a:t>minimisation of average costs may not equate to value maximisation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514011" y="5883275"/>
            <a:ext cx="764215" cy="365125"/>
          </a:xfrm>
        </p:spPr>
        <p:txBody>
          <a:bodyPr/>
          <a:lstStyle/>
          <a:p>
            <a:fld id="{74D345F4-C147-47F7-8B61-3EFBC2119803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3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Divisional Performance Evaluation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/>
              <a:t>2. Expense centres: </a:t>
            </a:r>
          </a:p>
          <a:p>
            <a:r>
              <a:rPr lang="en-AU" sz="1600"/>
              <a:t>assigned the decision right to maximise output (often a service) with a fixed budget </a:t>
            </a:r>
          </a:p>
          <a:p>
            <a:r>
              <a:rPr lang="en-AU" sz="1600"/>
              <a:t>(relative to cost centres), output tends to be measured subjectively </a:t>
            </a:r>
          </a:p>
          <a:p>
            <a:pPr marL="0" indent="0">
              <a:buNone/>
            </a:pPr>
            <a:r>
              <a:rPr lang="en-AU" sz="1600"/>
              <a:t>Challenges </a:t>
            </a:r>
          </a:p>
          <a:p>
            <a:r>
              <a:rPr lang="en-AU" sz="1600"/>
              <a:t>output is usually subjective and difficult to measure </a:t>
            </a:r>
          </a:p>
          <a:p>
            <a:r>
              <a:rPr lang="en-AU" sz="1600"/>
              <a:t>if the goal of an expense centre is to maximise output, it’s services are often over used </a:t>
            </a:r>
          </a:p>
          <a:p>
            <a:r>
              <a:rPr lang="en-AU" sz="1600"/>
              <a:t>e.g. human resources, IT </a:t>
            </a:r>
          </a:p>
          <a:p>
            <a:r>
              <a:rPr lang="en-AU" sz="1600"/>
              <a:t>managers may derive benefits from increasing the size of the center – ‘empire building’ </a:t>
            </a:r>
            <a:endParaRPr lang="en-AU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Econ5026 Strategic Business Relationships, S2 2020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990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Divisional Performance Evaluation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/>
              <a:t>3. Revenue centres:</a:t>
            </a:r>
          </a:p>
          <a:p>
            <a:r>
              <a:rPr lang="en-AU" sz="1600" dirty="0"/>
              <a:t>decision rights over how to maximise revenue with a given budget </a:t>
            </a:r>
          </a:p>
          <a:p>
            <a:pPr marL="0" indent="0">
              <a:buNone/>
            </a:pPr>
            <a:r>
              <a:rPr lang="en-AU" sz="1600" dirty="0"/>
              <a:t>Possible objectives to measure performance</a:t>
            </a:r>
          </a:p>
          <a:p>
            <a:r>
              <a:rPr lang="en-AU" sz="1600" dirty="0"/>
              <a:t>maximise revenue for a given price and budget </a:t>
            </a:r>
          </a:p>
          <a:p>
            <a:pPr marL="0" indent="0">
              <a:buNone/>
            </a:pPr>
            <a:r>
              <a:rPr lang="en-AU" sz="1600" dirty="0"/>
              <a:t>Challenges </a:t>
            </a:r>
          </a:p>
          <a:p>
            <a:r>
              <a:rPr lang="en-AU" sz="1600" dirty="0"/>
              <a:t>revenue centres consider revenues but not production costs, so they may not maximise value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169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Divisional Performance Evaluation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/>
              <a:t>4. Profit centres: </a:t>
            </a:r>
          </a:p>
          <a:p>
            <a:r>
              <a:rPr lang="en-AU" sz="1600" dirty="0"/>
              <a:t>decision rights over input mix, product mix, prices (or output) to maximise profits with a fixed budget </a:t>
            </a:r>
          </a:p>
          <a:p>
            <a:r>
              <a:rPr lang="en-AU" sz="1600" dirty="0"/>
              <a:t>useful when knowledge of production and sales is specific to the division and costly to transfer </a:t>
            </a:r>
          </a:p>
          <a:p>
            <a:pPr marL="0" indent="0">
              <a:buNone/>
            </a:pPr>
            <a:r>
              <a:rPr lang="en-AU" sz="1600" dirty="0"/>
              <a:t>Evaluation</a:t>
            </a:r>
          </a:p>
          <a:p>
            <a:r>
              <a:rPr lang="en-AU" sz="1600" dirty="0"/>
              <a:t>profits relative to a budgeted profit for the division </a:t>
            </a:r>
          </a:p>
          <a:p>
            <a:pPr marL="0" indent="0">
              <a:buNone/>
            </a:pPr>
            <a:r>
              <a:rPr lang="en-AU" sz="1600" dirty="0"/>
              <a:t>Key issues </a:t>
            </a:r>
          </a:p>
          <a:p>
            <a:r>
              <a:rPr lang="en-AU" sz="1600" dirty="0"/>
              <a:t>how to price transfers of goods and services between divisions – ‘transfer pricing’ </a:t>
            </a:r>
          </a:p>
          <a:p>
            <a:r>
              <a:rPr lang="en-AU" sz="1600" dirty="0"/>
              <a:t>externalities between divisions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114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2060"/>
                </a:solidFill>
              </a:rPr>
              <a:t>Divisional Performance Evaluation</a:t>
            </a:r>
            <a:endParaRPr lang="en-AU" i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sz="1600" dirty="0"/>
              <a:t>5. Investment centres:</a:t>
            </a:r>
          </a:p>
          <a:p>
            <a:r>
              <a:rPr lang="en-AU" sz="1600" dirty="0"/>
              <a:t>decision rights over capital expenditures</a:t>
            </a:r>
          </a:p>
          <a:p>
            <a:r>
              <a:rPr lang="en-AU" sz="1600" dirty="0"/>
              <a:t>often comprise several profit centres </a:t>
            </a:r>
          </a:p>
          <a:p>
            <a:pPr marL="0" indent="0">
              <a:buNone/>
            </a:pPr>
            <a:r>
              <a:rPr lang="en-AU" sz="1600" dirty="0"/>
              <a:t>Evaluation </a:t>
            </a:r>
          </a:p>
          <a:p>
            <a:r>
              <a:rPr lang="en-AU" sz="1600" dirty="0"/>
              <a:t>return on assets: ratio of net accounting income to total assets used by the investment centre </a:t>
            </a:r>
          </a:p>
          <a:p>
            <a:pPr marL="0" indent="0">
              <a:buNone/>
            </a:pPr>
            <a:r>
              <a:rPr lang="en-AU" sz="1600" dirty="0"/>
              <a:t>Issues</a:t>
            </a:r>
          </a:p>
          <a:p>
            <a:r>
              <a:rPr lang="en-AU" sz="1600" dirty="0"/>
              <a:t>evaluation is based on accounting profit, not economic profit</a:t>
            </a:r>
          </a:p>
          <a:p>
            <a:r>
              <a:rPr lang="en-AU" sz="1600" dirty="0"/>
              <a:t>assets are often measured at cost rather than market value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Econ5026 Strategic Business Relationships, S2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345F4-C147-47F7-8B61-3EFBC211980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3715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7,2,Outline"/>
</p:tagLst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14626</TotalTime>
  <Words>486</Words>
  <Application>Microsoft Macintosh PowerPoint</Application>
  <PresentationFormat>Widescreen</PresentationFormat>
  <Paragraphs>76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Tw Cen MT</vt:lpstr>
      <vt:lpstr>Droplet</vt:lpstr>
      <vt:lpstr>Lecture 11.5 Divisional Performance Evaluation</vt:lpstr>
      <vt:lpstr>Divisional Performance Evaluation</vt:lpstr>
      <vt:lpstr>Divisional Performance Evaluation</vt:lpstr>
      <vt:lpstr>Divisional Performance Evaluation</vt:lpstr>
      <vt:lpstr>Divisional Performance Evaluation</vt:lpstr>
      <vt:lpstr>Divisional Performance Evaluation</vt:lpstr>
      <vt:lpstr>Divisional Performance Evaluation</vt:lpstr>
    </vt:vector>
  </TitlesOfParts>
  <Company>University of Sydney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Econ1040  Principles of Economics</dc:title>
  <dc:creator>Stephen Whelan</dc:creator>
  <cp:lastModifiedBy>Jason Collins</cp:lastModifiedBy>
  <cp:revision>636</cp:revision>
  <dcterms:created xsi:type="dcterms:W3CDTF">2015-02-25T21:48:00Z</dcterms:created>
  <dcterms:modified xsi:type="dcterms:W3CDTF">2020-11-07T10:19:49Z</dcterms:modified>
</cp:coreProperties>
</file>