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725" r:id="rId2"/>
    <p:sldId id="691" r:id="rId3"/>
    <p:sldId id="692" r:id="rId4"/>
    <p:sldId id="709" r:id="rId5"/>
    <p:sldId id="693" r:id="rId6"/>
    <p:sldId id="695" r:id="rId7"/>
    <p:sldId id="696" r:id="rId8"/>
    <p:sldId id="726" r:id="rId9"/>
    <p:sldId id="718" r:id="rId10"/>
    <p:sldId id="699" r:id="rId11"/>
    <p:sldId id="728" r:id="rId12"/>
    <p:sldId id="70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31" autoAdjust="0"/>
    <p:restoredTop sz="94694" autoAdjust="0"/>
  </p:normalViewPr>
  <p:slideViewPr>
    <p:cSldViewPr snapToGrid="0">
      <p:cViewPr varScale="1">
        <p:scale>
          <a:sx n="121" d="100"/>
          <a:sy n="121" d="100"/>
        </p:scale>
        <p:origin x="1368"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7/11/20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234944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245714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497003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4813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097896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0420079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56484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2703280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0559081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91104190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5533300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6412154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799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9306420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7/11/20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4937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432426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23990131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7/11/20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811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7/11/20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0649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0074294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7/11/20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7669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3110315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11.6</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Transfer pricing</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1042722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600" dirty="0"/>
              <a:t>When the transfer price of $10 was charged, firm profits equalled $500.</a:t>
            </a:r>
          </a:p>
          <a:p>
            <a:pPr marL="0" indent="0">
              <a:buNone/>
            </a:pPr>
            <a:r>
              <a:rPr lang="en-AU" sz="1600" dirty="0"/>
              <a:t>When they act in their own interests with private information, firm profits equal $375, with manufacturing reporting profits of $250 and distribution profits of $125.</a:t>
            </a:r>
          </a:p>
          <a:p>
            <a:pPr marL="0" indent="0">
              <a:buNone/>
            </a:pPr>
            <a:r>
              <a:rPr lang="en-AU" sz="1600" dirty="0"/>
              <a:t>We can think of this as a problem similar to double marginalisation. Successive monopolies (this time inside the firm) reduce the quantity traded and decrease overall profit. The optimal transfer price is MC = 10, but this gives no profits to the Manufacturing division.</a:t>
            </a:r>
          </a:p>
          <a:p>
            <a:pPr marL="0" indent="0">
              <a:buNone/>
            </a:pPr>
            <a:r>
              <a:rPr lang="en-AU" sz="1600" dirty="0"/>
              <a:t>With a transfer price of $60, the opportunity cost to the firm of producing extra units of output are overstated. The Manufacturing division does not consider the externality of its transfer price.</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10</a:t>
            </a:fld>
            <a:endParaRPr lang="en-AU"/>
          </a:p>
        </p:txBody>
      </p:sp>
    </p:spTree>
    <p:extLst>
      <p:ext uri="{BB962C8B-B14F-4D97-AF65-F5344CB8AC3E}">
        <p14:creationId xmlns:p14="http://schemas.microsoft.com/office/powerpoint/2010/main" val="204145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600" dirty="0"/>
              <a:t>There are a number of problems leading to this:</a:t>
            </a:r>
          </a:p>
          <a:p>
            <a:r>
              <a:rPr lang="en-AU" sz="1600" dirty="0"/>
              <a:t> Asymmetric information.</a:t>
            </a:r>
          </a:p>
          <a:p>
            <a:r>
              <a:rPr lang="en-AU" sz="1600" dirty="0"/>
              <a:t>Structure of rewards and performance evaluation – creates incentive to distort prices. </a:t>
            </a:r>
          </a:p>
          <a:p>
            <a:r>
              <a:rPr lang="en-AU" sz="1600" dirty="0"/>
              <a:t>Challenge associated with where relevant knowledge lies about the capacity of divisions to sell internally and externally which will impact on the opportunity cost calculation</a:t>
            </a:r>
          </a:p>
          <a:p>
            <a:r>
              <a:rPr lang="en-AU" sz="1600" dirty="0"/>
              <a:t>Who has the decision rights around pricing</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11</a:t>
            </a:fld>
            <a:endParaRPr lang="en-AU"/>
          </a:p>
        </p:txBody>
      </p:sp>
    </p:spTree>
    <p:extLst>
      <p:ext uri="{BB962C8B-B14F-4D97-AF65-F5344CB8AC3E}">
        <p14:creationId xmlns:p14="http://schemas.microsoft.com/office/powerpoint/2010/main" val="24537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How to set transfer prices</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400" dirty="0"/>
              <a:t>How could cost information be approximated?</a:t>
            </a:r>
          </a:p>
          <a:p>
            <a:r>
              <a:rPr lang="en-AU" sz="1400" dirty="0"/>
              <a:t>Use market based prices by using a a competitive market as a benchmark: but the firm will produce internally precisely when competitive markets are less informative or unavailable</a:t>
            </a:r>
          </a:p>
          <a:p>
            <a:r>
              <a:rPr lang="en-AU" sz="1400" dirty="0"/>
              <a:t>Use marginal cost transfer prices: but will cost information be accurately revealed? How can manufacturing cover its fixed costs? What if the marginal cost if not constant?</a:t>
            </a:r>
          </a:p>
          <a:p>
            <a:r>
              <a:rPr lang="en-AU" sz="1400" dirty="0"/>
              <a:t>Use full-cost based transfer prices: accounting costs are verifiable, reducing information asymmetries, but they don’t accurately reflect opportunity costs</a:t>
            </a:r>
          </a:p>
          <a:p>
            <a:r>
              <a:rPr lang="en-AU" sz="1400" dirty="0"/>
              <a:t>Use negotiated transfer prices: can help bound the transfer price between the marginal and market cost, and potentially enable the quantity to be set at that which maximises firm profit (to then be split). But can be costly and time consuming, relies on the skills of the negotiators and may potentially fail to find the firm profit maximising level.</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12</a:t>
            </a:fld>
            <a:endParaRPr lang="en-AU"/>
          </a:p>
        </p:txBody>
      </p:sp>
    </p:spTree>
    <p:extLst>
      <p:ext uri="{BB962C8B-B14F-4D97-AF65-F5344CB8AC3E}">
        <p14:creationId xmlns:p14="http://schemas.microsoft.com/office/powerpoint/2010/main" val="246390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600" dirty="0"/>
              <a:t>When one division transfers something (a good or service) to another, it usually charges a transfer price.</a:t>
            </a:r>
          </a:p>
          <a:p>
            <a:pPr marL="0" indent="0">
              <a:buNone/>
            </a:pPr>
            <a:r>
              <a:rPr lang="en-AU" sz="1600" dirty="0"/>
              <a:t>What should that price be?</a:t>
            </a:r>
          </a:p>
          <a:p>
            <a:pPr marL="0" indent="0">
              <a:buNone/>
            </a:pPr>
            <a:r>
              <a:rPr lang="en-AU" sz="1600" dirty="0"/>
              <a:t>Important because: “The choice of transfer-pricing method does not merely reallocate total company profits among business units, but affects the firms total profits”.</a:t>
            </a:r>
          </a:p>
          <a:p>
            <a:pPr marL="0" indent="0">
              <a:buNone/>
            </a:pPr>
            <a:r>
              <a:rPr lang="en-AU" sz="1600" dirty="0"/>
              <a:t>Transfer pricing determines incentives.</a:t>
            </a:r>
          </a:p>
          <a:p>
            <a:r>
              <a:rPr lang="en-AU" sz="1600" dirty="0"/>
              <a:t>May encourage inappropriate outsourcing if the price is set too high</a:t>
            </a:r>
          </a:p>
          <a:p>
            <a:r>
              <a:rPr lang="en-AU" sz="1600" dirty="0"/>
              <a:t>May encourage too much internal investment if the price is too low.</a:t>
            </a:r>
          </a:p>
          <a:p>
            <a:r>
              <a:rPr lang="en-AU" sz="1600" dirty="0"/>
              <a:t>We ignore tax issues, but note that these are likely to be important. For example, IKEA and firms that shift profits back to Ireland or Singapore…</a:t>
            </a:r>
          </a:p>
          <a:p>
            <a:endParaRPr lang="en-AU" sz="1600" dirty="0"/>
          </a:p>
          <a:p>
            <a:endParaRPr lang="en-AU" sz="1600" dirty="0"/>
          </a:p>
          <a:p>
            <a:endParaRPr lang="en-AU" sz="1600" dirty="0"/>
          </a:p>
          <a:p>
            <a:endParaRPr lang="en-AU" sz="1600" dirty="0"/>
          </a:p>
          <a:p>
            <a:endParaRPr lang="en-AU" sz="16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2</a:t>
            </a:fld>
            <a:endParaRPr lang="en-AU"/>
          </a:p>
        </p:txBody>
      </p:sp>
    </p:spTree>
    <p:extLst>
      <p:ext uri="{BB962C8B-B14F-4D97-AF65-F5344CB8AC3E}">
        <p14:creationId xmlns:p14="http://schemas.microsoft.com/office/powerpoint/2010/main" val="11700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perfect information</a:t>
            </a:r>
          </a:p>
        </p:txBody>
      </p:sp>
      <p:sp>
        <p:nvSpPr>
          <p:cNvPr id="3" name="Content Placeholder 2"/>
          <p:cNvSpPr>
            <a:spLocks noGrp="1"/>
          </p:cNvSpPr>
          <p:nvPr>
            <p:ph idx="1"/>
          </p:nvPr>
        </p:nvSpPr>
        <p:spPr>
          <a:xfrm>
            <a:off x="914400" y="2366963"/>
            <a:ext cx="10363200" cy="3424237"/>
          </a:xfrm>
        </p:spPr>
        <p:txBody>
          <a:bodyPr>
            <a:normAutofit fontScale="85000" lnSpcReduction="10000"/>
          </a:bodyPr>
          <a:lstStyle/>
          <a:p>
            <a:pPr marL="0" indent="0">
              <a:buNone/>
            </a:pPr>
            <a:r>
              <a:rPr lang="en-AU" dirty="0"/>
              <a:t>The optimal transfer price for a product or service is its opportunity cost: the value foregone by not using the product transferred in its next best alternative</a:t>
            </a:r>
          </a:p>
          <a:p>
            <a:pPr marL="0" indent="0">
              <a:buNone/>
            </a:pPr>
            <a:r>
              <a:rPr lang="en-AU" dirty="0"/>
              <a:t>Transfer pricing with costless information:</a:t>
            </a:r>
          </a:p>
          <a:p>
            <a:r>
              <a:rPr lang="en-AU" dirty="0"/>
              <a:t>Assume MC = $3 and that the US plant has excess capacity.</a:t>
            </a:r>
          </a:p>
          <a:p>
            <a:r>
              <a:rPr lang="en-AU" dirty="0"/>
              <a:t>Making in US and transferring it to Europe means it can be sold @ $5.</a:t>
            </a:r>
          </a:p>
          <a:p>
            <a:r>
              <a:rPr lang="en-AU" dirty="0"/>
              <a:t>Not manufacturing means saving $3 but foregoing $5 in European revenue </a:t>
            </a:r>
          </a:p>
          <a:p>
            <a:r>
              <a:rPr lang="en-AU" dirty="0"/>
              <a:t>Manufacturing in US and transferring gives net receipt of $2.</a:t>
            </a:r>
          </a:p>
          <a:p>
            <a:r>
              <a:rPr lang="en-AU" dirty="0"/>
              <a:t>Here the opportunity cost or resources foregone by transferring it from the US to Europe is $3 which in this case is the actual marginal cost of production.</a:t>
            </a:r>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3</a:t>
            </a:fld>
            <a:endParaRPr lang="en-AU"/>
          </a:p>
        </p:txBody>
      </p:sp>
    </p:spTree>
    <p:extLst>
      <p:ext uri="{BB962C8B-B14F-4D97-AF65-F5344CB8AC3E}">
        <p14:creationId xmlns:p14="http://schemas.microsoft.com/office/powerpoint/2010/main" val="169249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perfect information</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800" dirty="0"/>
              <a:t>But what if the US division could sell the intermediate input for $6 in the United States? That is, the marginal revenue from selling it to an external firm in the United States is $6.</a:t>
            </a:r>
          </a:p>
          <a:p>
            <a:pPr marL="0" indent="0">
              <a:buNone/>
            </a:pPr>
            <a:r>
              <a:rPr lang="en-AU" sz="1800" dirty="0"/>
              <a:t>Further assume that it does not have excess capacity and so cannot sell in the US and to the European profit centre.</a:t>
            </a:r>
          </a:p>
          <a:p>
            <a:pPr marL="0" indent="0">
              <a:buNone/>
            </a:pPr>
            <a:r>
              <a:rPr lang="en-AU" sz="1800" dirty="0"/>
              <a:t>In this case, the opportunity foregone by transferring it to the European profit centre is not $3 (the MC of production), but rather $6 (which is actually the MR foregone). </a:t>
            </a:r>
          </a:p>
          <a:p>
            <a:pPr marL="0" indent="0">
              <a:buNone/>
            </a:pPr>
            <a:r>
              <a:rPr lang="en-AU" sz="1800" dirty="0"/>
              <a:t>Here, it would be optimal to sell externally rather than transfer.</a:t>
            </a:r>
          </a:p>
          <a:p>
            <a:pPr marL="0" indent="0">
              <a:buNone/>
            </a:pPr>
            <a:r>
              <a:rPr lang="en-AU" sz="1800" dirty="0"/>
              <a:t>By setting price equal to opportunity cost, the European division will purchase (and the US division sell) just the right amount.</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4</a:t>
            </a:fld>
            <a:endParaRPr lang="en-AU"/>
          </a:p>
        </p:txBody>
      </p:sp>
    </p:spTree>
    <p:extLst>
      <p:ext uri="{BB962C8B-B14F-4D97-AF65-F5344CB8AC3E}">
        <p14:creationId xmlns:p14="http://schemas.microsoft.com/office/powerpoint/2010/main" val="111508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500" dirty="0"/>
              <a:t>In this example we assumed we knew:</a:t>
            </a:r>
          </a:p>
          <a:p>
            <a:r>
              <a:rPr lang="en-AU" sz="1500" dirty="0"/>
              <a:t>Marginal cost of production</a:t>
            </a:r>
          </a:p>
          <a:p>
            <a:r>
              <a:rPr lang="en-AU" sz="1500" dirty="0"/>
              <a:t>Intermediaries external price</a:t>
            </a:r>
          </a:p>
          <a:p>
            <a:r>
              <a:rPr lang="en-AU" sz="1500" dirty="0"/>
              <a:t>European marginal revenue</a:t>
            </a:r>
          </a:p>
          <a:p>
            <a:r>
              <a:rPr lang="en-AU" sz="1500" dirty="0"/>
              <a:t>Excess capacity in the US.</a:t>
            </a:r>
          </a:p>
          <a:p>
            <a:pPr marL="0" indent="0">
              <a:buNone/>
            </a:pPr>
            <a:r>
              <a:rPr lang="en-AU" sz="1500" dirty="0"/>
              <a:t>These may be known or they may not be known. In a large organisation we would expect that that this information would be distributed among different individuals/ organisational units. Hence the decentralisation of decision rights.</a:t>
            </a:r>
          </a:p>
          <a:p>
            <a:pPr marL="0" indent="0">
              <a:buNone/>
            </a:pPr>
            <a:r>
              <a:rPr lang="en-AU" sz="1500" dirty="0"/>
              <a:t>However, individual divisions may be in conflict when setting transfer prices. Lets consider the problem when one part of a firm (call it the Manufacturing division) has some information which is important in context of a transfer pricing decision. </a:t>
            </a:r>
          </a:p>
          <a:p>
            <a:endParaRPr lang="en-AU" sz="1500" dirty="0"/>
          </a:p>
          <a:p>
            <a:endParaRPr lang="en-AU" sz="1500" dirty="0"/>
          </a:p>
          <a:p>
            <a:endParaRPr lang="en-AU" sz="1500" dirty="0"/>
          </a:p>
          <a:p>
            <a:endParaRPr lang="en-AU" sz="1500" dirty="0"/>
          </a:p>
          <a:p>
            <a:endParaRPr lang="en-AU" sz="15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a:p>
        </p:txBody>
      </p:sp>
    </p:spTree>
    <p:extLst>
      <p:ext uri="{BB962C8B-B14F-4D97-AF65-F5344CB8AC3E}">
        <p14:creationId xmlns:p14="http://schemas.microsoft.com/office/powerpoint/2010/main" val="234838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4400" y="2378995"/>
                <a:ext cx="10363200" cy="3424237"/>
              </a:xfrm>
            </p:spPr>
            <p:txBody>
              <a:bodyPr>
                <a:noAutofit/>
              </a:bodyPr>
              <a:lstStyle/>
              <a:p>
                <a:pPr marL="0" indent="0">
                  <a:buNone/>
                </a:pPr>
                <a:r>
                  <a:rPr lang="en-AU" sz="1600" dirty="0"/>
                  <a:t>Consider a monopolist with two divisions: Manufacturing and Distribution.</a:t>
                </a:r>
              </a:p>
              <a:p>
                <a:pPr marL="0" indent="0">
                  <a:buNone/>
                </a:pPr>
                <a:r>
                  <a:rPr lang="en-AU" sz="1600" dirty="0"/>
                  <a:t>There are no fixed costs and MC = 10</a:t>
                </a:r>
              </a:p>
              <a:p>
                <a:pPr marL="0" indent="0">
                  <a:buNone/>
                </a:pPr>
                <a:r>
                  <a:rPr lang="en-AU" sz="1600" dirty="0"/>
                  <a:t>Demand is given by:</a:t>
                </a:r>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𝑃</m:t>
                      </m:r>
                      <m:r>
                        <a:rPr lang="en-AU" sz="1600" i="1" dirty="0" smtClean="0">
                          <a:latin typeface="Cambria Math" panose="02040503050406030204" pitchFamily="18" charset="0"/>
                        </a:rPr>
                        <m:t> = 110 − 5</m:t>
                      </m:r>
                      <m:r>
                        <a:rPr lang="en-AU" sz="1600" i="1" dirty="0" smtClean="0">
                          <a:latin typeface="Cambria Math" panose="02040503050406030204" pitchFamily="18" charset="0"/>
                        </a:rPr>
                        <m:t>𝑄</m:t>
                      </m:r>
                    </m:oMath>
                  </m:oMathPara>
                </a14:m>
                <a:endParaRPr lang="en-AU" sz="1600" dirty="0"/>
              </a:p>
              <a:p>
                <a:pPr marL="0" indent="0">
                  <a:buNone/>
                </a:pPr>
                <a:r>
                  <a:rPr lang="en-AU" sz="1600" dirty="0"/>
                  <a:t>Under perfect information, the optimal price solves MR = MC:</a:t>
                </a:r>
                <a:br>
                  <a:rPr lang="en-AU" sz="1600" dirty="0"/>
                </a:b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dirty="0">
                          <a:latin typeface="Cambria Math" panose="02040503050406030204" pitchFamily="18" charset="0"/>
                        </a:rPr>
                        <m:t>𝑀𝑅</m:t>
                      </m:r>
                      <m:r>
                        <a:rPr lang="en-AU" sz="1600" i="1" dirty="0">
                          <a:latin typeface="Cambria Math" panose="02040503050406030204" pitchFamily="18" charset="0"/>
                        </a:rPr>
                        <m:t> = 110 − 10</m:t>
                      </m:r>
                      <m:r>
                        <a:rPr lang="en-AU" sz="1600" i="1" dirty="0">
                          <a:latin typeface="Cambria Math" panose="02040503050406030204" pitchFamily="18" charset="0"/>
                        </a:rPr>
                        <m:t>𝑄</m:t>
                      </m:r>
                      <m:r>
                        <a:rPr lang="en-AU" sz="1600" i="1" dirty="0">
                          <a:latin typeface="Cambria Math" panose="02040503050406030204" pitchFamily="18" charset="0"/>
                        </a:rPr>
                        <m:t> = </m:t>
                      </m:r>
                      <m:r>
                        <a:rPr lang="en-AU" sz="1600" i="1" dirty="0">
                          <a:latin typeface="Cambria Math" panose="02040503050406030204" pitchFamily="18" charset="0"/>
                        </a:rPr>
                        <m:t>𝑀𝐶</m:t>
                      </m:r>
                      <m:r>
                        <a:rPr lang="en-AU" sz="1600" i="1" dirty="0">
                          <a:latin typeface="Cambria Math" panose="02040503050406030204" pitchFamily="18" charset="0"/>
                        </a:rPr>
                        <m:t> = 10</m:t>
                      </m:r>
                    </m:oMath>
                  </m:oMathPara>
                </a14:m>
                <a:endParaRPr lang="en-AU" sz="1600" dirty="0"/>
              </a:p>
              <a:p>
                <a:pPr marL="0" indent="0" algn="ctr">
                  <a:buNone/>
                </a:pPr>
                <a14:m>
                  <m:oMath xmlns:m="http://schemas.openxmlformats.org/officeDocument/2006/math">
                    <m:r>
                      <a:rPr lang="en-AU" sz="1600" i="1" dirty="0">
                        <a:latin typeface="Cambria Math" panose="02040503050406030204" pitchFamily="18" charset="0"/>
                      </a:rPr>
                      <m:t>𝑄</m:t>
                    </m:r>
                    <m:r>
                      <a:rPr lang="en-AU" sz="1600" i="1" dirty="0">
                        <a:latin typeface="Cambria Math" panose="02040503050406030204" pitchFamily="18" charset="0"/>
                      </a:rPr>
                      <m:t> = 10</m:t>
                    </m:r>
                  </m:oMath>
                </a14:m>
                <a:r>
                  <a:rPr lang="en-AU" sz="1600" dirty="0"/>
                  <a:t>, </a:t>
                </a:r>
                <a14:m>
                  <m:oMath xmlns:m="http://schemas.openxmlformats.org/officeDocument/2006/math">
                    <m:r>
                      <a:rPr lang="en-AU" sz="1600" i="1" dirty="0">
                        <a:latin typeface="Cambria Math" panose="02040503050406030204" pitchFamily="18" charset="0"/>
                      </a:rPr>
                      <m:t>𝑃</m:t>
                    </m:r>
                    <m:r>
                      <a:rPr lang="en-AU" sz="1600" i="1" dirty="0">
                        <a:latin typeface="Cambria Math" panose="02040503050406030204" pitchFamily="18" charset="0"/>
                      </a:rPr>
                      <m:t> = 60</m:t>
                    </m:r>
                  </m:oMath>
                </a14:m>
                <a:r>
                  <a:rPr lang="en-AU" sz="1600" dirty="0"/>
                  <a:t>, </a:t>
                </a:r>
                <a14:m>
                  <m:oMath xmlns:m="http://schemas.openxmlformats.org/officeDocument/2006/math">
                    <m:r>
                      <a:rPr lang="el-GR" sz="1600" i="1" dirty="0">
                        <a:latin typeface="Cambria Math" panose="02040503050406030204" pitchFamily="18" charset="0"/>
                      </a:rPr>
                      <m:t>𝜋</m:t>
                    </m:r>
                    <m:r>
                      <a:rPr lang="el-GR" sz="1600" i="1" dirty="0">
                        <a:latin typeface="Cambria Math" panose="02040503050406030204" pitchFamily="18" charset="0"/>
                      </a:rPr>
                      <m:t> = 500</m:t>
                    </m:r>
                  </m:oMath>
                </a14:m>
                <a:endParaRPr lang="el-GR" sz="1600" dirty="0"/>
              </a:p>
              <a:p>
                <a:pPr marL="0" indent="0">
                  <a:buNone/>
                </a:pPr>
                <a:endParaRPr lang="en-AU" sz="1600"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4400" y="2378995"/>
                <a:ext cx="10363200" cy="3424237"/>
              </a:xfrm>
              <a:blipFill>
                <a:blip r:embed="rId3"/>
                <a:stretch>
                  <a:fillRect l="-367" t="-370"/>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a:p>
        </p:txBody>
      </p:sp>
    </p:spTree>
    <p:extLst>
      <p:ext uri="{BB962C8B-B14F-4D97-AF65-F5344CB8AC3E}">
        <p14:creationId xmlns:p14="http://schemas.microsoft.com/office/powerpoint/2010/main" val="29997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2367092"/>
                <a:ext cx="10363826" cy="3424107"/>
              </a:xfrm>
            </p:spPr>
            <p:txBody>
              <a:bodyPr>
                <a:noAutofit/>
              </a:bodyPr>
              <a:lstStyle/>
              <a:p>
                <a:pPr marL="0" indent="0">
                  <a:buNone/>
                </a:pPr>
                <a:r>
                  <a:rPr lang="en-AU" sz="1800" dirty="0"/>
                  <a:t>Now assume that manufacturing sets the transfer price. It effectively has monopoly power and its decisions cannot be monitored because of costly information. What does manufacturing do in terms of price and quantity?</a:t>
                </a:r>
              </a:p>
              <a:p>
                <a:pPr marL="0" indent="0">
                  <a:buNone/>
                </a:pPr>
                <a:r>
                  <a:rPr lang="en-AU" sz="1800" dirty="0"/>
                  <a:t>Consider this as a two stage game</a:t>
                </a:r>
              </a:p>
              <a:p>
                <a:pPr marL="0" indent="0">
                  <a:buNone/>
                </a:pPr>
                <a:r>
                  <a:rPr lang="en-AU" sz="1800" dirty="0"/>
                  <a:t>1. Manufacturing chooses transfer price (</a:t>
                </a:r>
                <a:r>
                  <a:rPr lang="en-AU" sz="1800" i="1" dirty="0"/>
                  <a:t>P</a:t>
                </a:r>
                <a:r>
                  <a:rPr lang="en-AU" sz="1800" i="1" baseline="-25000" dirty="0"/>
                  <a:t>t</a:t>
                </a:r>
                <a:r>
                  <a:rPr lang="en-AU" sz="1800" dirty="0"/>
                  <a:t>) to maximise </a:t>
                </a:r>
                <a14:m>
                  <m:oMath xmlns:m="http://schemas.openxmlformats.org/officeDocument/2006/math">
                    <m:sSub>
                      <m:sSubPr>
                        <m:ctrlPr>
                          <a:rPr lang="el-GR" sz="1800" i="1" dirty="0" smtClean="0">
                            <a:latin typeface="Cambria Math" panose="02040503050406030204" pitchFamily="18" charset="0"/>
                          </a:rPr>
                        </m:ctrlPr>
                      </m:sSubPr>
                      <m:e>
                        <m:r>
                          <a:rPr lang="el-GR" sz="1800" i="1" dirty="0">
                            <a:latin typeface="Cambria Math" panose="02040503050406030204" pitchFamily="18" charset="0"/>
                          </a:rPr>
                          <m:t>𝜋</m:t>
                        </m:r>
                      </m:e>
                      <m:sub>
                        <m:r>
                          <a:rPr lang="en-AU" sz="1800" b="0" i="1" dirty="0" smtClean="0">
                            <a:latin typeface="Cambria Math" panose="02040503050406030204" pitchFamily="18" charset="0"/>
                          </a:rPr>
                          <m:t>𝑚</m:t>
                        </m:r>
                      </m:sub>
                    </m:sSub>
                    <m:r>
                      <a:rPr lang="en-AU" sz="1800" i="1" dirty="0">
                        <a:latin typeface="Cambria Math" panose="02040503050406030204" pitchFamily="18" charset="0"/>
                      </a:rPr>
                      <m:t> = </m:t>
                    </m:r>
                    <m:r>
                      <a:rPr lang="en-AU" sz="1800" i="1" dirty="0">
                        <a:latin typeface="Cambria Math" panose="02040503050406030204" pitchFamily="18" charset="0"/>
                      </a:rPr>
                      <m:t>𝑄</m:t>
                    </m:r>
                    <m:r>
                      <a:rPr lang="en-AU" sz="1800" i="1" dirty="0">
                        <a:latin typeface="Cambria Math" panose="02040503050406030204" pitchFamily="18" charset="0"/>
                      </a:rPr>
                      <m:t>(</m:t>
                    </m:r>
                    <m:sSub>
                      <m:sSubPr>
                        <m:ctrlPr>
                          <a:rPr lang="en-AU" sz="1800" i="1" dirty="0">
                            <a:latin typeface="Cambria Math" panose="02040503050406030204" pitchFamily="18" charset="0"/>
                          </a:rPr>
                        </m:ctrlPr>
                      </m:sSubPr>
                      <m:e>
                        <m:r>
                          <a:rPr lang="en-AU" sz="1800" i="1" dirty="0">
                            <a:latin typeface="Cambria Math" panose="02040503050406030204" pitchFamily="18" charset="0"/>
                          </a:rPr>
                          <m:t>𝑃</m:t>
                        </m:r>
                      </m:e>
                      <m:sub>
                        <m:r>
                          <a:rPr lang="en-AU" sz="1800" i="1" dirty="0">
                            <a:latin typeface="Cambria Math" panose="02040503050406030204" pitchFamily="18" charset="0"/>
                          </a:rPr>
                          <m:t>𝑡</m:t>
                        </m:r>
                      </m:sub>
                    </m:sSub>
                    <m:r>
                      <a:rPr lang="en-AU" sz="1800" i="1" dirty="0">
                        <a:latin typeface="Cambria Math" panose="02040503050406030204" pitchFamily="18" charset="0"/>
                      </a:rPr>
                      <m:t>− </m:t>
                    </m:r>
                    <m:r>
                      <a:rPr lang="en-AU" sz="1800" i="1" dirty="0">
                        <a:latin typeface="Cambria Math" panose="02040503050406030204" pitchFamily="18" charset="0"/>
                      </a:rPr>
                      <m:t>𝑀𝐶</m:t>
                    </m:r>
                    <m:r>
                      <a:rPr lang="en-AU" sz="1800" i="1" dirty="0" smtClean="0">
                        <a:latin typeface="Cambria Math" panose="02040503050406030204" pitchFamily="18" charset="0"/>
                      </a:rPr>
                      <m:t>)</m:t>
                    </m:r>
                  </m:oMath>
                </a14:m>
                <a:endParaRPr lang="en-AU" sz="1800" dirty="0"/>
              </a:p>
              <a:p>
                <a:pPr marL="0" indent="0">
                  <a:buNone/>
                </a:pPr>
                <a:r>
                  <a:rPr lang="en-AU" sz="1800" dirty="0"/>
                  <a:t>2. Distribution chooses </a:t>
                </a:r>
                <a:r>
                  <a:rPr lang="en-AU" sz="1800" i="1" dirty="0"/>
                  <a:t>P</a:t>
                </a:r>
                <a:r>
                  <a:rPr lang="en-AU" sz="1800" dirty="0"/>
                  <a:t> to maximise </a:t>
                </a:r>
                <a14:m>
                  <m:oMath xmlns:m="http://schemas.openxmlformats.org/officeDocument/2006/math">
                    <m:sSub>
                      <m:sSubPr>
                        <m:ctrlPr>
                          <a:rPr lang="el-GR" sz="1800" i="1" dirty="0">
                            <a:latin typeface="Cambria Math" panose="02040503050406030204" pitchFamily="18" charset="0"/>
                          </a:rPr>
                        </m:ctrlPr>
                      </m:sSubPr>
                      <m:e>
                        <m:r>
                          <a:rPr lang="el-GR" sz="1800" i="1" dirty="0">
                            <a:latin typeface="Cambria Math" panose="02040503050406030204" pitchFamily="18" charset="0"/>
                          </a:rPr>
                          <m:t>𝜋</m:t>
                        </m:r>
                      </m:e>
                      <m:sub>
                        <m:r>
                          <a:rPr lang="en-AU" sz="1800" b="0" i="1" dirty="0" smtClean="0">
                            <a:latin typeface="Cambria Math" panose="02040503050406030204" pitchFamily="18" charset="0"/>
                          </a:rPr>
                          <m:t>𝑑</m:t>
                        </m:r>
                      </m:sub>
                    </m:sSub>
                    <m:r>
                      <a:rPr lang="en-AU" sz="1800" i="1" dirty="0">
                        <a:latin typeface="Cambria Math" panose="02040503050406030204" pitchFamily="18" charset="0"/>
                      </a:rPr>
                      <m:t>= </m:t>
                    </m:r>
                    <m:r>
                      <a:rPr lang="en-AU" sz="1800" i="1" dirty="0">
                        <a:latin typeface="Cambria Math" panose="02040503050406030204" pitchFamily="18" charset="0"/>
                      </a:rPr>
                      <m:t>𝑄</m:t>
                    </m:r>
                    <m:r>
                      <a:rPr lang="en-AU" sz="1800" i="1" dirty="0">
                        <a:latin typeface="Cambria Math" panose="02040503050406030204" pitchFamily="18" charset="0"/>
                      </a:rPr>
                      <m:t>(</m:t>
                    </m:r>
                    <m:r>
                      <a:rPr lang="en-AU" sz="1800" i="1" dirty="0">
                        <a:latin typeface="Cambria Math" panose="02040503050406030204" pitchFamily="18" charset="0"/>
                      </a:rPr>
                      <m:t>𝑃</m:t>
                    </m:r>
                    <m:r>
                      <a:rPr lang="en-AU" sz="1800" i="1" dirty="0">
                        <a:latin typeface="Cambria Math" panose="02040503050406030204" pitchFamily="18" charset="0"/>
                      </a:rPr>
                      <m:t> −</m:t>
                    </m:r>
                    <m:sSub>
                      <m:sSubPr>
                        <m:ctrlPr>
                          <a:rPr lang="en-AU" sz="1800" i="1" dirty="0">
                            <a:latin typeface="Cambria Math" panose="02040503050406030204" pitchFamily="18" charset="0"/>
                          </a:rPr>
                        </m:ctrlPr>
                      </m:sSubPr>
                      <m:e>
                        <m:r>
                          <a:rPr lang="en-AU" sz="1800" i="1" dirty="0">
                            <a:latin typeface="Cambria Math" panose="02040503050406030204" pitchFamily="18" charset="0"/>
                          </a:rPr>
                          <m:t>𝑃</m:t>
                        </m:r>
                      </m:e>
                      <m:sub>
                        <m:r>
                          <a:rPr lang="en-AU" sz="1800" i="1" dirty="0">
                            <a:latin typeface="Cambria Math" panose="02040503050406030204" pitchFamily="18" charset="0"/>
                          </a:rPr>
                          <m:t>𝑡</m:t>
                        </m:r>
                      </m:sub>
                    </m:sSub>
                    <m:r>
                      <a:rPr lang="en-AU" sz="1800" i="1" dirty="0">
                        <a:latin typeface="Cambria Math" panose="02040503050406030204" pitchFamily="18" charset="0"/>
                      </a:rPr>
                      <m:t>)</m:t>
                    </m:r>
                  </m:oMath>
                </a14:m>
                <a:r>
                  <a:rPr lang="en-AU" sz="1800" dirty="0"/>
                  <a:t> </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2367092"/>
                <a:ext cx="10363826" cy="3424107"/>
              </a:xfrm>
              <a:blipFill>
                <a:blip r:embed="rId3"/>
                <a:stretch>
                  <a:fillRect l="-61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7</a:t>
            </a:fld>
            <a:endParaRPr lang="en-AU"/>
          </a:p>
        </p:txBody>
      </p:sp>
    </p:spTree>
    <p:extLst>
      <p:ext uri="{BB962C8B-B14F-4D97-AF65-F5344CB8AC3E}">
        <p14:creationId xmlns:p14="http://schemas.microsoft.com/office/powerpoint/2010/main" val="100706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2367092"/>
                <a:ext cx="10363826" cy="3424107"/>
              </a:xfrm>
            </p:spPr>
            <p:txBody>
              <a:bodyPr>
                <a:noAutofit/>
              </a:bodyPr>
              <a:lstStyle/>
              <a:p>
                <a:pPr marL="0" indent="0">
                  <a:buNone/>
                </a:pPr>
                <a:r>
                  <a:rPr lang="en-AU" sz="1600" dirty="0"/>
                  <a:t>We solve by backward induction. The Distribution division faces a demand curve given by:</a:t>
                </a:r>
              </a:p>
              <a:p>
                <a:pPr marL="0" indent="0">
                  <a:buNone/>
                </a:pPr>
                <a14:m>
                  <m:oMathPara xmlns:m="http://schemas.openxmlformats.org/officeDocument/2006/math">
                    <m:oMathParaPr>
                      <m:jc m:val="centerGroup"/>
                    </m:oMathParaPr>
                    <m:oMath xmlns:m="http://schemas.openxmlformats.org/officeDocument/2006/math">
                      <m:r>
                        <a:rPr lang="en-AU" sz="1600">
                          <a:latin typeface="Cambria Math" panose="02040503050406030204" pitchFamily="18" charset="0"/>
                        </a:rPr>
                        <m:t>𝑃</m:t>
                      </m:r>
                      <m:r>
                        <a:rPr lang="en-AU" sz="1600">
                          <a:latin typeface="Cambria Math" panose="02040503050406030204" pitchFamily="18" charset="0"/>
                        </a:rPr>
                        <m:t>=110−5</m:t>
                      </m:r>
                      <m:r>
                        <a:rPr lang="en-AU" sz="1600">
                          <a:latin typeface="Cambria Math" panose="02040503050406030204" pitchFamily="18" charset="0"/>
                        </a:rPr>
                        <m:t>𝑄</m:t>
                      </m:r>
                    </m:oMath>
                  </m:oMathPara>
                </a14:m>
                <a:endParaRPr lang="en-AU" sz="1600" dirty="0"/>
              </a:p>
              <a:p>
                <a:pPr marL="0" indent="0">
                  <a:buNone/>
                </a:pPr>
                <a:r>
                  <a:rPr lang="en-AU" sz="1600" dirty="0"/>
                  <a:t>Distribution sets MR = MC, where the marginal cost equal the transfer price:</a:t>
                </a:r>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110</m:t>
                      </m:r>
                      <m:r>
                        <a:rPr lang="en-AU" sz="1600" i="1" dirty="0">
                          <a:latin typeface="Cambria Math" panose="02040503050406030204" pitchFamily="18" charset="0"/>
                        </a:rPr>
                        <m:t>−10</m:t>
                      </m:r>
                      <m:r>
                        <a:rPr lang="en-AU" sz="1600" i="1" dirty="0">
                          <a:latin typeface="Cambria Math" panose="02040503050406030204" pitchFamily="18" charset="0"/>
                        </a:rPr>
                        <m:t>𝑄</m:t>
                      </m:r>
                      <m:r>
                        <a:rPr lang="en-AU" sz="1600" i="1" dirty="0">
                          <a:latin typeface="Cambria Math" panose="02040503050406030204" pitchFamily="18" charset="0"/>
                        </a:rPr>
                        <m:t> =</m:t>
                      </m:r>
                      <m:sSub>
                        <m:sSubPr>
                          <m:ctrlPr>
                            <a:rPr lang="en-AU" sz="1600" i="1" dirty="0" smtClean="0">
                              <a:latin typeface="Cambria Math" panose="02040503050406030204" pitchFamily="18" charset="0"/>
                            </a:rPr>
                          </m:ctrlPr>
                        </m:sSubPr>
                        <m:e>
                          <m:r>
                            <a:rPr lang="en-AU" sz="1600" b="0" i="1" dirty="0" smtClean="0">
                              <a:latin typeface="Cambria Math" panose="02040503050406030204" pitchFamily="18" charset="0"/>
                            </a:rPr>
                            <m:t>𝑃</m:t>
                          </m:r>
                        </m:e>
                        <m:sub>
                          <m:r>
                            <a:rPr lang="en-AU" sz="1600" b="0" i="1" dirty="0" smtClean="0">
                              <a:latin typeface="Cambria Math" panose="02040503050406030204" pitchFamily="18" charset="0"/>
                            </a:rPr>
                            <m:t>𝑡</m:t>
                          </m:r>
                        </m:sub>
                      </m:sSub>
                    </m:oMath>
                  </m:oMathPara>
                </a14:m>
                <a:endParaRPr lang="en-AU" sz="1600" dirty="0"/>
              </a:p>
              <a:p>
                <a:pPr marL="0" indent="0">
                  <a:buNone/>
                </a:pPr>
                <a:r>
                  <a:rPr lang="en-AU" sz="1600" dirty="0"/>
                  <a:t>This is the reaction function for Distribution and the demand curve for Manufacturing. The manufacturer sets MR = MC, where MC=10: </a:t>
                </a:r>
                <a:br>
                  <a:rPr lang="en-AU" sz="1600" dirty="0"/>
                </a:br>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110 − 20</m:t>
                      </m:r>
                      <m:r>
                        <a:rPr lang="en-AU" sz="1600" i="1" dirty="0" smtClean="0">
                          <a:latin typeface="Cambria Math" panose="02040503050406030204" pitchFamily="18" charset="0"/>
                        </a:rPr>
                        <m:t>𝑄</m:t>
                      </m:r>
                      <m:r>
                        <a:rPr lang="en-AU" sz="1600" i="1" dirty="0" smtClean="0">
                          <a:latin typeface="Cambria Math" panose="02040503050406030204" pitchFamily="18" charset="0"/>
                        </a:rPr>
                        <m:t> = </m:t>
                      </m:r>
                      <m:r>
                        <a:rPr lang="en-AU" sz="1600" i="1" dirty="0" smtClean="0">
                          <a:latin typeface="Cambria Math" panose="02040503050406030204" pitchFamily="18" charset="0"/>
                        </a:rPr>
                        <m:t>𝑀𝐶</m:t>
                      </m:r>
                      <m:r>
                        <a:rPr lang="en-AU" sz="1600" i="1" dirty="0" smtClean="0">
                          <a:latin typeface="Cambria Math" panose="02040503050406030204" pitchFamily="18" charset="0"/>
                        </a:rPr>
                        <m:t> = 10</m:t>
                      </m:r>
                    </m:oMath>
                  </m:oMathPara>
                </a14:m>
                <a:endParaRPr lang="en-AU" sz="1600" dirty="0"/>
              </a:p>
              <a:p>
                <a:pPr marL="0" indent="0">
                  <a:buNone/>
                </a:pPr>
                <a:r>
                  <a:rPr lang="en-AU" sz="1600" dirty="0"/>
                  <a:t>Solving gives:</a:t>
                </a:r>
              </a:p>
              <a:p>
                <a:pPr marL="0" indent="0" algn="ctr">
                  <a:buNone/>
                </a:pPr>
                <a14:m>
                  <m:oMath xmlns:m="http://schemas.openxmlformats.org/officeDocument/2006/math">
                    <m:r>
                      <a:rPr lang="en-AU" sz="1600" i="1" dirty="0" smtClean="0">
                        <a:latin typeface="Cambria Math" panose="02040503050406030204" pitchFamily="18" charset="0"/>
                      </a:rPr>
                      <m:t>𝑄</m:t>
                    </m:r>
                    <m:r>
                      <a:rPr lang="en-AU" sz="1600" i="1" dirty="0">
                        <a:latin typeface="Cambria Math" panose="02040503050406030204" pitchFamily="18" charset="0"/>
                      </a:rPr>
                      <m:t>=5</m:t>
                    </m:r>
                  </m:oMath>
                </a14:m>
                <a:r>
                  <a:rPr lang="en-AU" sz="1600" dirty="0"/>
                  <a:t>,</a:t>
                </a:r>
                <a14:m>
                  <m:oMath xmlns:m="http://schemas.openxmlformats.org/officeDocument/2006/math">
                    <m:sSub>
                      <m:sSubPr>
                        <m:ctrlPr>
                          <a:rPr lang="en-AU" sz="1600" i="1" dirty="0">
                            <a:latin typeface="Cambria Math" panose="02040503050406030204" pitchFamily="18" charset="0"/>
                          </a:rPr>
                        </m:ctrlPr>
                      </m:sSubPr>
                      <m:e>
                        <m:r>
                          <a:rPr lang="en-AU" sz="1600" i="1" dirty="0">
                            <a:latin typeface="Cambria Math" panose="02040503050406030204" pitchFamily="18" charset="0"/>
                          </a:rPr>
                          <m:t>𝑃</m:t>
                        </m:r>
                      </m:e>
                      <m:sub>
                        <m:r>
                          <a:rPr lang="en-AU" sz="1600" i="1" dirty="0">
                            <a:latin typeface="Cambria Math" panose="02040503050406030204" pitchFamily="18" charset="0"/>
                          </a:rPr>
                          <m:t>𝑡</m:t>
                        </m:r>
                      </m:sub>
                    </m:sSub>
                    <m:r>
                      <a:rPr lang="en-AU" sz="1600" i="1" dirty="0" smtClean="0">
                        <a:latin typeface="Cambria Math" panose="02040503050406030204" pitchFamily="18" charset="0"/>
                      </a:rPr>
                      <m:t>=60</m:t>
                    </m:r>
                  </m:oMath>
                </a14:m>
                <a:r>
                  <a:rPr lang="en-AU" sz="1600" dirty="0"/>
                  <a:t>, </a:t>
                </a:r>
                <a14:m>
                  <m:oMath xmlns:m="http://schemas.openxmlformats.org/officeDocument/2006/math">
                    <m:r>
                      <a:rPr lang="en-AU" sz="1600" i="1" dirty="0" smtClean="0">
                        <a:latin typeface="Cambria Math" panose="02040503050406030204" pitchFamily="18" charset="0"/>
                      </a:rPr>
                      <m:t>𝑃</m:t>
                    </m:r>
                    <m:r>
                      <a:rPr lang="en-AU" sz="1600" i="1" dirty="0">
                        <a:latin typeface="Cambria Math" panose="02040503050406030204" pitchFamily="18" charset="0"/>
                      </a:rPr>
                      <m:t>=85</m:t>
                    </m:r>
                  </m:oMath>
                </a14:m>
                <a:r>
                  <a:rPr lang="en-AU" sz="1600" dirty="0"/>
                  <a:t>, </a:t>
                </a:r>
                <a14:m>
                  <m:oMath xmlns:m="http://schemas.openxmlformats.org/officeDocument/2006/math">
                    <m:sSub>
                      <m:sSubPr>
                        <m:ctrlPr>
                          <a:rPr lang="el-GR" sz="1600" i="1" dirty="0" smtClean="0">
                            <a:latin typeface="Cambria Math" panose="02040503050406030204" pitchFamily="18" charset="0"/>
                          </a:rPr>
                        </m:ctrlPr>
                      </m:sSubPr>
                      <m:e>
                        <m:r>
                          <a:rPr lang="el-GR" sz="1600" i="1" dirty="0">
                            <a:latin typeface="Cambria Math" panose="02040503050406030204" pitchFamily="18" charset="0"/>
                          </a:rPr>
                          <m:t>𝜋</m:t>
                        </m:r>
                      </m:e>
                      <m:sub>
                        <m:r>
                          <a:rPr lang="en-AU" sz="1600" i="1" dirty="0">
                            <a:latin typeface="Cambria Math" panose="02040503050406030204" pitchFamily="18" charset="0"/>
                          </a:rPr>
                          <m:t>𝑚</m:t>
                        </m:r>
                      </m:sub>
                    </m:sSub>
                    <m:r>
                      <a:rPr lang="en-AU" sz="1600" i="1" dirty="0">
                        <a:latin typeface="Cambria Math" panose="02040503050406030204" pitchFamily="18" charset="0"/>
                      </a:rPr>
                      <m:t>=250</m:t>
                    </m:r>
                  </m:oMath>
                </a14:m>
                <a:r>
                  <a:rPr lang="en-AU" sz="1600" dirty="0"/>
                  <a:t>, </a:t>
                </a:r>
                <a14:m>
                  <m:oMath xmlns:m="http://schemas.openxmlformats.org/officeDocument/2006/math">
                    <m:sSub>
                      <m:sSubPr>
                        <m:ctrlPr>
                          <a:rPr lang="el-GR" sz="1600" i="1" dirty="0" smtClean="0">
                            <a:latin typeface="Cambria Math" panose="02040503050406030204" pitchFamily="18" charset="0"/>
                          </a:rPr>
                        </m:ctrlPr>
                      </m:sSubPr>
                      <m:e>
                        <m:r>
                          <a:rPr lang="el-GR" sz="1600" i="1" dirty="0">
                            <a:latin typeface="Cambria Math" panose="02040503050406030204" pitchFamily="18" charset="0"/>
                          </a:rPr>
                          <m:t>𝜋</m:t>
                        </m:r>
                      </m:e>
                      <m:sub>
                        <m:r>
                          <a:rPr lang="en-AU" sz="1600" b="0" i="1" dirty="0" smtClean="0">
                            <a:latin typeface="Cambria Math" panose="02040503050406030204" pitchFamily="18" charset="0"/>
                          </a:rPr>
                          <m:t>𝑑</m:t>
                        </m:r>
                      </m:sub>
                    </m:sSub>
                    <m:r>
                      <a:rPr lang="en-AU" sz="1600" i="1" dirty="0">
                        <a:latin typeface="Cambria Math" panose="02040503050406030204" pitchFamily="18" charset="0"/>
                      </a:rPr>
                      <m:t>=125</m:t>
                    </m:r>
                  </m:oMath>
                </a14:m>
                <a:endParaRPr lang="en-AU" sz="16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2367092"/>
                <a:ext cx="10363826" cy="3424107"/>
              </a:xfrm>
              <a:blipFill>
                <a:blip r:embed="rId3"/>
                <a:stretch>
                  <a:fillRect l="-367" t="-369" b="-4428"/>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8</a:t>
            </a:fld>
            <a:endParaRPr lang="en-AU"/>
          </a:p>
        </p:txBody>
      </p:sp>
    </p:spTree>
    <p:extLst>
      <p:ext uri="{BB962C8B-B14F-4D97-AF65-F5344CB8AC3E}">
        <p14:creationId xmlns:p14="http://schemas.microsoft.com/office/powerpoint/2010/main" val="275115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Transfer Pricing – asymmetric information</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9</a:t>
            </a:fld>
            <a:endParaRPr lang="en-AU"/>
          </a:p>
        </p:txBody>
      </p:sp>
      <p:cxnSp>
        <p:nvCxnSpPr>
          <p:cNvPr id="7" name="Straight Arrow Connector 6"/>
          <p:cNvCxnSpPr/>
          <p:nvPr/>
        </p:nvCxnSpPr>
        <p:spPr>
          <a:xfrm flipV="1">
            <a:off x="1828800" y="2638425"/>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2681288"/>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0"/>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34200" y="5319713"/>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905125"/>
            <a:ext cx="2057400" cy="237172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905125"/>
            <a:ext cx="1181100" cy="2524126"/>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15150" y="2947987"/>
            <a:ext cx="2057400" cy="237172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15150" y="2947987"/>
            <a:ext cx="1190625" cy="2524126"/>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95400" y="2809875"/>
            <a:ext cx="428625" cy="276999"/>
          </a:xfrm>
          <a:prstGeom prst="rect">
            <a:avLst/>
          </a:prstGeom>
          <a:noFill/>
        </p:spPr>
        <p:txBody>
          <a:bodyPr wrap="square" rtlCol="0">
            <a:spAutoFit/>
          </a:bodyPr>
          <a:lstStyle/>
          <a:p>
            <a:r>
              <a:rPr lang="en-AU" sz="1200" dirty="0"/>
              <a:t>110</a:t>
            </a:r>
          </a:p>
        </p:txBody>
      </p:sp>
      <p:sp>
        <p:nvSpPr>
          <p:cNvPr id="27" name="TextBox 26"/>
          <p:cNvSpPr txBox="1"/>
          <p:nvPr/>
        </p:nvSpPr>
        <p:spPr>
          <a:xfrm>
            <a:off x="6381750" y="2820174"/>
            <a:ext cx="428625" cy="276999"/>
          </a:xfrm>
          <a:prstGeom prst="rect">
            <a:avLst/>
          </a:prstGeom>
          <a:noFill/>
        </p:spPr>
        <p:txBody>
          <a:bodyPr wrap="square" rtlCol="0">
            <a:spAutoFit/>
          </a:bodyPr>
          <a:lstStyle/>
          <a:p>
            <a:r>
              <a:rPr lang="en-AU" sz="1200" dirty="0"/>
              <a:t>110</a:t>
            </a:r>
          </a:p>
        </p:txBody>
      </p:sp>
      <p:sp>
        <p:nvSpPr>
          <p:cNvPr id="28" name="TextBox 27"/>
          <p:cNvSpPr txBox="1"/>
          <p:nvPr/>
        </p:nvSpPr>
        <p:spPr>
          <a:xfrm>
            <a:off x="3671887" y="5321262"/>
            <a:ext cx="428625" cy="276999"/>
          </a:xfrm>
          <a:prstGeom prst="rect">
            <a:avLst/>
          </a:prstGeom>
          <a:noFill/>
        </p:spPr>
        <p:txBody>
          <a:bodyPr wrap="square" rtlCol="0">
            <a:spAutoFit/>
          </a:bodyPr>
          <a:lstStyle/>
          <a:p>
            <a:r>
              <a:rPr lang="en-AU" sz="1200" dirty="0"/>
              <a:t>11</a:t>
            </a:r>
          </a:p>
        </p:txBody>
      </p:sp>
      <p:sp>
        <p:nvSpPr>
          <p:cNvPr id="29" name="TextBox 28"/>
          <p:cNvSpPr txBox="1"/>
          <p:nvPr/>
        </p:nvSpPr>
        <p:spPr>
          <a:xfrm>
            <a:off x="8758237" y="5417287"/>
            <a:ext cx="428625" cy="276999"/>
          </a:xfrm>
          <a:prstGeom prst="rect">
            <a:avLst/>
          </a:prstGeom>
          <a:noFill/>
        </p:spPr>
        <p:txBody>
          <a:bodyPr wrap="square" rtlCol="0">
            <a:spAutoFit/>
          </a:bodyPr>
          <a:lstStyle/>
          <a:p>
            <a:r>
              <a:rPr lang="en-AU" sz="1200" dirty="0"/>
              <a:t>22</a:t>
            </a:r>
          </a:p>
        </p:txBody>
      </p:sp>
      <p:sp>
        <p:nvSpPr>
          <p:cNvPr id="30" name="TextBox 29"/>
          <p:cNvSpPr txBox="1"/>
          <p:nvPr/>
        </p:nvSpPr>
        <p:spPr>
          <a:xfrm>
            <a:off x="4510087" y="5149039"/>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9615487" y="5160500"/>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8891586" y="2809875"/>
            <a:ext cx="1766889" cy="338554"/>
          </a:xfrm>
          <a:prstGeom prst="rect">
            <a:avLst/>
          </a:prstGeom>
          <a:noFill/>
        </p:spPr>
        <p:txBody>
          <a:bodyPr wrap="square" rtlCol="0">
            <a:spAutoFit/>
          </a:bodyPr>
          <a:lstStyle/>
          <a:p>
            <a:r>
              <a:rPr lang="en-AU" sz="1600" b="1" dirty="0">
                <a:solidFill>
                  <a:srgbClr val="00B050"/>
                </a:solidFill>
              </a:rPr>
              <a:t>Distribution</a:t>
            </a:r>
          </a:p>
        </p:txBody>
      </p:sp>
      <p:sp>
        <p:nvSpPr>
          <p:cNvPr id="33" name="TextBox 32"/>
          <p:cNvSpPr txBox="1"/>
          <p:nvPr/>
        </p:nvSpPr>
        <p:spPr>
          <a:xfrm>
            <a:off x="3376611" y="2789396"/>
            <a:ext cx="1766889" cy="338554"/>
          </a:xfrm>
          <a:prstGeom prst="rect">
            <a:avLst/>
          </a:prstGeom>
          <a:noFill/>
        </p:spPr>
        <p:txBody>
          <a:bodyPr wrap="square" rtlCol="0">
            <a:spAutoFit/>
          </a:bodyPr>
          <a:lstStyle/>
          <a:p>
            <a:r>
              <a:rPr lang="en-AU" sz="1600" b="1" dirty="0">
                <a:solidFill>
                  <a:srgbClr val="002060"/>
                </a:solidFill>
              </a:rPr>
              <a:t>Manufacturing</a:t>
            </a:r>
          </a:p>
        </p:txBody>
      </p:sp>
      <p:cxnSp>
        <p:nvCxnSpPr>
          <p:cNvPr id="35" name="Straight Connector 34"/>
          <p:cNvCxnSpPr/>
          <p:nvPr/>
        </p:nvCxnSpPr>
        <p:spPr>
          <a:xfrm>
            <a:off x="1828800" y="4848225"/>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47799" y="4709725"/>
            <a:ext cx="381001" cy="276999"/>
          </a:xfrm>
          <a:prstGeom prst="rect">
            <a:avLst/>
          </a:prstGeom>
          <a:noFill/>
        </p:spPr>
        <p:txBody>
          <a:bodyPr wrap="square" rtlCol="0">
            <a:spAutoFit/>
          </a:bodyPr>
          <a:lstStyle/>
          <a:p>
            <a:r>
              <a:rPr lang="en-AU" sz="1200" dirty="0"/>
              <a:t>10</a:t>
            </a:r>
          </a:p>
        </p:txBody>
      </p:sp>
      <p:cxnSp>
        <p:nvCxnSpPr>
          <p:cNvPr id="40" name="Straight Connector 39"/>
          <p:cNvCxnSpPr/>
          <p:nvPr/>
        </p:nvCxnSpPr>
        <p:spPr>
          <a:xfrm flipH="1" flipV="1">
            <a:off x="2728913" y="3953651"/>
            <a:ext cx="33339" cy="1459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724025" y="3953651"/>
            <a:ext cx="1004888"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38412" y="5333613"/>
            <a:ext cx="381001" cy="276999"/>
          </a:xfrm>
          <a:prstGeom prst="rect">
            <a:avLst/>
          </a:prstGeom>
          <a:noFill/>
        </p:spPr>
        <p:txBody>
          <a:bodyPr wrap="square" rtlCol="0">
            <a:spAutoFit/>
          </a:bodyPr>
          <a:lstStyle/>
          <a:p>
            <a:r>
              <a:rPr lang="en-AU" sz="1200" dirty="0"/>
              <a:t>5</a:t>
            </a:r>
          </a:p>
        </p:txBody>
      </p:sp>
      <p:sp>
        <p:nvSpPr>
          <p:cNvPr id="45" name="TextBox 44"/>
          <p:cNvSpPr txBox="1"/>
          <p:nvPr/>
        </p:nvSpPr>
        <p:spPr>
          <a:xfrm>
            <a:off x="1362074" y="3795326"/>
            <a:ext cx="381001" cy="276999"/>
          </a:xfrm>
          <a:prstGeom prst="rect">
            <a:avLst/>
          </a:prstGeom>
          <a:noFill/>
        </p:spPr>
        <p:txBody>
          <a:bodyPr wrap="square" rtlCol="0">
            <a:spAutoFit/>
          </a:bodyPr>
          <a:lstStyle/>
          <a:p>
            <a:r>
              <a:rPr lang="en-AU" sz="1200" dirty="0"/>
              <a:t>60</a:t>
            </a:r>
          </a:p>
        </p:txBody>
      </p:sp>
      <p:cxnSp>
        <p:nvCxnSpPr>
          <p:cNvPr id="46" name="Straight Connector 45"/>
          <p:cNvCxnSpPr/>
          <p:nvPr/>
        </p:nvCxnSpPr>
        <p:spPr>
          <a:xfrm>
            <a:off x="6810375" y="3924300"/>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34075" y="3785800"/>
            <a:ext cx="876299" cy="276999"/>
          </a:xfrm>
          <a:prstGeom prst="rect">
            <a:avLst/>
          </a:prstGeom>
          <a:noFill/>
        </p:spPr>
        <p:txBody>
          <a:bodyPr wrap="square" rtlCol="0">
            <a:spAutoFit/>
          </a:bodyPr>
          <a:lstStyle/>
          <a:p>
            <a:r>
              <a:rPr lang="en-AU" sz="1200" dirty="0" err="1"/>
              <a:t>MC</a:t>
            </a:r>
            <a:r>
              <a:rPr lang="en-AU" sz="1200" baseline="-25000" dirty="0" err="1"/>
              <a:t>m</a:t>
            </a:r>
            <a:r>
              <a:rPr lang="en-AU" sz="1200" dirty="0"/>
              <a:t>=60</a:t>
            </a:r>
          </a:p>
        </p:txBody>
      </p:sp>
      <p:cxnSp>
        <p:nvCxnSpPr>
          <p:cNvPr id="48" name="Straight Connector 47"/>
          <p:cNvCxnSpPr/>
          <p:nvPr/>
        </p:nvCxnSpPr>
        <p:spPr>
          <a:xfrm flipH="1" flipV="1">
            <a:off x="7358064" y="3480225"/>
            <a:ext cx="33338" cy="1937062"/>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00901" y="5413301"/>
            <a:ext cx="381001" cy="276999"/>
          </a:xfrm>
          <a:prstGeom prst="rect">
            <a:avLst/>
          </a:prstGeom>
          <a:noFill/>
        </p:spPr>
        <p:txBody>
          <a:bodyPr wrap="square" rtlCol="0">
            <a:spAutoFit/>
          </a:bodyPr>
          <a:lstStyle/>
          <a:p>
            <a:r>
              <a:rPr lang="en-AU" sz="1200" dirty="0"/>
              <a:t>5</a:t>
            </a:r>
          </a:p>
        </p:txBody>
      </p:sp>
      <p:cxnSp>
        <p:nvCxnSpPr>
          <p:cNvPr id="51" name="Straight Connector 50"/>
          <p:cNvCxnSpPr/>
          <p:nvPr/>
        </p:nvCxnSpPr>
        <p:spPr>
          <a:xfrm flipH="1">
            <a:off x="6810375" y="3480225"/>
            <a:ext cx="547689"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72224" y="3341725"/>
            <a:ext cx="438151" cy="276999"/>
          </a:xfrm>
          <a:prstGeom prst="rect">
            <a:avLst/>
          </a:prstGeom>
          <a:noFill/>
        </p:spPr>
        <p:txBody>
          <a:bodyPr wrap="square" rtlCol="0">
            <a:spAutoFit/>
          </a:bodyPr>
          <a:lstStyle/>
          <a:p>
            <a:r>
              <a:rPr lang="en-AU" sz="1200" dirty="0"/>
              <a:t>85</a:t>
            </a:r>
          </a:p>
        </p:txBody>
      </p:sp>
      <p:sp>
        <p:nvSpPr>
          <p:cNvPr id="54" name="Rectangle 53"/>
          <p:cNvSpPr/>
          <p:nvPr/>
        </p:nvSpPr>
        <p:spPr>
          <a:xfrm>
            <a:off x="1828800" y="3953651"/>
            <a:ext cx="916782" cy="89457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6915150" y="3477012"/>
            <a:ext cx="458391" cy="456813"/>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6590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7,2,Outlin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14631</TotalTime>
  <Words>1246</Words>
  <Application>Microsoft Macintosh PowerPoint</Application>
  <PresentationFormat>Widescreen</PresentationFormat>
  <Paragraphs>132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Tw Cen MT</vt:lpstr>
      <vt:lpstr>Droplet</vt:lpstr>
      <vt:lpstr>Lecture 11.6 Transfer pricing</vt:lpstr>
      <vt:lpstr>Transfer Pricing</vt:lpstr>
      <vt:lpstr>Transfer Pricing – perfect information</vt:lpstr>
      <vt:lpstr>Transfer Pricing – perfect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How to set transfer prices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635</cp:revision>
  <dcterms:created xsi:type="dcterms:W3CDTF">2015-02-25T21:48:00Z</dcterms:created>
  <dcterms:modified xsi:type="dcterms:W3CDTF">2020-11-07T10:49:23Z</dcterms:modified>
</cp:coreProperties>
</file>