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758" r:id="rId2"/>
    <p:sldId id="295" r:id="rId3"/>
    <p:sldId id="765" r:id="rId4"/>
    <p:sldId id="672" r:id="rId5"/>
    <p:sldId id="734" r:id="rId6"/>
    <p:sldId id="673" r:id="rId7"/>
  </p:sldIdLst>
  <p:sldSz cx="12192000" cy="6858000"/>
  <p:notesSz cx="6858000" cy="9144000"/>
  <p:custDataLst>
    <p:tags r:id="rId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1F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266" autoAdjust="0"/>
    <p:restoredTop sz="97843" autoAdjust="0"/>
  </p:normalViewPr>
  <p:slideViewPr>
    <p:cSldViewPr snapToGrid="0">
      <p:cViewPr varScale="1">
        <p:scale>
          <a:sx n="224" d="100"/>
          <a:sy n="224" d="100"/>
        </p:scale>
        <p:origin x="1296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38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B3379F-937F-4919-83C5-972AB0B9385E}" type="datetimeFigureOut">
              <a:rPr lang="en-AU" smtClean="0"/>
              <a:t>14/11/20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434B9F-80A5-4BFE-AF17-36279E5702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2766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5023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21632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50237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38874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5023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42B299CD-62D9-4299-BA5B-90FF26755AB5}" type="datetime1">
              <a:rPr lang="en-AU" smtClean="0"/>
              <a:t>14/11/20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3597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14/11/20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68054610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14/11/20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1960599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14/11/20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34633775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14/11/20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2936379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14/11/20</a:t>
            </a:fld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  <p:sp>
        <p:nvSpPr>
          <p:cNvPr id="14" name="Footer Placeholder 1">
            <a:extLst>
              <a:ext uri="{FF2B5EF4-FFF2-40B4-BE49-F238E27FC236}">
                <a16:creationId xmlns:a16="http://schemas.microsoft.com/office/drawing/2014/main" id="{DD3EF5D4-5004-F847-984A-1C17689F2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</p:spTree>
    <p:extLst>
      <p:ext uri="{BB962C8B-B14F-4D97-AF65-F5344CB8AC3E}">
        <p14:creationId xmlns:p14="http://schemas.microsoft.com/office/powerpoint/2010/main" val="985375183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14/11/20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39210763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14/11/20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68997519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14/11/20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82184768"/>
      </p:ext>
    </p:extLst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2E139088-8FE6-4FCD-ABD3-BCB189F00056}" type="datetime1">
              <a:rPr lang="en-AU" smtClean="0"/>
              <a:t>14/11/20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2343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 lIns="9000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14/11/20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4101613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32A84E0C-B099-4996-9F62-0EED3015E6DB}" type="datetime1">
              <a:rPr lang="en-AU" smtClean="0"/>
              <a:t>14/11/20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35263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14/11/20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74756622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14/11/20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41001942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60565075-399A-4AAE-A449-ADE93D42FC61}" type="datetime1">
              <a:rPr lang="en-AU" smtClean="0"/>
              <a:t>14/11/20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20289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60371173-4CC9-492D-BCC1-34FD37CC3187}" type="datetime1">
              <a:rPr lang="en-AU" smtClean="0"/>
              <a:t>14/11/20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42953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14/11/20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40325690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E71E48CF-858C-4A31-A9F6-43C4AD660B6D}" type="datetime1">
              <a:rPr lang="en-AU" smtClean="0"/>
              <a:t>14/11/20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5151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9369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8141" y="638269"/>
            <a:ext cx="9144000" cy="361897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Lecture 12.1</a:t>
            </a:r>
            <a:b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firm as a vertical chain</a:t>
            </a:r>
            <a:endParaRPr lang="en-AU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72288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firm as a vertical 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sz="1800" dirty="0"/>
              <a:t>You can think about a firm as a ‘vertical chain’. A vertically integrated firm performs more than one successive stage of production.</a:t>
            </a:r>
          </a:p>
          <a:p>
            <a:endParaRPr lang="en-AU" sz="1800" dirty="0"/>
          </a:p>
          <a:p>
            <a:endParaRPr lang="en-AU" sz="1800" dirty="0"/>
          </a:p>
          <a:p>
            <a:endParaRPr lang="en-AU" sz="1800" dirty="0"/>
          </a:p>
          <a:p>
            <a:endParaRPr lang="en-AU" sz="1800" dirty="0"/>
          </a:p>
          <a:p>
            <a:endParaRPr lang="en-AU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pPr/>
              <a:t>2</a:t>
            </a:fld>
            <a:endParaRPr lang="en-AU"/>
          </a:p>
        </p:txBody>
      </p:sp>
      <p:sp>
        <p:nvSpPr>
          <p:cNvPr id="6" name="TextBox 5"/>
          <p:cNvSpPr txBox="1"/>
          <p:nvPr/>
        </p:nvSpPr>
        <p:spPr>
          <a:xfrm>
            <a:off x="4833055" y="3298662"/>
            <a:ext cx="2190750" cy="238363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5400000" algn="t" rotWithShape="0">
              <a:srgbClr val="002060">
                <a:alpha val="40000"/>
              </a:srgbClr>
            </a:outerShdw>
          </a:effectLst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AU" sz="1400" dirty="0"/>
              <a:t>Raw materials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33055" y="3795217"/>
            <a:ext cx="2190750" cy="238363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5400000" algn="t" rotWithShape="0">
              <a:srgbClr val="002060">
                <a:alpha val="40000"/>
              </a:srgbClr>
            </a:outerShdw>
          </a:effectLst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AU" sz="1400" dirty="0"/>
              <a:t>Transport &amp; storage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33055" y="4291772"/>
            <a:ext cx="2190750" cy="238363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5400000" algn="t" rotWithShape="0">
              <a:srgbClr val="002060">
                <a:alpha val="40000"/>
              </a:srgbClr>
            </a:outerShdw>
          </a:effectLst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AU" sz="1400" dirty="0"/>
              <a:t>Intermediate inputs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33055" y="4788327"/>
            <a:ext cx="2190750" cy="238363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5400000" algn="t" rotWithShape="0">
              <a:srgbClr val="002060">
                <a:alpha val="40000"/>
              </a:srgbClr>
            </a:outerShdw>
          </a:effectLst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AU" sz="1400" dirty="0"/>
              <a:t>Assembly</a:t>
            </a:r>
          </a:p>
        </p:txBody>
      </p:sp>
      <p:sp>
        <p:nvSpPr>
          <p:cNvPr id="11" name="Down Arrow 10"/>
          <p:cNvSpPr/>
          <p:nvPr/>
        </p:nvSpPr>
        <p:spPr>
          <a:xfrm>
            <a:off x="5699830" y="3576121"/>
            <a:ext cx="457200" cy="180000"/>
          </a:xfrm>
          <a:prstGeom prst="downArrow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00"/>
          </a:p>
        </p:txBody>
      </p:sp>
      <p:sp>
        <p:nvSpPr>
          <p:cNvPr id="12" name="Down Arrow 11"/>
          <p:cNvSpPr/>
          <p:nvPr/>
        </p:nvSpPr>
        <p:spPr>
          <a:xfrm>
            <a:off x="5699830" y="4072676"/>
            <a:ext cx="457200" cy="180000"/>
          </a:xfrm>
          <a:prstGeom prst="downArrow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00"/>
          </a:p>
        </p:txBody>
      </p:sp>
      <p:sp>
        <p:nvSpPr>
          <p:cNvPr id="13" name="Down Arrow 12"/>
          <p:cNvSpPr/>
          <p:nvPr/>
        </p:nvSpPr>
        <p:spPr>
          <a:xfrm>
            <a:off x="5699830" y="4569231"/>
            <a:ext cx="457200" cy="180000"/>
          </a:xfrm>
          <a:prstGeom prst="downArrow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00"/>
          </a:p>
        </p:txBody>
      </p:sp>
      <p:sp>
        <p:nvSpPr>
          <p:cNvPr id="14" name="Down Arrow 13"/>
          <p:cNvSpPr/>
          <p:nvPr/>
        </p:nvSpPr>
        <p:spPr>
          <a:xfrm>
            <a:off x="5699830" y="5065786"/>
            <a:ext cx="457200" cy="180000"/>
          </a:xfrm>
          <a:prstGeom prst="downArrow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00"/>
          </a:p>
        </p:txBody>
      </p:sp>
      <p:sp>
        <p:nvSpPr>
          <p:cNvPr id="15" name="TextBox 14"/>
          <p:cNvSpPr txBox="1"/>
          <p:nvPr/>
        </p:nvSpPr>
        <p:spPr>
          <a:xfrm>
            <a:off x="4833055" y="5284882"/>
            <a:ext cx="2190750" cy="238363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5400000" algn="t" rotWithShape="0">
              <a:srgbClr val="002060">
                <a:alpha val="40000"/>
              </a:srgbClr>
            </a:outerShdw>
          </a:effectLst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AU" sz="1400" dirty="0"/>
              <a:t>Transport &amp; storage</a:t>
            </a:r>
          </a:p>
        </p:txBody>
      </p:sp>
      <p:sp>
        <p:nvSpPr>
          <p:cNvPr id="16" name="Down Arrow 15"/>
          <p:cNvSpPr/>
          <p:nvPr/>
        </p:nvSpPr>
        <p:spPr>
          <a:xfrm>
            <a:off x="5699830" y="5562341"/>
            <a:ext cx="457200" cy="180000"/>
          </a:xfrm>
          <a:prstGeom prst="downArrow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00"/>
          </a:p>
        </p:txBody>
      </p:sp>
      <p:sp>
        <p:nvSpPr>
          <p:cNvPr id="17" name="TextBox 16"/>
          <p:cNvSpPr txBox="1"/>
          <p:nvPr/>
        </p:nvSpPr>
        <p:spPr>
          <a:xfrm>
            <a:off x="4833055" y="5781436"/>
            <a:ext cx="2190750" cy="238363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5400000" algn="t" rotWithShape="0">
              <a:srgbClr val="002060">
                <a:alpha val="40000"/>
              </a:srgbClr>
            </a:outerShdw>
          </a:effectLst>
        </p:spPr>
        <p:txBody>
          <a:bodyPr wrap="square" lIns="36000" tIns="0" rIns="36000" bIns="0" rtlCol="0" anchor="ctr">
            <a:spAutoFit/>
          </a:bodyPr>
          <a:lstStyle/>
          <a:p>
            <a:pPr algn="ctr"/>
            <a:r>
              <a:rPr lang="en-AU" sz="1400" dirty="0"/>
              <a:t>Distribution ,Sales &amp; Service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391588" y="3803064"/>
            <a:ext cx="2190750" cy="1532334"/>
          </a:xfrm>
          <a:prstGeom prst="roundRect">
            <a:avLst/>
          </a:prstGeom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Support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Accounting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Finance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Human resources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Legal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Marketing</a:t>
            </a:r>
          </a:p>
        </p:txBody>
      </p:sp>
      <p:sp>
        <p:nvSpPr>
          <p:cNvPr id="19" name="Left Arrow 18"/>
          <p:cNvSpPr/>
          <p:nvPr/>
        </p:nvSpPr>
        <p:spPr>
          <a:xfrm>
            <a:off x="7210425" y="4159841"/>
            <a:ext cx="1047750" cy="885825"/>
          </a:xfrm>
          <a:prstGeom prst="leftArrow">
            <a:avLst/>
          </a:prstGeom>
          <a:noFill/>
          <a:ln w="508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TextBox 19"/>
          <p:cNvSpPr txBox="1"/>
          <p:nvPr/>
        </p:nvSpPr>
        <p:spPr>
          <a:xfrm>
            <a:off x="1543050" y="3429000"/>
            <a:ext cx="2190750" cy="1838801"/>
          </a:xfrm>
          <a:prstGeom prst="roundRect">
            <a:avLst/>
          </a:prstGeom>
          <a:ln w="38100">
            <a:solidFill>
              <a:srgbClr val="002060"/>
            </a:solidFill>
          </a:ln>
          <a:effectLst>
            <a:softEdge rad="1270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tIns="0" bIns="0" rtlCol="0">
            <a:spAutoFit/>
          </a:bodyPr>
          <a:lstStyle/>
          <a:p>
            <a:pPr algn="ctr"/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 that the example used in the textbook refers to computers, but approach obviously applies more generally.. For e.g., furniture manufacturers that could own the forests and retail stores…</a:t>
            </a:r>
          </a:p>
        </p:txBody>
      </p:sp>
    </p:spTree>
    <p:extLst>
      <p:ext uri="{BB962C8B-B14F-4D97-AF65-F5344CB8AC3E}">
        <p14:creationId xmlns:p14="http://schemas.microsoft.com/office/powerpoint/2010/main" val="3700617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firm as a vertical 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sz="1800" dirty="0"/>
              <a:t>Terminology: </a:t>
            </a:r>
          </a:p>
          <a:p>
            <a:r>
              <a:rPr lang="en-AU" sz="1800" dirty="0"/>
              <a:t>upstream: occurs earlier in the production chain </a:t>
            </a:r>
          </a:p>
          <a:p>
            <a:r>
              <a:rPr lang="en-AU" sz="1800" dirty="0"/>
              <a:t>downstream: occurs later in the production chain </a:t>
            </a:r>
          </a:p>
          <a:p>
            <a:r>
              <a:rPr lang="en-AU" sz="1800" dirty="0"/>
              <a:t>vertical integration: combining successive steps in the production chain within the firm </a:t>
            </a:r>
          </a:p>
          <a:p>
            <a:r>
              <a:rPr lang="en-AU" sz="1800" dirty="0"/>
              <a:t>downstream integration: the firm performs additional downstream tasks in house </a:t>
            </a:r>
          </a:p>
          <a:p>
            <a:r>
              <a:rPr lang="en-AU" sz="1800" dirty="0"/>
              <a:t>upstream integration: the firm performs additional upstream tasks in house</a:t>
            </a:r>
          </a:p>
          <a:p>
            <a:endParaRPr lang="en-AU" sz="1800" dirty="0"/>
          </a:p>
          <a:p>
            <a:endParaRPr lang="en-AU" sz="1800" dirty="0"/>
          </a:p>
          <a:p>
            <a:endParaRPr lang="en-AU" sz="1800" dirty="0"/>
          </a:p>
          <a:p>
            <a:endParaRPr lang="en-AU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pPr/>
              <a:t>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87193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AU" dirty="0"/>
              <a:t>The firm as a vertical 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75" y="2367093"/>
            <a:ext cx="10364452" cy="342410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AU" sz="1800" dirty="0"/>
              <a:t>A key question for the firm is: What to do in house versus what to outsource?</a:t>
            </a:r>
          </a:p>
          <a:p>
            <a:pPr marL="0" indent="0">
              <a:buNone/>
            </a:pPr>
            <a:r>
              <a:rPr lang="en-US" sz="1800" dirty="0"/>
              <a:t>The vertical boundaries of the firm define the activities that the firm itself performs as opposed to what it purchases from independent firms in the marketplace.</a:t>
            </a:r>
            <a:endParaRPr lang="en-AU" sz="1800" dirty="0"/>
          </a:p>
          <a:p>
            <a:pPr marL="0" indent="0">
              <a:buNone/>
            </a:pPr>
            <a:r>
              <a:rPr lang="en-AU" sz="1800" dirty="0"/>
              <a:t>There is a trade-off between technical efficiency (cost minimisation) and agency efficiency (minimisation of coordination costs etc)</a:t>
            </a:r>
          </a:p>
          <a:p>
            <a:r>
              <a:rPr lang="en-AU" sz="1800" dirty="0"/>
              <a:t>Perhaps technical efficiency is best achieved by buying on the market. Alternatively, can agency costs be minimised when activities are done in house?</a:t>
            </a:r>
          </a:p>
          <a:p>
            <a:pPr marL="0" indent="0">
              <a:buNone/>
            </a:pPr>
            <a:r>
              <a:rPr lang="en-US" sz="1800" dirty="0"/>
              <a:t>Optimal vertical organization requires that the sum of technical inefficiencies and agency inefficiencies are minimized. </a:t>
            </a:r>
            <a:endParaRPr lang="en-AU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</p:spPr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514011" y="5883275"/>
            <a:ext cx="764215" cy="365125"/>
          </a:xfrm>
        </p:spPr>
        <p:txBody>
          <a:bodyPr/>
          <a:lstStyle/>
          <a:p>
            <a:fld id="{74D345F4-C147-47F7-8B61-3EFBC2119803}" type="slidenum">
              <a:rPr lang="en-AU" smtClean="0"/>
              <a:pPr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28174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AU" dirty="0"/>
              <a:t>The firm as a vertical 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75" y="2367093"/>
            <a:ext cx="10364452" cy="3424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1800" dirty="0"/>
              <a:t>Apple and many others are examples of firms that do much outsourcing. Nike and Reebok do little or no production itself. The typical US manufacturer outsources 70-80 percent of its finished product.</a:t>
            </a:r>
          </a:p>
          <a:p>
            <a:pPr marL="0" indent="0">
              <a:buNone/>
            </a:pPr>
            <a:r>
              <a:rPr lang="en-AU" sz="1800" dirty="0"/>
              <a:t>Why might this be important? </a:t>
            </a:r>
          </a:p>
          <a:p>
            <a:r>
              <a:rPr lang="en-AU" sz="1800" dirty="0"/>
              <a:t>Decision rights: outsourcing reassigns decisions rights concerning assets and employees across firms.</a:t>
            </a:r>
          </a:p>
          <a:p>
            <a:r>
              <a:rPr lang="en-AU" sz="1800" dirty="0"/>
              <a:t>Compensation and performance evaluation: Compensation levels are one reason much outsourcing occurs.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</p:spPr>
        <p:txBody>
          <a:bodyPr/>
          <a:lstStyle/>
          <a:p>
            <a:r>
              <a:rPr lang="en-AU"/>
              <a:t>Econ5026 Strategic Business Relationships, S2 2020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514011" y="5883275"/>
            <a:ext cx="764215" cy="365125"/>
          </a:xfrm>
        </p:spPr>
        <p:txBody>
          <a:bodyPr/>
          <a:lstStyle/>
          <a:p>
            <a:fld id="{74D345F4-C147-47F7-8B61-3EFBC2119803}" type="slidenum">
              <a:rPr lang="en-AU" smtClean="0"/>
              <a:pPr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51745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AU" dirty="0"/>
              <a:t>The firm as a vertical 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75" y="2367093"/>
            <a:ext cx="10364452" cy="342410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1000" dirty="0"/>
              <a:t>The choice of whether to do something in-house versus outsourcing is not a binary choice. There is a spectrum of choices available to firm:</a:t>
            </a:r>
          </a:p>
          <a:p>
            <a:endParaRPr lang="en-AU" sz="1000" dirty="0"/>
          </a:p>
          <a:p>
            <a:endParaRPr lang="en-AU" sz="1000" dirty="0"/>
          </a:p>
          <a:p>
            <a:endParaRPr lang="en-AU" sz="1000" dirty="0"/>
          </a:p>
          <a:p>
            <a:pPr marL="0" indent="0">
              <a:buNone/>
            </a:pPr>
            <a:endParaRPr lang="en-AU" sz="1000" dirty="0"/>
          </a:p>
          <a:p>
            <a:pPr marL="0" indent="0">
              <a:buNone/>
            </a:pPr>
            <a:r>
              <a:rPr lang="en-AU" sz="1000" dirty="0"/>
              <a:t>Long term contracts themselves can take on a variety of forms:</a:t>
            </a:r>
          </a:p>
          <a:p>
            <a:r>
              <a:rPr lang="en-AU" sz="1000" dirty="0"/>
              <a:t>Standard supply and distribution contracts.</a:t>
            </a:r>
          </a:p>
          <a:p>
            <a:r>
              <a:rPr lang="en-AU" sz="1000" dirty="0"/>
              <a:t>Joint ventures.</a:t>
            </a:r>
          </a:p>
          <a:p>
            <a:r>
              <a:rPr lang="en-AU" sz="1000" dirty="0"/>
              <a:t>Lease contracts.</a:t>
            </a:r>
          </a:p>
          <a:p>
            <a:r>
              <a:rPr lang="en-AU" sz="1000" dirty="0"/>
              <a:t>Franchise agreements</a:t>
            </a:r>
          </a:p>
          <a:p>
            <a:r>
              <a:rPr lang="en-AU" sz="1000" dirty="0"/>
              <a:t>Strategic alliances.</a:t>
            </a:r>
          </a:p>
          <a:p>
            <a:endParaRPr lang="en-AU" sz="1000" dirty="0"/>
          </a:p>
          <a:p>
            <a:endParaRPr lang="en-AU" sz="1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</p:spPr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514011" y="5883275"/>
            <a:ext cx="764215" cy="365125"/>
          </a:xfrm>
        </p:spPr>
        <p:txBody>
          <a:bodyPr/>
          <a:lstStyle/>
          <a:p>
            <a:fld id="{74D345F4-C147-47F7-8B61-3EFBC2119803}" type="slidenum">
              <a:rPr lang="en-AU" smtClean="0"/>
              <a:pPr/>
              <a:t>6</a:t>
            </a:fld>
            <a:endParaRPr lang="en-AU"/>
          </a:p>
        </p:txBody>
      </p:sp>
      <p:cxnSp>
        <p:nvCxnSpPr>
          <p:cNvPr id="7" name="Straight Connector 6"/>
          <p:cNvCxnSpPr/>
          <p:nvPr/>
        </p:nvCxnSpPr>
        <p:spPr>
          <a:xfrm>
            <a:off x="2028824" y="3647501"/>
            <a:ext cx="8105775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0163175" y="3314126"/>
            <a:ext cx="0" cy="381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028824" y="3276026"/>
            <a:ext cx="0" cy="381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43025" y="3076001"/>
            <a:ext cx="155257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AU" i="1" dirty="0">
                <a:solidFill>
                  <a:schemeClr val="bg2">
                    <a:lumMod val="50000"/>
                  </a:schemeClr>
                </a:solidFill>
              </a:rPr>
              <a:t>Spot market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520236" y="3135294"/>
            <a:ext cx="210026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AU" i="1" dirty="0">
                <a:solidFill>
                  <a:schemeClr val="bg2">
                    <a:lumMod val="50000"/>
                  </a:schemeClr>
                </a:solidFill>
              </a:rPr>
              <a:t>Vertical integration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6375818" y="3302458"/>
            <a:ext cx="0" cy="381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943349" y="3152919"/>
            <a:ext cx="485775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i="1" dirty="0">
                <a:solidFill>
                  <a:schemeClr val="bg2">
                    <a:lumMod val="50000"/>
                  </a:schemeClr>
                </a:solidFill>
              </a:rPr>
              <a:t>Long term contracts </a:t>
            </a:r>
          </a:p>
        </p:txBody>
      </p:sp>
      <p:sp>
        <p:nvSpPr>
          <p:cNvPr id="17" name="Oval 16"/>
          <p:cNvSpPr/>
          <p:nvPr/>
        </p:nvSpPr>
        <p:spPr>
          <a:xfrm>
            <a:off x="981076" y="2840222"/>
            <a:ext cx="1914524" cy="947808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Oval 17"/>
          <p:cNvSpPr/>
          <p:nvPr/>
        </p:nvSpPr>
        <p:spPr>
          <a:xfrm>
            <a:off x="9460274" y="2863681"/>
            <a:ext cx="2020396" cy="947808"/>
          </a:xfrm>
          <a:prstGeom prst="ellipse">
            <a:avLst/>
          </a:prstGeom>
          <a:noFill/>
          <a:ln w="3810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TextBox 18"/>
          <p:cNvSpPr txBox="1"/>
          <p:nvPr/>
        </p:nvSpPr>
        <p:spPr>
          <a:xfrm>
            <a:off x="7303687" y="2700774"/>
            <a:ext cx="2709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i="1" dirty="0">
                <a:solidFill>
                  <a:srgbClr val="7030A0"/>
                </a:solidFill>
              </a:rPr>
              <a:t>Non market transactions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951488" y="2728396"/>
            <a:ext cx="2276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i="1" dirty="0">
                <a:solidFill>
                  <a:srgbClr val="FF0000"/>
                </a:solidFill>
              </a:rPr>
              <a:t>Market transactions</a:t>
            </a:r>
          </a:p>
        </p:txBody>
      </p:sp>
    </p:spTree>
    <p:extLst>
      <p:ext uri="{BB962C8B-B14F-4D97-AF65-F5344CB8AC3E}">
        <p14:creationId xmlns:p14="http://schemas.microsoft.com/office/powerpoint/2010/main" val="357711472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STSLIDEVIEWED" val="256,1,Lecture 11Vertical Integration – Boundaries of the Firm"/>
</p:tagLst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12871</TotalTime>
  <Words>473</Words>
  <Application>Microsoft Macintosh PowerPoint</Application>
  <PresentationFormat>Widescreen</PresentationFormat>
  <Paragraphs>73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Tw Cen MT</vt:lpstr>
      <vt:lpstr>Droplet</vt:lpstr>
      <vt:lpstr>Lecture 12.1 The firm as a vertical chain</vt:lpstr>
      <vt:lpstr>The firm as a vertical chain</vt:lpstr>
      <vt:lpstr>The firm as a vertical chain</vt:lpstr>
      <vt:lpstr>The firm as a vertical chain</vt:lpstr>
      <vt:lpstr>The firm as a vertical chain</vt:lpstr>
      <vt:lpstr>The firm as a vertical chain</vt:lpstr>
    </vt:vector>
  </TitlesOfParts>
  <Company>University of Sydney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Econ1040  Principles of Economics</dc:title>
  <dc:creator>Stephen Whelan</dc:creator>
  <cp:lastModifiedBy>Jason Collins</cp:lastModifiedBy>
  <cp:revision>693</cp:revision>
  <dcterms:created xsi:type="dcterms:W3CDTF">2015-02-25T21:48:00Z</dcterms:created>
  <dcterms:modified xsi:type="dcterms:W3CDTF">2020-11-13T19:04:55Z</dcterms:modified>
</cp:coreProperties>
</file>