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764" r:id="rId2"/>
    <p:sldId id="735" r:id="rId3"/>
    <p:sldId id="712" r:id="rId4"/>
    <p:sldId id="766" r:id="rId5"/>
    <p:sldId id="717" r:id="rId6"/>
    <p:sldId id="718" r:id="rId7"/>
    <p:sldId id="719" r:id="rId8"/>
    <p:sldId id="720" r:id="rId9"/>
    <p:sldId id="716"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7843" autoAdjust="0"/>
  </p:normalViewPr>
  <p:slideViewPr>
    <p:cSldViewPr snapToGrid="0">
      <p:cViewPr varScale="1">
        <p:scale>
          <a:sx n="128" d="100"/>
          <a:sy n="128" d="100"/>
        </p:scale>
        <p:origin x="496" y="176"/>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14/11/20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83544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201225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15502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8359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6805461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719605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463377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7293637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98537518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3921076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6899751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8218476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4234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02410161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3526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7475662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4100194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14/11/20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2028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14/11/20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4295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4032569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6515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159369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12.2</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Benefits of Non-Market Transactions</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311404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Benefits of Using Spot Markets or ‘Buying’</a:t>
            </a:r>
          </a:p>
        </p:txBody>
      </p:sp>
      <p:sp>
        <p:nvSpPr>
          <p:cNvPr id="3" name="Content Placeholder 2"/>
          <p:cNvSpPr>
            <a:spLocks noGrp="1"/>
          </p:cNvSpPr>
          <p:nvPr>
            <p:ph idx="1"/>
          </p:nvPr>
        </p:nvSpPr>
        <p:spPr>
          <a:xfrm>
            <a:off x="913775" y="2367093"/>
            <a:ext cx="10364452" cy="3424107"/>
          </a:xfrm>
        </p:spPr>
        <p:txBody>
          <a:bodyPr>
            <a:normAutofit/>
          </a:bodyPr>
          <a:lstStyle/>
          <a:p>
            <a:pPr marL="0" indent="0">
              <a:buNone/>
            </a:pPr>
            <a:r>
              <a:rPr lang="en-AU" sz="1800" dirty="0"/>
              <a:t>Minimises costs if markets are competitive </a:t>
            </a:r>
          </a:p>
          <a:p>
            <a:r>
              <a:rPr lang="en-AU" sz="1800" dirty="0"/>
              <a:t>in the long run equilibrium of a competitive market, price is equal to the minimum of long run average cost</a:t>
            </a:r>
          </a:p>
          <a:p>
            <a:r>
              <a:rPr lang="en-AU" sz="1800" dirty="0"/>
              <a:t>get the advantage of any economies of scale and learning economies that might be available</a:t>
            </a:r>
          </a:p>
          <a:p>
            <a:pPr marL="0" indent="0">
              <a:buNone/>
            </a:pPr>
            <a:r>
              <a:rPr lang="en-AU" sz="1800" dirty="0"/>
              <a:t>Do not have to provide incentives or motivate employees</a:t>
            </a:r>
          </a:p>
          <a:p>
            <a:r>
              <a:rPr lang="en-AU" sz="1800" dirty="0"/>
              <a:t>incentives are provided in competitive markets</a:t>
            </a:r>
          </a:p>
          <a:p>
            <a:r>
              <a:rPr lang="en-AU" sz="1800" dirty="0"/>
              <a:t>this avoids agency costs and bureaucracy </a:t>
            </a:r>
          </a:p>
          <a:p>
            <a:endParaRPr lang="en-AU" sz="1800" dirty="0"/>
          </a:p>
          <a:p>
            <a:endParaRPr lang="en-AU" sz="1800" dirty="0"/>
          </a:p>
          <a:p>
            <a:endParaRPr lang="en-AU" sz="1800" dirty="0"/>
          </a:p>
          <a:p>
            <a:endParaRPr lang="en-AU" sz="18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2</a:t>
            </a:fld>
            <a:endParaRPr lang="en-AU"/>
          </a:p>
        </p:txBody>
      </p:sp>
    </p:spTree>
    <p:extLst>
      <p:ext uri="{BB962C8B-B14F-4D97-AF65-F5344CB8AC3E}">
        <p14:creationId xmlns:p14="http://schemas.microsoft.com/office/powerpoint/2010/main" val="182768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Benefits of Non Market Transactions</a:t>
            </a:r>
          </a:p>
        </p:txBody>
      </p:sp>
      <p:sp>
        <p:nvSpPr>
          <p:cNvPr id="3" name="Content Placeholder 2"/>
          <p:cNvSpPr>
            <a:spLocks noGrp="1"/>
          </p:cNvSpPr>
          <p:nvPr>
            <p:ph idx="1"/>
          </p:nvPr>
        </p:nvSpPr>
        <p:spPr>
          <a:xfrm>
            <a:off x="913775" y="2367093"/>
            <a:ext cx="10364452" cy="3424107"/>
          </a:xfrm>
        </p:spPr>
        <p:txBody>
          <a:bodyPr>
            <a:normAutofit/>
          </a:bodyPr>
          <a:lstStyle/>
          <a:p>
            <a:pPr marL="0" indent="0">
              <a:buNone/>
            </a:pPr>
            <a:r>
              <a:rPr lang="en-AU" sz="1800" dirty="0"/>
              <a:t>Potential benefits</a:t>
            </a:r>
          </a:p>
          <a:p>
            <a:r>
              <a:rPr lang="en-AU" sz="1800" dirty="0"/>
              <a:t>minimise contracting costs</a:t>
            </a:r>
          </a:p>
          <a:p>
            <a:r>
              <a:rPr lang="en-AU" sz="1800" dirty="0"/>
              <a:t>take advantage of market power</a:t>
            </a:r>
          </a:p>
          <a:p>
            <a:r>
              <a:rPr lang="en-AU" sz="1800" dirty="0"/>
              <a:t>taxes and regulation </a:t>
            </a:r>
          </a:p>
          <a:p>
            <a:pPr marL="0" indent="0">
              <a:buNone/>
            </a:pPr>
            <a:r>
              <a:rPr lang="en-AU" sz="1800" dirty="0"/>
              <a:t>If the benefits of non market transactions exceed those of using the market, the firm may wish to vertically integrate. </a:t>
            </a:r>
          </a:p>
          <a:p>
            <a:r>
              <a:rPr lang="en-AU" sz="1800" dirty="0"/>
              <a:t>We will focus attention on contracting costs and market power.</a:t>
            </a:r>
          </a:p>
          <a:p>
            <a:endParaRPr lang="en-AU" sz="1800" dirty="0"/>
          </a:p>
          <a:p>
            <a:endParaRPr lang="en-AU" sz="1800" dirty="0"/>
          </a:p>
          <a:p>
            <a:endParaRPr lang="en-AU" sz="1800" dirty="0"/>
          </a:p>
          <a:p>
            <a:endParaRPr lang="en-AU" sz="1800" dirty="0"/>
          </a:p>
          <a:p>
            <a:endParaRPr lang="en-AU" sz="1800" dirty="0"/>
          </a:p>
          <a:p>
            <a:endParaRPr lang="en-AU" sz="1800" dirty="0"/>
          </a:p>
          <a:p>
            <a:endParaRPr lang="en-AU" sz="18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3</a:t>
            </a:fld>
            <a:endParaRPr lang="en-AU"/>
          </a:p>
        </p:txBody>
      </p:sp>
    </p:spTree>
    <p:extLst>
      <p:ext uri="{BB962C8B-B14F-4D97-AF65-F5344CB8AC3E}">
        <p14:creationId xmlns:p14="http://schemas.microsoft.com/office/powerpoint/2010/main" val="369333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Benefits of Non Market Transactions</a:t>
            </a:r>
          </a:p>
        </p:txBody>
      </p:sp>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100" dirty="0"/>
              <a:t>Contracting costs: the costs of writing and enforcing contracts</a:t>
            </a:r>
          </a:p>
          <a:p>
            <a:r>
              <a:rPr lang="en-AU" sz="1100" dirty="0"/>
              <a:t>can be high for market transactions </a:t>
            </a:r>
          </a:p>
          <a:p>
            <a:pPr marL="0" indent="0">
              <a:buNone/>
            </a:pPr>
            <a:r>
              <a:rPr lang="en-AU" sz="1100" dirty="0"/>
              <a:t>Costs arise because contracts are incomplete:</a:t>
            </a:r>
          </a:p>
          <a:p>
            <a:r>
              <a:rPr lang="en-AU" sz="1100" dirty="0"/>
              <a:t>it is not possible to specify all contingencies</a:t>
            </a:r>
          </a:p>
          <a:p>
            <a:r>
              <a:rPr lang="en-AU" sz="1100" dirty="0"/>
              <a:t>it is difficult to measure performance in order to enforce contracts</a:t>
            </a:r>
          </a:p>
          <a:p>
            <a:r>
              <a:rPr lang="en-AU" sz="1100" dirty="0"/>
              <a:t>asymmetric information between contracting parties </a:t>
            </a:r>
          </a:p>
          <a:p>
            <a:pPr marL="0" indent="0">
              <a:buNone/>
            </a:pPr>
            <a:r>
              <a:rPr lang="en-AU" sz="1100" dirty="0"/>
              <a:t>There are several reasons non market transactions may involve lower contracting costs </a:t>
            </a:r>
          </a:p>
          <a:p>
            <a:r>
              <a:rPr lang="en-AU" sz="1100" dirty="0"/>
              <a:t>firm-specific assets</a:t>
            </a:r>
          </a:p>
          <a:p>
            <a:r>
              <a:rPr lang="en-AU" sz="1100" dirty="0"/>
              <a:t>costs of measuring quality</a:t>
            </a:r>
          </a:p>
          <a:p>
            <a:r>
              <a:rPr lang="en-AU" sz="1100" dirty="0"/>
              <a:t>externalities</a:t>
            </a:r>
          </a:p>
          <a:p>
            <a:r>
              <a:rPr lang="en-AU" sz="1100" dirty="0"/>
              <a:t>coordination problems</a:t>
            </a:r>
          </a:p>
          <a:p>
            <a:endParaRPr lang="en-AU" sz="1100" dirty="0"/>
          </a:p>
          <a:p>
            <a:endParaRPr lang="en-AU" sz="1100" dirty="0"/>
          </a:p>
          <a:p>
            <a:endParaRPr lang="en-AU" sz="1100" dirty="0"/>
          </a:p>
          <a:p>
            <a:endParaRPr lang="en-AU" sz="1100" dirty="0"/>
          </a:p>
          <a:p>
            <a:endParaRPr lang="en-AU" sz="1100" dirty="0"/>
          </a:p>
          <a:p>
            <a:endParaRPr lang="en-AU" sz="11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4</a:t>
            </a:fld>
            <a:endParaRPr lang="en-AU"/>
          </a:p>
        </p:txBody>
      </p:sp>
    </p:spTree>
    <p:extLst>
      <p:ext uri="{BB962C8B-B14F-4D97-AF65-F5344CB8AC3E}">
        <p14:creationId xmlns:p14="http://schemas.microsoft.com/office/powerpoint/2010/main" val="181088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Market Power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2367093"/>
                <a:ext cx="10364452" cy="3424107"/>
              </a:xfrm>
            </p:spPr>
            <p:txBody>
              <a:bodyPr>
                <a:normAutofit fontScale="62500" lnSpcReduction="20000"/>
              </a:bodyPr>
              <a:lstStyle/>
              <a:p>
                <a:pPr marL="0" indent="0">
                  <a:buNone/>
                </a:pPr>
                <a:r>
                  <a:rPr lang="en-AU" dirty="0"/>
                  <a:t>Vertical integration may allow the firm to exercise market power</a:t>
                </a:r>
              </a:p>
              <a:p>
                <a:r>
                  <a:rPr lang="en-AU" dirty="0"/>
                  <a:t>e.g. the firm may price discriminate </a:t>
                </a:r>
              </a:p>
              <a:p>
                <a:pPr marL="0" indent="0">
                  <a:buNone/>
                </a:pPr>
                <a:r>
                  <a:rPr lang="en-AU" dirty="0"/>
                  <a:t>Example: A firm (</a:t>
                </a:r>
                <a:r>
                  <a:rPr lang="en-AU" dirty="0" err="1"/>
                  <a:t>DrugCo</a:t>
                </a:r>
                <a:r>
                  <a:rPr lang="en-AU" dirty="0"/>
                  <a:t>) that produces a patented compound called </a:t>
                </a:r>
                <a:r>
                  <a:rPr lang="en-AU" dirty="0" err="1"/>
                  <a:t>Painsolve</a:t>
                </a:r>
                <a:r>
                  <a:rPr lang="en-AU" dirty="0"/>
                  <a:t> used in the production of two drugs, a pain reliever and a cancer drug.</a:t>
                </a:r>
              </a:p>
              <a:p>
                <a:pPr marL="0" indent="0">
                  <a:buNone/>
                </a:pPr>
                <a:r>
                  <a:rPr lang="en-AU" dirty="0"/>
                  <a:t>The cost of producing </a:t>
                </a:r>
                <a:r>
                  <a:rPr lang="en-AU" i="1" dirty="0"/>
                  <a:t>q</a:t>
                </a:r>
                <a:r>
                  <a:rPr lang="en-AU" dirty="0"/>
                  <a:t> grams of the compound is given by:</a:t>
                </a:r>
                <a:br>
                  <a:rPr lang="en-AU" dirty="0"/>
                </a:br>
                <a:endParaRPr lang="en-AU" dirty="0"/>
              </a:p>
              <a:p>
                <a:pPr marL="0" indent="0">
                  <a:buNone/>
                </a:pPr>
                <a14:m>
                  <m:oMathPara xmlns:m="http://schemas.openxmlformats.org/officeDocument/2006/math">
                    <m:oMathParaPr>
                      <m:jc m:val="centerGroup"/>
                    </m:oMathParaPr>
                    <m:oMath xmlns:m="http://schemas.openxmlformats.org/officeDocument/2006/math">
                      <m:r>
                        <a:rPr lang="en-AU" i="1" dirty="0" smtClean="0">
                          <a:latin typeface="Cambria Math" panose="02040503050406030204" pitchFamily="18" charset="0"/>
                        </a:rPr>
                        <m:t>𝐶</m:t>
                      </m:r>
                      <m:r>
                        <a:rPr lang="en-AU" i="1" dirty="0" smtClean="0">
                          <a:latin typeface="Cambria Math" panose="02040503050406030204" pitchFamily="18" charset="0"/>
                        </a:rPr>
                        <m:t>(</m:t>
                      </m:r>
                      <m:r>
                        <a:rPr lang="en-AU" i="1" dirty="0" smtClean="0">
                          <a:latin typeface="Cambria Math" panose="02040503050406030204" pitchFamily="18" charset="0"/>
                        </a:rPr>
                        <m:t>𝑞</m:t>
                      </m:r>
                      <m:r>
                        <a:rPr lang="en-AU" i="1" dirty="0" smtClean="0">
                          <a:latin typeface="Cambria Math" panose="02040503050406030204" pitchFamily="18" charset="0"/>
                        </a:rPr>
                        <m:t>) = 10</m:t>
                      </m:r>
                      <m:r>
                        <a:rPr lang="en-AU" i="1" dirty="0" smtClean="0">
                          <a:latin typeface="Cambria Math" panose="02040503050406030204" pitchFamily="18" charset="0"/>
                        </a:rPr>
                        <m:t>𝑞</m:t>
                      </m:r>
                    </m:oMath>
                  </m:oMathPara>
                </a14:m>
                <a:endParaRPr lang="en-AU" dirty="0"/>
              </a:p>
              <a:p>
                <a:pPr marL="0" indent="0">
                  <a:buNone/>
                </a:pPr>
                <a:r>
                  <a:rPr lang="en-AU" dirty="0"/>
                  <a:t>The demand curve for each drug is given by:-</a:t>
                </a:r>
              </a:p>
              <a:p>
                <a:pPr marL="0" indent="0">
                  <a:buNone/>
                </a:pPr>
                <a:r>
                  <a:rPr lang="en-AU" dirty="0"/>
                  <a:t>Cancer drug (no substitutes):</a:t>
                </a:r>
              </a:p>
              <a:p>
                <a:pPr marL="0" indent="0">
                  <a:buNone/>
                </a:pPr>
                <a14:m>
                  <m:oMathPara xmlns:m="http://schemas.openxmlformats.org/officeDocument/2006/math">
                    <m:oMathParaPr>
                      <m:jc m:val="centerGroup"/>
                    </m:oMathParaPr>
                    <m:oMath xmlns:m="http://schemas.openxmlformats.org/officeDocument/2006/math">
                      <m:r>
                        <a:rPr lang="en-AU" smtClean="0">
                          <a:latin typeface="Cambria Math" panose="02040503050406030204" pitchFamily="18" charset="0"/>
                        </a:rPr>
                        <m:t>𝑃</m:t>
                      </m:r>
                      <m:r>
                        <a:rPr lang="en-AU">
                          <a:latin typeface="Cambria Math" panose="02040503050406030204" pitchFamily="18" charset="0"/>
                        </a:rPr>
                        <m:t>=</m:t>
                      </m:r>
                      <m:r>
                        <a:rPr lang="en-AU" smtClean="0">
                          <a:latin typeface="Cambria Math" panose="02040503050406030204" pitchFamily="18" charset="0"/>
                        </a:rPr>
                        <m:t>200−10</m:t>
                      </m:r>
                      <m:r>
                        <a:rPr lang="en-AU">
                          <a:latin typeface="Cambria Math" panose="02040503050406030204" pitchFamily="18" charset="0"/>
                        </a:rPr>
                        <m:t>𝑄</m:t>
                      </m:r>
                    </m:oMath>
                  </m:oMathPara>
                </a14:m>
                <a:endParaRPr lang="en-AU" dirty="0"/>
              </a:p>
              <a:p>
                <a:pPr marL="0" indent="0">
                  <a:buNone/>
                </a:pPr>
                <a:r>
                  <a:rPr lang="en-AU" dirty="0"/>
                  <a:t>Pain reliever (many subs.):</a:t>
                </a:r>
              </a:p>
              <a:p>
                <a:pPr marL="0" indent="0">
                  <a:buNone/>
                </a:pPr>
                <a14:m>
                  <m:oMathPara xmlns:m="http://schemas.openxmlformats.org/officeDocument/2006/math">
                    <m:oMathParaPr>
                      <m:jc m:val="centerGroup"/>
                    </m:oMathParaPr>
                    <m:oMath xmlns:m="http://schemas.openxmlformats.org/officeDocument/2006/math">
                      <m:r>
                        <a:rPr lang="en-AU">
                          <a:latin typeface="Cambria Math" panose="02040503050406030204" pitchFamily="18" charset="0"/>
                        </a:rPr>
                        <m:t>𝑃</m:t>
                      </m:r>
                      <m:r>
                        <a:rPr lang="en-AU">
                          <a:latin typeface="Cambria Math" panose="02040503050406030204" pitchFamily="18" charset="0"/>
                        </a:rPr>
                        <m:t>=100−5</m:t>
                      </m:r>
                      <m:r>
                        <a:rPr lang="en-AU">
                          <a:latin typeface="Cambria Math" panose="02040503050406030204" pitchFamily="18" charset="0"/>
                        </a:rPr>
                        <m:t>𝑄</m:t>
                      </m:r>
                    </m:oMath>
                  </m:oMathPara>
                </a14:m>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122"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5</a:t>
            </a:fld>
            <a:endParaRPr lang="en-AU"/>
          </a:p>
        </p:txBody>
      </p:sp>
    </p:spTree>
    <p:extLst>
      <p:ext uri="{BB962C8B-B14F-4D97-AF65-F5344CB8AC3E}">
        <p14:creationId xmlns:p14="http://schemas.microsoft.com/office/powerpoint/2010/main" val="8163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Market Power</a:t>
            </a:r>
          </a:p>
        </p:txBody>
      </p:sp>
      <p:sp>
        <p:nvSpPr>
          <p:cNvPr id="3" name="Content Placeholder 2"/>
          <p:cNvSpPr>
            <a:spLocks noGrp="1"/>
          </p:cNvSpPr>
          <p:nvPr>
            <p:ph idx="1"/>
          </p:nvPr>
        </p:nvSpPr>
        <p:spPr>
          <a:xfrm>
            <a:off x="913775" y="2367093"/>
            <a:ext cx="10364452" cy="3424107"/>
          </a:xfrm>
        </p:spPr>
        <p:txBody>
          <a:bodyPr>
            <a:normAutofit fontScale="77500" lnSpcReduction="20000"/>
          </a:bodyPr>
          <a:lstStyle/>
          <a:p>
            <a:pPr marL="0" indent="0">
              <a:buNone/>
            </a:pPr>
            <a:r>
              <a:rPr lang="en-AU" dirty="0"/>
              <a:t>Assume that there are no additional costs of producing each drug over the cost of producing </a:t>
            </a:r>
            <a:r>
              <a:rPr lang="en-AU" dirty="0" err="1"/>
              <a:t>Painsolve</a:t>
            </a:r>
            <a:r>
              <a:rPr lang="en-AU" dirty="0"/>
              <a:t>. That is, a drug manufacturer can use </a:t>
            </a:r>
            <a:r>
              <a:rPr lang="en-AU" dirty="0" err="1"/>
              <a:t>Painsolve</a:t>
            </a:r>
            <a:r>
              <a:rPr lang="en-AU" dirty="0"/>
              <a:t> to produce either the cancer drug or the pain reliever at zero marginal cost.</a:t>
            </a:r>
          </a:p>
          <a:p>
            <a:pPr marL="0" indent="0">
              <a:buNone/>
            </a:pPr>
            <a:r>
              <a:rPr lang="en-AU" dirty="0"/>
              <a:t>Also assume retail markets for both drugs are perfectly competitive. This means that the retail price of the pain reliever and cancer drug down to the manufacturers’ MC, which in this case is the wholesale price charged by </a:t>
            </a:r>
            <a:r>
              <a:rPr lang="en-AU" dirty="0" err="1"/>
              <a:t>DrugCo</a:t>
            </a:r>
            <a:r>
              <a:rPr lang="en-AU" dirty="0"/>
              <a:t> for </a:t>
            </a:r>
            <a:r>
              <a:rPr lang="en-AU" dirty="0" err="1"/>
              <a:t>Painsolve</a:t>
            </a:r>
            <a:r>
              <a:rPr lang="en-AU" dirty="0"/>
              <a:t>.</a:t>
            </a:r>
          </a:p>
          <a:p>
            <a:pPr marL="0" indent="0">
              <a:buNone/>
            </a:pPr>
            <a:r>
              <a:rPr lang="en-AU" dirty="0"/>
              <a:t>This means the demand curves that </a:t>
            </a:r>
            <a:r>
              <a:rPr lang="en-AU" dirty="0" err="1"/>
              <a:t>DrugCo</a:t>
            </a:r>
            <a:r>
              <a:rPr lang="en-AU" dirty="0"/>
              <a:t> faces for </a:t>
            </a:r>
            <a:r>
              <a:rPr lang="en-AU" dirty="0" err="1"/>
              <a:t>Painsolve</a:t>
            </a:r>
            <a:r>
              <a:rPr lang="en-AU" dirty="0"/>
              <a:t> is the same as the demand curves for the pain reliever &amp; cancer drug.</a:t>
            </a:r>
          </a:p>
          <a:p>
            <a:pPr marL="0" indent="0">
              <a:buNone/>
            </a:pPr>
            <a:r>
              <a:rPr lang="en-AU" dirty="0" err="1"/>
              <a:t>DrugCo</a:t>
            </a:r>
            <a:r>
              <a:rPr lang="en-AU" dirty="0"/>
              <a:t> would prefer to maximise profits by setting MR = MC in each market.</a:t>
            </a:r>
          </a:p>
          <a:p>
            <a:pPr marL="0" indent="0">
              <a:buNone/>
            </a:pPr>
            <a:r>
              <a:rPr lang="en-AU" dirty="0"/>
              <a:t>This would require them to set a price for the compound when it is sold to pain reliever manufacturers and cancer drug manufacturers. The profit maximising prices are $105 for the cancer drug and $55 for the pain reliever.</a:t>
            </a:r>
          </a:p>
          <a:p>
            <a:pPr marL="0" indent="0">
              <a:buNone/>
            </a:pPr>
            <a:r>
              <a:rPr lang="en-AU" dirty="0"/>
              <a:t>Can </a:t>
            </a:r>
            <a:r>
              <a:rPr lang="en-AU" dirty="0" err="1"/>
              <a:t>DrugCo</a:t>
            </a:r>
            <a:r>
              <a:rPr lang="en-AU" dirty="0"/>
              <a:t> set different prices in each market?</a:t>
            </a:r>
          </a:p>
          <a:p>
            <a:endParaRPr lang="en-AU" dirty="0"/>
          </a:p>
          <a:p>
            <a:endParaRPr lang="en-AU" dirty="0"/>
          </a:p>
          <a:p>
            <a:endParaRPr lang="en-AU" dirty="0"/>
          </a:p>
          <a:p>
            <a:endParaRPr lang="en-AU" dirty="0"/>
          </a:p>
          <a:p>
            <a:endParaRPr lang="en-AU"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6</a:t>
            </a:fld>
            <a:endParaRPr lang="en-AU"/>
          </a:p>
        </p:txBody>
      </p:sp>
    </p:spTree>
    <p:extLst>
      <p:ext uri="{BB962C8B-B14F-4D97-AF65-F5344CB8AC3E}">
        <p14:creationId xmlns:p14="http://schemas.microsoft.com/office/powerpoint/2010/main" val="242192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Market Power</a:t>
            </a:r>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7</a:t>
            </a:fld>
            <a:endParaRPr lang="en-AU"/>
          </a:p>
        </p:txBody>
      </p:sp>
      <p:cxnSp>
        <p:nvCxnSpPr>
          <p:cNvPr id="7" name="Straight Arrow Connector 6"/>
          <p:cNvCxnSpPr/>
          <p:nvPr/>
        </p:nvCxnSpPr>
        <p:spPr>
          <a:xfrm flipV="1">
            <a:off x="1828800" y="2638425"/>
            <a:ext cx="0" cy="26384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915150" y="2681288"/>
            <a:ext cx="0" cy="26384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828800" y="5276850"/>
            <a:ext cx="260985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934200" y="5319713"/>
            <a:ext cx="260985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2905125"/>
            <a:ext cx="2057400" cy="237172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28800" y="2905125"/>
            <a:ext cx="1181100" cy="2524126"/>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34200" y="3531919"/>
            <a:ext cx="2057400" cy="178779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934200" y="3531919"/>
            <a:ext cx="1304925" cy="1905580"/>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95400" y="2809875"/>
            <a:ext cx="428625" cy="276999"/>
          </a:xfrm>
          <a:prstGeom prst="rect">
            <a:avLst/>
          </a:prstGeom>
          <a:noFill/>
        </p:spPr>
        <p:txBody>
          <a:bodyPr wrap="square" rtlCol="0">
            <a:spAutoFit/>
          </a:bodyPr>
          <a:lstStyle/>
          <a:p>
            <a:r>
              <a:rPr lang="en-AU" sz="1200" dirty="0"/>
              <a:t>200</a:t>
            </a:r>
          </a:p>
        </p:txBody>
      </p:sp>
      <p:sp>
        <p:nvSpPr>
          <p:cNvPr id="27" name="TextBox 26"/>
          <p:cNvSpPr txBox="1"/>
          <p:nvPr/>
        </p:nvSpPr>
        <p:spPr>
          <a:xfrm>
            <a:off x="6381750" y="3338513"/>
            <a:ext cx="428625" cy="276999"/>
          </a:xfrm>
          <a:prstGeom prst="rect">
            <a:avLst/>
          </a:prstGeom>
          <a:noFill/>
        </p:spPr>
        <p:txBody>
          <a:bodyPr wrap="square" rtlCol="0">
            <a:spAutoFit/>
          </a:bodyPr>
          <a:lstStyle/>
          <a:p>
            <a:r>
              <a:rPr lang="en-AU" sz="1200" dirty="0"/>
              <a:t>100</a:t>
            </a:r>
          </a:p>
        </p:txBody>
      </p:sp>
      <p:sp>
        <p:nvSpPr>
          <p:cNvPr id="30" name="TextBox 29"/>
          <p:cNvSpPr txBox="1"/>
          <p:nvPr/>
        </p:nvSpPr>
        <p:spPr>
          <a:xfrm>
            <a:off x="4510087" y="5149039"/>
            <a:ext cx="428625" cy="276999"/>
          </a:xfrm>
          <a:prstGeom prst="rect">
            <a:avLst/>
          </a:prstGeom>
          <a:noFill/>
        </p:spPr>
        <p:txBody>
          <a:bodyPr wrap="square" rtlCol="0">
            <a:spAutoFit/>
          </a:bodyPr>
          <a:lstStyle/>
          <a:p>
            <a:r>
              <a:rPr lang="en-AU" sz="1200" dirty="0"/>
              <a:t>Q</a:t>
            </a:r>
          </a:p>
        </p:txBody>
      </p:sp>
      <p:sp>
        <p:nvSpPr>
          <p:cNvPr id="31" name="TextBox 30"/>
          <p:cNvSpPr txBox="1"/>
          <p:nvPr/>
        </p:nvSpPr>
        <p:spPr>
          <a:xfrm>
            <a:off x="9615487" y="5160500"/>
            <a:ext cx="428625" cy="276999"/>
          </a:xfrm>
          <a:prstGeom prst="rect">
            <a:avLst/>
          </a:prstGeom>
          <a:noFill/>
        </p:spPr>
        <p:txBody>
          <a:bodyPr wrap="square" rtlCol="0">
            <a:spAutoFit/>
          </a:bodyPr>
          <a:lstStyle/>
          <a:p>
            <a:r>
              <a:rPr lang="en-AU" sz="1200" dirty="0"/>
              <a:t>Q</a:t>
            </a:r>
          </a:p>
        </p:txBody>
      </p:sp>
      <p:sp>
        <p:nvSpPr>
          <p:cNvPr id="32" name="TextBox 31"/>
          <p:cNvSpPr txBox="1"/>
          <p:nvPr/>
        </p:nvSpPr>
        <p:spPr>
          <a:xfrm>
            <a:off x="8891586" y="2809875"/>
            <a:ext cx="1766889" cy="338554"/>
          </a:xfrm>
          <a:prstGeom prst="rect">
            <a:avLst/>
          </a:prstGeom>
          <a:noFill/>
        </p:spPr>
        <p:txBody>
          <a:bodyPr wrap="square" rtlCol="0">
            <a:spAutoFit/>
          </a:bodyPr>
          <a:lstStyle/>
          <a:p>
            <a:r>
              <a:rPr lang="en-AU" sz="1600" b="1" dirty="0">
                <a:solidFill>
                  <a:srgbClr val="00B050"/>
                </a:solidFill>
              </a:rPr>
              <a:t>Pain reliever</a:t>
            </a:r>
          </a:p>
        </p:txBody>
      </p:sp>
      <p:sp>
        <p:nvSpPr>
          <p:cNvPr id="33" name="TextBox 32"/>
          <p:cNvSpPr txBox="1"/>
          <p:nvPr/>
        </p:nvSpPr>
        <p:spPr>
          <a:xfrm>
            <a:off x="3376611" y="2789396"/>
            <a:ext cx="1766889" cy="338554"/>
          </a:xfrm>
          <a:prstGeom prst="rect">
            <a:avLst/>
          </a:prstGeom>
          <a:noFill/>
        </p:spPr>
        <p:txBody>
          <a:bodyPr wrap="square" rtlCol="0">
            <a:spAutoFit/>
          </a:bodyPr>
          <a:lstStyle/>
          <a:p>
            <a:r>
              <a:rPr lang="en-AU" sz="1600" b="1" dirty="0">
                <a:solidFill>
                  <a:srgbClr val="002060"/>
                </a:solidFill>
              </a:rPr>
              <a:t>Cancer drug</a:t>
            </a:r>
          </a:p>
        </p:txBody>
      </p:sp>
      <p:cxnSp>
        <p:nvCxnSpPr>
          <p:cNvPr id="35" name="Straight Connector 34"/>
          <p:cNvCxnSpPr/>
          <p:nvPr/>
        </p:nvCxnSpPr>
        <p:spPr>
          <a:xfrm>
            <a:off x="1828800" y="4848225"/>
            <a:ext cx="24312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143001" y="4709725"/>
            <a:ext cx="685800" cy="276999"/>
          </a:xfrm>
          <a:prstGeom prst="rect">
            <a:avLst/>
          </a:prstGeom>
          <a:noFill/>
        </p:spPr>
        <p:txBody>
          <a:bodyPr wrap="square" rtlCol="0">
            <a:spAutoFit/>
          </a:bodyPr>
          <a:lstStyle/>
          <a:p>
            <a:r>
              <a:rPr lang="en-AU" sz="1200" dirty="0"/>
              <a:t>MC=10</a:t>
            </a:r>
          </a:p>
        </p:txBody>
      </p:sp>
      <p:cxnSp>
        <p:nvCxnSpPr>
          <p:cNvPr id="40" name="Straight Connector 39"/>
          <p:cNvCxnSpPr/>
          <p:nvPr/>
        </p:nvCxnSpPr>
        <p:spPr>
          <a:xfrm flipH="1" flipV="1">
            <a:off x="2728913" y="3953651"/>
            <a:ext cx="33339" cy="1459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724025" y="3953651"/>
            <a:ext cx="1004888"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295400" y="3795326"/>
            <a:ext cx="447676" cy="276999"/>
          </a:xfrm>
          <a:prstGeom prst="rect">
            <a:avLst/>
          </a:prstGeom>
          <a:noFill/>
        </p:spPr>
        <p:txBody>
          <a:bodyPr wrap="square" rtlCol="0">
            <a:spAutoFit/>
          </a:bodyPr>
          <a:lstStyle/>
          <a:p>
            <a:r>
              <a:rPr lang="en-AU" sz="1200" dirty="0"/>
              <a:t>105</a:t>
            </a:r>
          </a:p>
        </p:txBody>
      </p:sp>
      <p:cxnSp>
        <p:nvCxnSpPr>
          <p:cNvPr id="46" name="Straight Connector 45"/>
          <p:cNvCxnSpPr/>
          <p:nvPr/>
        </p:nvCxnSpPr>
        <p:spPr>
          <a:xfrm>
            <a:off x="6915150" y="4819649"/>
            <a:ext cx="24312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3625" y="4681149"/>
            <a:ext cx="666748" cy="276999"/>
          </a:xfrm>
          <a:prstGeom prst="rect">
            <a:avLst/>
          </a:prstGeom>
          <a:noFill/>
        </p:spPr>
        <p:txBody>
          <a:bodyPr wrap="square" rtlCol="0">
            <a:spAutoFit/>
          </a:bodyPr>
          <a:lstStyle/>
          <a:p>
            <a:r>
              <a:rPr lang="en-AU" sz="1200" dirty="0"/>
              <a:t>MC=10</a:t>
            </a:r>
          </a:p>
        </p:txBody>
      </p:sp>
      <p:cxnSp>
        <p:nvCxnSpPr>
          <p:cNvPr id="48" name="Straight Connector 47"/>
          <p:cNvCxnSpPr/>
          <p:nvPr/>
        </p:nvCxnSpPr>
        <p:spPr>
          <a:xfrm flipH="1" flipV="1">
            <a:off x="7786689" y="4279937"/>
            <a:ext cx="33338" cy="1192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6784178" y="4294223"/>
            <a:ext cx="1002511" cy="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476999" y="4167188"/>
            <a:ext cx="438151" cy="276999"/>
          </a:xfrm>
          <a:prstGeom prst="rect">
            <a:avLst/>
          </a:prstGeom>
          <a:noFill/>
        </p:spPr>
        <p:txBody>
          <a:bodyPr wrap="square" rtlCol="0">
            <a:spAutoFit/>
          </a:bodyPr>
          <a:lstStyle/>
          <a:p>
            <a:r>
              <a:rPr lang="en-AU" sz="1200" dirty="0"/>
              <a:t>55</a:t>
            </a:r>
          </a:p>
        </p:txBody>
      </p:sp>
      <p:sp>
        <p:nvSpPr>
          <p:cNvPr id="54" name="Rectangle 53"/>
          <p:cNvSpPr/>
          <p:nvPr/>
        </p:nvSpPr>
        <p:spPr>
          <a:xfrm>
            <a:off x="1828800" y="3953651"/>
            <a:ext cx="916782" cy="89457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p:cNvSpPr/>
          <p:nvPr/>
        </p:nvSpPr>
        <p:spPr>
          <a:xfrm>
            <a:off x="6915150" y="4303749"/>
            <a:ext cx="888208" cy="5159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9925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Market Power</a:t>
            </a:r>
          </a:p>
        </p:txBody>
      </p:sp>
      <p:sp>
        <p:nvSpPr>
          <p:cNvPr id="3" name="Content Placeholder 2"/>
          <p:cNvSpPr>
            <a:spLocks noGrp="1"/>
          </p:cNvSpPr>
          <p:nvPr>
            <p:ph idx="1"/>
          </p:nvPr>
        </p:nvSpPr>
        <p:spPr>
          <a:xfrm>
            <a:off x="913775" y="2367093"/>
            <a:ext cx="10364452" cy="3424107"/>
          </a:xfrm>
        </p:spPr>
        <p:txBody>
          <a:bodyPr>
            <a:normAutofit/>
          </a:bodyPr>
          <a:lstStyle/>
          <a:p>
            <a:pPr marL="0" indent="0">
              <a:buNone/>
            </a:pPr>
            <a:r>
              <a:rPr lang="en-AU" sz="1800" dirty="0"/>
              <a:t>To prevent arbitrage, </a:t>
            </a:r>
            <a:r>
              <a:rPr lang="en-AU" sz="1800" dirty="0" err="1"/>
              <a:t>DrugCo</a:t>
            </a:r>
            <a:r>
              <a:rPr lang="en-AU" sz="1800" dirty="0"/>
              <a:t> could integrate forward (downstream) into the pain reliever market. </a:t>
            </a:r>
          </a:p>
          <a:p>
            <a:r>
              <a:rPr lang="en-AU" sz="1800" dirty="0"/>
              <a:t>sell the pain reliever at a price of $55 (in the retail market) </a:t>
            </a:r>
          </a:p>
          <a:p>
            <a:r>
              <a:rPr lang="en-AU" sz="1800" dirty="0"/>
              <a:t>sell the compound at a price of $105 (in the wholesale market) </a:t>
            </a:r>
          </a:p>
          <a:p>
            <a:r>
              <a:rPr lang="en-AU" sz="1800" dirty="0"/>
              <a:t>arbitrage is not possible (provided the pain reliever cannot be converted to the compound)</a:t>
            </a:r>
          </a:p>
          <a:p>
            <a:endParaRPr lang="en-AU" sz="1800" dirty="0"/>
          </a:p>
          <a:p>
            <a:endParaRPr lang="en-AU" sz="1800" dirty="0"/>
          </a:p>
          <a:p>
            <a:endParaRPr lang="en-AU" sz="1800" dirty="0"/>
          </a:p>
          <a:p>
            <a:endParaRPr lang="en-AU" sz="1800" dirty="0"/>
          </a:p>
          <a:p>
            <a:endParaRPr lang="en-AU" sz="18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8</a:t>
            </a:fld>
            <a:endParaRPr lang="en-AU"/>
          </a:p>
        </p:txBody>
      </p:sp>
    </p:spTree>
    <p:extLst>
      <p:ext uri="{BB962C8B-B14F-4D97-AF65-F5344CB8AC3E}">
        <p14:creationId xmlns:p14="http://schemas.microsoft.com/office/powerpoint/2010/main" val="162985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Other Benefits of Non Market Transactions</a:t>
            </a:r>
          </a:p>
        </p:txBody>
      </p:sp>
      <p:sp>
        <p:nvSpPr>
          <p:cNvPr id="3" name="Content Placeholder 2"/>
          <p:cNvSpPr>
            <a:spLocks noGrp="1"/>
          </p:cNvSpPr>
          <p:nvPr>
            <p:ph idx="1"/>
          </p:nvPr>
        </p:nvSpPr>
        <p:spPr>
          <a:xfrm>
            <a:off x="913775" y="2367093"/>
            <a:ext cx="10364452" cy="3424107"/>
          </a:xfrm>
        </p:spPr>
        <p:txBody>
          <a:bodyPr>
            <a:normAutofit fontScale="77500" lnSpcReduction="20000"/>
          </a:bodyPr>
          <a:lstStyle/>
          <a:p>
            <a:pPr marL="0" indent="0">
              <a:buNone/>
            </a:pPr>
            <a:r>
              <a:rPr lang="en-AU" dirty="0"/>
              <a:t>Quality Issues</a:t>
            </a:r>
          </a:p>
          <a:p>
            <a:r>
              <a:rPr lang="en-AU" dirty="0"/>
              <a:t>Quality might be difficult to observe and verify</a:t>
            </a:r>
          </a:p>
          <a:p>
            <a:r>
              <a:rPr lang="en-AU" dirty="0"/>
              <a:t>Once contract has been signed, the supplier might cut costs and curtail quality notwithstanding contract stipulations. (Reputation may be a solution.)</a:t>
            </a:r>
          </a:p>
          <a:p>
            <a:pPr marL="0" indent="0">
              <a:buNone/>
            </a:pPr>
            <a:r>
              <a:rPr lang="en-AU" dirty="0"/>
              <a:t>Avoiding externalities .</a:t>
            </a:r>
          </a:p>
          <a:p>
            <a:r>
              <a:rPr lang="en-AU" dirty="0"/>
              <a:t>Downstream firms such as distributors might try to free ride on the efforts of upstream manufacturers e.g. advertising, service, expertise, showroom space </a:t>
            </a:r>
          </a:p>
          <a:p>
            <a:pPr marL="0" indent="0">
              <a:buNone/>
            </a:pPr>
            <a:r>
              <a:rPr lang="en-US" dirty="0"/>
              <a:t>Coordination </a:t>
            </a:r>
          </a:p>
          <a:p>
            <a:r>
              <a:rPr lang="en-AU" dirty="0"/>
              <a:t>If delicate coordination is required between successive production stages, this is difficult to achieve with market transactions </a:t>
            </a:r>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9</a:t>
            </a:fld>
            <a:endParaRPr lang="en-AU"/>
          </a:p>
        </p:txBody>
      </p:sp>
    </p:spTree>
    <p:extLst>
      <p:ext uri="{BB962C8B-B14F-4D97-AF65-F5344CB8AC3E}">
        <p14:creationId xmlns:p14="http://schemas.microsoft.com/office/powerpoint/2010/main" val="23726450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11Vertical Integration – Boundaries of the Firm"/>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12872</TotalTime>
  <Words>745</Words>
  <Application>Microsoft Macintosh PowerPoint</Application>
  <PresentationFormat>Widescreen</PresentationFormat>
  <Paragraphs>124</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Tw Cen MT</vt:lpstr>
      <vt:lpstr>Droplet</vt:lpstr>
      <vt:lpstr>Lecture 12.2 Benefits of Non-Market Transactions</vt:lpstr>
      <vt:lpstr>Benefits of Using Spot Markets or ‘Buying’</vt:lpstr>
      <vt:lpstr>Benefits of Non Market Transactions</vt:lpstr>
      <vt:lpstr>Benefits of Non Market Transactions</vt:lpstr>
      <vt:lpstr>Market Power</vt:lpstr>
      <vt:lpstr>Market Power</vt:lpstr>
      <vt:lpstr>Market Power</vt:lpstr>
      <vt:lpstr>Market Power</vt:lpstr>
      <vt:lpstr>Other Benefits of Non Market Transactions</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693</cp:revision>
  <dcterms:created xsi:type="dcterms:W3CDTF">2015-02-25T21:48:00Z</dcterms:created>
  <dcterms:modified xsi:type="dcterms:W3CDTF">2020-11-14T09:39:38Z</dcterms:modified>
</cp:coreProperties>
</file>