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759" r:id="rId2"/>
    <p:sldId id="768" r:id="rId3"/>
    <p:sldId id="736" r:id="rId4"/>
    <p:sldId id="714" r:id="rId5"/>
    <p:sldId id="738" r:id="rId6"/>
    <p:sldId id="739" r:id="rId7"/>
    <p:sldId id="769" r:id="rId8"/>
    <p:sldId id="742" r:id="rId9"/>
    <p:sldId id="743"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autoAdjust="0"/>
    <p:restoredTop sz="97843" autoAdjust="0"/>
  </p:normalViewPr>
  <p:slideViewPr>
    <p:cSldViewPr snapToGrid="0">
      <p:cViewPr varScale="1">
        <p:scale>
          <a:sx n="128" d="100"/>
          <a:sy n="128" d="100"/>
        </p:scale>
        <p:origin x="496" y="176"/>
      </p:cViewPr>
      <p:guideLst>
        <p:guide orient="horz" pos="2160"/>
        <p:guide pos="3840"/>
      </p:guideLst>
    </p:cSldViewPr>
  </p:slideViewPr>
  <p:notesTextViewPr>
    <p:cViewPr>
      <p:scale>
        <a:sx n="1" d="1"/>
        <a:sy n="1" d="1"/>
      </p:scale>
      <p:origin x="0" y="0"/>
    </p:cViewPr>
  </p:notesTextViewPr>
  <p:sorterViewPr>
    <p:cViewPr>
      <p:scale>
        <a:sx n="100" d="100"/>
        <a:sy n="100" d="100"/>
      </p:scale>
      <p:origin x="0" y="63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14/11/20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228602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3386571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2430555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1513114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2648147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115502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14/11/20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38359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6805461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7196059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463377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7293637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98537518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3921076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868997519"/>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82184768"/>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14/11/20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4234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02410161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14/11/20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335263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7475662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4100194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14/11/20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2028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14/11/20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542953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4032569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14/11/20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6515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41593695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12.3</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Firm specific assets</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and hold up</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3003879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Firm specific assets and hold up</a:t>
            </a:r>
          </a:p>
        </p:txBody>
      </p:sp>
      <p:sp>
        <p:nvSpPr>
          <p:cNvPr id="3" name="Content Placeholder 2"/>
          <p:cNvSpPr>
            <a:spLocks noGrp="1"/>
          </p:cNvSpPr>
          <p:nvPr>
            <p:ph idx="1"/>
          </p:nvPr>
        </p:nvSpPr>
        <p:spPr>
          <a:xfrm>
            <a:off x="913775" y="2367093"/>
            <a:ext cx="10364452" cy="3424107"/>
          </a:xfrm>
        </p:spPr>
        <p:txBody>
          <a:bodyPr>
            <a:normAutofit fontScale="70000" lnSpcReduction="20000"/>
          </a:bodyPr>
          <a:lstStyle/>
          <a:p>
            <a:pPr marL="0" indent="0">
              <a:buNone/>
            </a:pPr>
            <a:r>
              <a:rPr lang="en-AU" dirty="0"/>
              <a:t>Firm-specific assets </a:t>
            </a:r>
          </a:p>
          <a:p>
            <a:r>
              <a:rPr lang="en-AU" dirty="0"/>
              <a:t>a relationship or asset is specific to the firm if it is substantially more valuable within the firm than in the next best available use </a:t>
            </a:r>
          </a:p>
          <a:p>
            <a:r>
              <a:rPr lang="en-AU" dirty="0"/>
              <a:t>e.g. Alaskan oil pipeline, a coal mine next to a power plant, software written for a specific firm </a:t>
            </a:r>
          </a:p>
          <a:p>
            <a:pPr marL="0" indent="0">
              <a:buNone/>
            </a:pPr>
            <a:r>
              <a:rPr lang="en-AU" dirty="0"/>
              <a:t>Where does specificity derive from? </a:t>
            </a:r>
          </a:p>
          <a:p>
            <a:r>
              <a:rPr lang="en-AU" dirty="0"/>
              <a:t>Site specificity: an asset is useful to a limited set of users due to location. e.g. a coal mine or a steel mill</a:t>
            </a:r>
          </a:p>
          <a:p>
            <a:r>
              <a:rPr lang="en-AU" dirty="0"/>
              <a:t>Physical specificity: an asset is suited to a firm due to design. e.g. a mould used to make a car body; software designed for a firm </a:t>
            </a:r>
          </a:p>
          <a:p>
            <a:r>
              <a:rPr lang="en-AU" dirty="0"/>
              <a:t>Human asset specificity: a transaction requires specialised knowledge. e.g. knowledge needed to write and use software </a:t>
            </a:r>
          </a:p>
          <a:p>
            <a:r>
              <a:rPr lang="en-AU" dirty="0"/>
              <a:t>Dedicated assets: an asset that is intrinsically tied to a firm. e.g. investments made by a port owner</a:t>
            </a:r>
            <a:endParaRPr lang="en-AU" sz="1800" dirty="0"/>
          </a:p>
          <a:p>
            <a:endParaRPr lang="en-AU" sz="1800" dirty="0"/>
          </a:p>
          <a:p>
            <a:endParaRPr lang="en-AU" sz="1800" dirty="0"/>
          </a:p>
          <a:p>
            <a:endParaRPr lang="en-AU" sz="1800" dirty="0"/>
          </a:p>
          <a:p>
            <a:endParaRPr lang="en-AU" sz="1800" dirty="0"/>
          </a:p>
          <a:p>
            <a:endParaRPr lang="en-AU" sz="1800"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2</a:t>
            </a:fld>
            <a:endParaRPr lang="en-AU"/>
          </a:p>
        </p:txBody>
      </p:sp>
    </p:spTree>
    <p:extLst>
      <p:ext uri="{BB962C8B-B14F-4D97-AF65-F5344CB8AC3E}">
        <p14:creationId xmlns:p14="http://schemas.microsoft.com/office/powerpoint/2010/main" val="117521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Firm specific assets and hold up</a:t>
            </a:r>
          </a:p>
        </p:txBody>
      </p:sp>
      <p:sp>
        <p:nvSpPr>
          <p:cNvPr id="3" name="Content Placeholder 2"/>
          <p:cNvSpPr>
            <a:spLocks noGrp="1"/>
          </p:cNvSpPr>
          <p:nvPr>
            <p:ph idx="1"/>
          </p:nvPr>
        </p:nvSpPr>
        <p:spPr>
          <a:xfrm>
            <a:off x="913775" y="2367093"/>
            <a:ext cx="10364452" cy="3424107"/>
          </a:xfrm>
        </p:spPr>
        <p:txBody>
          <a:bodyPr>
            <a:normAutofit fontScale="77500" lnSpcReduction="20000"/>
          </a:bodyPr>
          <a:lstStyle/>
          <a:p>
            <a:pPr marL="0" indent="0">
              <a:buNone/>
            </a:pPr>
            <a:r>
              <a:rPr lang="en-AU" dirty="0"/>
              <a:t>Why does specificity create problems?</a:t>
            </a:r>
          </a:p>
          <a:p>
            <a:r>
              <a:rPr lang="en-AU" dirty="0"/>
              <a:t>if one party needs to make a </a:t>
            </a:r>
            <a:r>
              <a:rPr lang="en-AU" b="1" dirty="0"/>
              <a:t>relationship-specific investment</a:t>
            </a:r>
            <a:r>
              <a:rPr lang="en-AU" dirty="0"/>
              <a:t>, they are vulnerable to the </a:t>
            </a:r>
            <a:r>
              <a:rPr lang="en-AU" b="1" dirty="0"/>
              <a:t>hold up</a:t>
            </a:r>
            <a:r>
              <a:rPr lang="en-AU" dirty="0"/>
              <a:t> problem </a:t>
            </a:r>
          </a:p>
          <a:p>
            <a:pPr marL="0" indent="0">
              <a:buNone/>
            </a:pPr>
            <a:r>
              <a:rPr lang="en-AU" dirty="0"/>
              <a:t>An example: A and B have a profit opportunity. Timing:</a:t>
            </a:r>
          </a:p>
          <a:p>
            <a:pPr marL="0" indent="0">
              <a:buNone/>
            </a:pPr>
            <a:r>
              <a:rPr lang="en-AU" dirty="0"/>
              <a:t>1. A decides whether to invest $6m in the project.</a:t>
            </a:r>
            <a:br>
              <a:rPr lang="en-AU" dirty="0"/>
            </a:br>
            <a:r>
              <a:rPr lang="en-AU" dirty="0"/>
              <a:t>2. If A invested, A and B can earn combined profits of $10m. </a:t>
            </a:r>
          </a:p>
          <a:p>
            <a:pPr marL="0" indent="0">
              <a:buNone/>
            </a:pPr>
            <a:r>
              <a:rPr lang="en-AU" dirty="0"/>
              <a:t>Suppose A and B negotiate a contract before A invests</a:t>
            </a:r>
          </a:p>
          <a:p>
            <a:r>
              <a:rPr lang="en-AU" dirty="0"/>
              <a:t>What might the contract look like? </a:t>
            </a:r>
          </a:p>
          <a:p>
            <a:pPr marL="0" indent="0">
              <a:buNone/>
            </a:pPr>
            <a:r>
              <a:rPr lang="en-AU" dirty="0"/>
              <a:t>Suppose A and B negotiate a contract after A invests</a:t>
            </a:r>
          </a:p>
          <a:p>
            <a:r>
              <a:rPr lang="en-AU" dirty="0"/>
              <a:t>What might the contract look like?</a:t>
            </a:r>
          </a:p>
          <a:p>
            <a:endParaRPr lang="en-AU" dirty="0"/>
          </a:p>
          <a:p>
            <a:endParaRPr lang="en-AU" dirty="0"/>
          </a:p>
          <a:p>
            <a:endParaRPr lang="en-AU" dirty="0"/>
          </a:p>
          <a:p>
            <a:endParaRPr lang="en-AU"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3</a:t>
            </a:fld>
            <a:endParaRPr lang="en-AU"/>
          </a:p>
        </p:txBody>
      </p:sp>
    </p:spTree>
    <p:extLst>
      <p:ext uri="{BB962C8B-B14F-4D97-AF65-F5344CB8AC3E}">
        <p14:creationId xmlns:p14="http://schemas.microsoft.com/office/powerpoint/2010/main" val="175336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Firm specific assets and hold up</a:t>
            </a:r>
          </a:p>
        </p:txBody>
      </p:sp>
      <p:sp>
        <p:nvSpPr>
          <p:cNvPr id="3" name="Content Placeholder 2"/>
          <p:cNvSpPr>
            <a:spLocks noGrp="1"/>
          </p:cNvSpPr>
          <p:nvPr>
            <p:ph idx="1"/>
          </p:nvPr>
        </p:nvSpPr>
        <p:spPr>
          <a:xfrm>
            <a:off x="913775" y="2367093"/>
            <a:ext cx="10364452" cy="3424107"/>
          </a:xfrm>
        </p:spPr>
        <p:txBody>
          <a:bodyPr>
            <a:normAutofit fontScale="70000" lnSpcReduction="20000"/>
          </a:bodyPr>
          <a:lstStyle/>
          <a:p>
            <a:pPr marL="0" indent="0">
              <a:buNone/>
            </a:pPr>
            <a:r>
              <a:rPr lang="en-AU" dirty="0"/>
              <a:t>Consider the following situation:</a:t>
            </a:r>
          </a:p>
          <a:p>
            <a:r>
              <a:rPr lang="en-AU" dirty="0"/>
              <a:t>A firm makes an investment of $50,000 in a machine tool to make a specific component for XYZ Inc.</a:t>
            </a:r>
          </a:p>
          <a:p>
            <a:r>
              <a:rPr lang="en-AU" dirty="0"/>
              <a:t>Assume that variable cost of production is $1 and the life of the machine is 50,000 units.</a:t>
            </a:r>
          </a:p>
          <a:p>
            <a:r>
              <a:rPr lang="en-AU" dirty="0"/>
              <a:t>Requires payment of $2 per item to break even.</a:t>
            </a:r>
          </a:p>
          <a:p>
            <a:pPr marL="0" indent="0">
              <a:buNone/>
            </a:pPr>
            <a:r>
              <a:rPr lang="en-AU" dirty="0"/>
              <a:t>What might happen after contract signed and the investment has been made?</a:t>
            </a:r>
          </a:p>
          <a:p>
            <a:r>
              <a:rPr lang="en-AU" dirty="0"/>
              <a:t>the buyer has an incentive to argue “circumstances have changed” and to bargain the price down to $1 per piece </a:t>
            </a:r>
          </a:p>
          <a:p>
            <a:r>
              <a:rPr lang="en-AU" dirty="0"/>
              <a:t>this may be possible if the contract is incomplete </a:t>
            </a:r>
          </a:p>
          <a:p>
            <a:pPr marL="0" indent="0">
              <a:buNone/>
            </a:pPr>
            <a:r>
              <a:rPr lang="en-AU" dirty="0"/>
              <a:t>Hold-up problem</a:t>
            </a:r>
          </a:p>
          <a:p>
            <a:r>
              <a:rPr lang="en-AU" dirty="0"/>
              <a:t>One way to think about the problem here is that after the investment has been made it is a sunk cost and one of the parties can exploit this. The implication?</a:t>
            </a:r>
          </a:p>
          <a:p>
            <a:endParaRPr lang="en-AU" dirty="0"/>
          </a:p>
          <a:p>
            <a:endParaRPr lang="en-AU" dirty="0"/>
          </a:p>
          <a:p>
            <a:endParaRPr lang="en-AU" dirty="0"/>
          </a:p>
          <a:p>
            <a:endParaRPr lang="en-AU" dirty="0"/>
          </a:p>
          <a:p>
            <a:endParaRPr lang="en-AU" dirty="0"/>
          </a:p>
          <a:p>
            <a:endParaRPr lang="en-AU" dirty="0"/>
          </a:p>
          <a:p>
            <a:endParaRPr lang="en-AU" dirty="0"/>
          </a:p>
          <a:p>
            <a:endParaRPr lang="en-AU"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4</a:t>
            </a:fld>
            <a:endParaRPr lang="en-AU"/>
          </a:p>
        </p:txBody>
      </p:sp>
    </p:spTree>
    <p:extLst>
      <p:ext uri="{BB962C8B-B14F-4D97-AF65-F5344CB8AC3E}">
        <p14:creationId xmlns:p14="http://schemas.microsoft.com/office/powerpoint/2010/main" val="262085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Firm specific assets and hold 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3775" y="2367093"/>
                <a:ext cx="10364452" cy="3424107"/>
              </a:xfrm>
            </p:spPr>
            <p:txBody>
              <a:bodyPr>
                <a:noAutofit/>
              </a:bodyPr>
              <a:lstStyle/>
              <a:p>
                <a:pPr marL="0" indent="0">
                  <a:buNone/>
                </a:pPr>
                <a:r>
                  <a:rPr lang="en-AU" sz="1180" dirty="0"/>
                  <a:t>A worked example: Suppose you consider an investment to produce an auto part for Audi</a:t>
                </a:r>
                <a:br>
                  <a:rPr lang="en-AU" sz="1180" dirty="0"/>
                </a:br>
                <a:endParaRPr lang="en-AU" sz="1180" dirty="0"/>
              </a:p>
              <a:p>
                <a:pPr marL="0" indent="0">
                  <a:buNone/>
                </a:pPr>
                <a14:m>
                  <m:oMathPara xmlns:m="http://schemas.openxmlformats.org/officeDocument/2006/math">
                    <m:oMathParaPr>
                      <m:jc m:val="centerGroup"/>
                    </m:oMathParaPr>
                    <m:oMath xmlns:m="http://schemas.openxmlformats.org/officeDocument/2006/math">
                      <m:r>
                        <a:rPr lang="en-AU" sz="1180" i="1" dirty="0" smtClean="0">
                          <a:latin typeface="Cambria Math" panose="02040503050406030204" pitchFamily="18" charset="0"/>
                        </a:rPr>
                        <m:t>𝐶</m:t>
                      </m:r>
                      <m:r>
                        <a:rPr lang="en-AU" sz="1180" i="1" dirty="0" smtClean="0">
                          <a:latin typeface="Cambria Math" panose="02040503050406030204" pitchFamily="18" charset="0"/>
                        </a:rPr>
                        <m:t>(</m:t>
                      </m:r>
                      <m:r>
                        <a:rPr lang="en-AU" sz="1180" i="1" dirty="0" smtClean="0">
                          <a:latin typeface="Cambria Math" panose="02040503050406030204" pitchFamily="18" charset="0"/>
                        </a:rPr>
                        <m:t>𝑞</m:t>
                      </m:r>
                      <m:r>
                        <a:rPr lang="en-AU" sz="1180" i="1" dirty="0" smtClean="0">
                          <a:latin typeface="Cambria Math" panose="02040503050406030204" pitchFamily="18" charset="0"/>
                        </a:rPr>
                        <m:t>) = </m:t>
                      </m:r>
                      <m:r>
                        <a:rPr lang="en-AU" sz="1180" i="1" dirty="0" smtClean="0">
                          <a:latin typeface="Cambria Math" panose="02040503050406030204" pitchFamily="18" charset="0"/>
                        </a:rPr>
                        <m:t>𝐼</m:t>
                      </m:r>
                      <m:r>
                        <a:rPr lang="en-AU" sz="1180" i="1" dirty="0" smtClean="0">
                          <a:latin typeface="Cambria Math" panose="02040503050406030204" pitchFamily="18" charset="0"/>
                        </a:rPr>
                        <m:t> + </m:t>
                      </m:r>
                      <m:r>
                        <a:rPr lang="en-AU" sz="1180" i="1" dirty="0" smtClean="0">
                          <a:latin typeface="Cambria Math" panose="02040503050406030204" pitchFamily="18" charset="0"/>
                        </a:rPr>
                        <m:t>𝑞</m:t>
                      </m:r>
                      <m:r>
                        <a:rPr lang="en-AU" sz="1180" i="1" dirty="0" smtClean="0">
                          <a:latin typeface="Cambria Math" panose="02040503050406030204" pitchFamily="18" charset="0"/>
                        </a:rPr>
                        <m:t> × </m:t>
                      </m:r>
                      <m:r>
                        <a:rPr lang="en-AU" sz="1180" i="1" dirty="0" smtClean="0">
                          <a:latin typeface="Cambria Math" panose="02040503050406030204" pitchFamily="18" charset="0"/>
                        </a:rPr>
                        <m:t>𝑐</m:t>
                      </m:r>
                    </m:oMath>
                  </m:oMathPara>
                </a14:m>
                <a:endParaRPr lang="en-AU" sz="1180" dirty="0"/>
              </a:p>
              <a:p>
                <a:r>
                  <a:rPr lang="en-AU" sz="1180" i="1" dirty="0"/>
                  <a:t>C</a:t>
                </a:r>
                <a:r>
                  <a:rPr lang="en-AU" sz="1180" dirty="0"/>
                  <a:t>(</a:t>
                </a:r>
                <a:r>
                  <a:rPr lang="en-AU" sz="1180" i="1" dirty="0"/>
                  <a:t>q</a:t>
                </a:r>
                <a:r>
                  <a:rPr lang="en-AU" sz="1180" dirty="0"/>
                  <a:t>) is the cost of making q units of the auto part</a:t>
                </a:r>
              </a:p>
              <a:p>
                <a:r>
                  <a:rPr lang="en-AU" sz="1180" i="1" dirty="0"/>
                  <a:t>I</a:t>
                </a:r>
                <a:r>
                  <a:rPr lang="en-AU" sz="1180" dirty="0"/>
                  <a:t> is the annual payment on the loan used to finance investment</a:t>
                </a:r>
              </a:p>
              <a:p>
                <a:r>
                  <a:rPr lang="en-AU" sz="1180" i="1" dirty="0"/>
                  <a:t>c</a:t>
                </a:r>
                <a:r>
                  <a:rPr lang="en-AU" sz="1180" dirty="0"/>
                  <a:t> is the average variable cost when producing q units </a:t>
                </a:r>
              </a:p>
              <a:p>
                <a:pPr marL="0" indent="0">
                  <a:buNone/>
                </a:pPr>
                <a:r>
                  <a:rPr lang="en-AU" sz="1180" dirty="0"/>
                  <a:t>Suppose you could also sell modified parts to Fiat at a price of </a:t>
                </a:r>
                <a:r>
                  <a:rPr lang="en-AU" sz="1180" i="1" dirty="0"/>
                  <a:t>p</a:t>
                </a:r>
                <a:r>
                  <a:rPr lang="en-AU" sz="1180" i="1" baseline="-25000" dirty="0"/>
                  <a:t>f</a:t>
                </a:r>
                <a:r>
                  <a:rPr lang="en-AU" sz="1180" dirty="0"/>
                  <a:t> &gt; c</a:t>
                </a:r>
                <a:br>
                  <a:rPr lang="en-AU" sz="1180" dirty="0"/>
                </a:br>
                <a:endParaRPr lang="en-AU" sz="1180" dirty="0"/>
              </a:p>
              <a:p>
                <a:pPr marL="0" indent="0">
                  <a:buNone/>
                </a:pPr>
                <a14:m>
                  <m:oMathPara xmlns:m="http://schemas.openxmlformats.org/officeDocument/2006/math">
                    <m:oMathParaPr>
                      <m:jc m:val="centerGroup"/>
                    </m:oMathParaPr>
                    <m:oMath xmlns:m="http://schemas.openxmlformats.org/officeDocument/2006/math">
                      <m:r>
                        <a:rPr lang="en-AU" sz="1180" i="1" dirty="0" smtClean="0">
                          <a:latin typeface="Cambria Math" panose="02040503050406030204" pitchFamily="18" charset="0"/>
                        </a:rPr>
                        <m:t>𝐼</m:t>
                      </m:r>
                      <m:r>
                        <a:rPr lang="en-AU" sz="1180" i="1" dirty="0">
                          <a:latin typeface="Cambria Math" panose="02040503050406030204" pitchFamily="18" charset="0"/>
                        </a:rPr>
                        <m:t>&gt;</m:t>
                      </m:r>
                      <m:r>
                        <a:rPr lang="en-AU" sz="1180" i="1" dirty="0">
                          <a:latin typeface="Cambria Math" panose="02040503050406030204" pitchFamily="18" charset="0"/>
                        </a:rPr>
                        <m:t>𝑞</m:t>
                      </m:r>
                      <m:r>
                        <a:rPr lang="en-AU" sz="1180" i="1" dirty="0">
                          <a:latin typeface="Cambria Math" panose="02040503050406030204" pitchFamily="18" charset="0"/>
                        </a:rPr>
                        <m:t>(</m:t>
                      </m:r>
                      <m:sSub>
                        <m:sSubPr>
                          <m:ctrlPr>
                            <a:rPr lang="en-AU" sz="1180" i="1" dirty="0" smtClean="0">
                              <a:latin typeface="Cambria Math" panose="02040503050406030204" pitchFamily="18" charset="0"/>
                            </a:rPr>
                          </m:ctrlPr>
                        </m:sSubPr>
                        <m:e>
                          <m:r>
                            <a:rPr lang="en-AU" sz="1180" b="0" i="1" dirty="0" smtClean="0">
                              <a:latin typeface="Cambria Math" panose="02040503050406030204" pitchFamily="18" charset="0"/>
                            </a:rPr>
                            <m:t>𝑝</m:t>
                          </m:r>
                        </m:e>
                        <m:sub>
                          <m:r>
                            <a:rPr lang="en-AU" sz="1180" b="0" i="1" dirty="0" smtClean="0">
                              <a:latin typeface="Cambria Math" panose="02040503050406030204" pitchFamily="18" charset="0"/>
                            </a:rPr>
                            <m:t>𝑓</m:t>
                          </m:r>
                        </m:sub>
                      </m:sSub>
                      <m:r>
                        <a:rPr lang="en-AU" sz="1180" i="1" dirty="0">
                          <a:latin typeface="Cambria Math" panose="02040503050406030204" pitchFamily="18" charset="0"/>
                        </a:rPr>
                        <m:t>−</m:t>
                      </m:r>
                      <m:r>
                        <a:rPr lang="en-AU" sz="1180" i="1" dirty="0">
                          <a:latin typeface="Cambria Math" panose="02040503050406030204" pitchFamily="18" charset="0"/>
                        </a:rPr>
                        <m:t>𝑐</m:t>
                      </m:r>
                      <m:r>
                        <a:rPr lang="en-AU" sz="1180" i="1" dirty="0">
                          <a:latin typeface="Cambria Math" panose="02040503050406030204" pitchFamily="18" charset="0"/>
                        </a:rPr>
                        <m:t>)</m:t>
                      </m:r>
                    </m:oMath>
                  </m:oMathPara>
                </a14:m>
                <a:endParaRPr lang="en-AU" sz="1180" dirty="0"/>
              </a:p>
              <a:p>
                <a:r>
                  <a:rPr lang="en-AU" sz="1180" dirty="0"/>
                  <a:t>the investment is not fully recoverable </a:t>
                </a:r>
              </a:p>
              <a:p>
                <a:r>
                  <a:rPr lang="en-AU" sz="1180" dirty="0"/>
                  <a:t>the relationship-specific investment is </a:t>
                </a:r>
                <a:r>
                  <a:rPr lang="en-AU" sz="1180" i="1" dirty="0"/>
                  <a:t>I</a:t>
                </a:r>
                <a:r>
                  <a:rPr lang="en-AU" sz="1180" dirty="0"/>
                  <a:t> − </a:t>
                </a:r>
                <a:r>
                  <a:rPr lang="en-AU" sz="1180" i="1" dirty="0"/>
                  <a:t>q</a:t>
                </a:r>
                <a:r>
                  <a:rPr lang="en-AU" sz="1180" dirty="0"/>
                  <a:t>(</a:t>
                </a:r>
                <a:r>
                  <a:rPr lang="en-AU" sz="1180" i="1" dirty="0"/>
                  <a:t>p</a:t>
                </a:r>
                <a:r>
                  <a:rPr lang="en-AU" sz="1180" i="1" baseline="-25000" dirty="0"/>
                  <a:t>f</a:t>
                </a:r>
                <a:r>
                  <a:rPr lang="en-AU" sz="1180" dirty="0"/>
                  <a:t> − </a:t>
                </a:r>
                <a:r>
                  <a:rPr lang="en-AU" sz="1180" i="1" dirty="0"/>
                  <a:t>c</a:t>
                </a:r>
                <a:r>
                  <a:rPr lang="en-AU" sz="1180" dirty="0"/>
                  <a:t>) </a:t>
                </a:r>
              </a:p>
              <a:p>
                <a:r>
                  <a:rPr lang="en-AU" sz="1180" dirty="0"/>
                  <a:t>e.g. </a:t>
                </a:r>
                <a:r>
                  <a:rPr lang="en-AU" sz="1180" i="1" dirty="0"/>
                  <a:t>c</a:t>
                </a:r>
                <a:r>
                  <a:rPr lang="en-AU" sz="1180" dirty="0"/>
                  <a:t> = $3, </a:t>
                </a:r>
                <a:r>
                  <a:rPr lang="en-AU" sz="1180" i="1" dirty="0"/>
                  <a:t>q</a:t>
                </a:r>
                <a:r>
                  <a:rPr lang="en-AU" sz="1180" dirty="0"/>
                  <a:t> = 1,000,000, </a:t>
                </a:r>
                <a:r>
                  <a:rPr lang="en-AU" sz="1180" i="1" dirty="0"/>
                  <a:t>I</a:t>
                </a:r>
                <a:r>
                  <a:rPr lang="en-AU" sz="1180" dirty="0"/>
                  <a:t> = $8,500,000, </a:t>
                </a:r>
                <a:r>
                  <a:rPr lang="en-AU" sz="1180" i="1" dirty="0"/>
                  <a:t>p</a:t>
                </a:r>
                <a:r>
                  <a:rPr lang="en-AU" sz="1180" i="1" baseline="-25000" dirty="0"/>
                  <a:t>f</a:t>
                </a:r>
                <a:r>
                  <a:rPr lang="en-AU" sz="1180" dirty="0"/>
                  <a:t> = $4 → Relationship specific investment = $7,500,000. </a:t>
                </a:r>
              </a:p>
              <a:p>
                <a:endParaRPr lang="en-AU" sz="1180" dirty="0"/>
              </a:p>
              <a:p>
                <a:endParaRPr lang="en-AU" sz="1180" dirty="0"/>
              </a:p>
              <a:p>
                <a:endParaRPr lang="en-AU" sz="1180" dirty="0"/>
              </a:p>
              <a:p>
                <a:endParaRPr lang="en-AU" sz="1180" dirty="0"/>
              </a:p>
              <a:p>
                <a:endParaRPr lang="en-AU" sz="1180" dirty="0"/>
              </a:p>
              <a:p>
                <a:endParaRPr lang="en-AU" sz="118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3775" y="2367093"/>
                <a:ext cx="10364452" cy="3424107"/>
              </a:xfrm>
              <a:blipFill>
                <a:blip r:embed="rId3"/>
                <a:stretch>
                  <a:fillRect b="-5535"/>
                </a:stretch>
              </a:blipFill>
            </p:spPr>
            <p:txBody>
              <a:bodyPr/>
              <a:lstStyle/>
              <a:p>
                <a:r>
                  <a:rPr lang="en-US">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5</a:t>
            </a:fld>
            <a:endParaRPr lang="en-AU"/>
          </a:p>
        </p:txBody>
      </p:sp>
    </p:spTree>
    <p:extLst>
      <p:ext uri="{BB962C8B-B14F-4D97-AF65-F5344CB8AC3E}">
        <p14:creationId xmlns:p14="http://schemas.microsoft.com/office/powerpoint/2010/main" val="1697897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Firm specific assets and hold 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2367093"/>
                <a:ext cx="10364452" cy="3424107"/>
              </a:xfrm>
            </p:spPr>
            <p:txBody>
              <a:bodyPr>
                <a:normAutofit/>
              </a:bodyPr>
              <a:lstStyle/>
              <a:p>
                <a:pPr marL="0" indent="0">
                  <a:buNone/>
                </a:pPr>
                <a:r>
                  <a:rPr lang="en-AU" sz="1800" dirty="0"/>
                  <a:t>Now suppose Audi agrees on a price </a:t>
                </a:r>
                <a:r>
                  <a:rPr lang="en-AU" sz="1800" i="1" dirty="0"/>
                  <a:t>p*</a:t>
                </a:r>
                <a:r>
                  <a:rPr lang="en-AU" sz="1800" dirty="0"/>
                  <a:t> such that:</a:t>
                </a:r>
                <a:br>
                  <a:rPr lang="en-AU" sz="1800" dirty="0"/>
                </a:br>
                <a:endParaRPr lang="en-AU" sz="1800" dirty="0"/>
              </a:p>
              <a:p>
                <a:pPr marL="0" indent="0">
                  <a:buNone/>
                </a:pPr>
                <a14:m>
                  <m:oMathPara xmlns:m="http://schemas.openxmlformats.org/officeDocument/2006/math">
                    <m:oMathParaPr>
                      <m:jc m:val="centerGroup"/>
                    </m:oMathParaPr>
                    <m:oMath xmlns:m="http://schemas.openxmlformats.org/officeDocument/2006/math">
                      <m:r>
                        <a:rPr lang="en-AU" sz="1800" i="1" dirty="0" smtClean="0">
                          <a:latin typeface="Cambria Math" panose="02040503050406030204" pitchFamily="18" charset="0"/>
                        </a:rPr>
                        <m:t>𝐼</m:t>
                      </m:r>
                      <m:r>
                        <a:rPr lang="en-AU" sz="1800" i="1" dirty="0">
                          <a:latin typeface="Cambria Math" panose="02040503050406030204" pitchFamily="18" charset="0"/>
                        </a:rPr>
                        <m:t>&lt;</m:t>
                      </m:r>
                      <m:r>
                        <a:rPr lang="en-AU" sz="1800" i="1" dirty="0">
                          <a:latin typeface="Cambria Math" panose="02040503050406030204" pitchFamily="18" charset="0"/>
                        </a:rPr>
                        <m:t>𝑞</m:t>
                      </m:r>
                      <m:r>
                        <a:rPr lang="en-AU" sz="1800" i="1" dirty="0">
                          <a:latin typeface="Cambria Math" panose="02040503050406030204" pitchFamily="18" charset="0"/>
                        </a:rPr>
                        <m:t>(</m:t>
                      </m:r>
                      <m:sSup>
                        <m:sSupPr>
                          <m:ctrlPr>
                            <a:rPr lang="en-AU" sz="1800" i="1" dirty="0" smtClean="0">
                              <a:latin typeface="Cambria Math" panose="02040503050406030204" pitchFamily="18" charset="0"/>
                            </a:rPr>
                          </m:ctrlPr>
                        </m:sSupPr>
                        <m:e>
                          <m:r>
                            <a:rPr lang="en-AU" sz="1800" b="0" i="1" dirty="0" smtClean="0">
                              <a:latin typeface="Cambria Math" panose="02040503050406030204" pitchFamily="18" charset="0"/>
                            </a:rPr>
                            <m:t>𝑝</m:t>
                          </m:r>
                        </m:e>
                        <m:sup>
                          <m:r>
                            <a:rPr lang="en-AU" sz="1800" b="0" i="1" dirty="0" smtClean="0">
                              <a:latin typeface="Cambria Math" panose="02040503050406030204" pitchFamily="18" charset="0"/>
                            </a:rPr>
                            <m:t>∗</m:t>
                          </m:r>
                        </m:sup>
                      </m:sSup>
                      <m:r>
                        <a:rPr lang="en-AU" sz="1800" i="1" dirty="0">
                          <a:latin typeface="Cambria Math" panose="02040503050406030204" pitchFamily="18" charset="0"/>
                        </a:rPr>
                        <m:t>−</m:t>
                      </m:r>
                      <m:r>
                        <a:rPr lang="en-AU" sz="1800" i="1" dirty="0">
                          <a:latin typeface="Cambria Math" panose="02040503050406030204" pitchFamily="18" charset="0"/>
                        </a:rPr>
                        <m:t>𝑐</m:t>
                      </m:r>
                      <m:r>
                        <a:rPr lang="en-AU" sz="1800" i="1" dirty="0" smtClean="0">
                          <a:latin typeface="Cambria Math" panose="02040503050406030204" pitchFamily="18" charset="0"/>
                        </a:rPr>
                        <m:t>)</m:t>
                      </m:r>
                    </m:oMath>
                  </m:oMathPara>
                </a14:m>
                <a:endParaRPr lang="en-AU" sz="1800" dirty="0"/>
              </a:p>
              <a:p>
                <a:pPr marL="0" indent="0">
                  <a:buNone/>
                </a:pPr>
                <a:r>
                  <a:rPr lang="en-AU" sz="1800" dirty="0"/>
                  <a:t>It is socially efficient to invest </a:t>
                </a:r>
              </a:p>
              <a:p>
                <a:pPr marL="0" indent="0">
                  <a:buNone/>
                </a:pPr>
                <a:r>
                  <a:rPr lang="en-AU" sz="1800" dirty="0"/>
                  <a:t>Define:</a:t>
                </a:r>
              </a:p>
              <a:p>
                <a:r>
                  <a:rPr lang="en-AU" sz="1800" dirty="0"/>
                  <a:t>rent: the profit under the contract: </a:t>
                </a:r>
                <a14:m>
                  <m:oMath xmlns:m="http://schemas.openxmlformats.org/officeDocument/2006/math">
                    <m:r>
                      <a:rPr lang="en-AU" sz="1800" i="1" dirty="0" smtClean="0">
                        <a:latin typeface="Cambria Math" panose="02040503050406030204" pitchFamily="18" charset="0"/>
                      </a:rPr>
                      <m:t>𝑞</m:t>
                    </m:r>
                    <m:r>
                      <a:rPr lang="en-AU" sz="1800" i="1" dirty="0" smtClean="0">
                        <a:latin typeface="Cambria Math" panose="02040503050406030204" pitchFamily="18" charset="0"/>
                      </a:rPr>
                      <m:t>(</m:t>
                    </m:r>
                    <m:sSup>
                      <m:sSupPr>
                        <m:ctrlPr>
                          <a:rPr lang="en-AU" sz="1800" i="1" dirty="0" smtClean="0">
                            <a:latin typeface="Cambria Math" panose="02040503050406030204" pitchFamily="18" charset="0"/>
                          </a:rPr>
                        </m:ctrlPr>
                      </m:sSupPr>
                      <m:e>
                        <m:r>
                          <a:rPr lang="en-AU" sz="1800" b="0" i="1" dirty="0" smtClean="0">
                            <a:latin typeface="Cambria Math" panose="02040503050406030204" pitchFamily="18" charset="0"/>
                          </a:rPr>
                          <m:t>𝑝</m:t>
                        </m:r>
                      </m:e>
                      <m:sup>
                        <m:r>
                          <a:rPr lang="en-AU" sz="1800" b="0" i="1" dirty="0" smtClean="0">
                            <a:latin typeface="Cambria Math" panose="02040503050406030204" pitchFamily="18" charset="0"/>
                          </a:rPr>
                          <m:t>∗</m:t>
                        </m:r>
                      </m:sup>
                    </m:sSup>
                    <m:r>
                      <a:rPr lang="en-AU" sz="1800" i="1" dirty="0" smtClean="0">
                        <a:latin typeface="Cambria Math" panose="02040503050406030204" pitchFamily="18" charset="0"/>
                      </a:rPr>
                      <m:t>−</m:t>
                    </m:r>
                    <m:r>
                      <a:rPr lang="en-AU" sz="1800" i="1" dirty="0" smtClean="0">
                        <a:latin typeface="Cambria Math" panose="02040503050406030204" pitchFamily="18" charset="0"/>
                      </a:rPr>
                      <m:t>𝑐</m:t>
                    </m:r>
                    <m:r>
                      <a:rPr lang="en-AU" sz="1800" i="1" dirty="0" smtClean="0">
                        <a:latin typeface="Cambria Math" panose="02040503050406030204" pitchFamily="18" charset="0"/>
                      </a:rPr>
                      <m:t>)−</m:t>
                    </m:r>
                    <m:r>
                      <a:rPr lang="en-AU" sz="1800" i="1" dirty="0" smtClean="0">
                        <a:latin typeface="Cambria Math" panose="02040503050406030204" pitchFamily="18" charset="0"/>
                      </a:rPr>
                      <m:t>𝐼</m:t>
                    </m:r>
                  </m:oMath>
                </a14:m>
                <a:endParaRPr lang="en-AU" sz="1800" dirty="0"/>
              </a:p>
              <a:p>
                <a:r>
                  <a:rPr lang="en-AU" sz="1800" dirty="0"/>
                  <a:t>quasi-rent: the extra profit relative to the next best alternative: </a:t>
                </a:r>
              </a:p>
              <a:p>
                <a:pPr marL="0" indent="0">
                  <a:buNone/>
                </a:pPr>
                <a14:m>
                  <m:oMathPara xmlns:m="http://schemas.openxmlformats.org/officeDocument/2006/math">
                    <m:oMathParaPr>
                      <m:jc m:val="centerGroup"/>
                    </m:oMathParaPr>
                    <m:oMath xmlns:m="http://schemas.openxmlformats.org/officeDocument/2006/math">
                      <m:r>
                        <a:rPr lang="en-AU" sz="1800" i="1" dirty="0" smtClean="0">
                          <a:latin typeface="Cambria Math" panose="02040503050406030204" pitchFamily="18" charset="0"/>
                        </a:rPr>
                        <m:t>(</m:t>
                      </m:r>
                      <m:r>
                        <a:rPr lang="en-AU" sz="1800" i="1" dirty="0" smtClean="0">
                          <a:latin typeface="Cambria Math" panose="02040503050406030204" pitchFamily="18" charset="0"/>
                        </a:rPr>
                        <m:t>𝑞</m:t>
                      </m:r>
                      <m:r>
                        <a:rPr lang="en-AU" sz="1800" i="1" dirty="0">
                          <a:latin typeface="Cambria Math" panose="02040503050406030204" pitchFamily="18" charset="0"/>
                        </a:rPr>
                        <m:t>(</m:t>
                      </m:r>
                      <m:sSup>
                        <m:sSupPr>
                          <m:ctrlPr>
                            <a:rPr lang="en-AU" sz="1800" i="1" dirty="0" smtClean="0">
                              <a:latin typeface="Cambria Math" panose="02040503050406030204" pitchFamily="18" charset="0"/>
                            </a:rPr>
                          </m:ctrlPr>
                        </m:sSupPr>
                        <m:e>
                          <m:r>
                            <a:rPr lang="en-AU" sz="1800" b="0" i="1" dirty="0" smtClean="0">
                              <a:latin typeface="Cambria Math" panose="02040503050406030204" pitchFamily="18" charset="0"/>
                            </a:rPr>
                            <m:t>𝑝</m:t>
                          </m:r>
                        </m:e>
                        <m:sup>
                          <m:r>
                            <a:rPr lang="en-AU" sz="1800" b="0" i="1" dirty="0" smtClean="0">
                              <a:latin typeface="Cambria Math" panose="02040503050406030204" pitchFamily="18" charset="0"/>
                            </a:rPr>
                            <m:t>∗</m:t>
                          </m:r>
                        </m:sup>
                      </m:sSup>
                      <m:r>
                        <a:rPr lang="en-AU" sz="1800" i="1" dirty="0">
                          <a:latin typeface="Cambria Math" panose="02040503050406030204" pitchFamily="18" charset="0"/>
                        </a:rPr>
                        <m:t>−</m:t>
                      </m:r>
                      <m:r>
                        <a:rPr lang="en-AU" sz="1800" i="1" dirty="0">
                          <a:latin typeface="Cambria Math" panose="02040503050406030204" pitchFamily="18" charset="0"/>
                        </a:rPr>
                        <m:t>𝑐</m:t>
                      </m:r>
                      <m:r>
                        <a:rPr lang="en-AU" sz="1800" i="1" dirty="0">
                          <a:latin typeface="Cambria Math" panose="02040503050406030204" pitchFamily="18" charset="0"/>
                        </a:rPr>
                        <m:t>)−</m:t>
                      </m:r>
                      <m:r>
                        <a:rPr lang="en-AU" sz="1800" i="1" dirty="0">
                          <a:latin typeface="Cambria Math" panose="02040503050406030204" pitchFamily="18" charset="0"/>
                        </a:rPr>
                        <m:t>𝐼</m:t>
                      </m:r>
                      <m:r>
                        <a:rPr lang="en-AU" sz="1800" i="1" dirty="0" smtClean="0">
                          <a:latin typeface="Cambria Math" panose="02040503050406030204" pitchFamily="18" charset="0"/>
                        </a:rPr>
                        <m:t>)</m:t>
                      </m:r>
                      <m:r>
                        <a:rPr lang="en-AU" sz="1800" i="1" dirty="0">
                          <a:latin typeface="Cambria Math" panose="02040503050406030204" pitchFamily="18" charset="0"/>
                        </a:rPr>
                        <m:t>−(</m:t>
                      </m:r>
                      <m:r>
                        <a:rPr lang="en-AU" sz="1800" i="1" dirty="0">
                          <a:latin typeface="Cambria Math" panose="02040503050406030204" pitchFamily="18" charset="0"/>
                        </a:rPr>
                        <m:t>𝑞</m:t>
                      </m:r>
                      <m:r>
                        <a:rPr lang="en-AU" sz="1800" i="1" dirty="0">
                          <a:latin typeface="Cambria Math" panose="02040503050406030204" pitchFamily="18" charset="0"/>
                        </a:rPr>
                        <m:t>(</m:t>
                      </m:r>
                      <m:sSub>
                        <m:sSubPr>
                          <m:ctrlPr>
                            <a:rPr lang="en-AU" sz="1800" i="1" dirty="0" smtClean="0">
                              <a:latin typeface="Cambria Math" panose="02040503050406030204" pitchFamily="18" charset="0"/>
                            </a:rPr>
                          </m:ctrlPr>
                        </m:sSubPr>
                        <m:e>
                          <m:r>
                            <a:rPr lang="en-AU" sz="1800" b="0" i="1" dirty="0" smtClean="0">
                              <a:latin typeface="Cambria Math" panose="02040503050406030204" pitchFamily="18" charset="0"/>
                            </a:rPr>
                            <m:t>𝑝</m:t>
                          </m:r>
                        </m:e>
                        <m:sub>
                          <m:r>
                            <a:rPr lang="en-AU" sz="1800" b="0" i="1" dirty="0" smtClean="0">
                              <a:latin typeface="Cambria Math" panose="02040503050406030204" pitchFamily="18" charset="0"/>
                            </a:rPr>
                            <m:t>𝑓</m:t>
                          </m:r>
                        </m:sub>
                      </m:sSub>
                      <m:r>
                        <a:rPr lang="en-AU" sz="1800" i="1" dirty="0">
                          <a:latin typeface="Cambria Math" panose="02040503050406030204" pitchFamily="18" charset="0"/>
                        </a:rPr>
                        <m:t>−</m:t>
                      </m:r>
                      <m:r>
                        <a:rPr lang="en-AU" sz="1800" i="1" dirty="0">
                          <a:latin typeface="Cambria Math" panose="02040503050406030204" pitchFamily="18" charset="0"/>
                        </a:rPr>
                        <m:t>𝑐</m:t>
                      </m:r>
                      <m:r>
                        <a:rPr lang="en-AU" sz="1800" i="1" dirty="0">
                          <a:latin typeface="Cambria Math" panose="02040503050406030204" pitchFamily="18" charset="0"/>
                        </a:rPr>
                        <m:t>)−</m:t>
                      </m:r>
                      <m:r>
                        <a:rPr lang="en-AU" sz="1800" i="1" dirty="0">
                          <a:latin typeface="Cambria Math" panose="02040503050406030204" pitchFamily="18" charset="0"/>
                        </a:rPr>
                        <m:t>𝐼</m:t>
                      </m:r>
                      <m:r>
                        <a:rPr lang="en-AU" sz="1800" i="1" dirty="0">
                          <a:latin typeface="Cambria Math" panose="02040503050406030204" pitchFamily="18" charset="0"/>
                        </a:rPr>
                        <m:t>)=</m:t>
                      </m:r>
                      <m:r>
                        <a:rPr lang="en-AU" sz="1800" i="1" dirty="0">
                          <a:latin typeface="Cambria Math" panose="02040503050406030204" pitchFamily="18" charset="0"/>
                        </a:rPr>
                        <m:t>𝑞</m:t>
                      </m:r>
                      <m:r>
                        <a:rPr lang="en-AU" sz="1800" i="1" dirty="0">
                          <a:latin typeface="Cambria Math" panose="02040503050406030204" pitchFamily="18" charset="0"/>
                        </a:rPr>
                        <m:t>(</m:t>
                      </m:r>
                      <m:sSup>
                        <m:sSupPr>
                          <m:ctrlPr>
                            <a:rPr lang="en-AU" sz="1800" i="1" dirty="0">
                              <a:latin typeface="Cambria Math" panose="02040503050406030204" pitchFamily="18" charset="0"/>
                            </a:rPr>
                          </m:ctrlPr>
                        </m:sSupPr>
                        <m:e>
                          <m:r>
                            <a:rPr lang="en-AU" sz="1800" i="1" dirty="0">
                              <a:latin typeface="Cambria Math" panose="02040503050406030204" pitchFamily="18" charset="0"/>
                            </a:rPr>
                            <m:t>𝑝</m:t>
                          </m:r>
                        </m:e>
                        <m:sup>
                          <m:r>
                            <a:rPr lang="en-AU" sz="1800" i="1" dirty="0">
                              <a:latin typeface="Cambria Math" panose="02040503050406030204" pitchFamily="18" charset="0"/>
                            </a:rPr>
                            <m:t>∗</m:t>
                          </m:r>
                        </m:sup>
                      </m:sSup>
                      <m:r>
                        <a:rPr lang="en-AU" sz="1800" i="1" dirty="0">
                          <a:latin typeface="Cambria Math" panose="02040503050406030204" pitchFamily="18" charset="0"/>
                        </a:rPr>
                        <m:t>−</m:t>
                      </m:r>
                      <m:sSub>
                        <m:sSubPr>
                          <m:ctrlPr>
                            <a:rPr lang="en-AU" sz="1800" i="1" dirty="0">
                              <a:latin typeface="Cambria Math" panose="02040503050406030204" pitchFamily="18" charset="0"/>
                            </a:rPr>
                          </m:ctrlPr>
                        </m:sSubPr>
                        <m:e>
                          <m:r>
                            <a:rPr lang="en-AU" sz="1800" i="1" dirty="0">
                              <a:latin typeface="Cambria Math" panose="02040503050406030204" pitchFamily="18" charset="0"/>
                            </a:rPr>
                            <m:t>𝑝</m:t>
                          </m:r>
                        </m:e>
                        <m:sub>
                          <m:r>
                            <a:rPr lang="en-AU" sz="1800" i="1" dirty="0">
                              <a:latin typeface="Cambria Math" panose="02040503050406030204" pitchFamily="18" charset="0"/>
                            </a:rPr>
                            <m:t>𝑓</m:t>
                          </m:r>
                        </m:sub>
                      </m:sSub>
                      <m:r>
                        <a:rPr lang="en-AU" sz="1800" i="1" dirty="0" smtClean="0">
                          <a:latin typeface="Cambria Math" panose="02040503050406030204" pitchFamily="18" charset="0"/>
                        </a:rPr>
                        <m:t>)</m:t>
                      </m:r>
                    </m:oMath>
                  </m:oMathPara>
                </a14:m>
                <a:endParaRPr lang="en-AU" sz="1800" dirty="0"/>
              </a:p>
              <a:p>
                <a:endParaRPr lang="en-AU" sz="1800" dirty="0"/>
              </a:p>
              <a:p>
                <a:endParaRPr lang="en-AU" sz="1800" dirty="0"/>
              </a:p>
              <a:p>
                <a:endParaRPr lang="en-AU" sz="1800" dirty="0"/>
              </a:p>
              <a:p>
                <a:endParaRPr lang="en-AU" sz="1800" dirty="0"/>
              </a:p>
              <a:p>
                <a:endParaRPr lang="en-AU" sz="1800" dirty="0"/>
              </a:p>
              <a:p>
                <a:endParaRPr lang="en-AU" sz="1800" dirty="0"/>
              </a:p>
              <a:p>
                <a:endParaRPr lang="en-AU" sz="1800" dirty="0"/>
              </a:p>
              <a:p>
                <a:endParaRPr lang="en-AU"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2367093"/>
                <a:ext cx="10364452" cy="3424107"/>
              </a:xfrm>
              <a:blipFill>
                <a:blip r:embed="rId3"/>
                <a:stretch>
                  <a:fillRect l="-612"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6</a:t>
            </a:fld>
            <a:endParaRPr lang="en-AU"/>
          </a:p>
        </p:txBody>
      </p:sp>
    </p:spTree>
    <p:extLst>
      <p:ext uri="{BB962C8B-B14F-4D97-AF65-F5344CB8AC3E}">
        <p14:creationId xmlns:p14="http://schemas.microsoft.com/office/powerpoint/2010/main" val="213147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Firm specific assets and hold 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2367093"/>
                <a:ext cx="10364452" cy="3424107"/>
              </a:xfrm>
            </p:spPr>
            <p:txBody>
              <a:bodyPr>
                <a:normAutofit fontScale="70000" lnSpcReduction="20000"/>
              </a:bodyPr>
              <a:lstStyle/>
              <a:p>
                <a:pPr marL="0" indent="0">
                  <a:buNone/>
                </a:pPr>
                <a:r>
                  <a:rPr lang="en-AU" dirty="0"/>
                  <a:t>A firm holds up its partner if it renegotiates the terms of an incomplete contract </a:t>
                </a:r>
                <a:endParaRPr lang="en-AU" sz="1800" dirty="0"/>
              </a:p>
              <a:p>
                <a:pPr marL="0" indent="0">
                  <a:buNone/>
                </a:pPr>
                <a:r>
                  <a:rPr lang="en-AU" dirty="0"/>
                  <a:t>Example: </a:t>
                </a:r>
                <a:r>
                  <a:rPr lang="en-AU" i="1" dirty="0"/>
                  <a:t>I</a:t>
                </a:r>
                <a:r>
                  <a:rPr lang="en-AU" dirty="0"/>
                  <a:t> = 8,500,000, </a:t>
                </a:r>
                <a:r>
                  <a:rPr lang="en-AU" i="1" dirty="0"/>
                  <a:t>p*</a:t>
                </a:r>
                <a:r>
                  <a:rPr lang="en-AU" dirty="0"/>
                  <a:t> = 12, </a:t>
                </a:r>
                <a:r>
                  <a:rPr lang="en-AU" i="1" dirty="0"/>
                  <a:t>p</a:t>
                </a:r>
                <a:r>
                  <a:rPr lang="en-AU" i="1" baseline="-25000" dirty="0"/>
                  <a:t>f</a:t>
                </a:r>
                <a:r>
                  <a:rPr lang="en-AU" dirty="0"/>
                  <a:t> = 4, </a:t>
                </a:r>
                <a:r>
                  <a:rPr lang="en-AU" i="1" dirty="0"/>
                  <a:t>c</a:t>
                </a:r>
                <a:r>
                  <a:rPr lang="en-AU" dirty="0"/>
                  <a:t> = 3, </a:t>
                </a:r>
                <a:r>
                  <a:rPr lang="en-AU" i="1" dirty="0"/>
                  <a:t>q</a:t>
                </a:r>
                <a:r>
                  <a:rPr lang="en-AU" dirty="0"/>
                  <a:t> = 1,000,000 </a:t>
                </a:r>
                <a:endParaRPr lang="en-AU" sz="1800" dirty="0"/>
              </a:p>
              <a:p>
                <a:r>
                  <a:rPr lang="en-AU" dirty="0"/>
                  <a:t>rent: </a:t>
                </a:r>
                <a14:m>
                  <m:oMath xmlns:m="http://schemas.openxmlformats.org/officeDocument/2006/math">
                    <m:r>
                      <a:rPr lang="en-AU" i="1" dirty="0" smtClean="0">
                        <a:latin typeface="Cambria Math" panose="02040503050406030204" pitchFamily="18" charset="0"/>
                      </a:rPr>
                      <m:t>𝑞</m:t>
                    </m:r>
                    <m:r>
                      <a:rPr lang="en-AU" i="1" dirty="0" smtClean="0">
                        <a:latin typeface="Cambria Math" panose="02040503050406030204" pitchFamily="18" charset="0"/>
                      </a:rPr>
                      <m:t>(</m:t>
                    </m:r>
                    <m:sSup>
                      <m:sSupPr>
                        <m:ctrlPr>
                          <a:rPr lang="en-AU" i="1" dirty="0" smtClean="0">
                            <a:latin typeface="Cambria Math" panose="02040503050406030204" pitchFamily="18" charset="0"/>
                          </a:rPr>
                        </m:ctrlPr>
                      </m:sSupPr>
                      <m:e>
                        <m:r>
                          <a:rPr lang="en-AU" b="0" i="1" dirty="0" smtClean="0">
                            <a:latin typeface="Cambria Math" panose="02040503050406030204" pitchFamily="18" charset="0"/>
                          </a:rPr>
                          <m:t>𝑝</m:t>
                        </m:r>
                      </m:e>
                      <m:sup>
                        <m:r>
                          <a:rPr lang="en-AU" b="0" i="1" dirty="0" smtClean="0">
                            <a:latin typeface="Cambria Math" panose="02040503050406030204" pitchFamily="18" charset="0"/>
                          </a:rPr>
                          <m:t>∗</m:t>
                        </m:r>
                      </m:sup>
                    </m:sSup>
                    <m:r>
                      <a:rPr lang="en-AU" i="1" dirty="0" smtClean="0">
                        <a:latin typeface="Cambria Math" panose="02040503050406030204" pitchFamily="18" charset="0"/>
                      </a:rPr>
                      <m:t>−</m:t>
                    </m:r>
                    <m:r>
                      <a:rPr lang="en-AU" i="1" dirty="0" smtClean="0">
                        <a:latin typeface="Cambria Math" panose="02040503050406030204" pitchFamily="18" charset="0"/>
                      </a:rPr>
                      <m:t>𝑐</m:t>
                    </m:r>
                    <m:r>
                      <a:rPr lang="en-AU" i="1" dirty="0" smtClean="0">
                        <a:latin typeface="Cambria Math" panose="02040503050406030204" pitchFamily="18" charset="0"/>
                      </a:rPr>
                      <m:t>)−</m:t>
                    </m:r>
                    <m:r>
                      <a:rPr lang="en-AU" i="1" dirty="0" smtClean="0">
                        <a:latin typeface="Cambria Math" panose="02040503050406030204" pitchFamily="18" charset="0"/>
                      </a:rPr>
                      <m:t>𝐼</m:t>
                    </m:r>
                    <m:r>
                      <a:rPr lang="en-AU" i="1" dirty="0" smtClean="0">
                        <a:latin typeface="Cambria Math" panose="02040503050406030204" pitchFamily="18" charset="0"/>
                      </a:rPr>
                      <m:t>=$500,000</m:t>
                    </m:r>
                  </m:oMath>
                </a14:m>
                <a:endParaRPr lang="en-AU" dirty="0"/>
              </a:p>
              <a:p>
                <a:r>
                  <a:rPr lang="en-AU" dirty="0"/>
                  <a:t>quasi-rent: </a:t>
                </a:r>
                <a14:m>
                  <m:oMath xmlns:m="http://schemas.openxmlformats.org/officeDocument/2006/math">
                    <m:r>
                      <a:rPr lang="en-AU" i="1" dirty="0" smtClean="0">
                        <a:latin typeface="Cambria Math" panose="02040503050406030204" pitchFamily="18" charset="0"/>
                      </a:rPr>
                      <m:t>𝑞</m:t>
                    </m:r>
                    <m:r>
                      <a:rPr lang="en-AU" i="1" dirty="0" smtClean="0">
                        <a:latin typeface="Cambria Math" panose="02040503050406030204" pitchFamily="18" charset="0"/>
                      </a:rPr>
                      <m:t>(</m:t>
                    </m:r>
                    <m:sSup>
                      <m:sSupPr>
                        <m:ctrlPr>
                          <a:rPr lang="en-AU" i="1" dirty="0">
                            <a:latin typeface="Cambria Math" panose="02040503050406030204" pitchFamily="18" charset="0"/>
                          </a:rPr>
                        </m:ctrlPr>
                      </m:sSupPr>
                      <m:e>
                        <m:r>
                          <a:rPr lang="en-AU" i="1" dirty="0">
                            <a:latin typeface="Cambria Math" panose="02040503050406030204" pitchFamily="18" charset="0"/>
                          </a:rPr>
                          <m:t>𝑝</m:t>
                        </m:r>
                      </m:e>
                      <m:sup>
                        <m:r>
                          <a:rPr lang="en-AU" i="1" dirty="0">
                            <a:latin typeface="Cambria Math" panose="02040503050406030204" pitchFamily="18" charset="0"/>
                          </a:rPr>
                          <m:t>∗</m:t>
                        </m:r>
                      </m:sup>
                    </m:sSup>
                    <m:r>
                      <a:rPr lang="en-AU" i="1" dirty="0" smtClean="0">
                        <a:latin typeface="Cambria Math" panose="02040503050406030204" pitchFamily="18" charset="0"/>
                      </a:rPr>
                      <m:t>− </m:t>
                    </m:r>
                    <m:sSub>
                      <m:sSubPr>
                        <m:ctrlPr>
                          <a:rPr lang="en-AU" i="1" dirty="0" smtClean="0">
                            <a:latin typeface="Cambria Math" panose="02040503050406030204" pitchFamily="18" charset="0"/>
                          </a:rPr>
                        </m:ctrlPr>
                      </m:sSubPr>
                      <m:e>
                        <m:r>
                          <a:rPr lang="en-AU" b="0" i="1" dirty="0" smtClean="0">
                            <a:latin typeface="Cambria Math" panose="02040503050406030204" pitchFamily="18" charset="0"/>
                          </a:rPr>
                          <m:t>𝑝</m:t>
                        </m:r>
                      </m:e>
                      <m:sub>
                        <m:r>
                          <a:rPr lang="en-AU" b="0" i="1" dirty="0" smtClean="0">
                            <a:latin typeface="Cambria Math" panose="02040503050406030204" pitchFamily="18" charset="0"/>
                          </a:rPr>
                          <m:t>𝑓</m:t>
                        </m:r>
                      </m:sub>
                    </m:sSub>
                    <m:r>
                      <a:rPr lang="en-AU" i="1" dirty="0" smtClean="0">
                        <a:latin typeface="Cambria Math" panose="02040503050406030204" pitchFamily="18" charset="0"/>
                      </a:rPr>
                      <m:t>)=$8,000,000</m:t>
                    </m:r>
                  </m:oMath>
                </a14:m>
                <a:endParaRPr lang="en-AU" dirty="0"/>
              </a:p>
              <a:p>
                <a:pPr marL="0" indent="0">
                  <a:buNone/>
                </a:pPr>
                <a:r>
                  <a:rPr lang="en-AU" dirty="0"/>
                  <a:t>By renegotiating the price from $12 to $8, Audi increases its profits by $4,000,000 and captures half of the quasi-rent </a:t>
                </a:r>
              </a:p>
              <a:p>
                <a:r>
                  <a:rPr lang="en-AU" dirty="0"/>
                  <a:t>your profits fall from $500,000 to -$3,500,000 </a:t>
                </a:r>
              </a:p>
              <a:p>
                <a:r>
                  <a:rPr lang="en-AU" dirty="0"/>
                  <a:t>The investment was not worthwhile! </a:t>
                </a:r>
              </a:p>
              <a:p>
                <a:pPr marL="0" indent="0">
                  <a:buNone/>
                </a:pPr>
                <a:r>
                  <a:rPr lang="en-AU" dirty="0"/>
                  <a:t>The hold up problem can be resolved by vertical integration </a:t>
                </a:r>
                <a:endParaRPr lang="en-AU" sz="1800" dirty="0"/>
              </a:p>
              <a:p>
                <a:r>
                  <a:rPr lang="en-AU" dirty="0"/>
                  <a:t>no need to worry about contract renegotiation </a:t>
                </a:r>
              </a:p>
              <a:p>
                <a:r>
                  <a:rPr lang="en-AU" dirty="0"/>
                  <a:t>long term contracts are sometimes an alternative</a:t>
                </a:r>
                <a:endParaRPr lang="en-AU" sz="1800" dirty="0"/>
              </a:p>
              <a:p>
                <a:endParaRPr lang="en-AU" sz="1800" dirty="0"/>
              </a:p>
              <a:p>
                <a:endParaRPr lang="en-AU" sz="1800" dirty="0"/>
              </a:p>
              <a:p>
                <a:endParaRPr lang="en-AU" sz="1800" dirty="0"/>
              </a:p>
              <a:p>
                <a:endParaRPr lang="en-AU" sz="1800" dirty="0"/>
              </a:p>
              <a:p>
                <a:endParaRPr lang="en-AU" sz="1800" dirty="0"/>
              </a:p>
              <a:p>
                <a:endParaRPr lang="en-AU" sz="1800" dirty="0"/>
              </a:p>
              <a:p>
                <a:endParaRPr lang="en-AU"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2367093"/>
                <a:ext cx="10364452" cy="3424107"/>
              </a:xfrm>
              <a:blipFill>
                <a:blip r:embed="rId3"/>
                <a:stretch>
                  <a:fillRect l="-245" t="-369" b="-369"/>
                </a:stretch>
              </a:blipFill>
            </p:spPr>
            <p:txBody>
              <a:bodyPr/>
              <a:lstStyle/>
              <a:p>
                <a:r>
                  <a:rPr lang="en-AU">
                    <a:noFill/>
                  </a:rPr>
                  <a:t> </a:t>
                </a:r>
              </a:p>
            </p:txBody>
          </p:sp>
        </mc:Fallback>
      </mc:AlternateContent>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7</a:t>
            </a:fld>
            <a:endParaRPr lang="en-AU"/>
          </a:p>
        </p:txBody>
      </p:sp>
    </p:spTree>
    <p:extLst>
      <p:ext uri="{BB962C8B-B14F-4D97-AF65-F5344CB8AC3E}">
        <p14:creationId xmlns:p14="http://schemas.microsoft.com/office/powerpoint/2010/main" val="19105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Firm specific assets and hold up</a:t>
            </a:r>
          </a:p>
        </p:txBody>
      </p:sp>
      <p:sp>
        <p:nvSpPr>
          <p:cNvPr id="3" name="Content Placeholder 2"/>
          <p:cNvSpPr>
            <a:spLocks noGrp="1"/>
          </p:cNvSpPr>
          <p:nvPr>
            <p:ph idx="1"/>
          </p:nvPr>
        </p:nvSpPr>
        <p:spPr>
          <a:xfrm>
            <a:off x="913775" y="2367093"/>
            <a:ext cx="10364452" cy="3424107"/>
          </a:xfrm>
        </p:spPr>
        <p:txBody>
          <a:bodyPr>
            <a:noAutofit/>
          </a:bodyPr>
          <a:lstStyle/>
          <a:p>
            <a:pPr marL="0" indent="0">
              <a:buNone/>
            </a:pPr>
            <a:r>
              <a:rPr lang="en-US" sz="1500" dirty="0"/>
              <a:t>There are many cases of hold up in the ‘real world’.</a:t>
            </a:r>
            <a:endParaRPr lang="en-AU" sz="1500" dirty="0"/>
          </a:p>
          <a:p>
            <a:r>
              <a:rPr lang="en-AU" sz="1500" dirty="0"/>
              <a:t>Perhaps the most famous is the Fisher Body GM example in which Fisher Body made the chassis for GM cars</a:t>
            </a:r>
            <a:endParaRPr lang="en-US" sz="1500" dirty="0"/>
          </a:p>
          <a:p>
            <a:r>
              <a:rPr lang="en-US" sz="1500" dirty="0"/>
              <a:t>GM approached Fisher and asked Fisher to make the necessary investments – of course such a request left both parties hostage to a potential hold up problem. </a:t>
            </a:r>
          </a:p>
          <a:p>
            <a:r>
              <a:rPr lang="en-US" sz="1500" dirty="0"/>
              <a:t>While a contract was signed between Fisher and GM whereby Fisher was protected via clauses specifying price as a markup over variable cost, this created incentives for Fisher Body to pad variables costs.  </a:t>
            </a:r>
          </a:p>
          <a:p>
            <a:r>
              <a:rPr lang="en-US" sz="1500" dirty="0"/>
              <a:t>Eventually GM purchased Fisher at a high cost.</a:t>
            </a:r>
          </a:p>
          <a:p>
            <a:pPr marL="0" indent="0">
              <a:buNone/>
            </a:pPr>
            <a:r>
              <a:rPr lang="en-AU" sz="1500" dirty="0"/>
              <a:t>(As an aside, more recent evidence suggests that the actual experience of the two firms is not as simple as suggested above. Rather the relationship between the firms was somewhat more complex and that it was not a simple case of hold-up as described.)</a:t>
            </a:r>
            <a:endParaRPr lang="en-US" sz="1500" dirty="0"/>
          </a:p>
          <a:p>
            <a:endParaRPr lang="en-AU" sz="1500" dirty="0"/>
          </a:p>
          <a:p>
            <a:endParaRPr lang="en-AU" sz="1500" dirty="0"/>
          </a:p>
          <a:p>
            <a:endParaRPr lang="en-AU" sz="1500" dirty="0"/>
          </a:p>
          <a:p>
            <a:endParaRPr lang="en-AU" sz="1500" dirty="0"/>
          </a:p>
          <a:p>
            <a:endParaRPr lang="en-AU" sz="1500" dirty="0"/>
          </a:p>
          <a:p>
            <a:endParaRPr lang="en-AU" sz="1500" dirty="0"/>
          </a:p>
          <a:p>
            <a:endParaRPr lang="en-AU" sz="1500" dirty="0"/>
          </a:p>
          <a:p>
            <a:endParaRPr lang="en-AU" sz="1500" dirty="0"/>
          </a:p>
          <a:p>
            <a:endParaRPr lang="en-AU" sz="1500"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8</a:t>
            </a:fld>
            <a:endParaRPr lang="en-AU"/>
          </a:p>
        </p:txBody>
      </p:sp>
    </p:spTree>
    <p:extLst>
      <p:ext uri="{BB962C8B-B14F-4D97-AF65-F5344CB8AC3E}">
        <p14:creationId xmlns:p14="http://schemas.microsoft.com/office/powerpoint/2010/main" val="285794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Firm specific assets and hold up</a:t>
            </a:r>
          </a:p>
        </p:txBody>
      </p:sp>
      <p:sp>
        <p:nvSpPr>
          <p:cNvPr id="3" name="Content Placeholder 2"/>
          <p:cNvSpPr>
            <a:spLocks noGrp="1"/>
          </p:cNvSpPr>
          <p:nvPr>
            <p:ph idx="1"/>
          </p:nvPr>
        </p:nvSpPr>
        <p:spPr>
          <a:xfrm>
            <a:off x="913775" y="2367093"/>
            <a:ext cx="10364452" cy="3424107"/>
          </a:xfrm>
        </p:spPr>
        <p:txBody>
          <a:bodyPr>
            <a:normAutofit fontScale="70000" lnSpcReduction="20000"/>
          </a:bodyPr>
          <a:lstStyle/>
          <a:p>
            <a:pPr marL="0" indent="0">
              <a:buNone/>
            </a:pPr>
            <a:r>
              <a:rPr lang="en-AU" dirty="0"/>
              <a:t>The GM-Fisher Body example highlights that hold up is a two-way street, the upstream ‘owner of an asset’ can take actions that are inefficient but nonetheless benefit itself. </a:t>
            </a:r>
          </a:p>
          <a:p>
            <a:r>
              <a:rPr lang="en-AU" dirty="0"/>
              <a:t>As we will see in a numerical example later, ownership/ vertical integration doesn’t necessarily solve the problem of hold up.</a:t>
            </a:r>
          </a:p>
          <a:p>
            <a:r>
              <a:rPr lang="en-AU" dirty="0"/>
              <a:t>Gibbons suggests that relational contracts between firms, not just those within firms, might also be important to  address some of the issues associated with incomplete (formal) contracts.</a:t>
            </a:r>
          </a:p>
          <a:p>
            <a:pPr marL="0" indent="0">
              <a:buNone/>
            </a:pPr>
            <a:r>
              <a:rPr lang="en-AU" dirty="0"/>
              <a:t>Ultimately, vertical integration is one way that the hold up problem can be resolved, but it may create different types of problems.</a:t>
            </a:r>
          </a:p>
          <a:p>
            <a:r>
              <a:rPr lang="en-AU" dirty="0"/>
              <a:t>The hold up problem may be alleviated with vertical integration – that is the use of non-market transactions.</a:t>
            </a:r>
          </a:p>
          <a:p>
            <a:r>
              <a:rPr lang="en-AU" dirty="0"/>
              <a:t>Obviates the need to worry about ‘new circumstances’ and contract renegotiation</a:t>
            </a:r>
          </a:p>
          <a:p>
            <a:r>
              <a:rPr lang="en-AU" dirty="0"/>
              <a:t>An alternative would be long term contracts, but these come with costs and benefits discussed in more detail in the next section.</a:t>
            </a:r>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9</a:t>
            </a:fld>
            <a:endParaRPr lang="en-AU"/>
          </a:p>
        </p:txBody>
      </p:sp>
    </p:spTree>
    <p:extLst>
      <p:ext uri="{BB962C8B-B14F-4D97-AF65-F5344CB8AC3E}">
        <p14:creationId xmlns:p14="http://schemas.microsoft.com/office/powerpoint/2010/main" val="27190820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11Vertical Integration – Boundaries of the Firm"/>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12871</TotalTime>
  <Words>1199</Words>
  <Application>Microsoft Macintosh PowerPoint</Application>
  <PresentationFormat>Widescreen</PresentationFormat>
  <Paragraphs>140</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Cambria Math</vt:lpstr>
      <vt:lpstr>Tw Cen MT</vt:lpstr>
      <vt:lpstr>Droplet</vt:lpstr>
      <vt:lpstr>Lecture 12.3 Firm specific assets and hold up</vt:lpstr>
      <vt:lpstr>Firm specific assets and hold up</vt:lpstr>
      <vt:lpstr>Firm specific assets and hold up</vt:lpstr>
      <vt:lpstr>Firm specific assets and hold up</vt:lpstr>
      <vt:lpstr>Firm specific assets and hold up</vt:lpstr>
      <vt:lpstr>Firm specific assets and hold up</vt:lpstr>
      <vt:lpstr>Firm specific assets and hold up</vt:lpstr>
      <vt:lpstr>Firm specific assets and hold up</vt:lpstr>
      <vt:lpstr>Firm specific assets and hold up</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692</cp:revision>
  <dcterms:created xsi:type="dcterms:W3CDTF">2015-02-25T21:48:00Z</dcterms:created>
  <dcterms:modified xsi:type="dcterms:W3CDTF">2020-11-14T09:54:11Z</dcterms:modified>
</cp:coreProperties>
</file>