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760" r:id="rId2"/>
    <p:sldId id="721" r:id="rId3"/>
    <p:sldId id="722" r:id="rId4"/>
    <p:sldId id="763" r:id="rId5"/>
    <p:sldId id="748" r:id="rId6"/>
    <p:sldId id="723" r:id="rId7"/>
    <p:sldId id="725" r:id="rId8"/>
    <p:sldId id="752" r:id="rId9"/>
    <p:sldId id="726" r:id="rId10"/>
    <p:sldId id="727" r:id="rId11"/>
    <p:sldId id="745" r:id="rId12"/>
    <p:sldId id="729"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7843" autoAdjust="0"/>
  </p:normalViewPr>
  <p:slideViewPr>
    <p:cSldViewPr snapToGrid="0">
      <p:cViewPr varScale="1">
        <p:scale>
          <a:sx n="128" d="100"/>
          <a:sy n="128" d="100"/>
        </p:scale>
        <p:origin x="496" y="176"/>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14/11/20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74197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42048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411085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8359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6805461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19605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463377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7293637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98537518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3921076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6899751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8218476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4234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02410161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3526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747566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4100194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14/11/20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2028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14/11/20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4295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4032569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515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159369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12.4</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Vertical Integration versus long-term contracts</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916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2367093"/>
                <a:ext cx="10364452" cy="3424107"/>
              </a:xfrm>
            </p:spPr>
            <p:txBody>
              <a:bodyPr>
                <a:normAutofit fontScale="62500" lnSpcReduction="20000"/>
              </a:bodyPr>
              <a:lstStyle/>
              <a:p>
                <a:pPr marL="0" indent="0">
                  <a:buNone/>
                </a:pPr>
                <a:r>
                  <a:rPr lang="en-AU" dirty="0"/>
                  <a:t>In practice, both </a:t>
                </a:r>
                <a:r>
                  <a:rPr lang="en-AU" i="1" dirty="0"/>
                  <a:t>x</a:t>
                </a:r>
                <a:r>
                  <a:rPr lang="en-AU" dirty="0"/>
                  <a:t> and </a:t>
                </a:r>
                <a:r>
                  <a:rPr lang="en-AU" i="1" dirty="0"/>
                  <a:t>y</a:t>
                </a:r>
                <a:r>
                  <a:rPr lang="en-AU" dirty="0"/>
                  <a:t> are privately observable, and therefore not contractible. Suppose they are privately chosen, and assume the surplus is split equally. We will look for Nash equilibrium investments. First consider AGT. Their surplus is:</a:t>
                </a:r>
                <a:br>
                  <a:rPr lang="en-AU" dirty="0"/>
                </a:br>
                <a:endParaRPr lang="en-AU" dirty="0"/>
              </a:p>
              <a:p>
                <a:pPr marL="0" indent="0">
                  <a:buNone/>
                </a:pPr>
                <a14:m>
                  <m:oMathPara xmlns:m="http://schemas.openxmlformats.org/officeDocument/2006/math">
                    <m:oMathParaPr>
                      <m:jc m:val="centerGroup"/>
                    </m:oMathParaPr>
                    <m:oMath xmlns:m="http://schemas.openxmlformats.org/officeDocument/2006/math">
                      <m:sSub>
                        <m:sSubPr>
                          <m:ctrlPr>
                            <a:rPr lang="en-AU" i="1" dirty="0" smtClean="0">
                              <a:latin typeface="Cambria Math" panose="02040503050406030204" pitchFamily="18" charset="0"/>
                            </a:rPr>
                          </m:ctrlPr>
                        </m:sSubPr>
                        <m:e>
                          <m:r>
                            <a:rPr lang="en-AU" b="0" i="1" dirty="0" smtClean="0">
                              <a:latin typeface="Cambria Math" panose="02040503050406030204" pitchFamily="18" charset="0"/>
                            </a:rPr>
                            <m:t>𝑆</m:t>
                          </m:r>
                        </m:e>
                        <m:sub>
                          <m:r>
                            <a:rPr lang="en-AU" b="0" i="1" dirty="0" smtClean="0">
                              <a:latin typeface="Cambria Math" panose="02040503050406030204" pitchFamily="18" charset="0"/>
                            </a:rPr>
                            <m:t>𝐴</m:t>
                          </m:r>
                        </m:sub>
                      </m:sSub>
                      <m:r>
                        <a:rPr lang="en-AU" i="1" dirty="0" smtClean="0">
                          <a:latin typeface="Cambria Math" panose="02040503050406030204" pitchFamily="18" charset="0"/>
                        </a:rPr>
                        <m:t> =(40−10)</m:t>
                      </m:r>
                      <m:r>
                        <a:rPr lang="en-AU" i="1" dirty="0" err="1">
                          <a:latin typeface="Cambria Math" panose="02040503050406030204" pitchFamily="18" charset="0"/>
                        </a:rPr>
                        <m:t>𝑥𝑦</m:t>
                      </m:r>
                      <m:r>
                        <a:rPr lang="en-AU" i="1" dirty="0">
                          <a:latin typeface="Cambria Math" panose="02040503050406030204" pitchFamily="18" charset="0"/>
                        </a:rPr>
                        <m:t>/2+(40−30)</m:t>
                      </m:r>
                      <m:r>
                        <a:rPr lang="en-AU" i="1" dirty="0">
                          <a:latin typeface="Cambria Math" panose="02040503050406030204" pitchFamily="18" charset="0"/>
                        </a:rPr>
                        <m:t>𝑥</m:t>
                      </m:r>
                      <m:r>
                        <a:rPr lang="en-AU" i="1" dirty="0">
                          <a:latin typeface="Cambria Math" panose="02040503050406030204" pitchFamily="18" charset="0"/>
                        </a:rPr>
                        <m:t>(1−</m:t>
                      </m:r>
                      <m:r>
                        <a:rPr lang="en-AU" i="1" dirty="0">
                          <a:latin typeface="Cambria Math" panose="02040503050406030204" pitchFamily="18" charset="0"/>
                        </a:rPr>
                        <m:t>𝑦</m:t>
                      </m:r>
                      <m:r>
                        <a:rPr lang="en-AU" i="1" dirty="0">
                          <a:latin typeface="Cambria Math" panose="02040503050406030204" pitchFamily="18" charset="0"/>
                        </a:rPr>
                        <m:t>)/2+(20−10)(1−</m:t>
                      </m:r>
                      <m:r>
                        <a:rPr lang="en-AU" i="1" dirty="0">
                          <a:latin typeface="Cambria Math" panose="02040503050406030204" pitchFamily="18" charset="0"/>
                        </a:rPr>
                        <m:t>𝑥</m:t>
                      </m:r>
                      <m:r>
                        <a:rPr lang="en-AU" i="1" dirty="0">
                          <a:latin typeface="Cambria Math" panose="02040503050406030204" pitchFamily="18" charset="0"/>
                        </a:rPr>
                        <m:t>)</m:t>
                      </m:r>
                      <m:r>
                        <a:rPr lang="en-AU" i="1" dirty="0">
                          <a:latin typeface="Cambria Math" panose="02040503050406030204" pitchFamily="18" charset="0"/>
                        </a:rPr>
                        <m:t>𝑦</m:t>
                      </m:r>
                      <m:r>
                        <a:rPr lang="en-AU" i="1" dirty="0">
                          <a:latin typeface="Cambria Math" panose="02040503050406030204" pitchFamily="18" charset="0"/>
                        </a:rPr>
                        <m:t>/2−10</m:t>
                      </m:r>
                      <m:sSup>
                        <m:sSupPr>
                          <m:ctrlPr>
                            <a:rPr lang="en-AU" i="1" dirty="0" smtClean="0">
                              <a:latin typeface="Cambria Math" panose="02040503050406030204" pitchFamily="18" charset="0"/>
                            </a:rPr>
                          </m:ctrlPr>
                        </m:sSupPr>
                        <m:e>
                          <m:r>
                            <a:rPr lang="en-AU" b="0" i="1" dirty="0" smtClean="0">
                              <a:latin typeface="Cambria Math" panose="02040503050406030204" pitchFamily="18" charset="0"/>
                            </a:rPr>
                            <m:t>𝑥</m:t>
                          </m:r>
                        </m:e>
                        <m:sup>
                          <m:r>
                            <a:rPr lang="en-AU" b="0" i="1" dirty="0" smtClean="0">
                              <a:latin typeface="Cambria Math" panose="02040503050406030204" pitchFamily="18" charset="0"/>
                            </a:rPr>
                            <m:t>2</m:t>
                          </m:r>
                        </m:sup>
                      </m:sSup>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AU" i="1" dirty="0" smtClean="0">
                          <a:latin typeface="Cambria Math" panose="02040503050406030204" pitchFamily="18" charset="0"/>
                        </a:rPr>
                        <m:t>=15</m:t>
                      </m:r>
                      <m:r>
                        <a:rPr lang="en-AU" i="1" dirty="0" smtClean="0">
                          <a:latin typeface="Cambria Math" panose="02040503050406030204" pitchFamily="18" charset="0"/>
                        </a:rPr>
                        <m:t>𝑥𝑦</m:t>
                      </m:r>
                      <m:r>
                        <a:rPr lang="en-AU" i="1" dirty="0" smtClean="0">
                          <a:latin typeface="Cambria Math" panose="02040503050406030204" pitchFamily="18" charset="0"/>
                        </a:rPr>
                        <m:t>+5</m:t>
                      </m:r>
                      <m:r>
                        <a:rPr lang="en-AU" i="1" dirty="0" smtClean="0">
                          <a:latin typeface="Cambria Math" panose="02040503050406030204" pitchFamily="18" charset="0"/>
                        </a:rPr>
                        <m:t>𝑥</m:t>
                      </m:r>
                      <m:r>
                        <a:rPr lang="en-AU" i="1" dirty="0" smtClean="0">
                          <a:latin typeface="Cambria Math" panose="02040503050406030204" pitchFamily="18" charset="0"/>
                        </a:rPr>
                        <m:t>(1−</m:t>
                      </m:r>
                      <m:r>
                        <a:rPr lang="en-AU" i="1" dirty="0" smtClean="0">
                          <a:latin typeface="Cambria Math" panose="02040503050406030204" pitchFamily="18" charset="0"/>
                        </a:rPr>
                        <m:t>𝑦</m:t>
                      </m:r>
                      <m:r>
                        <a:rPr lang="en-AU" i="1" dirty="0" smtClean="0">
                          <a:latin typeface="Cambria Math" panose="02040503050406030204" pitchFamily="18" charset="0"/>
                        </a:rPr>
                        <m:t>)+5(1−</m:t>
                      </m:r>
                      <m:r>
                        <a:rPr lang="en-AU" i="1" dirty="0" smtClean="0">
                          <a:latin typeface="Cambria Math" panose="02040503050406030204" pitchFamily="18" charset="0"/>
                        </a:rPr>
                        <m:t>𝑥</m:t>
                      </m:r>
                      <m:r>
                        <a:rPr lang="en-AU" i="1" dirty="0" smtClean="0">
                          <a:latin typeface="Cambria Math" panose="02040503050406030204" pitchFamily="18" charset="0"/>
                        </a:rPr>
                        <m:t>)</m:t>
                      </m:r>
                      <m:r>
                        <a:rPr lang="en-AU" i="1" dirty="0" smtClean="0">
                          <a:latin typeface="Cambria Math" panose="02040503050406030204" pitchFamily="18" charset="0"/>
                        </a:rPr>
                        <m:t>𝑦</m:t>
                      </m:r>
                      <m:r>
                        <a:rPr lang="en-AU" i="1" dirty="0" smtClean="0">
                          <a:latin typeface="Cambria Math" panose="02040503050406030204" pitchFamily="18" charset="0"/>
                        </a:rPr>
                        <m:t>−10</m:t>
                      </m:r>
                      <m:r>
                        <a:rPr lang="en-AU" i="1" dirty="0" smtClean="0">
                          <a:latin typeface="Cambria Math" panose="02040503050406030204" pitchFamily="18" charset="0"/>
                        </a:rPr>
                        <m:t>𝑥</m:t>
                      </m:r>
                      <m:r>
                        <a:rPr lang="en-AU" i="1" dirty="0" smtClean="0">
                          <a:latin typeface="Cambria Math" panose="02040503050406030204" pitchFamily="18" charset="0"/>
                        </a:rPr>
                        <m:t> </m:t>
                      </m:r>
                    </m:oMath>
                  </m:oMathPara>
                </a14:m>
                <a:endParaRPr lang="en-AU" dirty="0"/>
              </a:p>
              <a:p>
                <a:pPr marL="0" indent="0">
                  <a:buNone/>
                </a:pPr>
                <a:r>
                  <a:rPr lang="en-AU" dirty="0"/>
                  <a:t>The first order conditions for optimal investment are </a:t>
                </a:r>
              </a:p>
              <a:p>
                <a:pPr marL="0" indent="0">
                  <a:buNone/>
                </a:pPr>
                <a14:m>
                  <m:oMathPara xmlns:m="http://schemas.openxmlformats.org/officeDocument/2006/math">
                    <m:oMathParaPr>
                      <m:jc m:val="centerGroup"/>
                    </m:oMathParaPr>
                    <m:oMath xmlns:m="http://schemas.openxmlformats.org/officeDocument/2006/math">
                      <m:f>
                        <m:fPr>
                          <m:ctrlPr>
                            <a:rPr lang="en-AU" i="1" dirty="0" smtClean="0">
                              <a:latin typeface="Cambria Math" panose="02040503050406030204" pitchFamily="18" charset="0"/>
                            </a:rPr>
                          </m:ctrlPr>
                        </m:fPr>
                        <m:num>
                          <m:sSub>
                            <m:sSubPr>
                              <m:ctrlPr>
                                <a:rPr lang="en-AU" i="1" dirty="0" smtClean="0">
                                  <a:latin typeface="Cambria Math" panose="02040503050406030204" pitchFamily="18" charset="0"/>
                                </a:rPr>
                              </m:ctrlPr>
                            </m:sSubPr>
                            <m:e>
                              <m:r>
                                <a:rPr lang="en-AU" b="0" i="1" dirty="0" smtClean="0">
                                  <a:latin typeface="Cambria Math" panose="02040503050406030204" pitchFamily="18" charset="0"/>
                                </a:rPr>
                                <m:t>𝑑𝑆</m:t>
                              </m:r>
                            </m:e>
                            <m:sub>
                              <m:r>
                                <a:rPr lang="en-AU" b="0" i="1" dirty="0" smtClean="0">
                                  <a:latin typeface="Cambria Math" panose="02040503050406030204" pitchFamily="18" charset="0"/>
                                </a:rPr>
                                <m:t>𝐴</m:t>
                              </m:r>
                            </m:sub>
                          </m:sSub>
                        </m:num>
                        <m:den>
                          <m:r>
                            <a:rPr lang="en-AU" b="0" i="1" dirty="0" smtClean="0">
                              <a:latin typeface="Cambria Math" panose="02040503050406030204" pitchFamily="18" charset="0"/>
                            </a:rPr>
                            <m:t>𝑑𝑥</m:t>
                          </m:r>
                        </m:den>
                      </m:f>
                      <m:r>
                        <a:rPr lang="en-AU" i="1" dirty="0">
                          <a:latin typeface="Cambria Math" panose="02040503050406030204" pitchFamily="18" charset="0"/>
                        </a:rPr>
                        <m:t>=0=15</m:t>
                      </m:r>
                      <m:r>
                        <a:rPr lang="en-AU" i="1" dirty="0">
                          <a:latin typeface="Cambria Math" panose="02040503050406030204" pitchFamily="18" charset="0"/>
                        </a:rPr>
                        <m:t>𝑦</m:t>
                      </m:r>
                      <m:r>
                        <a:rPr lang="en-AU" i="1" dirty="0">
                          <a:latin typeface="Cambria Math" panose="02040503050406030204" pitchFamily="18" charset="0"/>
                        </a:rPr>
                        <m:t>+5(1−</m:t>
                      </m:r>
                      <m:r>
                        <a:rPr lang="en-AU" i="1" dirty="0">
                          <a:latin typeface="Cambria Math" panose="02040503050406030204" pitchFamily="18" charset="0"/>
                        </a:rPr>
                        <m:t>𝑦</m:t>
                      </m:r>
                      <m:r>
                        <a:rPr lang="en-AU" i="1" dirty="0">
                          <a:latin typeface="Cambria Math" panose="02040503050406030204" pitchFamily="18" charset="0"/>
                        </a:rPr>
                        <m:t>)−5</m:t>
                      </m:r>
                      <m:r>
                        <a:rPr lang="en-AU" i="1" dirty="0">
                          <a:latin typeface="Cambria Math" panose="02040503050406030204" pitchFamily="18" charset="0"/>
                        </a:rPr>
                        <m:t>𝑦</m:t>
                      </m:r>
                      <m:r>
                        <a:rPr lang="en-AU" i="1" dirty="0">
                          <a:latin typeface="Cambria Math" panose="02040503050406030204" pitchFamily="18" charset="0"/>
                        </a:rPr>
                        <m:t>−20</m:t>
                      </m:r>
                      <m:r>
                        <a:rPr lang="en-AU" i="1" dirty="0">
                          <a:latin typeface="Cambria Math" panose="02040503050406030204" pitchFamily="18" charset="0"/>
                        </a:rPr>
                        <m:t>𝑥</m:t>
                      </m:r>
                    </m:oMath>
                  </m:oMathPara>
                </a14:m>
                <a:endParaRPr lang="en-AU" dirty="0"/>
              </a:p>
              <a:p>
                <a:pPr marL="0" indent="0">
                  <a:buNone/>
                </a:pPr>
                <a:r>
                  <a:rPr lang="en-AU" dirty="0"/>
                  <a:t>This leads to a reaction function for AGT:</a:t>
                </a:r>
              </a:p>
              <a:p>
                <a:pPr marL="0" indent="0">
                  <a:buNone/>
                </a:pPr>
                <a14:m>
                  <m:oMathPara xmlns:m="http://schemas.openxmlformats.org/officeDocument/2006/math">
                    <m:oMathParaPr>
                      <m:jc m:val="centerGroup"/>
                    </m:oMathParaPr>
                    <m:oMath xmlns:m="http://schemas.openxmlformats.org/officeDocument/2006/math">
                      <m:r>
                        <a:rPr lang="en-AU" i="1" dirty="0" smtClean="0">
                          <a:latin typeface="Cambria Math" panose="02040503050406030204" pitchFamily="18" charset="0"/>
                        </a:rPr>
                        <m:t>𝑥</m:t>
                      </m:r>
                      <m:r>
                        <a:rPr lang="en-AU" i="1" dirty="0" smtClean="0">
                          <a:latin typeface="Cambria Math" panose="02040503050406030204" pitchFamily="18" charset="0"/>
                        </a:rPr>
                        <m:t> = </m:t>
                      </m:r>
                      <m:r>
                        <a:rPr lang="en-AU" i="1" dirty="0">
                          <a:latin typeface="Cambria Math" panose="02040503050406030204" pitchFamily="18" charset="0"/>
                        </a:rPr>
                        <m:t>𝑦</m:t>
                      </m:r>
                      <m:r>
                        <a:rPr lang="en-AU" i="1" dirty="0">
                          <a:latin typeface="Cambria Math" panose="02040503050406030204" pitchFamily="18" charset="0"/>
                        </a:rPr>
                        <m:t> /4+</m:t>
                      </m:r>
                      <m:f>
                        <m:fPr>
                          <m:type m:val="lin"/>
                          <m:ctrlPr>
                            <a:rPr lang="en-AU" i="1" dirty="0">
                              <a:latin typeface="Cambria Math" panose="02040503050406030204" pitchFamily="18" charset="0"/>
                            </a:rPr>
                          </m:ctrlPr>
                        </m:fPr>
                        <m:num>
                          <m:r>
                            <a:rPr lang="en-AU" i="1" dirty="0">
                              <a:latin typeface="Cambria Math" panose="02040503050406030204" pitchFamily="18" charset="0"/>
                            </a:rPr>
                            <m:t>1</m:t>
                          </m:r>
                        </m:num>
                        <m:den>
                          <m:r>
                            <a:rPr lang="en-AU" i="1" dirty="0">
                              <a:latin typeface="Cambria Math" panose="02040503050406030204" pitchFamily="18" charset="0"/>
                            </a:rPr>
                            <m:t>4</m:t>
                          </m:r>
                        </m:den>
                      </m:f>
                    </m:oMath>
                  </m:oMathPara>
                </a14:m>
                <a:endParaRPr lang="en-AU" dirty="0"/>
              </a:p>
              <a:p>
                <a:pPr marL="0" indent="0">
                  <a:buNone/>
                </a:pPr>
                <a:r>
                  <a:rPr lang="en-AU" dirty="0"/>
                  <a:t>Similarly, for CCC:</a:t>
                </a:r>
              </a:p>
              <a:p>
                <a:pPr marL="0" indent="0">
                  <a:buNone/>
                </a:pPr>
                <a14:m>
                  <m:oMathPara xmlns:m="http://schemas.openxmlformats.org/officeDocument/2006/math">
                    <m:oMathParaPr>
                      <m:jc m:val="centerGroup"/>
                    </m:oMathParaPr>
                    <m:oMath xmlns:m="http://schemas.openxmlformats.org/officeDocument/2006/math">
                      <m:r>
                        <a:rPr lang="en-AU" i="1" dirty="0" smtClean="0">
                          <a:latin typeface="Cambria Math" panose="02040503050406030204" pitchFamily="18" charset="0"/>
                        </a:rPr>
                        <m:t>𝑦</m:t>
                      </m:r>
                      <m:r>
                        <a:rPr lang="en-AU" i="1" dirty="0">
                          <a:latin typeface="Cambria Math" panose="02040503050406030204" pitchFamily="18" charset="0"/>
                        </a:rPr>
                        <m:t>=</m:t>
                      </m:r>
                      <m:r>
                        <a:rPr lang="en-AU" i="1" dirty="0">
                          <a:latin typeface="Cambria Math" panose="02040503050406030204" pitchFamily="18" charset="0"/>
                        </a:rPr>
                        <m:t>𝑥</m:t>
                      </m:r>
                      <m:r>
                        <a:rPr lang="en-AU" i="1" dirty="0">
                          <a:latin typeface="Cambria Math" panose="02040503050406030204" pitchFamily="18" charset="0"/>
                        </a:rPr>
                        <m:t>/4+</m:t>
                      </m:r>
                      <m:f>
                        <m:fPr>
                          <m:type m:val="lin"/>
                          <m:ctrlPr>
                            <a:rPr lang="en-AU" i="1" dirty="0" smtClean="0">
                              <a:latin typeface="Cambria Math" panose="02040503050406030204" pitchFamily="18" charset="0"/>
                            </a:rPr>
                          </m:ctrlPr>
                        </m:fPr>
                        <m:num>
                          <m:r>
                            <a:rPr lang="en-AU" b="0" i="1" dirty="0" smtClean="0">
                              <a:latin typeface="Cambria Math" panose="02040503050406030204" pitchFamily="18" charset="0"/>
                            </a:rPr>
                            <m:t>1</m:t>
                          </m:r>
                        </m:num>
                        <m:den>
                          <m:r>
                            <a:rPr lang="en-AU" b="0" i="1" dirty="0" smtClean="0">
                              <a:latin typeface="Cambria Math" panose="02040503050406030204" pitchFamily="18" charset="0"/>
                            </a:rPr>
                            <m:t>4</m:t>
                          </m:r>
                        </m:den>
                      </m:f>
                    </m:oMath>
                  </m:oMathPara>
                </a14:m>
                <a:endParaRPr lang="en-AU" dirty="0"/>
              </a:p>
              <a:p>
                <a:pPr marL="0" indent="0">
                  <a:buNone/>
                </a:pPr>
                <a:r>
                  <a:rPr lang="en-AU" dirty="0"/>
                  <a:t>Solving simultaneously gives </a:t>
                </a:r>
                <a:r>
                  <a:rPr lang="en-AU" i="1" dirty="0"/>
                  <a:t>x</a:t>
                </a:r>
                <a:r>
                  <a:rPr lang="en-AU" dirty="0"/>
                  <a:t> = </a:t>
                </a:r>
                <a:r>
                  <a:rPr lang="en-AU" i="1" dirty="0"/>
                  <a:t>y</a:t>
                </a:r>
                <a:r>
                  <a:rPr lang="en-AU" dirty="0"/>
                  <a:t> = 1/3, </a:t>
                </a:r>
                <a:r>
                  <a:rPr lang="en-AU" i="1" dirty="0"/>
                  <a:t>S</a:t>
                </a:r>
                <a:r>
                  <a:rPr lang="en-AU" i="1" baseline="-25000" dirty="0"/>
                  <a:t>J</a:t>
                </a:r>
                <a:r>
                  <a:rPr lang="en-AU" dirty="0"/>
                  <a:t> = 50/9 = 5.6.</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122" t="-369" b="-2583"/>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10</a:t>
            </a:fld>
            <a:endParaRPr lang="en-AU"/>
          </a:p>
        </p:txBody>
      </p:sp>
    </p:spTree>
    <p:extLst>
      <p:ext uri="{BB962C8B-B14F-4D97-AF65-F5344CB8AC3E}">
        <p14:creationId xmlns:p14="http://schemas.microsoft.com/office/powerpoint/2010/main" val="322115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150" dirty="0"/>
                  <a:t>If investment is not contractible, each firm underinvests:</a:t>
                </a:r>
              </a:p>
              <a:p>
                <a:r>
                  <a:rPr lang="en-AU" sz="1150" dirty="0"/>
                  <a:t>each firm incurs the full cost of effort, but receives half of the benefits</a:t>
                </a:r>
              </a:p>
              <a:p>
                <a:r>
                  <a:rPr lang="en-AU" sz="1150" dirty="0"/>
                  <a:t>free riding leads to suboptimal investment </a:t>
                </a:r>
              </a:p>
              <a:p>
                <a:pPr marL="0" indent="0">
                  <a:buNone/>
                </a:pPr>
                <a:r>
                  <a:rPr lang="en-AU" sz="1150" dirty="0"/>
                  <a:t>Could vertical integration solve the problem? Suppose AGT buys CCC </a:t>
                </a:r>
              </a:p>
              <a:p>
                <a:r>
                  <a:rPr lang="en-AU" sz="1150" dirty="0"/>
                  <a:t>AGT obtains all residual rights, CCC has no residual rights </a:t>
                </a:r>
              </a:p>
              <a:p>
                <a:r>
                  <a:rPr lang="en-AU" sz="1150" dirty="0"/>
                  <a:t>if effort is not contractible, the workers at CCC have no incentive to exert effort → y = 0 </a:t>
                </a:r>
              </a:p>
              <a:p>
                <a:pPr marL="0" indent="0">
                  <a:buNone/>
                </a:pPr>
                <a:r>
                  <a:rPr lang="en-AU" sz="1150" dirty="0"/>
                  <a:t>AGT has surplus</a:t>
                </a:r>
              </a:p>
              <a:p>
                <a:pPr marL="0" indent="0">
                  <a:buNone/>
                </a:pPr>
                <a14:m>
                  <m:oMathPara xmlns:m="http://schemas.openxmlformats.org/officeDocument/2006/math">
                    <m:oMathParaPr>
                      <m:jc m:val="centerGroup"/>
                    </m:oMathParaPr>
                    <m:oMath xmlns:m="http://schemas.openxmlformats.org/officeDocument/2006/math">
                      <m:sSub>
                        <m:sSubPr>
                          <m:ctrlPr>
                            <a:rPr lang="en-AU" sz="1150" i="1" dirty="0" smtClean="0">
                              <a:latin typeface="Cambria Math" panose="02040503050406030204" pitchFamily="18" charset="0"/>
                            </a:rPr>
                          </m:ctrlPr>
                        </m:sSubPr>
                        <m:e>
                          <m:r>
                            <a:rPr lang="en-AU" sz="1150" b="0" i="1" dirty="0" smtClean="0">
                              <a:latin typeface="Cambria Math" panose="02040503050406030204" pitchFamily="18" charset="0"/>
                            </a:rPr>
                            <m:t>𝑆</m:t>
                          </m:r>
                        </m:e>
                        <m:sub>
                          <m:r>
                            <a:rPr lang="en-AU" sz="1150" b="0" i="1" dirty="0" smtClean="0">
                              <a:latin typeface="Cambria Math" panose="02040503050406030204" pitchFamily="18" charset="0"/>
                            </a:rPr>
                            <m:t>𝐴</m:t>
                          </m:r>
                        </m:sub>
                      </m:sSub>
                      <m:r>
                        <a:rPr lang="en-AU" sz="1150" i="1" dirty="0" smtClean="0">
                          <a:latin typeface="Cambria Math" panose="02040503050406030204" pitchFamily="18" charset="0"/>
                        </a:rPr>
                        <m:t> </m:t>
                      </m:r>
                      <m:r>
                        <a:rPr lang="en-AU" sz="1150" i="1" dirty="0">
                          <a:latin typeface="Cambria Math" panose="02040503050406030204" pitchFamily="18" charset="0"/>
                        </a:rPr>
                        <m:t>= (40−30)</m:t>
                      </m:r>
                      <m:r>
                        <a:rPr lang="en-AU" sz="1150" i="1" dirty="0">
                          <a:latin typeface="Cambria Math" panose="02040503050406030204" pitchFamily="18" charset="0"/>
                        </a:rPr>
                        <m:t>𝑥</m:t>
                      </m:r>
                      <m:r>
                        <a:rPr lang="en-AU" sz="1150" i="1" dirty="0">
                          <a:latin typeface="Cambria Math" panose="02040503050406030204" pitchFamily="18" charset="0"/>
                        </a:rPr>
                        <m:t>−10</m:t>
                      </m:r>
                      <m:sSup>
                        <m:sSupPr>
                          <m:ctrlPr>
                            <a:rPr lang="en-AU" sz="1150" i="1" dirty="0" smtClean="0">
                              <a:latin typeface="Cambria Math" panose="02040503050406030204" pitchFamily="18" charset="0"/>
                            </a:rPr>
                          </m:ctrlPr>
                        </m:sSupPr>
                        <m:e>
                          <m:r>
                            <a:rPr lang="en-AU" sz="1150" b="0" i="1" dirty="0" smtClean="0">
                              <a:latin typeface="Cambria Math" panose="02040503050406030204" pitchFamily="18" charset="0"/>
                            </a:rPr>
                            <m:t>𝑥</m:t>
                          </m:r>
                        </m:e>
                        <m:sup>
                          <m:r>
                            <a:rPr lang="en-AU" sz="1150" b="0" i="1" dirty="0" smtClean="0">
                              <a:latin typeface="Cambria Math" panose="02040503050406030204" pitchFamily="18" charset="0"/>
                            </a:rPr>
                            <m:t>2</m:t>
                          </m:r>
                        </m:sup>
                      </m:sSup>
                      <m:r>
                        <a:rPr lang="en-AU" sz="1150" i="1" dirty="0">
                          <a:latin typeface="Cambria Math" panose="02040503050406030204" pitchFamily="18" charset="0"/>
                        </a:rPr>
                        <m:t>= 10</m:t>
                      </m:r>
                      <m:r>
                        <a:rPr lang="en-AU" sz="1150" i="1" dirty="0">
                          <a:latin typeface="Cambria Math" panose="02040503050406030204" pitchFamily="18" charset="0"/>
                        </a:rPr>
                        <m:t>𝑥</m:t>
                      </m:r>
                      <m:r>
                        <a:rPr lang="en-AU" sz="1150" i="1" dirty="0">
                          <a:latin typeface="Cambria Math" panose="02040503050406030204" pitchFamily="18" charset="0"/>
                        </a:rPr>
                        <m:t> −10</m:t>
                      </m:r>
                      <m:sSup>
                        <m:sSupPr>
                          <m:ctrlPr>
                            <a:rPr lang="en-AU" sz="1150" i="1" dirty="0">
                              <a:latin typeface="Cambria Math" panose="02040503050406030204" pitchFamily="18" charset="0"/>
                            </a:rPr>
                          </m:ctrlPr>
                        </m:sSupPr>
                        <m:e>
                          <m:r>
                            <a:rPr lang="en-AU" sz="1150" i="1" dirty="0">
                              <a:latin typeface="Cambria Math" panose="02040503050406030204" pitchFamily="18" charset="0"/>
                            </a:rPr>
                            <m:t>𝑥</m:t>
                          </m:r>
                        </m:e>
                        <m:sup>
                          <m:r>
                            <a:rPr lang="en-AU" sz="1150" i="1" dirty="0">
                              <a:latin typeface="Cambria Math" panose="02040503050406030204" pitchFamily="18" charset="0"/>
                            </a:rPr>
                            <m:t>2</m:t>
                          </m:r>
                        </m:sup>
                      </m:sSup>
                    </m:oMath>
                  </m:oMathPara>
                </a14:m>
                <a:endParaRPr lang="en-AU" sz="1150" dirty="0"/>
              </a:p>
              <a:p>
                <a:pPr marL="0" indent="0">
                  <a:buNone/>
                </a:pPr>
                <a:r>
                  <a:rPr lang="en-AU" sz="1150" dirty="0"/>
                  <a:t>Optimal investment is </a:t>
                </a:r>
                <a:r>
                  <a:rPr lang="en-AU" sz="1150" i="1" dirty="0"/>
                  <a:t>x</a:t>
                </a:r>
                <a:r>
                  <a:rPr lang="en-AU" sz="1150" dirty="0"/>
                  <a:t> = 1/2 and surplus is </a:t>
                </a:r>
                <a:r>
                  <a:rPr lang="en-AU" sz="1150" i="1" dirty="0"/>
                  <a:t>S</a:t>
                </a:r>
                <a:r>
                  <a:rPr lang="en-AU" sz="1150" i="1" baseline="-25000" dirty="0"/>
                  <a:t>A</a:t>
                </a:r>
                <a:r>
                  <a:rPr lang="en-AU" sz="1150" dirty="0"/>
                  <a:t> = 5/2.</a:t>
                </a:r>
              </a:p>
              <a:p>
                <a:r>
                  <a:rPr lang="en-AU" sz="1150" dirty="0"/>
                  <a:t>vertical integration does not solve the problem!</a:t>
                </a:r>
              </a:p>
              <a:p>
                <a:r>
                  <a:rPr lang="en-AU" sz="1150" dirty="0"/>
                  <a:t>if CCC buys AGT, the same problem remains</a:t>
                </a:r>
              </a:p>
              <a:p>
                <a:endParaRPr lang="en-AU" sz="1150" dirty="0"/>
              </a:p>
              <a:p>
                <a:endParaRPr lang="en-AU" sz="1150" dirty="0"/>
              </a:p>
              <a:p>
                <a:endParaRPr lang="en-AU" sz="1150" dirty="0"/>
              </a:p>
              <a:p>
                <a:endParaRPr lang="en-AU" sz="1150" dirty="0"/>
              </a:p>
              <a:p>
                <a:endParaRPr lang="en-AU" sz="1150" dirty="0"/>
              </a:p>
              <a:p>
                <a:endParaRPr lang="en-AU" sz="1150" dirty="0"/>
              </a:p>
              <a:p>
                <a:endParaRPr lang="en-AU" sz="1150" dirty="0"/>
              </a:p>
              <a:p>
                <a:endParaRPr lang="en-AU" sz="11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b="-4428"/>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11</a:t>
            </a:fld>
            <a:endParaRPr lang="en-AU"/>
          </a:p>
        </p:txBody>
      </p:sp>
    </p:spTree>
    <p:extLst>
      <p:ext uri="{BB962C8B-B14F-4D97-AF65-F5344CB8AC3E}">
        <p14:creationId xmlns:p14="http://schemas.microsoft.com/office/powerpoint/2010/main" val="306510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p:sp>
        <p:nvSpPr>
          <p:cNvPr id="3" name="Content Placeholder 2"/>
          <p:cNvSpPr>
            <a:spLocks noGrp="1"/>
          </p:cNvSpPr>
          <p:nvPr>
            <p:ph idx="1"/>
          </p:nvPr>
        </p:nvSpPr>
        <p:spPr>
          <a:xfrm>
            <a:off x="913775" y="2367093"/>
            <a:ext cx="10364452" cy="3424107"/>
          </a:xfrm>
        </p:spPr>
        <p:txBody>
          <a:bodyPr>
            <a:normAutofit/>
          </a:bodyPr>
          <a:lstStyle/>
          <a:p>
            <a:pPr marL="0" indent="0">
              <a:buNone/>
            </a:pPr>
            <a:r>
              <a:rPr lang="en-AU" dirty="0"/>
              <a:t>Key lesson: vertical integration is not always superior to a long term contract </a:t>
            </a:r>
          </a:p>
          <a:p>
            <a:r>
              <a:rPr lang="en-AU" dirty="0"/>
              <a:t>separate ownership actually gives more value in this example</a:t>
            </a:r>
          </a:p>
          <a:p>
            <a:r>
              <a:rPr lang="en-AU" dirty="0"/>
              <a:t>investments (or effort) are impacted by organisational structure </a:t>
            </a:r>
          </a:p>
          <a:p>
            <a:pPr marL="0" indent="0">
              <a:buNone/>
            </a:pPr>
            <a:r>
              <a:rPr lang="en-AU" dirty="0"/>
              <a:t>When might it be better to give stronger incentives to one party?</a:t>
            </a:r>
          </a:p>
          <a:p>
            <a:endParaRPr lang="en-AU" dirty="0"/>
          </a:p>
          <a:p>
            <a:endParaRPr lang="en-AU" dirty="0"/>
          </a:p>
          <a:p>
            <a:endParaRPr lang="en-AU" dirty="0"/>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12</a:t>
            </a:fld>
            <a:endParaRPr lang="en-AU"/>
          </a:p>
        </p:txBody>
      </p:sp>
    </p:spTree>
    <p:extLst>
      <p:ext uri="{BB962C8B-B14F-4D97-AF65-F5344CB8AC3E}">
        <p14:creationId xmlns:p14="http://schemas.microsoft.com/office/powerpoint/2010/main" val="259793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800" dirty="0"/>
              <a:t>Consider a firm (</a:t>
            </a:r>
            <a:r>
              <a:rPr lang="en-AU" sz="1800" dirty="0" err="1"/>
              <a:t>AutoCorp</a:t>
            </a:r>
            <a:r>
              <a:rPr lang="en-AU" sz="1800" dirty="0"/>
              <a:t>) that wishes to purchase car bodies.</a:t>
            </a:r>
          </a:p>
          <a:p>
            <a:r>
              <a:rPr lang="en-AU" sz="1800" dirty="0"/>
              <a:t>Should they vertically integrate or write a long-term contract?</a:t>
            </a:r>
          </a:p>
          <a:p>
            <a:pPr marL="0" indent="0">
              <a:buNone/>
            </a:pPr>
            <a:r>
              <a:rPr lang="en-AU" sz="1800" dirty="0"/>
              <a:t>There are several factors to consider</a:t>
            </a:r>
          </a:p>
          <a:p>
            <a:r>
              <a:rPr lang="en-AU" sz="1800" dirty="0"/>
              <a:t>contracts may be incomplete</a:t>
            </a:r>
          </a:p>
          <a:p>
            <a:r>
              <a:rPr lang="en-AU" sz="1800" dirty="0"/>
              <a:t>ownership and investment incentives</a:t>
            </a:r>
          </a:p>
          <a:p>
            <a:r>
              <a:rPr lang="en-AU" sz="1800" dirty="0"/>
              <a:t>specific assets</a:t>
            </a:r>
          </a:p>
          <a:p>
            <a:r>
              <a:rPr lang="en-AU" sz="1800" dirty="0"/>
              <a:t>asset ownership </a:t>
            </a:r>
          </a:p>
          <a:p>
            <a:endParaRPr lang="en-AU" sz="1800" dirty="0"/>
          </a:p>
          <a:p>
            <a:endParaRPr lang="en-AU" sz="1800" dirty="0"/>
          </a:p>
          <a:p>
            <a:endParaRPr lang="en-AU" sz="1800" dirty="0"/>
          </a:p>
          <a:p>
            <a:endParaRPr lang="en-AU" sz="1800" dirty="0"/>
          </a:p>
          <a:p>
            <a:endParaRPr lang="en-AU" sz="1800" dirty="0"/>
          </a:p>
          <a:p>
            <a:endParaRPr lang="en-AU" sz="18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2</a:t>
            </a:fld>
            <a:endParaRPr lang="en-AU"/>
          </a:p>
        </p:txBody>
      </p:sp>
    </p:spTree>
    <p:extLst>
      <p:ext uri="{BB962C8B-B14F-4D97-AF65-F5344CB8AC3E}">
        <p14:creationId xmlns:p14="http://schemas.microsoft.com/office/powerpoint/2010/main" val="28402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p:sp>
        <p:nvSpPr>
          <p:cNvPr id="3" name="Content Placeholder 2"/>
          <p:cNvSpPr>
            <a:spLocks noGrp="1"/>
          </p:cNvSpPr>
          <p:nvPr>
            <p:ph idx="1"/>
          </p:nvPr>
        </p:nvSpPr>
        <p:spPr>
          <a:xfrm>
            <a:off x="913775" y="2367093"/>
            <a:ext cx="10364452" cy="3424107"/>
          </a:xfrm>
        </p:spPr>
        <p:txBody>
          <a:bodyPr>
            <a:normAutofit/>
          </a:bodyPr>
          <a:lstStyle/>
          <a:p>
            <a:pPr marL="0" indent="0">
              <a:buNone/>
            </a:pPr>
            <a:r>
              <a:rPr lang="en-AU" sz="1800" dirty="0"/>
              <a:t>Consideration 1: Incomplete contracts</a:t>
            </a:r>
          </a:p>
          <a:p>
            <a:pPr marL="0" indent="0">
              <a:buNone/>
            </a:pPr>
            <a:r>
              <a:rPr lang="en-AU" sz="1800" dirty="0"/>
              <a:t>If a complete contract was possible, then it would not matter if </a:t>
            </a:r>
            <a:r>
              <a:rPr lang="en-AU" sz="1800" dirty="0" err="1"/>
              <a:t>AutoCorp</a:t>
            </a:r>
            <a:r>
              <a:rPr lang="en-AU" sz="1800" dirty="0"/>
              <a:t> made their own car bodies or wrote a long term purchase contract.</a:t>
            </a:r>
          </a:p>
          <a:p>
            <a:pPr marL="0" indent="0">
              <a:buNone/>
            </a:pPr>
            <a:r>
              <a:rPr lang="en-AU" sz="1800" dirty="0"/>
              <a:t>But contracts are often incomplete. Possible problems include:</a:t>
            </a:r>
          </a:p>
          <a:p>
            <a:r>
              <a:rPr lang="en-AU" sz="1800" dirty="0"/>
              <a:t>difficulty in specifying all possible contingencies</a:t>
            </a:r>
          </a:p>
          <a:p>
            <a:r>
              <a:rPr lang="en-AU" sz="1800" dirty="0"/>
              <a:t>the cost of negotiating contracts</a:t>
            </a:r>
          </a:p>
          <a:p>
            <a:r>
              <a:rPr lang="en-AU" sz="1800" dirty="0"/>
              <a:t>the difficulty and cost of contract enforcement </a:t>
            </a:r>
          </a:p>
          <a:p>
            <a:endParaRPr lang="en-AU" sz="1800" dirty="0"/>
          </a:p>
          <a:p>
            <a:endParaRPr lang="en-AU" sz="1800" dirty="0"/>
          </a:p>
          <a:p>
            <a:endParaRPr lang="en-AU" sz="1800" dirty="0"/>
          </a:p>
          <a:p>
            <a:endParaRPr lang="en-AU" sz="18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3</a:t>
            </a:fld>
            <a:endParaRPr lang="en-AU"/>
          </a:p>
        </p:txBody>
      </p:sp>
    </p:spTree>
    <p:extLst>
      <p:ext uri="{BB962C8B-B14F-4D97-AF65-F5344CB8AC3E}">
        <p14:creationId xmlns:p14="http://schemas.microsoft.com/office/powerpoint/2010/main" val="270455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p:sp>
        <p:nvSpPr>
          <p:cNvPr id="3" name="Content Placeholder 2"/>
          <p:cNvSpPr>
            <a:spLocks noGrp="1"/>
          </p:cNvSpPr>
          <p:nvPr>
            <p:ph idx="1"/>
          </p:nvPr>
        </p:nvSpPr>
        <p:spPr>
          <a:xfrm>
            <a:off x="913775" y="2367093"/>
            <a:ext cx="10364452" cy="3424107"/>
          </a:xfrm>
        </p:spPr>
        <p:txBody>
          <a:bodyPr>
            <a:normAutofit/>
          </a:bodyPr>
          <a:lstStyle/>
          <a:p>
            <a:pPr marL="0" indent="0">
              <a:buNone/>
            </a:pPr>
            <a:r>
              <a:rPr lang="en-AU" sz="1800" dirty="0"/>
              <a:t>Consideration 2: Ownership and Investment incentives.</a:t>
            </a:r>
          </a:p>
          <a:p>
            <a:pPr marL="0" indent="0">
              <a:buNone/>
            </a:pPr>
            <a:r>
              <a:rPr lang="en-AU" sz="1800" dirty="0"/>
              <a:t>Recall the Property Rights theory of the firm: ownership determines the residual use of an asset </a:t>
            </a:r>
          </a:p>
          <a:p>
            <a:r>
              <a:rPr lang="en-AU" sz="1800" dirty="0"/>
              <a:t>vertical integration ensures that asset ownership stays within the firm</a:t>
            </a:r>
          </a:p>
          <a:p>
            <a:r>
              <a:rPr lang="en-AU" sz="1800" dirty="0"/>
              <a:t>long term contracts allow ownership to reside outside the firm</a:t>
            </a:r>
          </a:p>
          <a:p>
            <a:r>
              <a:rPr lang="en-AU" sz="1800" dirty="0"/>
              <a:t>asset ownership influences investment incentives </a:t>
            </a:r>
          </a:p>
          <a:p>
            <a:endParaRPr lang="en-AU" sz="1800" dirty="0"/>
          </a:p>
          <a:p>
            <a:endParaRPr lang="en-AU" sz="1800" dirty="0"/>
          </a:p>
          <a:p>
            <a:endParaRPr lang="en-AU" sz="1800" dirty="0"/>
          </a:p>
          <a:p>
            <a:endParaRPr lang="en-AU" sz="1800" dirty="0"/>
          </a:p>
          <a:p>
            <a:endParaRPr lang="en-AU" sz="1800" dirty="0"/>
          </a:p>
          <a:p>
            <a:endParaRPr lang="en-AU" sz="18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4</a:t>
            </a:fld>
            <a:endParaRPr lang="en-AU"/>
          </a:p>
        </p:txBody>
      </p:sp>
    </p:spTree>
    <p:extLst>
      <p:ext uri="{BB962C8B-B14F-4D97-AF65-F5344CB8AC3E}">
        <p14:creationId xmlns:p14="http://schemas.microsoft.com/office/powerpoint/2010/main" val="235664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p:sp>
        <p:nvSpPr>
          <p:cNvPr id="3" name="Content Placeholder 2"/>
          <p:cNvSpPr>
            <a:spLocks noGrp="1"/>
          </p:cNvSpPr>
          <p:nvPr>
            <p:ph idx="1"/>
          </p:nvPr>
        </p:nvSpPr>
        <p:spPr>
          <a:xfrm>
            <a:off x="913775" y="2367093"/>
            <a:ext cx="10364452" cy="3424107"/>
          </a:xfrm>
        </p:spPr>
        <p:txBody>
          <a:bodyPr>
            <a:normAutofit fontScale="70000" lnSpcReduction="20000"/>
          </a:bodyPr>
          <a:lstStyle/>
          <a:p>
            <a:pPr marL="0" indent="0">
              <a:buNone/>
            </a:pPr>
            <a:r>
              <a:rPr lang="en-AU" dirty="0"/>
              <a:t>Consideration 3: Specific Assets</a:t>
            </a:r>
          </a:p>
          <a:p>
            <a:pPr marL="0" indent="0">
              <a:buNone/>
            </a:pPr>
            <a:r>
              <a:rPr lang="en-AU" dirty="0"/>
              <a:t>Specific investments place the investor in a tenuous position.</a:t>
            </a:r>
          </a:p>
          <a:p>
            <a:pPr marL="0" indent="0">
              <a:buNone/>
            </a:pPr>
            <a:r>
              <a:rPr lang="en-AU" dirty="0"/>
              <a:t>Consider the problem faced by the potential supplier to </a:t>
            </a:r>
            <a:r>
              <a:rPr lang="en-AU" dirty="0" err="1"/>
              <a:t>AutoCorp</a:t>
            </a:r>
            <a:r>
              <a:rPr lang="en-AU" dirty="0"/>
              <a:t> (a producer of new autos), </a:t>
            </a:r>
            <a:r>
              <a:rPr lang="en-AU" dirty="0" err="1"/>
              <a:t>BodyWorks</a:t>
            </a:r>
            <a:r>
              <a:rPr lang="en-AU" dirty="0"/>
              <a:t> (which makes the chassis).</a:t>
            </a:r>
          </a:p>
          <a:p>
            <a:r>
              <a:rPr lang="en-AU" dirty="0" err="1"/>
              <a:t>BodyWork</a:t>
            </a:r>
            <a:r>
              <a:rPr lang="en-AU" dirty="0"/>
              <a:t> may have to construct a plant near </a:t>
            </a:r>
            <a:r>
              <a:rPr lang="en-AU" dirty="0" err="1"/>
              <a:t>AutoCorp’s</a:t>
            </a:r>
            <a:r>
              <a:rPr lang="en-AU" dirty="0"/>
              <a:t> factory.</a:t>
            </a:r>
          </a:p>
          <a:p>
            <a:r>
              <a:rPr lang="en-AU" dirty="0"/>
              <a:t>Once the plant is built, </a:t>
            </a:r>
            <a:r>
              <a:rPr lang="en-AU" dirty="0" err="1"/>
              <a:t>AutoCorp</a:t>
            </a:r>
            <a:r>
              <a:rPr lang="en-AU" dirty="0"/>
              <a:t> has an incentive to rewrite the contract </a:t>
            </a:r>
          </a:p>
          <a:p>
            <a:r>
              <a:rPr lang="en-AU" dirty="0"/>
              <a:t>This reduces the incentive for </a:t>
            </a:r>
            <a:r>
              <a:rPr lang="en-AU" dirty="0" err="1"/>
              <a:t>BodyWorks</a:t>
            </a:r>
            <a:r>
              <a:rPr lang="en-AU" dirty="0"/>
              <a:t> to make investments</a:t>
            </a:r>
          </a:p>
          <a:p>
            <a:pPr marL="0" indent="0">
              <a:buNone/>
            </a:pPr>
            <a:r>
              <a:rPr lang="en-AU" dirty="0"/>
              <a:t>It is also possible that the hold up problem goes the other way </a:t>
            </a:r>
          </a:p>
          <a:p>
            <a:r>
              <a:rPr lang="en-AU" dirty="0"/>
              <a:t>e.g. </a:t>
            </a:r>
            <a:r>
              <a:rPr lang="en-AU" dirty="0" err="1"/>
              <a:t>AutoCorp</a:t>
            </a:r>
            <a:r>
              <a:rPr lang="en-AU" dirty="0"/>
              <a:t> makes a specific investment to tailor production to the chassis made by </a:t>
            </a:r>
            <a:r>
              <a:rPr lang="en-AU" dirty="0" err="1"/>
              <a:t>BodyWorks</a:t>
            </a:r>
            <a:r>
              <a:rPr lang="en-AU" dirty="0"/>
              <a:t> </a:t>
            </a:r>
          </a:p>
          <a:p>
            <a:pPr marL="0" indent="0">
              <a:buNone/>
            </a:pPr>
            <a:r>
              <a:rPr lang="en-AU" dirty="0"/>
              <a:t>This example is related to the classic case of GM and Fisher Body</a:t>
            </a:r>
          </a:p>
          <a:p>
            <a:endParaRPr lang="en-AU" dirty="0"/>
          </a:p>
          <a:p>
            <a:endParaRPr lang="en-AU" dirty="0"/>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5</a:t>
            </a:fld>
            <a:endParaRPr lang="en-AU"/>
          </a:p>
        </p:txBody>
      </p:sp>
    </p:spTree>
    <p:extLst>
      <p:ext uri="{BB962C8B-B14F-4D97-AF65-F5344CB8AC3E}">
        <p14:creationId xmlns:p14="http://schemas.microsoft.com/office/powerpoint/2010/main" val="259041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p:sp>
        <p:nvSpPr>
          <p:cNvPr id="3" name="Content Placeholder 2"/>
          <p:cNvSpPr>
            <a:spLocks noGrp="1"/>
          </p:cNvSpPr>
          <p:nvPr>
            <p:ph idx="1"/>
          </p:nvPr>
        </p:nvSpPr>
        <p:spPr>
          <a:xfrm>
            <a:off x="913775" y="2367093"/>
            <a:ext cx="10364452" cy="3424107"/>
          </a:xfrm>
        </p:spPr>
        <p:txBody>
          <a:bodyPr>
            <a:normAutofit/>
          </a:bodyPr>
          <a:lstStyle/>
          <a:p>
            <a:pPr marL="0" indent="0">
              <a:buNone/>
            </a:pPr>
            <a:r>
              <a:rPr lang="en-AU" dirty="0"/>
              <a:t>When is it better to use long term contracts? </a:t>
            </a:r>
          </a:p>
          <a:p>
            <a:r>
              <a:rPr lang="en-AU" dirty="0"/>
              <a:t>When assets are less specific, markets are more likely to produce efficient outcomes </a:t>
            </a:r>
          </a:p>
          <a:p>
            <a:r>
              <a:rPr lang="en-AU" dirty="0"/>
              <a:t>When there is greater uncertainty, specific assets pose greater problems. Contingencies become more important, and these may be difficult to contract for. </a:t>
            </a:r>
          </a:p>
          <a:p>
            <a:pPr marL="0" indent="0">
              <a:buNone/>
            </a:pPr>
            <a:r>
              <a:rPr lang="en-AU" dirty="0"/>
              <a:t>To vertically integrate, </a:t>
            </a:r>
            <a:r>
              <a:rPr lang="en-AU" dirty="0" err="1"/>
              <a:t>AutoCorp</a:t>
            </a:r>
            <a:r>
              <a:rPr lang="en-AU" dirty="0"/>
              <a:t> could buy </a:t>
            </a:r>
            <a:r>
              <a:rPr lang="en-AU" dirty="0" err="1"/>
              <a:t>BodyWorks</a:t>
            </a:r>
            <a:r>
              <a:rPr lang="en-AU" dirty="0"/>
              <a:t>, or </a:t>
            </a:r>
            <a:r>
              <a:rPr lang="en-AU" dirty="0" err="1"/>
              <a:t>BodyWorks</a:t>
            </a:r>
            <a:r>
              <a:rPr lang="en-AU" dirty="0"/>
              <a:t> could buy </a:t>
            </a:r>
            <a:r>
              <a:rPr lang="en-AU" dirty="0" err="1"/>
              <a:t>AutoCorp</a:t>
            </a:r>
            <a:r>
              <a:rPr lang="en-AU" dirty="0"/>
              <a:t> </a:t>
            </a:r>
          </a:p>
          <a:p>
            <a:r>
              <a:rPr lang="en-AU" dirty="0"/>
              <a:t>the ownership structure matters! </a:t>
            </a:r>
          </a:p>
          <a:p>
            <a:endParaRPr lang="en-AU" dirty="0"/>
          </a:p>
          <a:p>
            <a:endParaRPr lang="en-AU" dirty="0"/>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6</a:t>
            </a:fld>
            <a:endParaRPr lang="en-AU"/>
          </a:p>
        </p:txBody>
      </p:sp>
    </p:spTree>
    <p:extLst>
      <p:ext uri="{BB962C8B-B14F-4D97-AF65-F5344CB8AC3E}">
        <p14:creationId xmlns:p14="http://schemas.microsoft.com/office/powerpoint/2010/main" val="142992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p:sp>
        <p:nvSpPr>
          <p:cNvPr id="3" name="Content Placeholder 2"/>
          <p:cNvSpPr>
            <a:spLocks noGrp="1"/>
          </p:cNvSpPr>
          <p:nvPr>
            <p:ph idx="1"/>
          </p:nvPr>
        </p:nvSpPr>
        <p:spPr>
          <a:xfrm>
            <a:off x="913775" y="2367093"/>
            <a:ext cx="10364452" cy="3424107"/>
          </a:xfrm>
        </p:spPr>
        <p:txBody>
          <a:bodyPr>
            <a:normAutofit fontScale="92500" lnSpcReduction="20000"/>
          </a:bodyPr>
          <a:lstStyle/>
          <a:p>
            <a:pPr marL="0" indent="0">
              <a:buNone/>
            </a:pPr>
            <a:r>
              <a:rPr lang="en-AU" dirty="0"/>
              <a:t>Consideration 4: Asset Ownership</a:t>
            </a:r>
          </a:p>
          <a:p>
            <a:pPr marL="0" indent="0">
              <a:buNone/>
            </a:pPr>
            <a:r>
              <a:rPr lang="en-AU" dirty="0"/>
              <a:t>AGT manufactures modems, and CCC makes circuit boards (an important input) </a:t>
            </a:r>
          </a:p>
          <a:p>
            <a:r>
              <a:rPr lang="en-AU" dirty="0"/>
              <a:t>AGT is CCC’s only customer</a:t>
            </a:r>
          </a:p>
          <a:p>
            <a:r>
              <a:rPr lang="en-AU" dirty="0"/>
              <a:t>CCC is the sole supplier of circuit boards for AGT</a:t>
            </a:r>
          </a:p>
          <a:p>
            <a:r>
              <a:rPr lang="en-AU" dirty="0"/>
              <a:t>assume circuit boards are firm specific </a:t>
            </a:r>
          </a:p>
          <a:p>
            <a:pPr marL="0" indent="0">
              <a:buNone/>
            </a:pPr>
            <a:r>
              <a:rPr lang="en-AU" dirty="0"/>
              <a:t>The value that each party gets from the transaction depends on their investment or effort </a:t>
            </a:r>
          </a:p>
          <a:p>
            <a:r>
              <a:rPr lang="en-AU" dirty="0"/>
              <a:t>investment by AGT could increase the value of the modem</a:t>
            </a:r>
          </a:p>
          <a:p>
            <a:r>
              <a:rPr lang="en-AU" dirty="0"/>
              <a:t>investment by CCC could reduce the cost of the circuit board </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7</a:t>
            </a:fld>
            <a:endParaRPr lang="en-AU"/>
          </a:p>
        </p:txBody>
      </p:sp>
    </p:spTree>
    <p:extLst>
      <p:ext uri="{BB962C8B-B14F-4D97-AF65-F5344CB8AC3E}">
        <p14:creationId xmlns:p14="http://schemas.microsoft.com/office/powerpoint/2010/main" val="283293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2367093"/>
                <a:ext cx="10364452" cy="3424107"/>
              </a:xfrm>
            </p:spPr>
            <p:txBody>
              <a:bodyPr>
                <a:normAutofit fontScale="62500" lnSpcReduction="20000"/>
              </a:bodyPr>
              <a:lstStyle/>
              <a:p>
                <a:pPr marL="0" indent="0">
                  <a:buNone/>
                </a:pPr>
                <a:r>
                  <a:rPr lang="en-AU" dirty="0"/>
                  <a:t>The realised surplus from the transaction is:</a:t>
                </a:r>
              </a:p>
              <a:p>
                <a:pPr marL="0" indent="0">
                  <a:buNone/>
                </a:pPr>
                <a14:m>
                  <m:oMathPara xmlns:m="http://schemas.openxmlformats.org/officeDocument/2006/math">
                    <m:oMathParaPr>
                      <m:jc m:val="centerGroup"/>
                    </m:oMathParaPr>
                    <m:oMath xmlns:m="http://schemas.openxmlformats.org/officeDocument/2006/math">
                      <m:r>
                        <a:rPr lang="en-AU" i="1" dirty="0" smtClean="0">
                          <a:latin typeface="Cambria Math" panose="02040503050406030204" pitchFamily="18" charset="0"/>
                        </a:rPr>
                        <m:t>𝑆</m:t>
                      </m:r>
                      <m:r>
                        <a:rPr lang="en-AU" i="1" dirty="0">
                          <a:latin typeface="Cambria Math" panose="02040503050406030204" pitchFamily="18" charset="0"/>
                        </a:rPr>
                        <m:t>=</m:t>
                      </m:r>
                      <m:r>
                        <a:rPr lang="en-AU" i="1" dirty="0">
                          <a:latin typeface="Cambria Math" panose="02040503050406030204" pitchFamily="18" charset="0"/>
                        </a:rPr>
                        <m:t>𝑉</m:t>
                      </m:r>
                      <m:r>
                        <a:rPr lang="en-AU" i="1" dirty="0">
                          <a:latin typeface="Cambria Math" panose="02040503050406030204" pitchFamily="18" charset="0"/>
                        </a:rPr>
                        <m:t>−</m:t>
                      </m:r>
                      <m:r>
                        <a:rPr lang="en-AU" i="1" dirty="0">
                          <a:latin typeface="Cambria Math" panose="02040503050406030204" pitchFamily="18" charset="0"/>
                        </a:rPr>
                        <m:t>𝐶</m:t>
                      </m:r>
                      <m:r>
                        <a:rPr lang="en-AU" i="1" dirty="0">
                          <a:latin typeface="Cambria Math" panose="02040503050406030204" pitchFamily="18" charset="0"/>
                        </a:rPr>
                        <m:t>−10</m:t>
                      </m:r>
                      <m:sSup>
                        <m:sSupPr>
                          <m:ctrlPr>
                            <a:rPr lang="en-AU" i="1" dirty="0" smtClean="0">
                              <a:latin typeface="Cambria Math" panose="02040503050406030204" pitchFamily="18" charset="0"/>
                            </a:rPr>
                          </m:ctrlPr>
                        </m:sSupPr>
                        <m:e>
                          <m:r>
                            <a:rPr lang="en-AU" b="0" i="1" dirty="0" smtClean="0">
                              <a:latin typeface="Cambria Math" panose="02040503050406030204" pitchFamily="18" charset="0"/>
                            </a:rPr>
                            <m:t>𝑥</m:t>
                          </m:r>
                        </m:e>
                        <m:sup>
                          <m:r>
                            <a:rPr lang="en-AU" b="0" i="1" dirty="0" smtClean="0">
                              <a:latin typeface="Cambria Math" panose="02040503050406030204" pitchFamily="18" charset="0"/>
                            </a:rPr>
                            <m:t>2</m:t>
                          </m:r>
                        </m:sup>
                      </m:sSup>
                      <m:r>
                        <a:rPr lang="en-AU" i="1" dirty="0">
                          <a:latin typeface="Cambria Math" panose="02040503050406030204" pitchFamily="18" charset="0"/>
                        </a:rPr>
                        <m:t>−</m:t>
                      </m:r>
                      <m:r>
                        <a:rPr lang="en-AU" i="1" dirty="0" smtClean="0">
                          <a:latin typeface="Cambria Math" panose="02040503050406030204" pitchFamily="18" charset="0"/>
                        </a:rPr>
                        <m:t>10</m:t>
                      </m:r>
                      <m:sSup>
                        <m:sSupPr>
                          <m:ctrlPr>
                            <a:rPr lang="en-AU" i="1" dirty="0" smtClean="0">
                              <a:latin typeface="Cambria Math" panose="02040503050406030204" pitchFamily="18" charset="0"/>
                            </a:rPr>
                          </m:ctrlPr>
                        </m:sSupPr>
                        <m:e>
                          <m:r>
                            <a:rPr lang="en-AU" b="0" i="1" dirty="0" smtClean="0">
                              <a:latin typeface="Cambria Math" panose="02040503050406030204" pitchFamily="18" charset="0"/>
                            </a:rPr>
                            <m:t>𝑦</m:t>
                          </m:r>
                        </m:e>
                        <m:sup>
                          <m:r>
                            <a:rPr lang="en-AU" b="0" i="1" dirty="0" smtClean="0">
                              <a:latin typeface="Cambria Math" panose="02040503050406030204" pitchFamily="18" charset="0"/>
                            </a:rPr>
                            <m:t>2</m:t>
                          </m:r>
                        </m:sup>
                      </m:sSup>
                    </m:oMath>
                  </m:oMathPara>
                </a14:m>
                <a:endParaRPr lang="en-AU" dirty="0"/>
              </a:p>
              <a:p>
                <a:pPr marL="0" indent="0">
                  <a:buNone/>
                </a:pPr>
                <a:r>
                  <a:rPr lang="en-AU" dirty="0"/>
                  <a:t>where </a:t>
                </a:r>
                <a:r>
                  <a:rPr lang="en-AU" i="1" dirty="0"/>
                  <a:t>V</a:t>
                </a:r>
                <a:r>
                  <a:rPr lang="en-AU" dirty="0"/>
                  <a:t> is the value to AGT, </a:t>
                </a:r>
                <a:r>
                  <a:rPr lang="en-AU" i="1" dirty="0"/>
                  <a:t>C</a:t>
                </a:r>
                <a:r>
                  <a:rPr lang="en-AU" dirty="0"/>
                  <a:t> is the cost of CCC, </a:t>
                </a:r>
                <a:r>
                  <a:rPr lang="en-AU" i="1" dirty="0"/>
                  <a:t>x</a:t>
                </a:r>
                <a:r>
                  <a:rPr lang="en-AU" dirty="0"/>
                  <a:t> is the investment of AGT, and </a:t>
                </a:r>
                <a:r>
                  <a:rPr lang="en-AU" i="1" dirty="0"/>
                  <a:t>y</a:t>
                </a:r>
                <a:r>
                  <a:rPr lang="en-AU" dirty="0"/>
                  <a:t> is the investment of CCC. </a:t>
                </a:r>
              </a:p>
              <a:p>
                <a:pPr marL="0" indent="0">
                  <a:buNone/>
                </a:pPr>
                <a:r>
                  <a:rPr lang="en-AU" dirty="0"/>
                  <a:t>Investment by AGT determines </a:t>
                </a:r>
                <a:r>
                  <a:rPr lang="en-AU" i="1" dirty="0"/>
                  <a:t>V</a:t>
                </a:r>
                <a:r>
                  <a:rPr lang="en-AU" dirty="0"/>
                  <a:t>: </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eqArr>
                            <m:eqArrPr>
                              <m:ctrlPr>
                                <a:rPr lang="en-AU" b="0" i="1" smtClean="0">
                                  <a:latin typeface="Cambria Math" panose="02040503050406030204" pitchFamily="18" charset="0"/>
                                </a:rPr>
                              </m:ctrlPr>
                            </m:eqArrPr>
                            <m:e>
                              <m:r>
                                <a:rPr lang="en-AU" b="0" i="1" smtClean="0">
                                  <a:latin typeface="Cambria Math" panose="02040503050406030204" pitchFamily="18" charset="0"/>
                                </a:rPr>
                                <m:t>40 </m:t>
                              </m:r>
                              <m:r>
                                <m:rPr>
                                  <m:nor/>
                                </m:rPr>
                                <a:rPr lang="en-AU" b="0" i="0" smtClean="0">
                                  <a:latin typeface="Cambria Math" panose="02040503050406030204" pitchFamily="18" charset="0"/>
                                </a:rPr>
                                <m:t>             </m:t>
                              </m:r>
                              <m:r>
                                <m:rPr>
                                  <m:nor/>
                                </m:rPr>
                                <a:rPr lang="en-AU" i="0">
                                  <a:latin typeface="Cambria Math" panose="02040503050406030204" pitchFamily="18" charset="0"/>
                                </a:rPr>
                                <m:t>with</m:t>
                              </m:r>
                              <m:r>
                                <m:rPr>
                                  <m:nor/>
                                </m:rPr>
                                <a:rPr lang="en-AU" i="0">
                                  <a:latin typeface="Cambria Math" panose="02040503050406030204" pitchFamily="18" charset="0"/>
                                </a:rPr>
                                <m:t> </m:t>
                              </m:r>
                              <m:r>
                                <m:rPr>
                                  <m:nor/>
                                </m:rPr>
                                <a:rPr lang="en-AU" i="0">
                                  <a:latin typeface="Cambria Math" panose="02040503050406030204" pitchFamily="18" charset="0"/>
                                </a:rPr>
                                <m:t>probability</m:t>
                              </m:r>
                              <m:r>
                                <m:rPr>
                                  <m:nor/>
                                </m:rPr>
                                <a:rPr lang="en-AU" i="0">
                                  <a:latin typeface="Cambria Math" panose="02040503050406030204" pitchFamily="18" charset="0"/>
                                </a:rPr>
                                <m:t> </m:t>
                              </m:r>
                              <m:r>
                                <a:rPr lang="en-AU" i="1">
                                  <a:latin typeface="Cambria Math" panose="02040503050406030204" pitchFamily="18" charset="0"/>
                                </a:rPr>
                                <m:t>𝑥</m:t>
                              </m:r>
                            </m:e>
                            <m:e>
                              <m:r>
                                <a:rPr lang="en-AU" b="0" i="1" smtClean="0">
                                  <a:latin typeface="Cambria Math" panose="02040503050406030204" pitchFamily="18" charset="0"/>
                                </a:rPr>
                                <m:t>20 </m:t>
                              </m:r>
                              <m:r>
                                <m:rPr>
                                  <m:nor/>
                                </m:rPr>
                                <a:rPr lang="en-AU" b="0" i="0" smtClean="0">
                                  <a:latin typeface="Cambria Math" panose="02040503050406030204" pitchFamily="18" charset="0"/>
                                </a:rPr>
                                <m:t>     </m:t>
                              </m:r>
                              <m:r>
                                <m:rPr>
                                  <m:nor/>
                                </m:rPr>
                                <a:rPr lang="en-AU">
                                  <a:latin typeface="Cambria Math" panose="02040503050406030204" pitchFamily="18" charset="0"/>
                                </a:rPr>
                                <m:t>with</m:t>
                              </m:r>
                              <m:r>
                                <m:rPr>
                                  <m:nor/>
                                </m:rPr>
                                <a:rPr lang="en-AU">
                                  <a:latin typeface="Cambria Math" panose="02040503050406030204" pitchFamily="18" charset="0"/>
                                </a:rPr>
                                <m:t> </m:t>
                              </m:r>
                              <m:r>
                                <m:rPr>
                                  <m:nor/>
                                </m:rPr>
                                <a:rPr lang="en-AU">
                                  <a:latin typeface="Cambria Math" panose="02040503050406030204" pitchFamily="18" charset="0"/>
                                </a:rPr>
                                <m:t>probability</m:t>
                              </m:r>
                              <m:r>
                                <m:rPr>
                                  <m:nor/>
                                </m:rPr>
                                <a:rPr lang="en-AU">
                                  <a:latin typeface="Cambria Math" panose="02040503050406030204" pitchFamily="18" charset="0"/>
                                </a:rPr>
                                <m:t> </m:t>
                              </m:r>
                              <m:r>
                                <a:rPr lang="en-AU" b="0" i="1" smtClean="0">
                                  <a:latin typeface="Cambria Math" panose="02040503050406030204" pitchFamily="18" charset="0"/>
                                </a:rPr>
                                <m:t>1−</m:t>
                              </m:r>
                              <m:r>
                                <a:rPr lang="en-AU" i="1">
                                  <a:latin typeface="Cambria Math" panose="02040503050406030204" pitchFamily="18" charset="0"/>
                                </a:rPr>
                                <m:t>𝑥</m:t>
                              </m:r>
                            </m:e>
                          </m:eqArr>
                        </m:e>
                      </m:d>
                    </m:oMath>
                  </m:oMathPara>
                </a14:m>
                <a:endParaRPr lang="en-AU" dirty="0"/>
              </a:p>
              <a:p>
                <a:pPr marL="0" indent="0">
                  <a:buNone/>
                </a:pPr>
                <a:r>
                  <a:rPr lang="en-AU" dirty="0"/>
                  <a:t>Investment by CCC determines C:</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𝐶</m:t>
                      </m:r>
                      <m:r>
                        <a:rPr lang="en-AU" i="1">
                          <a:latin typeface="Cambria Math" panose="02040503050406030204" pitchFamily="18" charset="0"/>
                        </a:rPr>
                        <m:t>=</m:t>
                      </m:r>
                      <m:d>
                        <m:dPr>
                          <m:begChr m:val="{"/>
                          <m:endChr m:val=""/>
                          <m:ctrlPr>
                            <a:rPr lang="en-AU" i="1">
                              <a:latin typeface="Cambria Math" panose="02040503050406030204" pitchFamily="18" charset="0"/>
                            </a:rPr>
                          </m:ctrlPr>
                        </m:dPr>
                        <m:e>
                          <m:eqArr>
                            <m:eqArrPr>
                              <m:ctrlPr>
                                <a:rPr lang="en-AU" i="1">
                                  <a:latin typeface="Cambria Math" panose="02040503050406030204" pitchFamily="18" charset="0"/>
                                </a:rPr>
                              </m:ctrlPr>
                            </m:eqArrPr>
                            <m:e>
                              <m:r>
                                <a:rPr lang="en-AU" b="0" i="1" smtClean="0">
                                  <a:latin typeface="Cambria Math" panose="02040503050406030204" pitchFamily="18" charset="0"/>
                                </a:rPr>
                                <m:t>1</m:t>
                              </m:r>
                              <m:r>
                                <a:rPr lang="en-AU" i="1">
                                  <a:latin typeface="Cambria Math" panose="02040503050406030204" pitchFamily="18" charset="0"/>
                                </a:rPr>
                                <m:t>0 </m:t>
                              </m:r>
                              <m:r>
                                <m:rPr>
                                  <m:nor/>
                                </m:rPr>
                                <a:rPr lang="en-AU">
                                  <a:latin typeface="Cambria Math" panose="02040503050406030204" pitchFamily="18" charset="0"/>
                                </a:rPr>
                                <m:t>   </m:t>
                              </m:r>
                              <m:r>
                                <m:rPr>
                                  <m:nor/>
                                </m:rPr>
                                <a:rPr lang="en-AU" b="0" i="0" smtClean="0">
                                  <a:latin typeface="Cambria Math" panose="02040503050406030204" pitchFamily="18" charset="0"/>
                                </a:rPr>
                                <m:t>    </m:t>
                              </m:r>
                              <m:r>
                                <m:rPr>
                                  <m:nor/>
                                </m:rPr>
                                <a:rPr lang="en-AU">
                                  <a:latin typeface="Cambria Math" panose="02040503050406030204" pitchFamily="18" charset="0"/>
                                </a:rPr>
                                <m:t>     </m:t>
                              </m:r>
                              <m:r>
                                <m:rPr>
                                  <m:nor/>
                                </m:rPr>
                                <a:rPr lang="en-AU">
                                  <a:latin typeface="Cambria Math" panose="02040503050406030204" pitchFamily="18" charset="0"/>
                                </a:rPr>
                                <m:t>with</m:t>
                              </m:r>
                              <m:r>
                                <m:rPr>
                                  <m:nor/>
                                </m:rPr>
                                <a:rPr lang="en-AU">
                                  <a:latin typeface="Cambria Math" panose="02040503050406030204" pitchFamily="18" charset="0"/>
                                </a:rPr>
                                <m:t> </m:t>
                              </m:r>
                              <m:r>
                                <m:rPr>
                                  <m:nor/>
                                </m:rPr>
                                <a:rPr lang="en-AU">
                                  <a:latin typeface="Cambria Math" panose="02040503050406030204" pitchFamily="18" charset="0"/>
                                </a:rPr>
                                <m:t>probability</m:t>
                              </m:r>
                              <m:r>
                                <m:rPr>
                                  <m:nor/>
                                </m:rPr>
                                <a:rPr lang="en-AU">
                                  <a:latin typeface="Cambria Math" panose="02040503050406030204" pitchFamily="18" charset="0"/>
                                </a:rPr>
                                <m:t> </m:t>
                              </m:r>
                              <m:r>
                                <a:rPr lang="en-AU" b="0" i="1" smtClean="0">
                                  <a:latin typeface="Cambria Math" panose="02040503050406030204" pitchFamily="18" charset="0"/>
                                </a:rPr>
                                <m:t>𝑦</m:t>
                              </m:r>
                            </m:e>
                            <m:e>
                              <m:r>
                                <a:rPr lang="en-AU" b="0" i="1" smtClean="0">
                                  <a:latin typeface="Cambria Math" panose="02040503050406030204" pitchFamily="18" charset="0"/>
                                </a:rPr>
                                <m:t>3</m:t>
                              </m:r>
                              <m:r>
                                <a:rPr lang="en-AU" i="1">
                                  <a:latin typeface="Cambria Math" panose="02040503050406030204" pitchFamily="18" charset="0"/>
                                </a:rPr>
                                <m:t>0 </m:t>
                              </m:r>
                              <m:r>
                                <m:rPr>
                                  <m:nor/>
                                </m:rPr>
                                <a:rPr lang="en-AU">
                                  <a:latin typeface="Cambria Math" panose="02040503050406030204" pitchFamily="18" charset="0"/>
                                </a:rPr>
                                <m:t>     </m:t>
                              </m:r>
                              <m:r>
                                <m:rPr>
                                  <m:nor/>
                                </m:rPr>
                                <a:rPr lang="en-AU">
                                  <a:latin typeface="Cambria Math" panose="02040503050406030204" pitchFamily="18" charset="0"/>
                                </a:rPr>
                                <m:t>with</m:t>
                              </m:r>
                              <m:r>
                                <m:rPr>
                                  <m:nor/>
                                </m:rPr>
                                <a:rPr lang="en-AU">
                                  <a:latin typeface="Cambria Math" panose="02040503050406030204" pitchFamily="18" charset="0"/>
                                </a:rPr>
                                <m:t> </m:t>
                              </m:r>
                              <m:r>
                                <m:rPr>
                                  <m:nor/>
                                </m:rPr>
                                <a:rPr lang="en-AU">
                                  <a:latin typeface="Cambria Math" panose="02040503050406030204" pitchFamily="18" charset="0"/>
                                </a:rPr>
                                <m:t>probability</m:t>
                              </m:r>
                              <m:r>
                                <m:rPr>
                                  <m:nor/>
                                </m:rPr>
                                <a:rPr lang="en-AU">
                                  <a:latin typeface="Cambria Math" panose="02040503050406030204" pitchFamily="18" charset="0"/>
                                </a:rPr>
                                <m:t> </m:t>
                              </m:r>
                              <m:r>
                                <a:rPr lang="en-AU" i="1">
                                  <a:latin typeface="Cambria Math" panose="02040503050406030204" pitchFamily="18" charset="0"/>
                                </a:rPr>
                                <m:t>1−</m:t>
                              </m:r>
                              <m:r>
                                <a:rPr lang="en-AU" b="0" i="1" smtClean="0">
                                  <a:latin typeface="Cambria Math" panose="02040503050406030204" pitchFamily="18" charset="0"/>
                                </a:rPr>
                                <m:t>𝑦</m:t>
                              </m:r>
                            </m:e>
                          </m:eqArr>
                        </m:e>
                      </m:d>
                    </m:oMath>
                  </m:oMathPara>
                </a14:m>
                <a:endParaRPr lang="en-AU" dirty="0"/>
              </a:p>
              <a:p>
                <a:pPr marL="0" indent="0">
                  <a:buNone/>
                </a:pPr>
                <a:r>
                  <a:rPr lang="en-AU" dirty="0"/>
                  <a:t>The outcome depends on the effort of the two firms. If CCC puts in lots of effort, the cost is likely to be lower. If AGT puts in lots of effort in the redesign of the circuit, the benefits from the improved circuit is likely to be higher.</a:t>
                </a:r>
              </a:p>
              <a:p>
                <a:pPr marL="0" indent="0">
                  <a:buNone/>
                </a:pPr>
                <a:r>
                  <a:rPr lang="en-AU" dirty="0"/>
                  <a:t>Note that we have assumed that both firms (or their owners) experience a cost of effort equal to </a:t>
                </a:r>
                <a14:m>
                  <m:oMath xmlns:m="http://schemas.openxmlformats.org/officeDocument/2006/math">
                    <m:r>
                      <a:rPr lang="en-AU">
                        <a:latin typeface="Cambria Math" panose="02040503050406030204" pitchFamily="18" charset="0"/>
                      </a:rPr>
                      <m:t>10</m:t>
                    </m:r>
                    <m:sSup>
                      <m:sSupPr>
                        <m:ctrlPr>
                          <a:rPr lang="en-AU" i="1">
                            <a:latin typeface="Cambria Math" panose="02040503050406030204" pitchFamily="18" charset="0"/>
                          </a:rPr>
                        </m:ctrlPr>
                      </m:sSupPr>
                      <m:e>
                        <m:r>
                          <a:rPr lang="en-AU">
                            <a:latin typeface="Cambria Math" panose="02040503050406030204" pitchFamily="18" charset="0"/>
                          </a:rPr>
                          <m:t>𝑥</m:t>
                        </m:r>
                      </m:e>
                      <m:sup>
                        <m:r>
                          <a:rPr lang="en-AU">
                            <a:latin typeface="Cambria Math" panose="02040503050406030204" pitchFamily="18" charset="0"/>
                          </a:rPr>
                          <m:t>2</m:t>
                        </m:r>
                      </m:sup>
                    </m:sSup>
                  </m:oMath>
                </a14:m>
                <a:r>
                  <a:rPr lang="en-AU" dirty="0"/>
                  <a:t> or </a:t>
                </a:r>
                <a14:m>
                  <m:oMath xmlns:m="http://schemas.openxmlformats.org/officeDocument/2006/math">
                    <m:r>
                      <a:rPr lang="en-AU">
                        <a:latin typeface="Cambria Math" panose="02040503050406030204" pitchFamily="18" charset="0"/>
                      </a:rPr>
                      <m:t>10</m:t>
                    </m:r>
                    <m:sSup>
                      <m:sSupPr>
                        <m:ctrlPr>
                          <a:rPr lang="en-AU" i="1">
                            <a:latin typeface="Cambria Math" panose="02040503050406030204" pitchFamily="18" charset="0"/>
                          </a:rPr>
                        </m:ctrlPr>
                      </m:sSupPr>
                      <m:e>
                        <m:r>
                          <a:rPr lang="en-AU">
                            <a:latin typeface="Cambria Math" panose="02040503050406030204" pitchFamily="18" charset="0"/>
                          </a:rPr>
                          <m:t>𝑦</m:t>
                        </m:r>
                      </m:e>
                      <m:sup>
                        <m:r>
                          <a:rPr lang="en-AU">
                            <a:latin typeface="Cambria Math" panose="02040503050406030204" pitchFamily="18" charset="0"/>
                          </a:rPr>
                          <m:t>2</m:t>
                        </m:r>
                      </m:sup>
                    </m:sSup>
                  </m:oMath>
                </a14:m>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122" t="-369" b="-16605"/>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8</a:t>
            </a:fld>
            <a:endParaRPr lang="en-AU"/>
          </a:p>
        </p:txBody>
      </p:sp>
    </p:spTree>
    <p:extLst>
      <p:ext uri="{BB962C8B-B14F-4D97-AF65-F5344CB8AC3E}">
        <p14:creationId xmlns:p14="http://schemas.microsoft.com/office/powerpoint/2010/main" val="298248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Vertical Integration vs. Long Term Contracts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2367093"/>
                <a:ext cx="10364452" cy="3424107"/>
              </a:xfrm>
            </p:spPr>
            <p:txBody>
              <a:bodyPr>
                <a:normAutofit fontScale="62500" lnSpcReduction="20000"/>
              </a:bodyPr>
              <a:lstStyle/>
              <a:p>
                <a:pPr marL="0" indent="0">
                  <a:buNone/>
                </a:pPr>
                <a:r>
                  <a:rPr lang="en-AU" dirty="0"/>
                  <a:t>First, consider socially optimal investment. Expected joint surplus is:</a:t>
                </a:r>
                <a:br>
                  <a:rPr lang="en-AU" dirty="0"/>
                </a:br>
                <a:endParaRPr lang="en-AU" dirty="0"/>
              </a:p>
              <a:p>
                <a:pPr marL="0" indent="0">
                  <a:buNone/>
                </a:pPr>
                <a14:m>
                  <m:oMathPara xmlns:m="http://schemas.openxmlformats.org/officeDocument/2006/math">
                    <m:oMathParaPr>
                      <m:jc m:val="centerGroup"/>
                    </m:oMathParaPr>
                    <m:oMath xmlns:m="http://schemas.openxmlformats.org/officeDocument/2006/math">
                      <m:sSub>
                        <m:sSubPr>
                          <m:ctrlPr>
                            <a:rPr lang="en-AU" i="1" dirty="0" smtClean="0">
                              <a:latin typeface="Cambria Math" panose="02040503050406030204" pitchFamily="18" charset="0"/>
                            </a:rPr>
                          </m:ctrlPr>
                        </m:sSubPr>
                        <m:e>
                          <m:r>
                            <a:rPr lang="en-AU" b="0" i="1" dirty="0" smtClean="0">
                              <a:latin typeface="Cambria Math" panose="02040503050406030204" pitchFamily="18" charset="0"/>
                            </a:rPr>
                            <m:t>𝑆</m:t>
                          </m:r>
                        </m:e>
                        <m:sub>
                          <m:r>
                            <a:rPr lang="en-AU" b="0" i="1" dirty="0" smtClean="0">
                              <a:latin typeface="Cambria Math" panose="02040503050406030204" pitchFamily="18" charset="0"/>
                            </a:rPr>
                            <m:t>𝐽</m:t>
                          </m:r>
                        </m:sub>
                      </m:sSub>
                      <m:r>
                        <a:rPr lang="en-AU" i="1" dirty="0">
                          <a:latin typeface="Cambria Math" panose="02040503050406030204" pitchFamily="18" charset="0"/>
                        </a:rPr>
                        <m:t>=(40−10)</m:t>
                      </m:r>
                      <m:r>
                        <a:rPr lang="en-AU" i="1" dirty="0" smtClean="0">
                          <a:latin typeface="Cambria Math" panose="02040503050406030204" pitchFamily="18" charset="0"/>
                        </a:rPr>
                        <m:t>𝑥</m:t>
                      </m:r>
                      <m:r>
                        <a:rPr lang="en-AU" i="1" dirty="0" err="1">
                          <a:latin typeface="Cambria Math" panose="02040503050406030204" pitchFamily="18" charset="0"/>
                        </a:rPr>
                        <m:t>𝑦</m:t>
                      </m:r>
                      <m:r>
                        <a:rPr lang="en-AU" i="1" dirty="0">
                          <a:latin typeface="Cambria Math" panose="02040503050406030204" pitchFamily="18" charset="0"/>
                        </a:rPr>
                        <m:t>+(40−30)</m:t>
                      </m:r>
                      <m:r>
                        <a:rPr lang="en-AU" i="1" dirty="0">
                          <a:latin typeface="Cambria Math" panose="02040503050406030204" pitchFamily="18" charset="0"/>
                        </a:rPr>
                        <m:t>𝑥</m:t>
                      </m:r>
                      <m:r>
                        <a:rPr lang="en-AU" i="1" dirty="0">
                          <a:latin typeface="Cambria Math" panose="02040503050406030204" pitchFamily="18" charset="0"/>
                        </a:rPr>
                        <m:t>(1−</m:t>
                      </m:r>
                      <m:r>
                        <a:rPr lang="en-AU" i="1" dirty="0">
                          <a:latin typeface="Cambria Math" panose="02040503050406030204" pitchFamily="18" charset="0"/>
                        </a:rPr>
                        <m:t>𝑦</m:t>
                      </m:r>
                      <m:r>
                        <a:rPr lang="en-AU" i="1" dirty="0">
                          <a:latin typeface="Cambria Math" panose="02040503050406030204" pitchFamily="18" charset="0"/>
                        </a:rPr>
                        <m:t>)+(20−10)(1−</m:t>
                      </m:r>
                      <m:r>
                        <a:rPr lang="en-AU" i="1" dirty="0">
                          <a:latin typeface="Cambria Math" panose="02040503050406030204" pitchFamily="18" charset="0"/>
                        </a:rPr>
                        <m:t>𝑥</m:t>
                      </m:r>
                      <m:r>
                        <a:rPr lang="en-AU" i="1" dirty="0">
                          <a:latin typeface="Cambria Math" panose="02040503050406030204" pitchFamily="18" charset="0"/>
                        </a:rPr>
                        <m:t>)</m:t>
                      </m:r>
                      <m:r>
                        <a:rPr lang="en-AU" i="1" dirty="0">
                          <a:latin typeface="Cambria Math" panose="02040503050406030204" pitchFamily="18" charset="0"/>
                        </a:rPr>
                        <m:t>𝑦</m:t>
                      </m:r>
                      <m:r>
                        <a:rPr lang="en-AU" i="1" dirty="0">
                          <a:latin typeface="Cambria Math" panose="02040503050406030204" pitchFamily="18" charset="0"/>
                        </a:rPr>
                        <m:t>−10</m:t>
                      </m:r>
                      <m:sSup>
                        <m:sSupPr>
                          <m:ctrlPr>
                            <a:rPr lang="en-AU" i="1" dirty="0" smtClean="0">
                              <a:latin typeface="Cambria Math" panose="02040503050406030204" pitchFamily="18" charset="0"/>
                            </a:rPr>
                          </m:ctrlPr>
                        </m:sSupPr>
                        <m:e>
                          <m:r>
                            <a:rPr lang="en-AU" b="0" i="1" dirty="0" smtClean="0">
                              <a:latin typeface="Cambria Math" panose="02040503050406030204" pitchFamily="18" charset="0"/>
                            </a:rPr>
                            <m:t>𝑥</m:t>
                          </m:r>
                        </m:e>
                        <m:sup>
                          <m:r>
                            <a:rPr lang="en-AU" b="0" i="1" dirty="0" smtClean="0">
                              <a:latin typeface="Cambria Math" panose="02040503050406030204" pitchFamily="18" charset="0"/>
                            </a:rPr>
                            <m:t>2</m:t>
                          </m:r>
                        </m:sup>
                      </m:sSup>
                      <m:r>
                        <a:rPr lang="en-AU" i="1" dirty="0">
                          <a:latin typeface="Cambria Math" panose="02040503050406030204" pitchFamily="18" charset="0"/>
                        </a:rPr>
                        <m:t>−10</m:t>
                      </m:r>
                      <m:sSup>
                        <m:sSupPr>
                          <m:ctrlPr>
                            <a:rPr lang="en-AU" i="1" dirty="0" smtClean="0">
                              <a:latin typeface="Cambria Math" panose="02040503050406030204" pitchFamily="18" charset="0"/>
                            </a:rPr>
                          </m:ctrlPr>
                        </m:sSupPr>
                        <m:e>
                          <m:r>
                            <a:rPr lang="en-AU" b="0" i="1" dirty="0" smtClean="0">
                              <a:latin typeface="Cambria Math" panose="02040503050406030204" pitchFamily="18" charset="0"/>
                            </a:rPr>
                            <m:t>𝑦</m:t>
                          </m:r>
                        </m:e>
                        <m:sup>
                          <m:r>
                            <a:rPr lang="en-AU" b="0" i="1" dirty="0" smtClean="0">
                              <a:latin typeface="Cambria Math" panose="02040503050406030204" pitchFamily="18" charset="0"/>
                            </a:rPr>
                            <m:t>2</m:t>
                          </m:r>
                        </m:sup>
                      </m:sSup>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AU" i="1" dirty="0" smtClean="0">
                          <a:latin typeface="Cambria Math" panose="02040503050406030204" pitchFamily="18" charset="0"/>
                        </a:rPr>
                        <m:t>=30</m:t>
                      </m:r>
                      <m:r>
                        <a:rPr lang="en-AU" i="1" dirty="0" smtClean="0">
                          <a:latin typeface="Cambria Math" panose="02040503050406030204" pitchFamily="18" charset="0"/>
                        </a:rPr>
                        <m:t>𝑥𝑦</m:t>
                      </m:r>
                      <m:r>
                        <a:rPr lang="en-AU" i="1" dirty="0" smtClean="0">
                          <a:latin typeface="Cambria Math" panose="02040503050406030204" pitchFamily="18" charset="0"/>
                        </a:rPr>
                        <m:t>+10</m:t>
                      </m:r>
                      <m:r>
                        <a:rPr lang="en-AU" i="1" dirty="0" smtClean="0">
                          <a:latin typeface="Cambria Math" panose="02040503050406030204" pitchFamily="18" charset="0"/>
                        </a:rPr>
                        <m:t>𝑥</m:t>
                      </m:r>
                      <m:r>
                        <a:rPr lang="en-AU" i="1" dirty="0" smtClean="0">
                          <a:latin typeface="Cambria Math" panose="02040503050406030204" pitchFamily="18" charset="0"/>
                        </a:rPr>
                        <m:t>(1−</m:t>
                      </m:r>
                      <m:r>
                        <a:rPr lang="en-AU" i="1" dirty="0" smtClean="0">
                          <a:latin typeface="Cambria Math" panose="02040503050406030204" pitchFamily="18" charset="0"/>
                        </a:rPr>
                        <m:t>𝑦</m:t>
                      </m:r>
                      <m:r>
                        <a:rPr lang="en-AU" i="1" dirty="0" smtClean="0">
                          <a:latin typeface="Cambria Math" panose="02040503050406030204" pitchFamily="18" charset="0"/>
                        </a:rPr>
                        <m:t>)+10(1−</m:t>
                      </m:r>
                      <m:r>
                        <a:rPr lang="en-AU" i="1" dirty="0" smtClean="0">
                          <a:latin typeface="Cambria Math" panose="02040503050406030204" pitchFamily="18" charset="0"/>
                        </a:rPr>
                        <m:t>𝑥</m:t>
                      </m:r>
                      <m:r>
                        <a:rPr lang="en-AU" i="1" dirty="0" smtClean="0">
                          <a:latin typeface="Cambria Math" panose="02040503050406030204" pitchFamily="18" charset="0"/>
                        </a:rPr>
                        <m:t>)</m:t>
                      </m:r>
                      <m:r>
                        <a:rPr lang="en-AU" i="1" dirty="0" smtClean="0">
                          <a:latin typeface="Cambria Math" panose="02040503050406030204" pitchFamily="18" charset="0"/>
                        </a:rPr>
                        <m:t>𝑦</m:t>
                      </m:r>
                      <m:r>
                        <a:rPr lang="en-AU" i="1" dirty="0" smtClean="0">
                          <a:latin typeface="Cambria Math" panose="02040503050406030204" pitchFamily="18" charset="0"/>
                        </a:rPr>
                        <m:t>−10</m:t>
                      </m:r>
                      <m:sSup>
                        <m:sSupPr>
                          <m:ctrlPr>
                            <a:rPr lang="en-AU" i="1" dirty="0">
                              <a:latin typeface="Cambria Math" panose="02040503050406030204" pitchFamily="18" charset="0"/>
                            </a:rPr>
                          </m:ctrlPr>
                        </m:sSupPr>
                        <m:e>
                          <m:r>
                            <a:rPr lang="en-AU" i="1" dirty="0">
                              <a:latin typeface="Cambria Math" panose="02040503050406030204" pitchFamily="18" charset="0"/>
                            </a:rPr>
                            <m:t>𝑥</m:t>
                          </m:r>
                        </m:e>
                        <m:sup>
                          <m:r>
                            <a:rPr lang="en-AU" i="1" dirty="0">
                              <a:latin typeface="Cambria Math" panose="02040503050406030204" pitchFamily="18" charset="0"/>
                            </a:rPr>
                            <m:t>2</m:t>
                          </m:r>
                        </m:sup>
                      </m:sSup>
                      <m:r>
                        <a:rPr lang="en-AU" i="1" dirty="0" smtClean="0">
                          <a:latin typeface="Cambria Math" panose="02040503050406030204" pitchFamily="18" charset="0"/>
                        </a:rPr>
                        <m:t>−10</m:t>
                      </m:r>
                      <m:sSup>
                        <m:sSupPr>
                          <m:ctrlPr>
                            <a:rPr lang="en-AU" i="1" dirty="0">
                              <a:latin typeface="Cambria Math" panose="02040503050406030204" pitchFamily="18" charset="0"/>
                            </a:rPr>
                          </m:ctrlPr>
                        </m:sSupPr>
                        <m:e>
                          <m:r>
                            <a:rPr lang="en-AU" i="1" dirty="0">
                              <a:latin typeface="Cambria Math" panose="02040503050406030204" pitchFamily="18" charset="0"/>
                            </a:rPr>
                            <m:t>𝑦</m:t>
                          </m:r>
                        </m:e>
                        <m:sup>
                          <m:r>
                            <a:rPr lang="en-AU" i="1" dirty="0">
                              <a:latin typeface="Cambria Math" panose="02040503050406030204" pitchFamily="18" charset="0"/>
                            </a:rPr>
                            <m:t>2</m:t>
                          </m:r>
                        </m:sup>
                      </m:sSup>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AU" i="1" dirty="0">
                          <a:latin typeface="Cambria Math" panose="02040503050406030204" pitchFamily="18" charset="0"/>
                        </a:rPr>
                        <m:t>=</m:t>
                      </m:r>
                      <m:r>
                        <a:rPr lang="en-AU" b="0" i="1" dirty="0" smtClean="0">
                          <a:latin typeface="Cambria Math" panose="02040503050406030204" pitchFamily="18" charset="0"/>
                        </a:rPr>
                        <m:t>1</m:t>
                      </m:r>
                      <m:r>
                        <a:rPr lang="en-AU" i="1" dirty="0">
                          <a:latin typeface="Cambria Math" panose="02040503050406030204" pitchFamily="18" charset="0"/>
                        </a:rPr>
                        <m:t>0</m:t>
                      </m:r>
                      <m:r>
                        <a:rPr lang="en-AU" i="1" dirty="0">
                          <a:latin typeface="Cambria Math" panose="02040503050406030204" pitchFamily="18" charset="0"/>
                        </a:rPr>
                        <m:t>𝑥𝑦</m:t>
                      </m:r>
                      <m:r>
                        <a:rPr lang="en-AU" i="1" dirty="0">
                          <a:latin typeface="Cambria Math" panose="02040503050406030204" pitchFamily="18" charset="0"/>
                        </a:rPr>
                        <m:t>+10</m:t>
                      </m:r>
                      <m:r>
                        <a:rPr lang="en-AU" i="1" dirty="0">
                          <a:latin typeface="Cambria Math" panose="02040503050406030204" pitchFamily="18" charset="0"/>
                        </a:rPr>
                        <m:t>𝑥</m:t>
                      </m:r>
                      <m:r>
                        <a:rPr lang="en-AU" i="1" dirty="0">
                          <a:latin typeface="Cambria Math" panose="02040503050406030204" pitchFamily="18" charset="0"/>
                        </a:rPr>
                        <m:t>+10</m:t>
                      </m:r>
                      <m:r>
                        <a:rPr lang="en-AU" i="1" dirty="0">
                          <a:latin typeface="Cambria Math" panose="02040503050406030204" pitchFamily="18" charset="0"/>
                        </a:rPr>
                        <m:t>𝑦</m:t>
                      </m:r>
                      <m:r>
                        <a:rPr lang="en-AU" i="1" dirty="0">
                          <a:latin typeface="Cambria Math" panose="02040503050406030204" pitchFamily="18" charset="0"/>
                        </a:rPr>
                        <m:t>−10</m:t>
                      </m:r>
                      <m:sSup>
                        <m:sSupPr>
                          <m:ctrlPr>
                            <a:rPr lang="en-AU" i="1" dirty="0">
                              <a:latin typeface="Cambria Math" panose="02040503050406030204" pitchFamily="18" charset="0"/>
                            </a:rPr>
                          </m:ctrlPr>
                        </m:sSupPr>
                        <m:e>
                          <m:r>
                            <a:rPr lang="en-AU" i="1" dirty="0">
                              <a:latin typeface="Cambria Math" panose="02040503050406030204" pitchFamily="18" charset="0"/>
                            </a:rPr>
                            <m:t>𝑥</m:t>
                          </m:r>
                        </m:e>
                        <m:sup>
                          <m:r>
                            <a:rPr lang="en-AU" i="1" dirty="0">
                              <a:latin typeface="Cambria Math" panose="02040503050406030204" pitchFamily="18" charset="0"/>
                            </a:rPr>
                            <m:t>2</m:t>
                          </m:r>
                        </m:sup>
                      </m:sSup>
                      <m:r>
                        <a:rPr lang="en-AU" i="1" dirty="0">
                          <a:latin typeface="Cambria Math" panose="02040503050406030204" pitchFamily="18" charset="0"/>
                        </a:rPr>
                        <m:t>−10</m:t>
                      </m:r>
                      <m:sSup>
                        <m:sSupPr>
                          <m:ctrlPr>
                            <a:rPr lang="en-AU" i="1" dirty="0">
                              <a:latin typeface="Cambria Math" panose="02040503050406030204" pitchFamily="18" charset="0"/>
                            </a:rPr>
                          </m:ctrlPr>
                        </m:sSupPr>
                        <m:e>
                          <m:r>
                            <a:rPr lang="en-AU" i="1" dirty="0">
                              <a:latin typeface="Cambria Math" panose="02040503050406030204" pitchFamily="18" charset="0"/>
                            </a:rPr>
                            <m:t>𝑦</m:t>
                          </m:r>
                        </m:e>
                        <m:sup>
                          <m:r>
                            <a:rPr lang="en-AU" i="1" dirty="0">
                              <a:latin typeface="Cambria Math" panose="02040503050406030204" pitchFamily="18" charset="0"/>
                            </a:rPr>
                            <m:t>2</m:t>
                          </m:r>
                        </m:sup>
                      </m:sSup>
                    </m:oMath>
                  </m:oMathPara>
                </a14:m>
                <a:endParaRPr lang="en-AU" dirty="0"/>
              </a:p>
              <a:p>
                <a:pPr marL="0" indent="0">
                  <a:buNone/>
                </a:pPr>
                <a:r>
                  <a:rPr lang="en-AU" dirty="0"/>
                  <a:t>The FOCs for optimal investment are:</a:t>
                </a:r>
              </a:p>
              <a:p>
                <a:pPr marL="0" indent="0">
                  <a:buNone/>
                </a:pPr>
                <a14:m>
                  <m:oMathPara xmlns:m="http://schemas.openxmlformats.org/officeDocument/2006/math">
                    <m:oMathParaPr>
                      <m:jc m:val="centerGroup"/>
                    </m:oMathParaPr>
                    <m:oMath xmlns:m="http://schemas.openxmlformats.org/officeDocument/2006/math">
                      <m:f>
                        <m:fPr>
                          <m:ctrlPr>
                            <a:rPr lang="en-AU" i="1" dirty="0" smtClean="0">
                              <a:latin typeface="Cambria Math" panose="02040503050406030204" pitchFamily="18" charset="0"/>
                            </a:rPr>
                          </m:ctrlPr>
                        </m:fPr>
                        <m:num>
                          <m:sSub>
                            <m:sSubPr>
                              <m:ctrlPr>
                                <a:rPr lang="en-AU" i="1" dirty="0" smtClean="0">
                                  <a:latin typeface="Cambria Math" panose="02040503050406030204" pitchFamily="18" charset="0"/>
                                </a:rPr>
                              </m:ctrlPr>
                            </m:sSubPr>
                            <m:e>
                              <m:r>
                                <a:rPr lang="en-AU" b="0" i="1" dirty="0" smtClean="0">
                                  <a:latin typeface="Cambria Math" panose="02040503050406030204" pitchFamily="18" charset="0"/>
                                </a:rPr>
                                <m:t>𝑑𝑆</m:t>
                              </m:r>
                            </m:e>
                            <m:sub>
                              <m:r>
                                <a:rPr lang="en-AU" b="0" i="1" dirty="0" smtClean="0">
                                  <a:latin typeface="Cambria Math" panose="02040503050406030204" pitchFamily="18" charset="0"/>
                                </a:rPr>
                                <m:t>𝐽</m:t>
                              </m:r>
                            </m:sub>
                          </m:sSub>
                        </m:num>
                        <m:den>
                          <m:r>
                            <a:rPr lang="en-AU" b="0" i="1" dirty="0" smtClean="0">
                              <a:latin typeface="Cambria Math" panose="02040503050406030204" pitchFamily="18" charset="0"/>
                            </a:rPr>
                            <m:t>𝑑𝑥</m:t>
                          </m:r>
                        </m:den>
                      </m:f>
                      <m:r>
                        <a:rPr lang="en-AU" i="1" dirty="0">
                          <a:latin typeface="Cambria Math" panose="02040503050406030204" pitchFamily="18" charset="0"/>
                        </a:rPr>
                        <m:t> =0=</m:t>
                      </m:r>
                      <m:r>
                        <a:rPr lang="en-AU" b="0" i="1" dirty="0" smtClean="0">
                          <a:latin typeface="Cambria Math" panose="02040503050406030204" pitchFamily="18" charset="0"/>
                        </a:rPr>
                        <m:t>1</m:t>
                      </m:r>
                      <m:r>
                        <a:rPr lang="en-AU" i="1" dirty="0">
                          <a:latin typeface="Cambria Math" panose="02040503050406030204" pitchFamily="18" charset="0"/>
                        </a:rPr>
                        <m:t>0</m:t>
                      </m:r>
                      <m:r>
                        <a:rPr lang="en-AU" i="1" dirty="0">
                          <a:latin typeface="Cambria Math" panose="02040503050406030204" pitchFamily="18" charset="0"/>
                        </a:rPr>
                        <m:t>𝑦</m:t>
                      </m:r>
                      <m:r>
                        <a:rPr lang="en-AU" i="1" dirty="0">
                          <a:latin typeface="Cambria Math" panose="02040503050406030204" pitchFamily="18" charset="0"/>
                        </a:rPr>
                        <m:t>+10−20</m:t>
                      </m:r>
                      <m:r>
                        <a:rPr lang="en-AU" i="1" dirty="0">
                          <a:latin typeface="Cambria Math" panose="02040503050406030204" pitchFamily="18" charset="0"/>
                        </a:rPr>
                        <m:t>𝑥</m:t>
                      </m:r>
                    </m:oMath>
                  </m:oMathPara>
                </a14:m>
                <a:endParaRPr lang="en-AU" dirty="0"/>
              </a:p>
              <a:p>
                <a:pPr marL="0" indent="0">
                  <a:buNone/>
                </a:pPr>
                <a14:m>
                  <m:oMathPara xmlns:m="http://schemas.openxmlformats.org/officeDocument/2006/math">
                    <m:oMathParaPr>
                      <m:jc m:val="centerGroup"/>
                    </m:oMathParaPr>
                    <m:oMath xmlns:m="http://schemas.openxmlformats.org/officeDocument/2006/math">
                      <m:f>
                        <m:fPr>
                          <m:ctrlPr>
                            <a:rPr lang="en-AU" i="1" dirty="0">
                              <a:latin typeface="Cambria Math" panose="02040503050406030204" pitchFamily="18" charset="0"/>
                            </a:rPr>
                          </m:ctrlPr>
                        </m:fPr>
                        <m:num>
                          <m:sSub>
                            <m:sSubPr>
                              <m:ctrlPr>
                                <a:rPr lang="en-AU" i="1" dirty="0">
                                  <a:latin typeface="Cambria Math" panose="02040503050406030204" pitchFamily="18" charset="0"/>
                                </a:rPr>
                              </m:ctrlPr>
                            </m:sSubPr>
                            <m:e>
                              <m:r>
                                <a:rPr lang="en-AU" i="1" dirty="0">
                                  <a:latin typeface="Cambria Math" panose="02040503050406030204" pitchFamily="18" charset="0"/>
                                </a:rPr>
                                <m:t>𝑑𝑆</m:t>
                              </m:r>
                            </m:e>
                            <m:sub>
                              <m:r>
                                <a:rPr lang="en-AU" i="1" dirty="0">
                                  <a:latin typeface="Cambria Math" panose="02040503050406030204" pitchFamily="18" charset="0"/>
                                </a:rPr>
                                <m:t>𝐽</m:t>
                              </m:r>
                            </m:sub>
                          </m:sSub>
                        </m:num>
                        <m:den>
                          <m:r>
                            <a:rPr lang="en-AU" i="1" dirty="0">
                              <a:latin typeface="Cambria Math" panose="02040503050406030204" pitchFamily="18" charset="0"/>
                            </a:rPr>
                            <m:t>𝑑</m:t>
                          </m:r>
                          <m:r>
                            <a:rPr lang="en-AU" b="0" i="1" dirty="0" smtClean="0">
                              <a:latin typeface="Cambria Math" panose="02040503050406030204" pitchFamily="18" charset="0"/>
                            </a:rPr>
                            <m:t>𝑦</m:t>
                          </m:r>
                        </m:den>
                      </m:f>
                      <m:r>
                        <a:rPr lang="en-AU" i="1" dirty="0">
                          <a:latin typeface="Cambria Math" panose="02040503050406030204" pitchFamily="18" charset="0"/>
                        </a:rPr>
                        <m:t> =0=</m:t>
                      </m:r>
                      <m:r>
                        <a:rPr lang="en-AU" b="0" i="1" dirty="0" smtClean="0">
                          <a:latin typeface="Cambria Math" panose="02040503050406030204" pitchFamily="18" charset="0"/>
                        </a:rPr>
                        <m:t>1</m:t>
                      </m:r>
                      <m:r>
                        <a:rPr lang="en-AU" i="1" dirty="0">
                          <a:latin typeface="Cambria Math" panose="02040503050406030204" pitchFamily="18" charset="0"/>
                        </a:rPr>
                        <m:t>0</m:t>
                      </m:r>
                      <m:r>
                        <a:rPr lang="en-AU" i="1" dirty="0">
                          <a:latin typeface="Cambria Math" panose="02040503050406030204" pitchFamily="18" charset="0"/>
                        </a:rPr>
                        <m:t>𝑥</m:t>
                      </m:r>
                      <m:r>
                        <a:rPr lang="en-AU" i="1" dirty="0">
                          <a:latin typeface="Cambria Math" panose="02040503050406030204" pitchFamily="18" charset="0"/>
                        </a:rPr>
                        <m:t>+10−20</m:t>
                      </m:r>
                      <m:r>
                        <a:rPr lang="en-AU" i="1" dirty="0">
                          <a:latin typeface="Cambria Math" panose="02040503050406030204" pitchFamily="18" charset="0"/>
                        </a:rPr>
                        <m:t>𝑦</m:t>
                      </m:r>
                    </m:oMath>
                  </m:oMathPara>
                </a14:m>
                <a:endParaRPr lang="en-AU" dirty="0"/>
              </a:p>
              <a:p>
                <a:pPr marL="0" indent="0">
                  <a:buNone/>
                </a:pPr>
                <a:r>
                  <a:rPr lang="en-AU" dirty="0"/>
                  <a:t>Solving simultaneously gives </a:t>
                </a:r>
                <a:r>
                  <a:rPr lang="en-AU" i="1" dirty="0"/>
                  <a:t>x</a:t>
                </a:r>
                <a:r>
                  <a:rPr lang="en-AU" dirty="0"/>
                  <a:t> = </a:t>
                </a:r>
                <a:r>
                  <a:rPr lang="en-AU" i="1" dirty="0"/>
                  <a:t>y</a:t>
                </a:r>
                <a:r>
                  <a:rPr lang="en-AU" dirty="0"/>
                  <a:t> = 1, </a:t>
                </a:r>
                <a:r>
                  <a:rPr lang="en-AU" i="1" dirty="0"/>
                  <a:t>S</a:t>
                </a:r>
                <a:r>
                  <a:rPr lang="en-AU" i="1" baseline="-25000" dirty="0"/>
                  <a:t>J</a:t>
                </a:r>
                <a:r>
                  <a:rPr lang="en-AU" dirty="0"/>
                  <a:t> = 10.</a:t>
                </a:r>
              </a:p>
              <a:p>
                <a:pPr marL="0" indent="0">
                  <a:buNone/>
                </a:pPr>
                <a:r>
                  <a:rPr lang="en-AU" dirty="0"/>
                  <a:t>[Note that in determining the expected joint surplus, if </a:t>
                </a:r>
                <a:r>
                  <a:rPr lang="en-AU" i="1" dirty="0"/>
                  <a:t>V</a:t>
                </a:r>
                <a:r>
                  <a:rPr lang="en-AU" dirty="0"/>
                  <a:t> &lt; </a:t>
                </a:r>
                <a:r>
                  <a:rPr lang="en-AU" i="1" dirty="0"/>
                  <a:t>C</a:t>
                </a:r>
                <a:r>
                  <a:rPr lang="en-AU" dirty="0"/>
                  <a:t>, the firms decide not to produce.</a:t>
                </a:r>
                <a:br>
                  <a:rPr lang="en-AU" dirty="0"/>
                </a:br>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122" t="-369"/>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9</a:t>
            </a:fld>
            <a:endParaRPr lang="en-AU"/>
          </a:p>
        </p:txBody>
      </p:sp>
    </p:spTree>
    <p:extLst>
      <p:ext uri="{BB962C8B-B14F-4D97-AF65-F5344CB8AC3E}">
        <p14:creationId xmlns:p14="http://schemas.microsoft.com/office/powerpoint/2010/main" val="11438679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11Vertical Integration – Boundaries of the Firm"/>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12872</TotalTime>
  <Words>1231</Words>
  <Application>Microsoft Macintosh PowerPoint</Application>
  <PresentationFormat>Widescreen</PresentationFormat>
  <Paragraphs>186</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Tw Cen MT</vt:lpstr>
      <vt:lpstr>Droplet</vt:lpstr>
      <vt:lpstr>Lecture 12.4 Vertical Integration versus long-term contracts</vt:lpstr>
      <vt:lpstr>Vertical Integration vs. Long Term Contracts</vt:lpstr>
      <vt:lpstr>Vertical Integration vs. Long Term Contracts</vt:lpstr>
      <vt:lpstr>Vertical Integration vs. Long Term Contracts</vt:lpstr>
      <vt:lpstr>Vertical Integration vs. Long Term Contracts</vt:lpstr>
      <vt:lpstr>Vertical Integration vs. Long Term Contracts</vt:lpstr>
      <vt:lpstr>Vertical Integration vs. Long Term Contracts</vt:lpstr>
      <vt:lpstr>Vertical Integration vs. Long Term Contracts</vt:lpstr>
      <vt:lpstr>Vertical Integration vs. Long Term Contracts</vt:lpstr>
      <vt:lpstr>Vertical Integration vs. Long Term Contracts</vt:lpstr>
      <vt:lpstr>Vertical Integration vs. Long Term Contracts</vt:lpstr>
      <vt:lpstr>Vertical Integration vs. Long Term Contracts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691</cp:revision>
  <dcterms:created xsi:type="dcterms:W3CDTF">2015-02-25T21:48:00Z</dcterms:created>
  <dcterms:modified xsi:type="dcterms:W3CDTF">2020-11-14T10:30:27Z</dcterms:modified>
</cp:coreProperties>
</file>