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761" r:id="rId2"/>
    <p:sldId id="746" r:id="rId3"/>
    <p:sldId id="770" r:id="rId4"/>
    <p:sldId id="731" r:id="rId5"/>
    <p:sldId id="732" r:id="rId6"/>
    <p:sldId id="753" r:id="rId7"/>
    <p:sldId id="751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89" autoAdjust="0"/>
    <p:restoredTop sz="97843" autoAdjust="0"/>
  </p:normalViewPr>
  <p:slideViewPr>
    <p:cSldViewPr snapToGrid="0">
      <p:cViewPr varScale="1">
        <p:scale>
          <a:sx n="224" d="100"/>
          <a:sy n="224" d="100"/>
        </p:scale>
        <p:origin x="1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14/11/20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39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677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9930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46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137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4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14/11/20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59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805461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96059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463377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93637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98537518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21076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899751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18476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14/11/20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34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10161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14/11/20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26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75662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00194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14/11/20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028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14/11/20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95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32569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14/11/20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515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36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12.5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Contracting with distributors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28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AU" dirty="0"/>
              <a:t>Contracting with Distributors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What is the optimal length of a contract? </a:t>
            </a:r>
          </a:p>
          <a:p>
            <a:r>
              <a:rPr lang="en-AU" sz="1800" dirty="0"/>
              <a:t>long term contracts provide incentives for relationship-specific investments </a:t>
            </a:r>
          </a:p>
          <a:p>
            <a:r>
              <a:rPr lang="en-AU" sz="1800" dirty="0"/>
              <a:t>but it is difficult to write and enforce long term contracts when there is substantial uncertainty </a:t>
            </a:r>
          </a:p>
          <a:p>
            <a:r>
              <a:rPr lang="en-AU" sz="1800" dirty="0"/>
              <a:t>use long term contracts when firm-specific investments are needed and the investment climate is stable </a:t>
            </a:r>
          </a:p>
          <a:p>
            <a:r>
              <a:rPr lang="en-AU" sz="1800" dirty="0"/>
              <a:t>vertical integration might be preferred if firm-specific investments are needed and the outlook is uncertain </a:t>
            </a:r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07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AU" dirty="0"/>
              <a:t>Contracting with Distributors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4241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Similar issues apply in the firm’s relationships with distributors.</a:t>
            </a:r>
          </a:p>
          <a:p>
            <a:r>
              <a:rPr lang="en-AU" dirty="0"/>
              <a:t>free rider problems</a:t>
            </a:r>
          </a:p>
          <a:p>
            <a:r>
              <a:rPr lang="en-AU" dirty="0"/>
              <a:t>double marginalisation </a:t>
            </a:r>
            <a:endParaRPr lang="en-AU" sz="1800" dirty="0"/>
          </a:p>
          <a:p>
            <a:pPr marL="0" indent="0">
              <a:buNone/>
            </a:pPr>
            <a:r>
              <a:rPr lang="en-AU" dirty="0"/>
              <a:t>A distributor has an incentive to free ride on the efforts of the manufacturer </a:t>
            </a:r>
            <a:endParaRPr lang="en-AU" sz="1800" dirty="0"/>
          </a:p>
          <a:p>
            <a:r>
              <a:rPr lang="en-AU" dirty="0"/>
              <a:t>advertising, service, sales effort </a:t>
            </a:r>
            <a:endParaRPr lang="en-AU" sz="1800" dirty="0"/>
          </a:p>
          <a:p>
            <a:pPr marL="0" indent="0">
              <a:buNone/>
            </a:pPr>
            <a:r>
              <a:rPr lang="en-AU" dirty="0"/>
              <a:t>Potential solutions </a:t>
            </a:r>
            <a:endParaRPr lang="en-AU" sz="1800" dirty="0"/>
          </a:p>
          <a:p>
            <a:r>
              <a:rPr lang="en-AU" dirty="0"/>
              <a:t>vertical integration </a:t>
            </a:r>
          </a:p>
          <a:p>
            <a:r>
              <a:rPr lang="en-AU" dirty="0"/>
              <a:t>partial vertical integration: e.g. the manufacturer takes over advertising </a:t>
            </a:r>
          </a:p>
          <a:p>
            <a:r>
              <a:rPr lang="en-AU" dirty="0"/>
              <a:t>exclusive territories: grant the distributor market power in a region to improve incentives – but this exacerbates double marginalisation.</a:t>
            </a:r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704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AU" dirty="0"/>
              <a:t>Double marginalisation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2367093"/>
                <a:ext cx="10364452" cy="342410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Suppose both manufacturer and distributor are monopolists </a:t>
                </a:r>
              </a:p>
              <a:p>
                <a:r>
                  <a:rPr lang="en-AU" dirty="0"/>
                  <a:t>each will charge a price above marginal costs </a:t>
                </a:r>
              </a:p>
              <a:p>
                <a:r>
                  <a:rPr lang="en-AU" dirty="0"/>
                  <a:t>industry profits are not maximised </a:t>
                </a:r>
              </a:p>
              <a:p>
                <a:r>
                  <a:rPr lang="en-AU" dirty="0"/>
                  <a:t>this is an example of an externality between distributor and manufacturer </a:t>
                </a:r>
              </a:p>
              <a:p>
                <a:r>
                  <a:rPr lang="en-AU" dirty="0"/>
                  <a:t>there is an incentive for firms to vertically integrate or use vertical restrictions </a:t>
                </a:r>
              </a:p>
              <a:p>
                <a:pPr marL="0" indent="0">
                  <a:buNone/>
                </a:pPr>
                <a:r>
                  <a:rPr lang="en-AU" dirty="0"/>
                  <a:t>Example: </a:t>
                </a:r>
                <a:r>
                  <a:rPr lang="en-AU" dirty="0" err="1"/>
                  <a:t>AutoCorp</a:t>
                </a:r>
                <a:r>
                  <a:rPr lang="en-AU" dirty="0"/>
                  <a:t> is a monopolist with demand for cars: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 = 55</m:t>
                      </m:r>
                      <m:r>
                        <a:rPr lang="en-AU" i="1" dirty="0">
                          <a:latin typeface="Cambria Math" panose="02040503050406030204" pitchFamily="18" charset="0"/>
                        </a:rPr>
                        <m:t>000 − 100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 err="1"/>
                  <a:t>AutoCorp</a:t>
                </a:r>
                <a:r>
                  <a:rPr lang="en-AU" dirty="0"/>
                  <a:t> has costs: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i="1" dirty="0">
                          <a:latin typeface="Cambria Math" panose="02040503050406030204" pitchFamily="18" charset="0"/>
                        </a:rPr>
                        <m:t>) = 5000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Suppose </a:t>
                </a:r>
                <a:r>
                  <a:rPr lang="en-AU" dirty="0" err="1"/>
                  <a:t>AutoCorp</a:t>
                </a:r>
                <a:r>
                  <a:rPr lang="en-AU" dirty="0"/>
                  <a:t> is both manufacturer and distributor. </a:t>
                </a:r>
              </a:p>
              <a:p>
                <a:r>
                  <a:rPr lang="en-AU" dirty="0"/>
                  <a:t>The profit maximising output and price are </a:t>
                </a:r>
                <a:r>
                  <a:rPr lang="en-AU" i="1" dirty="0"/>
                  <a:t>Q</a:t>
                </a:r>
                <a:r>
                  <a:rPr lang="en-AU" dirty="0"/>
                  <a:t> = 250, </a:t>
                </a:r>
                <a:r>
                  <a:rPr lang="en-AU" i="1" dirty="0"/>
                  <a:t>P</a:t>
                </a:r>
                <a:r>
                  <a:rPr lang="en-AU" dirty="0"/>
                  <a:t> = 30,000, and </a:t>
                </a:r>
                <a:r>
                  <a:rPr lang="el-GR" i="1" dirty="0"/>
                  <a:t>π</a:t>
                </a:r>
                <a:r>
                  <a:rPr lang="el-GR" dirty="0"/>
                  <a:t> = 6.25</a:t>
                </a:r>
                <a:r>
                  <a:rPr lang="en-AU" dirty="0"/>
                  <a:t>m.</a:t>
                </a:r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2367093"/>
                <a:ext cx="10364452" cy="3424107"/>
              </a:xfrm>
              <a:blipFill>
                <a:blip r:embed="rId3"/>
                <a:stretch>
                  <a:fillRect l="-122" t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740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AU" dirty="0"/>
              <a:t>Double marginalisation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2367093"/>
                <a:ext cx="10364452" cy="342410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Suppose instead that </a:t>
                </a:r>
                <a:r>
                  <a:rPr lang="en-AU" dirty="0" err="1"/>
                  <a:t>AutoCorp</a:t>
                </a:r>
                <a:r>
                  <a:rPr lang="en-AU" dirty="0"/>
                  <a:t> sells vehicles through </a:t>
                </a:r>
                <a:r>
                  <a:rPr lang="en-AU" dirty="0" err="1"/>
                  <a:t>SUVMart</a:t>
                </a:r>
                <a:r>
                  <a:rPr lang="en-AU" dirty="0"/>
                  <a:t>:</a:t>
                </a:r>
              </a:p>
              <a:p>
                <a:r>
                  <a:rPr lang="en-AU" dirty="0" err="1"/>
                  <a:t>AutoCorp</a:t>
                </a:r>
                <a:r>
                  <a:rPr lang="en-AU" dirty="0"/>
                  <a:t> sets the wholesale price </a:t>
                </a:r>
                <a:r>
                  <a:rPr lang="en-AU" i="1" dirty="0"/>
                  <a:t>P</a:t>
                </a:r>
                <a:r>
                  <a:rPr lang="en-AU" i="1" baseline="-25000" dirty="0"/>
                  <a:t>w</a:t>
                </a:r>
              </a:p>
              <a:p>
                <a:r>
                  <a:rPr lang="en-AU" dirty="0" err="1"/>
                  <a:t>SUVMart</a:t>
                </a:r>
                <a:r>
                  <a:rPr lang="en-AU" dirty="0"/>
                  <a:t> sets the retail price </a:t>
                </a:r>
                <a:r>
                  <a:rPr lang="en-AU" i="1" dirty="0"/>
                  <a:t>P</a:t>
                </a:r>
              </a:p>
              <a:p>
                <a:pPr marL="0" indent="0">
                  <a:buNone/>
                </a:pPr>
                <a:r>
                  <a:rPr lang="en-AU" dirty="0" err="1"/>
                  <a:t>SUVMart</a:t>
                </a:r>
                <a:r>
                  <a:rPr lang="en-AU" dirty="0"/>
                  <a:t> is a monopolist with marginal cost equal to </a:t>
                </a:r>
                <a:r>
                  <a:rPr lang="en-AU" i="1" dirty="0"/>
                  <a:t>P</a:t>
                </a:r>
                <a:r>
                  <a:rPr lang="en-AU" i="1" baseline="-25000" dirty="0"/>
                  <a:t>w</a:t>
                </a:r>
                <a:r>
                  <a:rPr lang="en-AU" dirty="0"/>
                  <a:t>. They set MR = MC:</a:t>
                </a:r>
                <a:br>
                  <a:rPr lang="en-AU" dirty="0"/>
                </a:b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55000−200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This is the demand curve for </a:t>
                </a:r>
                <a:r>
                  <a:rPr lang="en-AU" dirty="0" err="1"/>
                  <a:t>AutoCorp</a:t>
                </a:r>
                <a:r>
                  <a:rPr lang="en-AU" dirty="0"/>
                  <a:t>. </a:t>
                </a:r>
                <a:r>
                  <a:rPr lang="en-AU" dirty="0" err="1"/>
                  <a:t>AutoCorp</a:t>
                </a:r>
                <a:r>
                  <a:rPr lang="en-AU" dirty="0"/>
                  <a:t> also sets MR = MC:</a:t>
                </a:r>
                <a:br>
                  <a:rPr lang="en-AU" dirty="0"/>
                </a:b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55000−400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 i="1" dirty="0" smtClean="0">
                          <a:latin typeface="Cambria Math" panose="02040503050406030204" pitchFamily="18" charset="0"/>
                        </a:rPr>
                        <m:t>=5000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This leads to prices and output of </a:t>
                </a:r>
                <a:r>
                  <a:rPr lang="en-AU" i="1" dirty="0"/>
                  <a:t>Q</a:t>
                </a:r>
                <a:r>
                  <a:rPr lang="en-AU" dirty="0"/>
                  <a:t> = 125, </a:t>
                </a:r>
                <a:r>
                  <a:rPr lang="en-AU" i="1" dirty="0"/>
                  <a:t>P</a:t>
                </a:r>
                <a:r>
                  <a:rPr lang="en-AU" i="1" baseline="-25000" dirty="0"/>
                  <a:t>w</a:t>
                </a:r>
                <a:r>
                  <a:rPr lang="en-AU" dirty="0"/>
                  <a:t> = 30,000, </a:t>
                </a:r>
                <a:r>
                  <a:rPr lang="en-AU" i="1" dirty="0"/>
                  <a:t>P</a:t>
                </a:r>
                <a:r>
                  <a:rPr lang="en-AU" dirty="0"/>
                  <a:t> = 42,500, and profits for each firm of </a:t>
                </a:r>
                <a:r>
                  <a:rPr lang="el-GR" i="1" dirty="0"/>
                  <a:t>π</a:t>
                </a:r>
                <a:r>
                  <a:rPr lang="en-AU" i="1" baseline="-25000" dirty="0"/>
                  <a:t>A</a:t>
                </a:r>
                <a:r>
                  <a:rPr lang="en-AU" dirty="0"/>
                  <a:t> = 3.125m, </a:t>
                </a:r>
                <a:r>
                  <a:rPr lang="el-GR" i="1" dirty="0"/>
                  <a:t>π</a:t>
                </a:r>
                <a:r>
                  <a:rPr lang="en-AU" i="1" baseline="-25000" dirty="0"/>
                  <a:t>S</a:t>
                </a:r>
                <a:r>
                  <a:rPr lang="en-AU" dirty="0"/>
                  <a:t> = 1.5625m.</a:t>
                </a:r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2367093"/>
                <a:ext cx="10364452" cy="3424107"/>
              </a:xfrm>
              <a:blipFill>
                <a:blip r:embed="rId3"/>
                <a:stretch>
                  <a:fillRect l="-245" t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22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Double marginalisation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4FDA92A-40DA-014A-960D-E34F9403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736" y="1729929"/>
            <a:ext cx="5790527" cy="429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0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AU" dirty="0"/>
              <a:t>Double marginalisation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4241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1800" dirty="0"/>
              <a:t>When </a:t>
            </a:r>
            <a:r>
              <a:rPr lang="en-AU" sz="1800" dirty="0" err="1"/>
              <a:t>AutoCorp</a:t>
            </a:r>
            <a:r>
              <a:rPr lang="en-AU" sz="1800" dirty="0"/>
              <a:t> sells directly to public they look at the demand curve for vehicles and choose price/ quantity to maximise profit.</a:t>
            </a:r>
          </a:p>
          <a:p>
            <a:pPr marL="0" indent="0">
              <a:buNone/>
            </a:pPr>
            <a:r>
              <a:rPr lang="en-AU" sz="1800" dirty="0"/>
              <a:t>When they sell via </a:t>
            </a:r>
            <a:r>
              <a:rPr lang="en-AU" sz="1800" dirty="0" err="1"/>
              <a:t>SUVMart</a:t>
            </a:r>
            <a:r>
              <a:rPr lang="en-AU" sz="1800" dirty="0"/>
              <a:t>, if they set the wholesale price equal to MC then </a:t>
            </a:r>
            <a:r>
              <a:rPr lang="en-AU" sz="1800" dirty="0" err="1"/>
              <a:t>SUVMart</a:t>
            </a:r>
            <a:r>
              <a:rPr lang="en-AU" sz="1800" dirty="0"/>
              <a:t> captures all the profits. To capture some of the profits </a:t>
            </a:r>
            <a:r>
              <a:rPr lang="en-AU" sz="1800" dirty="0" err="1"/>
              <a:t>AutoCorp</a:t>
            </a:r>
            <a:r>
              <a:rPr lang="en-AU" sz="1800" dirty="0"/>
              <a:t> increase the price at which they sell to </a:t>
            </a:r>
            <a:r>
              <a:rPr lang="en-AU" sz="1800" dirty="0" err="1"/>
              <a:t>SUVMart</a:t>
            </a:r>
            <a:r>
              <a:rPr lang="en-AU" sz="1800" dirty="0"/>
              <a:t> and in turn reduce the amount that </a:t>
            </a:r>
            <a:r>
              <a:rPr lang="en-AU" sz="1800" dirty="0" err="1"/>
              <a:t>SUVMart</a:t>
            </a:r>
            <a:r>
              <a:rPr lang="en-AU" sz="1800" dirty="0"/>
              <a:t> sells as the local monopolist.</a:t>
            </a:r>
          </a:p>
          <a:p>
            <a:r>
              <a:rPr lang="en-AU" sz="1800" dirty="0"/>
              <a:t>Total profits will be lower in the latter case</a:t>
            </a:r>
          </a:p>
          <a:p>
            <a:pPr marL="0" indent="0">
              <a:buNone/>
            </a:pPr>
            <a:r>
              <a:rPr lang="en-AU" sz="1800" dirty="0"/>
              <a:t>How to solve this problem?</a:t>
            </a:r>
          </a:p>
          <a:p>
            <a:pPr marL="0" indent="0">
              <a:buNone/>
            </a:pPr>
            <a:r>
              <a:rPr lang="en-AU" sz="1800" dirty="0"/>
              <a:t>It would be possible, for example, for </a:t>
            </a:r>
            <a:r>
              <a:rPr lang="en-AU" sz="1800" dirty="0" err="1"/>
              <a:t>AutoCorp</a:t>
            </a:r>
            <a:r>
              <a:rPr lang="en-AU" sz="1800" dirty="0"/>
              <a:t> to set a two part tariff</a:t>
            </a:r>
          </a:p>
          <a:p>
            <a:r>
              <a:rPr lang="en-AU" sz="1800" dirty="0"/>
              <a:t>For example, an upfront ‘franchise fee’ of $3.125m what would </a:t>
            </a:r>
            <a:r>
              <a:rPr lang="en-AU" sz="1800" dirty="0" err="1"/>
              <a:t>AutoCorp</a:t>
            </a:r>
            <a:r>
              <a:rPr lang="en-AU" sz="1800" dirty="0"/>
              <a:t> do?</a:t>
            </a:r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56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11Vertical Integration – Boundaries of the Firm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12872</TotalTime>
  <Words>544</Words>
  <Application>Microsoft Macintosh PowerPoint</Application>
  <PresentationFormat>Widescreen</PresentationFormat>
  <Paragraphs>94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Tw Cen MT</vt:lpstr>
      <vt:lpstr>Droplet</vt:lpstr>
      <vt:lpstr>Lecture 12.5 Contracting with distributors</vt:lpstr>
      <vt:lpstr>Contracting with Distributors</vt:lpstr>
      <vt:lpstr>Contracting with Distributors</vt:lpstr>
      <vt:lpstr>Double marginalisation</vt:lpstr>
      <vt:lpstr>Double marginalisation</vt:lpstr>
      <vt:lpstr>Double marginalisation</vt:lpstr>
      <vt:lpstr>Double marginalisation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689</cp:revision>
  <dcterms:created xsi:type="dcterms:W3CDTF">2015-02-25T21:48:00Z</dcterms:created>
  <dcterms:modified xsi:type="dcterms:W3CDTF">2020-11-13T19:01:49Z</dcterms:modified>
</cp:coreProperties>
</file>