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645" r:id="rId2"/>
    <p:sldId id="603" r:id="rId3"/>
    <p:sldId id="640" r:id="rId4"/>
    <p:sldId id="604" r:id="rId5"/>
    <p:sldId id="605" r:id="rId6"/>
    <p:sldId id="606" r:id="rId7"/>
    <p:sldId id="608" r:id="rId8"/>
    <p:sldId id="609" r:id="rId9"/>
    <p:sldId id="616" r:id="rId10"/>
    <p:sldId id="641"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94" autoAdjust="0"/>
  </p:normalViewPr>
  <p:slideViewPr>
    <p:cSldViewPr snapToGrid="0">
      <p:cViewPr varScale="1">
        <p:scale>
          <a:sx n="121" d="100"/>
          <a:sy n="121" d="100"/>
        </p:scale>
        <p:origin x="576" y="176"/>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11/10/20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83494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918919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237181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209250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311086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27908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420658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867107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84359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11/10/20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2329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4933374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7634280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406326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4373326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230103543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0561640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528266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50668763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11/10/20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5927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6761363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11/10/20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2369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126250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85746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11/10/20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05305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11/10/20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97732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11003171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11/10/20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2075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2709247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7.4</a:t>
            </a:r>
            <a:br>
              <a:rPr lang="en-US" b="1" dirty="0">
                <a:solidFill>
                  <a:srgbClr val="002060"/>
                </a:solidFill>
                <a:effectLst>
                  <a:outerShdw blurRad="38100" dist="38100" dir="2700000" algn="tl">
                    <a:srgbClr val="000000">
                      <a:alpha val="43137"/>
                    </a:srgbClr>
                  </a:outerShdw>
                </a:effectLst>
              </a:rPr>
            </a:br>
            <a:r>
              <a:rPr lang="en-AU" b="1" dirty="0">
                <a:solidFill>
                  <a:srgbClr val="002060"/>
                </a:solidFill>
                <a:effectLst>
                  <a:outerShdw blurRad="38100" dist="38100" dir="2700000" algn="tl">
                    <a:srgbClr val="000000">
                      <a:alpha val="43137"/>
                    </a:srgbClr>
                  </a:outerShdw>
                </a:effectLst>
              </a:rPr>
              <a:t>Decision rights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187152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Decision Rights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AU" sz="1800" dirty="0"/>
              <a:t>Consider the a board of directors in some organisations. </a:t>
            </a:r>
          </a:p>
          <a:p>
            <a:pPr>
              <a:buSzPct val="100000"/>
            </a:pPr>
            <a:r>
              <a:rPr lang="en-AU" sz="1800" dirty="0"/>
              <a:t>While the CEO has responsibility for decision management (the initiation and implementation of major projects for example), the board exercises decision control by ratifying and monitoring decisions. </a:t>
            </a:r>
          </a:p>
          <a:p>
            <a:pPr marL="0" indent="0">
              <a:lnSpc>
                <a:spcPct val="120000"/>
              </a:lnSpc>
              <a:buClr>
                <a:srgbClr val="0070C0"/>
              </a:buClr>
              <a:buSzPct val="50000"/>
              <a:buNone/>
            </a:pPr>
            <a:r>
              <a:rPr lang="en-AU" sz="1800" dirty="0"/>
              <a:t>Such an arrangement has the potential to mitigate potential incentive problems. </a:t>
            </a:r>
          </a:p>
          <a:p>
            <a:pPr marL="0" indent="0">
              <a:lnSpc>
                <a:spcPct val="120000"/>
              </a:lnSpc>
              <a:buClr>
                <a:srgbClr val="0070C0"/>
              </a:buClr>
              <a:buSzPct val="50000"/>
              <a:buNone/>
            </a:pPr>
            <a:r>
              <a:rPr lang="en-AU" sz="1800" dirty="0"/>
              <a:t>Of course, this may not be an option in smaller organisations, but in those cases, the incentive problem is often muted.</a:t>
            </a:r>
          </a:p>
          <a:p>
            <a:pPr marL="520700" indent="-520700">
              <a:lnSpc>
                <a:spcPct val="120000"/>
              </a:lnSpc>
              <a:buClr>
                <a:srgbClr val="0070C0"/>
              </a:buClr>
              <a:buSzPct val="50000"/>
              <a:buFont typeface="Wingdings" panose="05000000000000000000" pitchFamily="2" charset="2"/>
              <a:buChar char="q"/>
            </a:pPr>
            <a:endParaRPr lang="en-AU" sz="1800" dirty="0"/>
          </a:p>
          <a:p>
            <a:pPr marL="355600" indent="-355600">
              <a:lnSpc>
                <a:spcPct val="120000"/>
              </a:lnSpc>
              <a:buClr>
                <a:srgbClr val="0070C0"/>
              </a:buClr>
              <a:buSzPct val="50000"/>
              <a:buFont typeface="Wingdings" panose="05000000000000000000" pitchFamily="2" charset="2"/>
              <a:buChar char="q"/>
            </a:pPr>
            <a:endParaRPr lang="en-AU" sz="1800" dirty="0"/>
          </a:p>
          <a:p>
            <a:pPr marL="711200" indent="0">
              <a:buClr>
                <a:srgbClr val="0070C0"/>
              </a:buClr>
              <a:buSzPct val="50000"/>
              <a:buFont typeface="Wingdings" panose="05000000000000000000" pitchFamily="2" charset="2"/>
              <a:buChar char="v"/>
            </a:pPr>
            <a:endParaRPr lang="en-AU" sz="1800" dirty="0"/>
          </a:p>
          <a:p>
            <a:pPr marL="711200" indent="0">
              <a:buClr>
                <a:srgbClr val="0070C0"/>
              </a:buClr>
              <a:buSzPct val="50000"/>
              <a:buFont typeface="Wingdings" panose="05000000000000000000" pitchFamily="2" charset="2"/>
              <a:buChar char="v"/>
            </a:pP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333362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Decision Rights</a:t>
            </a:r>
            <a:endParaRPr lang="en-AU" i="1" dirty="0">
              <a:solidFill>
                <a:srgbClr val="002060"/>
              </a:solidFill>
            </a:endParaRPr>
          </a:p>
        </p:txBody>
      </p:sp>
      <p:sp>
        <p:nvSpPr>
          <p:cNvPr id="3" name="Content Placeholder 2"/>
          <p:cNvSpPr>
            <a:spLocks noGrp="1"/>
          </p:cNvSpPr>
          <p:nvPr>
            <p:ph idx="1"/>
          </p:nvPr>
        </p:nvSpPr>
        <p:spPr/>
        <p:txBody>
          <a:bodyPr>
            <a:noAutofit/>
          </a:bodyPr>
          <a:lstStyle/>
          <a:p>
            <a:pPr marL="0" indent="0">
              <a:lnSpc>
                <a:spcPct val="120000"/>
              </a:lnSpc>
              <a:buClr>
                <a:srgbClr val="0070C0"/>
              </a:buClr>
              <a:buSzPct val="50000"/>
              <a:buNone/>
            </a:pPr>
            <a:r>
              <a:rPr lang="en-AU" sz="1800" dirty="0"/>
              <a:t>Decision right:</a:t>
            </a:r>
            <a:r>
              <a:rPr lang="en-AU" sz="1800" dirty="0">
                <a:solidFill>
                  <a:schemeClr val="bg2">
                    <a:lumMod val="50000"/>
                  </a:schemeClr>
                </a:solidFill>
              </a:rPr>
              <a:t> </a:t>
            </a:r>
            <a:r>
              <a:rPr lang="en-AU" sz="1800" dirty="0"/>
              <a:t>the right to decide on and take an action.</a:t>
            </a:r>
          </a:p>
          <a:p>
            <a:pPr marL="0" indent="0">
              <a:buClr>
                <a:srgbClr val="0070C0"/>
              </a:buClr>
              <a:buSzPct val="50000"/>
              <a:buNone/>
            </a:pPr>
            <a:r>
              <a:rPr lang="en-AU" sz="1800" dirty="0"/>
              <a:t>Decision rights are alienable:</a:t>
            </a:r>
          </a:p>
          <a:p>
            <a:pPr>
              <a:buSzPct val="100000"/>
            </a:pPr>
            <a:r>
              <a:rPr lang="en-AU" sz="1800" dirty="0"/>
              <a:t>Decision rights can be sold and the proceeds of sale captured by the owner. i.e. decision rights are property rights </a:t>
            </a:r>
          </a:p>
          <a:p>
            <a:pPr>
              <a:buSzPct val="100000"/>
            </a:pPr>
            <a:r>
              <a:rPr lang="en-AU" sz="1800" dirty="0"/>
              <a:t>Alienability is the means by which knowledge and decision rights are collocated.</a:t>
            </a:r>
          </a:p>
          <a:p>
            <a:pPr marL="0" indent="0">
              <a:buClr>
                <a:srgbClr val="0070C0"/>
              </a:buClr>
              <a:buSzPct val="50000"/>
              <a:buNone/>
            </a:pPr>
            <a:r>
              <a:rPr lang="en-AU" sz="1800" dirty="0"/>
              <a:t>In a capitalist economy (markets) the problem posed by knowledge is solved via alienability. Alienability is the foundation of markets.</a:t>
            </a:r>
          </a:p>
          <a:p>
            <a:pPr marL="711200" indent="0">
              <a:buClr>
                <a:srgbClr val="0070C0"/>
              </a:buClr>
              <a:buSzPct val="50000"/>
              <a:buFont typeface="Wingdings" panose="05000000000000000000" pitchFamily="2" charset="2"/>
              <a:buChar char="v"/>
            </a:pP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265521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Decision Rights</a:t>
            </a:r>
            <a:endParaRPr lang="en-AU" b="1" i="1" dirty="0">
              <a:solidFill>
                <a:srgbClr val="002060"/>
              </a:solidFill>
            </a:endParaRPr>
          </a:p>
        </p:txBody>
      </p:sp>
      <p:sp>
        <p:nvSpPr>
          <p:cNvPr id="3" name="Content Placeholder 2"/>
          <p:cNvSpPr>
            <a:spLocks noGrp="1"/>
          </p:cNvSpPr>
          <p:nvPr>
            <p:ph idx="1"/>
          </p:nvPr>
        </p:nvSpPr>
        <p:spPr/>
        <p:txBody>
          <a:bodyPr>
            <a:noAutofit/>
          </a:bodyPr>
          <a:lstStyle/>
          <a:p>
            <a:pPr marL="0" indent="0">
              <a:buSzPct val="100000"/>
              <a:buNone/>
            </a:pPr>
            <a:r>
              <a:rPr lang="en-AU" sz="1600" dirty="0"/>
              <a:t>Alienability solves the rights assignment problem and the control problem. Alienability ensures that markets result in:</a:t>
            </a:r>
          </a:p>
          <a:p>
            <a:pPr>
              <a:buSzPct val="100000"/>
            </a:pPr>
            <a:r>
              <a:rPr lang="en-AU" sz="1600" dirty="0"/>
              <a:t>Knowledge co-located with decision rights</a:t>
            </a:r>
          </a:p>
          <a:p>
            <a:pPr>
              <a:buSzPct val="100000"/>
            </a:pPr>
            <a:r>
              <a:rPr lang="en-AU" sz="1600" dirty="0"/>
              <a:t>Effectively controls decision makers by determining what they can and cannot do</a:t>
            </a:r>
          </a:p>
          <a:p>
            <a:pPr marL="0" indent="0">
              <a:lnSpc>
                <a:spcPct val="120000"/>
              </a:lnSpc>
              <a:buClr>
                <a:srgbClr val="0070C0"/>
              </a:buClr>
              <a:buSzPct val="50000"/>
              <a:buNone/>
            </a:pPr>
            <a:r>
              <a:rPr lang="en-AU" sz="1600" dirty="0"/>
              <a:t>Alienability and the process of voluntary exchange ensures that knowledge and decision rights are allocated in an optimal way. </a:t>
            </a:r>
          </a:p>
          <a:p>
            <a:pPr marL="0" indent="0">
              <a:lnSpc>
                <a:spcPct val="120000"/>
              </a:lnSpc>
              <a:buClr>
                <a:srgbClr val="0070C0"/>
              </a:buClr>
              <a:buSzPct val="50000"/>
              <a:buNone/>
            </a:pPr>
            <a:r>
              <a:rPr lang="en-AU" sz="1600" dirty="0"/>
              <a:t>Market prices reflect the capital value of those rights and ensure they are allocated efficiently because they:</a:t>
            </a:r>
          </a:p>
          <a:p>
            <a:pPr>
              <a:buSzPct val="100000"/>
            </a:pPr>
            <a:r>
              <a:rPr lang="en-AU" sz="1600" dirty="0"/>
              <a:t>Measure performance of those who have the decision rights to how assets are used.</a:t>
            </a:r>
          </a:p>
          <a:p>
            <a:pPr>
              <a:buSzPct val="100000"/>
            </a:pPr>
            <a:r>
              <a:rPr lang="en-AU" sz="1600" dirty="0"/>
              <a:t>Effectively reward or punish holders of the decision rights</a:t>
            </a:r>
          </a:p>
          <a:p>
            <a:pPr marL="711200" indent="0">
              <a:buClr>
                <a:srgbClr val="0070C0"/>
              </a:buClr>
              <a:buSzPct val="50000"/>
              <a:buFont typeface="Wingdings" panose="05000000000000000000" pitchFamily="2" charset="2"/>
              <a:buChar char="v"/>
            </a:pPr>
            <a:endParaRPr lang="en-AU" sz="1600" dirty="0"/>
          </a:p>
          <a:p>
            <a:pPr marL="711200" indent="0">
              <a:buClr>
                <a:srgbClr val="0070C0"/>
              </a:buClr>
              <a:buSzPct val="50000"/>
              <a:buFont typeface="Wingdings" panose="05000000000000000000" pitchFamily="2" charset="2"/>
              <a:buChar char="v"/>
            </a:pPr>
            <a:endParaRPr lang="en-AU" sz="1600" dirty="0"/>
          </a:p>
          <a:p>
            <a:pPr marL="0" indent="0">
              <a:buClr>
                <a:srgbClr val="0070C0"/>
              </a:buClr>
              <a:buSzPct val="50000"/>
              <a:buNone/>
            </a:pPr>
            <a:endParaRPr lang="en-AU" sz="16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135088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Decision Rights</a:t>
            </a:r>
            <a:endParaRPr lang="en-AU" b="1" i="1" dirty="0">
              <a:solidFill>
                <a:srgbClr val="002060"/>
              </a:solidFill>
            </a:endParaRPr>
          </a:p>
        </p:txBody>
      </p:sp>
      <p:sp>
        <p:nvSpPr>
          <p:cNvPr id="3" name="Content Placeholder 2"/>
          <p:cNvSpPr>
            <a:spLocks noGrp="1"/>
          </p:cNvSpPr>
          <p:nvPr>
            <p:ph sz="quarter" idx="13"/>
          </p:nvPr>
        </p:nvSpPr>
        <p:spPr/>
        <p:txBody>
          <a:bodyPr>
            <a:normAutofit/>
          </a:bodyPr>
          <a:lstStyle/>
          <a:p>
            <a:pPr marL="0" indent="0">
              <a:buClr>
                <a:srgbClr val="0070C0"/>
              </a:buClr>
              <a:buSzPct val="50000"/>
              <a:buNone/>
            </a:pPr>
            <a:r>
              <a:rPr lang="en-AU" sz="1800" dirty="0"/>
              <a:t>This is not what happens in organisations where decision rights and their alienability are generally not delegated. The market mechanism is suspended.</a:t>
            </a:r>
          </a:p>
          <a:p>
            <a:pPr>
              <a:buSzPct val="100000"/>
            </a:pPr>
            <a:r>
              <a:rPr lang="en-AU" sz="1800" dirty="0"/>
              <a:t>So how do organisations solve the rights assignment and control problem?</a:t>
            </a:r>
          </a:p>
          <a:p>
            <a:pPr marL="0" indent="0">
              <a:buClr>
                <a:srgbClr val="0070C0"/>
              </a:buClr>
              <a:buSzPct val="50000"/>
              <a:buNone/>
            </a:pPr>
            <a:r>
              <a:rPr lang="en-AU" sz="1800" dirty="0"/>
              <a:t>Ultimately, distribution of knowledge and  decision rights is central to understanding organisations and organisational structure</a:t>
            </a:r>
            <a:endParaRPr lang="en-AU" sz="1800"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sz="1800" dirty="0"/>
          </a:p>
          <a:p>
            <a:pPr marL="711200" indent="0">
              <a:buClr>
                <a:srgbClr val="0070C0"/>
              </a:buClr>
              <a:buSzPct val="50000"/>
              <a:buFont typeface="Wingdings" panose="05000000000000000000" pitchFamily="2" charset="2"/>
              <a:buChar char="v"/>
            </a:pP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209968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Decision Rights</a:t>
            </a:r>
            <a:endParaRPr lang="en-AU" b="1" i="1" dirty="0">
              <a:solidFill>
                <a:srgbClr val="002060"/>
              </a:solidFill>
            </a:endParaRPr>
          </a:p>
        </p:txBody>
      </p:sp>
      <p:sp>
        <p:nvSpPr>
          <p:cNvPr id="3" name="Content Placeholder 2"/>
          <p:cNvSpPr>
            <a:spLocks noGrp="1"/>
          </p:cNvSpPr>
          <p:nvPr>
            <p:ph idx="1"/>
          </p:nvPr>
        </p:nvSpPr>
        <p:spPr/>
        <p:txBody>
          <a:bodyPr>
            <a:noAutofit/>
          </a:bodyPr>
          <a:lstStyle/>
          <a:p>
            <a:pPr marL="0" indent="0">
              <a:buNone/>
            </a:pPr>
            <a:r>
              <a:rPr lang="en-AU" sz="1800" dirty="0"/>
              <a:t>What are the benefits of suspending alienability of decision rights?</a:t>
            </a:r>
            <a:endParaRPr lang="en-US" sz="1800" dirty="0"/>
          </a:p>
          <a:p>
            <a:pPr>
              <a:buSzPct val="100000"/>
            </a:pPr>
            <a:r>
              <a:rPr lang="en-AU" sz="1800" dirty="0"/>
              <a:t>Perhaps there are benefits from economies of scale or scope, or the reduction in transaction costs. That is, firms must gain a net benefit from the suppression of the alienability of decision rights.</a:t>
            </a:r>
          </a:p>
          <a:p>
            <a:pPr>
              <a:buSzPct val="100000"/>
            </a:pPr>
            <a:r>
              <a:rPr lang="en-AU" sz="1800" dirty="0"/>
              <a:t>Perhaps more importantly, the organisation or firm allows the knowledge to be collated under one ‘hat’.</a:t>
            </a:r>
          </a:p>
          <a:p>
            <a:pPr marL="0" indent="0">
              <a:lnSpc>
                <a:spcPct val="120000"/>
              </a:lnSpc>
              <a:buClr>
                <a:srgbClr val="0070C0"/>
              </a:buClr>
              <a:buSzPct val="50000"/>
              <a:buNone/>
            </a:pPr>
            <a:r>
              <a:rPr lang="en-AU" sz="1800" dirty="0"/>
              <a:t>Nonetheless the problem remains: how to ensure that the benefits associated with alienability are not lost in the firm. That is, the incentives to make good decisions by virtue of the capitalised value of the decision right being incurred by the holder of the decision right.</a:t>
            </a:r>
          </a:p>
          <a:p>
            <a:pPr marL="355600" indent="-355600">
              <a:lnSpc>
                <a:spcPct val="120000"/>
              </a:lnSpc>
              <a:buClr>
                <a:srgbClr val="0070C0"/>
              </a:buClr>
              <a:buSzPct val="50000"/>
              <a:buFont typeface="Wingdings" panose="05000000000000000000" pitchFamily="2" charset="2"/>
              <a:buChar char="q"/>
            </a:pPr>
            <a:endParaRPr lang="en-AU" sz="1800" dirty="0"/>
          </a:p>
          <a:p>
            <a:pPr marL="711200" indent="0">
              <a:buClr>
                <a:srgbClr val="0070C0"/>
              </a:buClr>
              <a:buSzPct val="50000"/>
              <a:buFont typeface="Wingdings" panose="05000000000000000000" pitchFamily="2" charset="2"/>
              <a:buChar char="v"/>
            </a:pPr>
            <a:endParaRPr lang="en-AU" sz="1800" dirty="0"/>
          </a:p>
          <a:p>
            <a:pPr marL="711200" indent="0">
              <a:buClr>
                <a:srgbClr val="0070C0"/>
              </a:buClr>
              <a:buSzPct val="50000"/>
              <a:buFont typeface="Wingdings" panose="05000000000000000000" pitchFamily="2" charset="2"/>
              <a:buChar char="v"/>
            </a:pP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82252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Decision Rights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AU" sz="1800" dirty="0"/>
              <a:t>What must firms do?</a:t>
            </a:r>
          </a:p>
          <a:p>
            <a:pPr marL="0" indent="0">
              <a:lnSpc>
                <a:spcPct val="120000"/>
              </a:lnSpc>
              <a:buClr>
                <a:srgbClr val="0070C0"/>
              </a:buClr>
              <a:buSzPct val="50000"/>
              <a:buNone/>
            </a:pPr>
            <a:r>
              <a:rPr lang="en-AU" sz="1800" dirty="0"/>
              <a:t>They must </a:t>
            </a:r>
            <a:r>
              <a:rPr lang="en-AU" sz="1800" dirty="0" err="1"/>
              <a:t>tradeoff</a:t>
            </a:r>
            <a:r>
              <a:rPr lang="en-AU" sz="1800" dirty="0"/>
              <a:t> or balance:</a:t>
            </a:r>
          </a:p>
          <a:p>
            <a:pPr>
              <a:buSzPct val="100000"/>
            </a:pPr>
            <a:r>
              <a:rPr lang="en-AU" sz="1800" dirty="0"/>
              <a:t>Information Costs:</a:t>
            </a:r>
            <a:r>
              <a:rPr lang="en-AU" sz="1800" i="1" dirty="0">
                <a:solidFill>
                  <a:schemeClr val="bg2">
                    <a:lumMod val="50000"/>
                  </a:schemeClr>
                </a:solidFill>
              </a:rPr>
              <a:t> </a:t>
            </a:r>
            <a:r>
              <a:rPr lang="en-AU" sz="1800" dirty="0"/>
              <a:t>centralisation of decision making requires costly information transmission to central decision makers. Information costs will fall as decision rights are assigned to those who have the specific knowledge required to support good decisions.</a:t>
            </a:r>
          </a:p>
          <a:p>
            <a:pPr>
              <a:buSzPct val="100000"/>
            </a:pPr>
            <a:r>
              <a:rPr lang="en-AU" sz="1800" dirty="0"/>
              <a:t>Agency costs: the sum of the costs of designing, implementing and maintaining an appropriate incentive control system, plus any residual loss from factors such as inconsistent decisions.</a:t>
            </a:r>
          </a:p>
          <a:p>
            <a:pPr marL="711200" indent="0">
              <a:buClr>
                <a:srgbClr val="0070C0"/>
              </a:buClr>
              <a:buSzPct val="50000"/>
              <a:buFont typeface="Wingdings" panose="05000000000000000000" pitchFamily="2" charset="2"/>
              <a:buChar char="v"/>
            </a:pP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241719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4" y="2840567"/>
            <a:ext cx="5553076" cy="3393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AU" dirty="0">
                <a:solidFill>
                  <a:srgbClr val="002060"/>
                </a:solidFill>
              </a:rPr>
              <a:t>Decision Rights</a:t>
            </a:r>
            <a:endParaRPr lang="en-AU" b="1" i="1"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00000"/>
              </a:lnSpc>
              <a:buClr>
                <a:srgbClr val="0070C0"/>
              </a:buClr>
              <a:buSzPct val="50000"/>
              <a:buNone/>
            </a:pPr>
            <a:r>
              <a:rPr lang="en-AU" sz="1800" dirty="0"/>
              <a:t>The firm will want to minimise total organisational costs – those associated with information and agency costs. This is demonstrated in figure 1 in Jensen &amp; </a:t>
            </a:r>
            <a:r>
              <a:rPr lang="en-AU" sz="1800" dirty="0" err="1"/>
              <a:t>Meckling</a:t>
            </a:r>
            <a:r>
              <a:rPr lang="en-AU" sz="1800" dirty="0"/>
              <a:t>.</a:t>
            </a:r>
          </a:p>
          <a:p>
            <a:pPr marL="0" indent="0">
              <a:lnSpc>
                <a:spcPct val="120000"/>
              </a:lnSpc>
              <a:buClr>
                <a:srgbClr val="0070C0"/>
              </a:buClr>
              <a:buSzPct val="50000"/>
              <a:buNone/>
            </a:pPr>
            <a:endParaRPr lang="en-AU" sz="1800" dirty="0"/>
          </a:p>
          <a:p>
            <a:pPr marL="711200" indent="0">
              <a:buClr>
                <a:srgbClr val="0070C0"/>
              </a:buClr>
              <a:buSzPct val="50000"/>
              <a:buFont typeface="Wingdings" panose="05000000000000000000" pitchFamily="2" charset="2"/>
              <a:buChar char="v"/>
            </a:pPr>
            <a:endParaRPr lang="en-AU" sz="1800" dirty="0"/>
          </a:p>
          <a:p>
            <a:pPr marL="711200" indent="0">
              <a:buClr>
                <a:srgbClr val="0070C0"/>
              </a:buClr>
              <a:buSzPct val="50000"/>
              <a:buFont typeface="Wingdings" panose="05000000000000000000" pitchFamily="2" charset="2"/>
              <a:buChar char="v"/>
            </a:pP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180536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Decision Rights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AU" sz="1800" dirty="0"/>
              <a:t>How?</a:t>
            </a:r>
          </a:p>
          <a:p>
            <a:pPr>
              <a:buSzPct val="100000"/>
            </a:pPr>
            <a:r>
              <a:rPr lang="en-AU" sz="1800" dirty="0"/>
              <a:t>A hierarchy: The allocation of decision rights.</a:t>
            </a:r>
          </a:p>
          <a:p>
            <a:pPr>
              <a:buSzPct val="100000"/>
            </a:pPr>
            <a:r>
              <a:rPr lang="en-AU" sz="1800" dirty="0"/>
              <a:t>A set of rules: an appropriate incentive and control system. </a:t>
            </a:r>
          </a:p>
          <a:p>
            <a:pPr marL="0" indent="0">
              <a:buNone/>
            </a:pPr>
            <a:r>
              <a:rPr lang="en-AU" sz="1800" dirty="0"/>
              <a:t>An incentive and control system </a:t>
            </a:r>
          </a:p>
          <a:p>
            <a:r>
              <a:rPr lang="en-AU" sz="1800" dirty="0"/>
              <a:t>Partition decision rights: through job descriptions, budgeting, rules and regulations within the firm </a:t>
            </a:r>
          </a:p>
          <a:p>
            <a:r>
              <a:rPr lang="en-AU" sz="1800" dirty="0"/>
              <a:t>Create a control system with incentives: specify performance measurement and rewards/punishment </a:t>
            </a:r>
          </a:p>
          <a:p>
            <a:pPr>
              <a:buSzPct val="100000"/>
            </a:pPr>
            <a:endParaRPr lang="en-AU" sz="1800" dirty="0"/>
          </a:p>
          <a:p>
            <a:pPr marL="355600" indent="-355600">
              <a:lnSpc>
                <a:spcPct val="120000"/>
              </a:lnSpc>
              <a:buClr>
                <a:srgbClr val="0070C0"/>
              </a:buClr>
              <a:buSzPct val="50000"/>
              <a:buFont typeface="Wingdings" panose="05000000000000000000" pitchFamily="2" charset="2"/>
              <a:buChar char="q"/>
            </a:pPr>
            <a:endParaRPr lang="en-AU" sz="1800" dirty="0"/>
          </a:p>
          <a:p>
            <a:pPr marL="711200" indent="0">
              <a:buClr>
                <a:srgbClr val="0070C0"/>
              </a:buClr>
              <a:buSzPct val="50000"/>
              <a:buFont typeface="Wingdings" panose="05000000000000000000" pitchFamily="2" charset="2"/>
              <a:buChar char="v"/>
            </a:pPr>
            <a:endParaRPr lang="en-AU" sz="1800" dirty="0"/>
          </a:p>
          <a:p>
            <a:pPr marL="711200" indent="0">
              <a:buClr>
                <a:srgbClr val="0070C0"/>
              </a:buClr>
              <a:buSzPct val="50000"/>
              <a:buFont typeface="Wingdings" panose="05000000000000000000" pitchFamily="2" charset="2"/>
              <a:buChar char="v"/>
            </a:pP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152424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Decision Rights</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0" indent="0">
              <a:lnSpc>
                <a:spcPct val="120000"/>
              </a:lnSpc>
              <a:buClr>
                <a:srgbClr val="0070C0"/>
              </a:buClr>
              <a:buSzPct val="50000"/>
              <a:buNone/>
            </a:pPr>
            <a:r>
              <a:rPr lang="en-AU" dirty="0"/>
              <a:t>Decisions can be characterised in four stages:</a:t>
            </a:r>
          </a:p>
          <a:p>
            <a:pPr>
              <a:buSzPct val="100000"/>
            </a:pPr>
            <a:r>
              <a:rPr lang="en-AU" dirty="0"/>
              <a:t>Initiatives: identify options (e.g. cut staff, renegotiate supplier contracts).</a:t>
            </a:r>
          </a:p>
          <a:p>
            <a:pPr>
              <a:buSzPct val="100000"/>
            </a:pPr>
            <a:r>
              <a:rPr lang="en-AU" dirty="0"/>
              <a:t>Ratification: choose among different options.</a:t>
            </a:r>
          </a:p>
          <a:p>
            <a:pPr>
              <a:buSzPct val="100000"/>
            </a:pPr>
            <a:r>
              <a:rPr lang="en-AU" dirty="0"/>
              <a:t>Implementation: ask what tactics to use, i.e. how to achieve desired outcome.</a:t>
            </a:r>
          </a:p>
          <a:p>
            <a:pPr>
              <a:buSzPct val="100000"/>
            </a:pPr>
            <a:r>
              <a:rPr lang="en-AU" dirty="0"/>
              <a:t>Monitoring</a:t>
            </a:r>
          </a:p>
          <a:p>
            <a:pPr marL="0" indent="0">
              <a:buClr>
                <a:srgbClr val="0070C0"/>
              </a:buClr>
              <a:buSzPct val="50000"/>
              <a:buNone/>
            </a:pPr>
            <a:r>
              <a:rPr lang="en-AU" dirty="0"/>
              <a:t>Suppose a plant manager is told to cut costs by 10 percent. You may wish to:</a:t>
            </a:r>
          </a:p>
          <a:p>
            <a:pPr>
              <a:buSzPct val="100000"/>
            </a:pPr>
            <a:r>
              <a:rPr lang="en-AU" dirty="0"/>
              <a:t>Decentralise option identification and implementation – sometimes referred to as decision management.</a:t>
            </a:r>
          </a:p>
          <a:p>
            <a:pPr>
              <a:buSzPct val="100000"/>
            </a:pPr>
            <a:r>
              <a:rPr lang="en-AU" dirty="0"/>
              <a:t>Centralise ratification and monitoring.</a:t>
            </a:r>
          </a:p>
          <a:p>
            <a:pPr marL="0" indent="0">
              <a:buSzPct val="100000"/>
              <a:buNone/>
            </a:pPr>
            <a:r>
              <a:rPr lang="en-AU" dirty="0"/>
              <a:t>This balances use of specific and general knowledge and recognises incentives.</a:t>
            </a:r>
          </a:p>
          <a:p>
            <a:pPr marL="520700" indent="-5207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11500399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7Organisational Architecture &amp; Decision Making "/>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14913</TotalTime>
  <Words>799</Words>
  <Application>Microsoft Macintosh PowerPoint</Application>
  <PresentationFormat>Widescreen</PresentationFormat>
  <Paragraphs>97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Tw Cen MT</vt:lpstr>
      <vt:lpstr>Wingdings</vt:lpstr>
      <vt:lpstr>Droplet</vt:lpstr>
      <vt:lpstr>Lecture 7.4 Decision rights</vt:lpstr>
      <vt:lpstr>Decision Rights</vt:lpstr>
      <vt:lpstr>Decision Rights</vt:lpstr>
      <vt:lpstr>Decision Rights</vt:lpstr>
      <vt:lpstr>Decision Rights</vt:lpstr>
      <vt:lpstr>Decision Rights</vt:lpstr>
      <vt:lpstr>Decision Rights</vt:lpstr>
      <vt:lpstr>Decision Rights</vt:lpstr>
      <vt:lpstr>Decision Rights</vt:lpstr>
      <vt:lpstr>Decision Rights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536</cp:revision>
  <dcterms:created xsi:type="dcterms:W3CDTF">2015-02-25T21:48:00Z</dcterms:created>
  <dcterms:modified xsi:type="dcterms:W3CDTF">2020-10-10T22:33:14Z</dcterms:modified>
</cp:coreProperties>
</file>