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646" r:id="rId2"/>
    <p:sldId id="617" r:id="rId3"/>
    <p:sldId id="620" r:id="rId4"/>
    <p:sldId id="621" r:id="rId5"/>
    <p:sldId id="622" r:id="rId6"/>
    <p:sldId id="623" r:id="rId7"/>
    <p:sldId id="624" r:id="rId8"/>
    <p:sldId id="625" r:id="rId9"/>
    <p:sldId id="626"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94" autoAdjust="0"/>
  </p:normalViewPr>
  <p:slideViewPr>
    <p:cSldViewPr snapToGrid="0">
      <p:cViewPr varScale="1">
        <p:scale>
          <a:sx n="121" d="100"/>
          <a:sy n="121" d="100"/>
        </p:scale>
        <p:origin x="576" y="176"/>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5/10/20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86710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5/10/20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2329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4933374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7634280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406326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4373326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230103543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0561640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2528266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50668763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5/10/20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5927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6761363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5/10/20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2369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5126250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85746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5/10/20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05305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5/10/20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97732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5/10/20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11003171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5/10/20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2075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2709247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7.5</a:t>
            </a:r>
            <a:br>
              <a:rPr lang="en-US" b="1" dirty="0">
                <a:solidFill>
                  <a:srgbClr val="002060"/>
                </a:solidFill>
                <a:effectLst>
                  <a:outerShdw blurRad="38100" dist="38100" dir="2700000" algn="tl">
                    <a:srgbClr val="000000">
                      <a:alpha val="43137"/>
                    </a:srgbClr>
                  </a:outerShdw>
                </a:effectLst>
              </a:rPr>
            </a:br>
            <a:r>
              <a:rPr lang="en-AU" b="1" dirty="0">
                <a:solidFill>
                  <a:srgbClr val="002060"/>
                </a:solidFill>
                <a:effectLst>
                  <a:outerShdw blurRad="38100" dist="38100" dir="2700000" algn="tl">
                    <a:srgbClr val="000000">
                      <a:alpha val="43137"/>
                    </a:srgbClr>
                  </a:outerShdw>
                </a:effectLst>
              </a:rPr>
              <a:t>Authority Structures</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1369847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Flat versus Hierarchical Structures</a:t>
            </a:r>
            <a:endParaRPr lang="en-AU" i="1" dirty="0">
              <a:solidFill>
                <a:srgbClr val="002060"/>
              </a:solidFill>
            </a:endParaRPr>
          </a:p>
        </p:txBody>
      </p:sp>
      <p:sp>
        <p:nvSpPr>
          <p:cNvPr id="3" name="Content Placeholder 2"/>
          <p:cNvSpPr>
            <a:spLocks noGrp="1"/>
          </p:cNvSpPr>
          <p:nvPr>
            <p:ph idx="1"/>
          </p:nvPr>
        </p:nvSpPr>
        <p:spPr/>
        <p:txBody>
          <a:bodyPr>
            <a:noAutofit/>
          </a:bodyPr>
          <a:lstStyle/>
          <a:p>
            <a:pPr marL="0" indent="0">
              <a:lnSpc>
                <a:spcPct val="120000"/>
              </a:lnSpc>
              <a:buClr>
                <a:srgbClr val="0070C0"/>
              </a:buClr>
              <a:buSzPct val="50000"/>
              <a:buNone/>
            </a:pPr>
            <a:r>
              <a:rPr lang="en-AU" sz="1800" dirty="0"/>
              <a:t>What type of decision making structure should a firm adopt?</a:t>
            </a:r>
          </a:p>
          <a:p>
            <a:pPr>
              <a:buSzPct val="100000"/>
            </a:pPr>
            <a:r>
              <a:rPr lang="en-AU" sz="1800" dirty="0"/>
              <a:t>Flat structures give individuals control over decision making.</a:t>
            </a:r>
          </a:p>
          <a:p>
            <a:pPr>
              <a:buSzPct val="100000"/>
            </a:pPr>
            <a:r>
              <a:rPr lang="en-AU" sz="1800" dirty="0"/>
              <a:t>Hierarchical structures allow ‘higher levels’ to veto lower level decisions</a:t>
            </a:r>
          </a:p>
          <a:p>
            <a:pPr marL="0" indent="0">
              <a:buClr>
                <a:srgbClr val="0070C0"/>
              </a:buClr>
              <a:buSzPct val="50000"/>
              <a:buNone/>
            </a:pPr>
            <a:r>
              <a:rPr lang="en-AU" sz="1800" dirty="0"/>
              <a:t>An organisation’s structure influences the types of error made The error trade-off:</a:t>
            </a:r>
          </a:p>
          <a:p>
            <a:pPr>
              <a:buSzPct val="100000"/>
            </a:pPr>
            <a:r>
              <a:rPr lang="en-AU" sz="1800" dirty="0"/>
              <a:t>False positive: accept an unprofitable option.</a:t>
            </a:r>
          </a:p>
          <a:p>
            <a:pPr>
              <a:buSzPct val="100000"/>
            </a:pPr>
            <a:r>
              <a:rPr lang="en-AU" sz="1800" dirty="0"/>
              <a:t>False negative: reject a profitable option.</a:t>
            </a:r>
          </a:p>
          <a:p>
            <a:pPr marL="0" indent="0">
              <a:buClr>
                <a:srgbClr val="0070C0"/>
              </a:buClr>
              <a:buSzPct val="50000"/>
              <a:buNone/>
            </a:pPr>
            <a:r>
              <a:rPr lang="en-AU" sz="1800" dirty="0"/>
              <a:t>It is always possible to avoid one type of errors. ‘Always reject’ means there is no false positives; ‘always accept’ means there is no false negatives.</a:t>
            </a:r>
          </a:p>
          <a:p>
            <a:pPr marL="355600" indent="-355600">
              <a:lnSpc>
                <a:spcPct val="120000"/>
              </a:lnSpc>
              <a:buClr>
                <a:srgbClr val="0070C0"/>
              </a:buClr>
              <a:buSzPct val="50000"/>
              <a:buFont typeface="Wingdings" panose="05000000000000000000" pitchFamily="2" charset="2"/>
              <a:buChar char="q"/>
            </a:pPr>
            <a:endParaRPr lang="en-AU" sz="1800" dirty="0"/>
          </a:p>
          <a:p>
            <a:pPr marL="711200" indent="0">
              <a:buClr>
                <a:srgbClr val="0070C0"/>
              </a:buClr>
              <a:buSzPct val="50000"/>
              <a:buFont typeface="Wingdings" panose="05000000000000000000" pitchFamily="2" charset="2"/>
              <a:buChar char="v"/>
            </a:pPr>
            <a:endParaRPr lang="en-AU" sz="1800" dirty="0"/>
          </a:p>
          <a:p>
            <a:pPr marL="711200" indent="0">
              <a:buClr>
                <a:srgbClr val="0070C0"/>
              </a:buClr>
              <a:buSzPct val="50000"/>
              <a:buFont typeface="Wingdings" panose="05000000000000000000" pitchFamily="2" charset="2"/>
              <a:buChar char="v"/>
            </a:pPr>
            <a:endParaRPr lang="en-AU" sz="1800" dirty="0"/>
          </a:p>
          <a:p>
            <a:pPr marL="0" indent="0">
              <a:buClr>
                <a:srgbClr val="0070C0"/>
              </a:buClr>
              <a:buSzPct val="50000"/>
              <a:buNone/>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101244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The Error Trade-off</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cxnSp>
        <p:nvCxnSpPr>
          <p:cNvPr id="7" name="Straight Arrow Connector 6"/>
          <p:cNvCxnSpPr/>
          <p:nvPr/>
        </p:nvCxnSpPr>
        <p:spPr>
          <a:xfrm flipV="1">
            <a:off x="2562225" y="1866901"/>
            <a:ext cx="0" cy="39338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562225" y="5800725"/>
            <a:ext cx="548640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11290903">
            <a:off x="2543072" y="659247"/>
            <a:ext cx="8603603" cy="5174734"/>
          </a:xfrm>
          <a:prstGeom prst="arc">
            <a:avLst>
              <a:gd name="adj1" fmla="val 16200000"/>
              <a:gd name="adj2" fmla="val 21341029"/>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TextBox 10"/>
          <p:cNvSpPr txBox="1"/>
          <p:nvPr/>
        </p:nvSpPr>
        <p:spPr>
          <a:xfrm>
            <a:off x="1228725" y="1962149"/>
            <a:ext cx="677108" cy="3171825"/>
          </a:xfrm>
          <a:prstGeom prst="rect">
            <a:avLst/>
          </a:prstGeom>
          <a:noFill/>
        </p:spPr>
        <p:txBody>
          <a:bodyPr vert="vert270" wrap="square" rtlCol="0">
            <a:spAutoFit/>
          </a:bodyPr>
          <a:lstStyle/>
          <a:p>
            <a:r>
              <a:rPr lang="en-AU" sz="1600" dirty="0"/>
              <a:t>False negative error: reject a good project given that it is good</a:t>
            </a:r>
          </a:p>
        </p:txBody>
      </p:sp>
      <p:sp>
        <p:nvSpPr>
          <p:cNvPr id="12" name="TextBox 11"/>
          <p:cNvSpPr txBox="1"/>
          <p:nvPr/>
        </p:nvSpPr>
        <p:spPr>
          <a:xfrm>
            <a:off x="2218640" y="2836247"/>
            <a:ext cx="257860" cy="307777"/>
          </a:xfrm>
          <a:prstGeom prst="rect">
            <a:avLst/>
          </a:prstGeom>
          <a:noFill/>
        </p:spPr>
        <p:txBody>
          <a:bodyPr wrap="square" rtlCol="0">
            <a:spAutoFit/>
          </a:bodyPr>
          <a:lstStyle/>
          <a:p>
            <a:r>
              <a:rPr lang="en-AU" sz="1400" dirty="0"/>
              <a:t>1</a:t>
            </a:r>
          </a:p>
        </p:txBody>
      </p:sp>
      <p:sp>
        <p:nvSpPr>
          <p:cNvPr id="13" name="TextBox 12"/>
          <p:cNvSpPr txBox="1"/>
          <p:nvPr/>
        </p:nvSpPr>
        <p:spPr>
          <a:xfrm>
            <a:off x="6333440" y="5922347"/>
            <a:ext cx="257860" cy="307777"/>
          </a:xfrm>
          <a:prstGeom prst="rect">
            <a:avLst/>
          </a:prstGeom>
          <a:noFill/>
        </p:spPr>
        <p:txBody>
          <a:bodyPr wrap="square" rtlCol="0">
            <a:spAutoFit/>
          </a:bodyPr>
          <a:lstStyle/>
          <a:p>
            <a:r>
              <a:rPr lang="en-AU" sz="1400" dirty="0"/>
              <a:t>1</a:t>
            </a:r>
          </a:p>
        </p:txBody>
      </p:sp>
      <p:sp>
        <p:nvSpPr>
          <p:cNvPr id="14" name="TextBox 13"/>
          <p:cNvSpPr txBox="1"/>
          <p:nvPr/>
        </p:nvSpPr>
        <p:spPr>
          <a:xfrm>
            <a:off x="8048624" y="5385226"/>
            <a:ext cx="2543175" cy="830997"/>
          </a:xfrm>
          <a:prstGeom prst="rect">
            <a:avLst/>
          </a:prstGeom>
          <a:noFill/>
        </p:spPr>
        <p:txBody>
          <a:bodyPr vert="horz" wrap="square" rtlCol="0">
            <a:spAutoFit/>
          </a:bodyPr>
          <a:lstStyle/>
          <a:p>
            <a:r>
              <a:rPr lang="en-AU" sz="1600" dirty="0"/>
              <a:t>False positive error: accept a bad project given that it is bad</a:t>
            </a:r>
          </a:p>
        </p:txBody>
      </p:sp>
      <p:sp>
        <p:nvSpPr>
          <p:cNvPr id="6" name="TextBox 5"/>
          <p:cNvSpPr txBox="1"/>
          <p:nvPr/>
        </p:nvSpPr>
        <p:spPr>
          <a:xfrm>
            <a:off x="6019800" y="4171950"/>
            <a:ext cx="2028825" cy="369332"/>
          </a:xfrm>
          <a:prstGeom prst="rect">
            <a:avLst/>
          </a:prstGeom>
          <a:noFill/>
        </p:spPr>
        <p:txBody>
          <a:bodyPr wrap="square" rtlCol="0">
            <a:spAutoFit/>
          </a:bodyPr>
          <a:lstStyle/>
          <a:p>
            <a:r>
              <a:rPr lang="en-AU" dirty="0"/>
              <a:t>Accept all projects</a:t>
            </a:r>
          </a:p>
        </p:txBody>
      </p:sp>
      <p:cxnSp>
        <p:nvCxnSpPr>
          <p:cNvPr id="16" name="Straight Arrow Connector 15"/>
          <p:cNvCxnSpPr>
            <a:stCxn id="6" idx="2"/>
          </p:cNvCxnSpPr>
          <p:nvPr/>
        </p:nvCxnSpPr>
        <p:spPr>
          <a:xfrm flipH="1">
            <a:off x="6462370" y="4541282"/>
            <a:ext cx="571843" cy="1164193"/>
          </a:xfrm>
          <a:prstGeom prst="straightConnector1">
            <a:avLst/>
          </a:prstGeom>
          <a:ln w="635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676525" y="2724150"/>
            <a:ext cx="1409700" cy="265985"/>
          </a:xfrm>
          <a:prstGeom prst="straightConnector1">
            <a:avLst/>
          </a:prstGeom>
          <a:ln w="635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00524" y="2539484"/>
            <a:ext cx="2028825" cy="369332"/>
          </a:xfrm>
          <a:prstGeom prst="rect">
            <a:avLst/>
          </a:prstGeom>
          <a:noFill/>
        </p:spPr>
        <p:txBody>
          <a:bodyPr wrap="square" rtlCol="0">
            <a:spAutoFit/>
          </a:bodyPr>
          <a:lstStyle/>
          <a:p>
            <a:r>
              <a:rPr lang="en-AU" dirty="0"/>
              <a:t>Reject all projects</a:t>
            </a:r>
          </a:p>
        </p:txBody>
      </p:sp>
    </p:spTree>
    <p:extLst>
      <p:ext uri="{BB962C8B-B14F-4D97-AF65-F5344CB8AC3E}">
        <p14:creationId xmlns:p14="http://schemas.microsoft.com/office/powerpoint/2010/main" val="37749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Authority Structures</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None/>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
        <p:nvSpPr>
          <p:cNvPr id="6" name="TextBox 5"/>
          <p:cNvSpPr txBox="1"/>
          <p:nvPr/>
        </p:nvSpPr>
        <p:spPr>
          <a:xfrm>
            <a:off x="2181225" y="2152650"/>
            <a:ext cx="1933575" cy="584775"/>
          </a:xfrm>
          <a:prstGeom prst="rect">
            <a:avLst/>
          </a:prstGeom>
          <a:noFill/>
        </p:spPr>
        <p:txBody>
          <a:bodyPr wrap="square" rtlCol="0">
            <a:spAutoFit/>
          </a:bodyPr>
          <a:lstStyle/>
          <a:p>
            <a:pPr algn="ctr"/>
            <a:r>
              <a:rPr lang="en-AU" sz="3200" b="1" dirty="0"/>
              <a:t>Hierarchy</a:t>
            </a:r>
          </a:p>
        </p:txBody>
      </p:sp>
      <p:sp>
        <p:nvSpPr>
          <p:cNvPr id="7" name="TextBox 6"/>
          <p:cNvSpPr txBox="1"/>
          <p:nvPr/>
        </p:nvSpPr>
        <p:spPr>
          <a:xfrm>
            <a:off x="7077075" y="2085975"/>
            <a:ext cx="1933575" cy="584775"/>
          </a:xfrm>
          <a:prstGeom prst="rect">
            <a:avLst/>
          </a:prstGeom>
          <a:noFill/>
        </p:spPr>
        <p:txBody>
          <a:bodyPr wrap="square" rtlCol="0">
            <a:spAutoFit/>
          </a:bodyPr>
          <a:lstStyle/>
          <a:p>
            <a:pPr algn="ctr"/>
            <a:r>
              <a:rPr lang="en-AU" sz="3200" b="1" dirty="0"/>
              <a:t>Flat</a:t>
            </a:r>
          </a:p>
        </p:txBody>
      </p:sp>
      <p:sp>
        <p:nvSpPr>
          <p:cNvPr id="8" name="TextBox 7"/>
          <p:cNvSpPr txBox="1"/>
          <p:nvPr/>
        </p:nvSpPr>
        <p:spPr>
          <a:xfrm>
            <a:off x="2333625" y="4733925"/>
            <a:ext cx="1933575"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002060"/>
            </a:solidFill>
          </a:ln>
        </p:spPr>
        <p:txBody>
          <a:bodyPr wrap="square" rtlCol="0">
            <a:spAutoFit/>
          </a:bodyPr>
          <a:lstStyle/>
          <a:p>
            <a:pPr algn="ctr"/>
            <a:r>
              <a:rPr lang="en-AU" b="1" dirty="0">
                <a:solidFill>
                  <a:srgbClr val="002060"/>
                </a:solidFill>
              </a:rPr>
              <a:t>Willie</a:t>
            </a:r>
          </a:p>
        </p:txBody>
      </p:sp>
      <p:sp>
        <p:nvSpPr>
          <p:cNvPr id="9" name="TextBox 8"/>
          <p:cNvSpPr txBox="1"/>
          <p:nvPr/>
        </p:nvSpPr>
        <p:spPr>
          <a:xfrm>
            <a:off x="2333624" y="3238500"/>
            <a:ext cx="1933575"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002060"/>
            </a:solidFill>
          </a:ln>
        </p:spPr>
        <p:txBody>
          <a:bodyPr wrap="square" rtlCol="0">
            <a:spAutoFit/>
          </a:bodyPr>
          <a:lstStyle/>
          <a:p>
            <a:pPr algn="ctr"/>
            <a:r>
              <a:rPr lang="en-AU" b="1" dirty="0">
                <a:solidFill>
                  <a:srgbClr val="002060"/>
                </a:solidFill>
              </a:rPr>
              <a:t>Gladys</a:t>
            </a:r>
          </a:p>
        </p:txBody>
      </p:sp>
      <p:cxnSp>
        <p:nvCxnSpPr>
          <p:cNvPr id="11" name="Straight Arrow Connector 10"/>
          <p:cNvCxnSpPr>
            <a:stCxn id="8" idx="0"/>
            <a:endCxn id="9" idx="2"/>
          </p:cNvCxnSpPr>
          <p:nvPr/>
        </p:nvCxnSpPr>
        <p:spPr>
          <a:xfrm flipH="1" flipV="1">
            <a:off x="3300412" y="3607832"/>
            <a:ext cx="1" cy="1126093"/>
          </a:xfrm>
          <a:prstGeom prst="straightConnector1">
            <a:avLst/>
          </a:prstGeom>
          <a:ln w="635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53099" y="3986212"/>
            <a:ext cx="1933575"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002060"/>
            </a:solidFill>
          </a:ln>
        </p:spPr>
        <p:txBody>
          <a:bodyPr wrap="square" rtlCol="0">
            <a:spAutoFit/>
          </a:bodyPr>
          <a:lstStyle/>
          <a:p>
            <a:pPr algn="ctr"/>
            <a:r>
              <a:rPr lang="en-AU" b="1" dirty="0">
                <a:solidFill>
                  <a:srgbClr val="002060"/>
                </a:solidFill>
              </a:rPr>
              <a:t>Gladys</a:t>
            </a:r>
          </a:p>
        </p:txBody>
      </p:sp>
      <p:sp>
        <p:nvSpPr>
          <p:cNvPr id="13" name="TextBox 12"/>
          <p:cNvSpPr txBox="1"/>
          <p:nvPr/>
        </p:nvSpPr>
        <p:spPr>
          <a:xfrm>
            <a:off x="8915400" y="3986212"/>
            <a:ext cx="1933575"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002060"/>
            </a:solidFill>
          </a:ln>
        </p:spPr>
        <p:txBody>
          <a:bodyPr wrap="square" rtlCol="0">
            <a:spAutoFit/>
          </a:bodyPr>
          <a:lstStyle/>
          <a:p>
            <a:pPr algn="ctr"/>
            <a:r>
              <a:rPr lang="en-AU" b="1" dirty="0">
                <a:solidFill>
                  <a:srgbClr val="002060"/>
                </a:solidFill>
              </a:rPr>
              <a:t>Willie</a:t>
            </a:r>
          </a:p>
        </p:txBody>
      </p:sp>
      <p:cxnSp>
        <p:nvCxnSpPr>
          <p:cNvPr id="15" name="Straight Connector 14"/>
          <p:cNvCxnSpPr>
            <a:stCxn id="12" idx="3"/>
            <a:endCxn id="13" idx="1"/>
          </p:cNvCxnSpPr>
          <p:nvPr/>
        </p:nvCxnSpPr>
        <p:spPr>
          <a:xfrm>
            <a:off x="7686674" y="4170878"/>
            <a:ext cx="1228726" cy="0"/>
          </a:xfrm>
          <a:prstGeom prst="line">
            <a:avLst/>
          </a:prstGeom>
          <a:ln w="635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5350" y="5067299"/>
            <a:ext cx="4857749" cy="830997"/>
          </a:xfrm>
          <a:prstGeom prst="rect">
            <a:avLst/>
          </a:prstGeom>
          <a:noFill/>
        </p:spPr>
        <p:txBody>
          <a:bodyPr wrap="square" rtlCol="0">
            <a:spAutoFit/>
          </a:bodyPr>
          <a:lstStyle/>
          <a:p>
            <a:pPr algn="ctr"/>
            <a:r>
              <a:rPr lang="en-AU" sz="1600" dirty="0"/>
              <a:t>Under a hierarchical structure, the lower level employee makes recommendations that are accepted or not. That authority lies ‘further up’ the hierarchy with Gladys.</a:t>
            </a:r>
          </a:p>
        </p:txBody>
      </p:sp>
      <p:sp>
        <p:nvSpPr>
          <p:cNvPr id="16" name="TextBox 15"/>
          <p:cNvSpPr txBox="1"/>
          <p:nvPr/>
        </p:nvSpPr>
        <p:spPr>
          <a:xfrm>
            <a:off x="6019800" y="4880401"/>
            <a:ext cx="4857749" cy="584775"/>
          </a:xfrm>
          <a:prstGeom prst="rect">
            <a:avLst/>
          </a:prstGeom>
          <a:noFill/>
        </p:spPr>
        <p:txBody>
          <a:bodyPr wrap="square" rtlCol="0">
            <a:spAutoFit/>
          </a:bodyPr>
          <a:lstStyle/>
          <a:p>
            <a:pPr algn="ctr"/>
            <a:r>
              <a:rPr lang="en-AU" sz="1600" dirty="0"/>
              <a:t>Under a flat structure, both employees can make a decision to accept or not. </a:t>
            </a:r>
          </a:p>
        </p:txBody>
      </p:sp>
    </p:spTree>
    <p:extLst>
      <p:ext uri="{BB962C8B-B14F-4D97-AF65-F5344CB8AC3E}">
        <p14:creationId xmlns:p14="http://schemas.microsoft.com/office/powerpoint/2010/main" val="305563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Authority Structures</a:t>
            </a:r>
            <a:endParaRPr lang="en-AU"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0" indent="0">
              <a:lnSpc>
                <a:spcPct val="120000"/>
              </a:lnSpc>
              <a:buClr>
                <a:srgbClr val="0070C0"/>
              </a:buClr>
              <a:buSzPct val="50000"/>
              <a:buNone/>
            </a:pPr>
            <a:r>
              <a:rPr lang="en-AU" dirty="0"/>
              <a:t>Hierarchical:</a:t>
            </a:r>
          </a:p>
          <a:p>
            <a:pPr>
              <a:buSzPct val="100000"/>
            </a:pPr>
            <a:r>
              <a:rPr lang="en-AU" dirty="0"/>
              <a:t>Reduces false positives (accept a bad project): projects are scrutinised by more people</a:t>
            </a:r>
          </a:p>
          <a:p>
            <a:pPr>
              <a:buSzPct val="100000"/>
            </a:pPr>
            <a:r>
              <a:rPr lang="en-AU" dirty="0"/>
              <a:t>Increases false negatives (reject good proposals): decision making is slower, so fewer projects are evaluated</a:t>
            </a:r>
          </a:p>
          <a:p>
            <a:pPr marL="0" indent="0">
              <a:lnSpc>
                <a:spcPct val="120000"/>
              </a:lnSpc>
              <a:buClr>
                <a:srgbClr val="0070C0"/>
              </a:buClr>
              <a:buSzPct val="50000"/>
              <a:buNone/>
            </a:pPr>
            <a:r>
              <a:rPr lang="en-AU" dirty="0"/>
              <a:t>Flat:</a:t>
            </a:r>
          </a:p>
          <a:p>
            <a:pPr>
              <a:buSzPct val="100000"/>
            </a:pPr>
            <a:r>
              <a:rPr lang="en-AU" dirty="0"/>
              <a:t>Reduces false negatives</a:t>
            </a:r>
          </a:p>
          <a:p>
            <a:pPr>
              <a:buSzPct val="100000"/>
            </a:pPr>
            <a:r>
              <a:rPr lang="en-AU" dirty="0"/>
              <a:t>Increases false positives</a:t>
            </a:r>
          </a:p>
          <a:p>
            <a:pPr marL="0" indent="0">
              <a:lnSpc>
                <a:spcPct val="120000"/>
              </a:lnSpc>
              <a:buClr>
                <a:srgbClr val="0070C0"/>
              </a:buClr>
              <a:buSzPct val="50000"/>
              <a:buNone/>
            </a:pPr>
            <a:r>
              <a:rPr lang="en-AU" dirty="0"/>
              <a:t>An alternative might be a ‘second opinion’, whereby both review all projects:</a:t>
            </a:r>
          </a:p>
          <a:p>
            <a:pPr>
              <a:buSzPct val="100000"/>
            </a:pPr>
            <a:r>
              <a:rPr lang="en-AU" dirty="0"/>
              <a:t>Agreement means decision is made.</a:t>
            </a:r>
          </a:p>
          <a:p>
            <a:pPr>
              <a:buSzPct val="100000"/>
            </a:pPr>
            <a:r>
              <a:rPr lang="en-AU" dirty="0"/>
              <a:t>Disagreements resolved by some other rule. </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218854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Authority Structures</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cxnSp>
        <p:nvCxnSpPr>
          <p:cNvPr id="7" name="Straight Arrow Connector 6"/>
          <p:cNvCxnSpPr/>
          <p:nvPr/>
        </p:nvCxnSpPr>
        <p:spPr>
          <a:xfrm flipV="1">
            <a:off x="2562225" y="1866901"/>
            <a:ext cx="0" cy="39338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562225" y="5800725"/>
            <a:ext cx="548640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11290903">
            <a:off x="2543072" y="659247"/>
            <a:ext cx="8603603" cy="5174734"/>
          </a:xfrm>
          <a:prstGeom prst="arc">
            <a:avLst>
              <a:gd name="adj1" fmla="val 16200000"/>
              <a:gd name="adj2" fmla="val 21341029"/>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TextBox 10"/>
          <p:cNvSpPr txBox="1"/>
          <p:nvPr/>
        </p:nvSpPr>
        <p:spPr>
          <a:xfrm>
            <a:off x="1228725" y="1962149"/>
            <a:ext cx="677108" cy="3171825"/>
          </a:xfrm>
          <a:prstGeom prst="rect">
            <a:avLst/>
          </a:prstGeom>
          <a:noFill/>
        </p:spPr>
        <p:txBody>
          <a:bodyPr vert="vert270" wrap="square" rtlCol="0">
            <a:spAutoFit/>
          </a:bodyPr>
          <a:lstStyle/>
          <a:p>
            <a:r>
              <a:rPr lang="en-AU" sz="1600" dirty="0"/>
              <a:t>False negative error: reject a good project given that it is good</a:t>
            </a:r>
          </a:p>
        </p:txBody>
      </p:sp>
      <p:sp>
        <p:nvSpPr>
          <p:cNvPr id="12" name="TextBox 11"/>
          <p:cNvSpPr txBox="1"/>
          <p:nvPr/>
        </p:nvSpPr>
        <p:spPr>
          <a:xfrm>
            <a:off x="2218640" y="2836247"/>
            <a:ext cx="257860" cy="307777"/>
          </a:xfrm>
          <a:prstGeom prst="rect">
            <a:avLst/>
          </a:prstGeom>
          <a:noFill/>
        </p:spPr>
        <p:txBody>
          <a:bodyPr wrap="square" rtlCol="0">
            <a:spAutoFit/>
          </a:bodyPr>
          <a:lstStyle/>
          <a:p>
            <a:r>
              <a:rPr lang="en-AU" sz="1400" dirty="0"/>
              <a:t>1</a:t>
            </a:r>
          </a:p>
        </p:txBody>
      </p:sp>
      <p:sp>
        <p:nvSpPr>
          <p:cNvPr id="13" name="TextBox 12"/>
          <p:cNvSpPr txBox="1"/>
          <p:nvPr/>
        </p:nvSpPr>
        <p:spPr>
          <a:xfrm>
            <a:off x="6333440" y="5922347"/>
            <a:ext cx="257860" cy="307777"/>
          </a:xfrm>
          <a:prstGeom prst="rect">
            <a:avLst/>
          </a:prstGeom>
          <a:noFill/>
        </p:spPr>
        <p:txBody>
          <a:bodyPr wrap="square" rtlCol="0">
            <a:spAutoFit/>
          </a:bodyPr>
          <a:lstStyle/>
          <a:p>
            <a:r>
              <a:rPr lang="en-AU" sz="1400" dirty="0"/>
              <a:t>1</a:t>
            </a:r>
          </a:p>
        </p:txBody>
      </p:sp>
      <p:sp>
        <p:nvSpPr>
          <p:cNvPr id="14" name="TextBox 13"/>
          <p:cNvSpPr txBox="1"/>
          <p:nvPr/>
        </p:nvSpPr>
        <p:spPr>
          <a:xfrm>
            <a:off x="8048624" y="5385226"/>
            <a:ext cx="2543175" cy="830997"/>
          </a:xfrm>
          <a:prstGeom prst="rect">
            <a:avLst/>
          </a:prstGeom>
          <a:noFill/>
        </p:spPr>
        <p:txBody>
          <a:bodyPr vert="horz" wrap="square" rtlCol="0">
            <a:spAutoFit/>
          </a:bodyPr>
          <a:lstStyle/>
          <a:p>
            <a:r>
              <a:rPr lang="en-AU" sz="1600" dirty="0"/>
              <a:t>False positive error: accept a bad project given that it is bad</a:t>
            </a:r>
          </a:p>
        </p:txBody>
      </p:sp>
      <p:sp>
        <p:nvSpPr>
          <p:cNvPr id="6" name="TextBox 5"/>
          <p:cNvSpPr txBox="1"/>
          <p:nvPr/>
        </p:nvSpPr>
        <p:spPr>
          <a:xfrm>
            <a:off x="3048000" y="3394172"/>
            <a:ext cx="3033370" cy="307777"/>
          </a:xfrm>
          <a:prstGeom prst="rect">
            <a:avLst/>
          </a:prstGeom>
          <a:noFill/>
        </p:spPr>
        <p:txBody>
          <a:bodyPr wrap="square" rtlCol="0">
            <a:spAutoFit/>
          </a:bodyPr>
          <a:lstStyle/>
          <a:p>
            <a:r>
              <a:rPr lang="en-AU" sz="1400" b="1" dirty="0"/>
              <a:t>Hierarchical structure</a:t>
            </a:r>
          </a:p>
        </p:txBody>
      </p:sp>
      <p:sp>
        <p:nvSpPr>
          <p:cNvPr id="9" name="Oval 8"/>
          <p:cNvSpPr/>
          <p:nvPr/>
        </p:nvSpPr>
        <p:spPr>
          <a:xfrm>
            <a:off x="2676525" y="3548061"/>
            <a:ext cx="133350" cy="8244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3381375" y="4491036"/>
            <a:ext cx="133350" cy="8244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5305425" y="5493448"/>
            <a:ext cx="133350" cy="8244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3638550" y="4265708"/>
            <a:ext cx="3033370" cy="307777"/>
          </a:xfrm>
          <a:prstGeom prst="rect">
            <a:avLst/>
          </a:prstGeom>
          <a:noFill/>
        </p:spPr>
        <p:txBody>
          <a:bodyPr wrap="square" rtlCol="0">
            <a:spAutoFit/>
          </a:bodyPr>
          <a:lstStyle/>
          <a:p>
            <a:r>
              <a:rPr lang="en-AU" sz="1400" b="1" dirty="0"/>
              <a:t>Second opinion structure</a:t>
            </a:r>
          </a:p>
        </p:txBody>
      </p:sp>
      <p:sp>
        <p:nvSpPr>
          <p:cNvPr id="19" name="TextBox 18"/>
          <p:cNvSpPr txBox="1"/>
          <p:nvPr/>
        </p:nvSpPr>
        <p:spPr>
          <a:xfrm>
            <a:off x="5448300" y="5074173"/>
            <a:ext cx="1838325" cy="307777"/>
          </a:xfrm>
          <a:prstGeom prst="rect">
            <a:avLst/>
          </a:prstGeom>
          <a:noFill/>
        </p:spPr>
        <p:txBody>
          <a:bodyPr wrap="square" rtlCol="0">
            <a:spAutoFit/>
          </a:bodyPr>
          <a:lstStyle/>
          <a:p>
            <a:r>
              <a:rPr lang="en-AU" sz="1400" b="1" dirty="0"/>
              <a:t>Flat structure</a:t>
            </a:r>
          </a:p>
        </p:txBody>
      </p:sp>
      <p:sp>
        <p:nvSpPr>
          <p:cNvPr id="15" name="TextBox 14"/>
          <p:cNvSpPr txBox="1"/>
          <p:nvPr/>
        </p:nvSpPr>
        <p:spPr>
          <a:xfrm>
            <a:off x="6462369" y="1866901"/>
            <a:ext cx="4729505" cy="2308324"/>
          </a:xfrm>
          <a:prstGeom prst="rect">
            <a:avLst/>
          </a:prstGeom>
          <a:noFill/>
        </p:spPr>
        <p:txBody>
          <a:bodyPr wrap="square" rtlCol="0">
            <a:spAutoFit/>
          </a:bodyPr>
          <a:lstStyle/>
          <a:p>
            <a:pPr algn="ctr"/>
            <a:r>
              <a:rPr lang="en-AU" dirty="0">
                <a:latin typeface="Arial" panose="020B0604020202020204" pitchFamily="34" charset="0"/>
                <a:cs typeface="Arial" panose="020B0604020202020204" pitchFamily="34" charset="0"/>
              </a:rPr>
              <a:t>Under a second opinion structure, even if Willie rejects a proposal Gladys still reviews it. So, if half the time the good projects end up being accepted, then there will be fewer false negative. But there may also be more false positives because a project rejected by Willie gets a second look and might be accepted.</a:t>
            </a:r>
          </a:p>
        </p:txBody>
      </p:sp>
    </p:spTree>
    <p:extLst>
      <p:ext uri="{BB962C8B-B14F-4D97-AF65-F5344CB8AC3E}">
        <p14:creationId xmlns:p14="http://schemas.microsoft.com/office/powerpoint/2010/main" val="389102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Authority Structures: Payoffs</a:t>
            </a:r>
            <a:endParaRPr lang="en-AU" i="1" dirty="0">
              <a:solidFill>
                <a:srgbClr val="002060"/>
              </a:solidFill>
            </a:endParaRPr>
          </a:p>
        </p:txBody>
      </p:sp>
      <p:sp>
        <p:nvSpPr>
          <p:cNvPr id="3" name="Content Placeholder 2"/>
          <p:cNvSpPr>
            <a:spLocks noGrp="1"/>
          </p:cNvSpPr>
          <p:nvPr>
            <p:ph sz="quarter" idx="13"/>
          </p:nvPr>
        </p:nvSpPr>
        <p:spPr>
          <a:xfrm>
            <a:off x="913775" y="2367092"/>
            <a:ext cx="4324976" cy="3424107"/>
          </a:xfrm>
        </p:spPr>
        <p:txBody>
          <a:bodyPr>
            <a:normAutofit/>
          </a:bodyPr>
          <a:lstStyle/>
          <a:p>
            <a:pPr marL="0" indent="0">
              <a:lnSpc>
                <a:spcPct val="120000"/>
              </a:lnSpc>
              <a:buClr>
                <a:srgbClr val="0070C0"/>
              </a:buClr>
              <a:buSzPct val="50000"/>
              <a:buNone/>
            </a:pPr>
            <a:r>
              <a:rPr lang="en-AU" sz="1600" dirty="0"/>
              <a:t>Consider a firm facing a small upside risk and a large downside risk.</a:t>
            </a:r>
          </a:p>
          <a:p>
            <a:pPr>
              <a:buSzPct val="100000"/>
            </a:pPr>
            <a:r>
              <a:rPr lang="en-AU" sz="1600" dirty="0"/>
              <a:t>doing the job well gives a small payoff</a:t>
            </a:r>
          </a:p>
          <a:p>
            <a:pPr>
              <a:buSzPct val="100000"/>
            </a:pPr>
            <a:r>
              <a:rPr lang="en-AU" sz="1600" dirty="0"/>
              <a:t>doing the job badly is catastrophic</a:t>
            </a:r>
          </a:p>
          <a:p>
            <a:pPr>
              <a:buSzPct val="100000"/>
            </a:pPr>
            <a:r>
              <a:rPr lang="en-AU" sz="1600" dirty="0"/>
              <a:t>want to minimise false positives</a:t>
            </a:r>
          </a:p>
          <a:p>
            <a:pPr>
              <a:buSzPct val="100000"/>
            </a:pPr>
            <a:r>
              <a:rPr lang="en-AU" sz="1600" dirty="0"/>
              <a:t>willing to accept higher levels of false negatives</a:t>
            </a:r>
          </a:p>
          <a:p>
            <a:pPr>
              <a:buSzPct val="100000"/>
            </a:pPr>
            <a:r>
              <a:rPr lang="en-AU" sz="1600" dirty="0"/>
              <a:t>a hierarchical structure may be better </a:t>
            </a:r>
          </a:p>
          <a:p>
            <a:pPr marL="0" indent="0">
              <a:lnSpc>
                <a:spcPct val="120000"/>
              </a:lnSpc>
              <a:buClr>
                <a:srgbClr val="0070C0"/>
              </a:buClr>
              <a:buSzPct val="50000"/>
              <a:buNone/>
            </a:pPr>
            <a:endParaRPr lang="en-AU" sz="1600" dirty="0"/>
          </a:p>
          <a:p>
            <a:pPr marL="0" indent="0">
              <a:lnSpc>
                <a:spcPct val="120000"/>
              </a:lnSpc>
              <a:buClr>
                <a:srgbClr val="0070C0"/>
              </a:buClr>
              <a:buSzPct val="50000"/>
              <a:buNone/>
            </a:pPr>
            <a:endParaRPr lang="en-AU" sz="1600" dirty="0"/>
          </a:p>
          <a:p>
            <a:pPr marL="355600" indent="-355600">
              <a:lnSpc>
                <a:spcPct val="120000"/>
              </a:lnSpc>
              <a:buClr>
                <a:srgbClr val="0070C0"/>
              </a:buClr>
              <a:buSzPct val="50000"/>
              <a:buFont typeface="Wingdings" panose="05000000000000000000" pitchFamily="2" charset="2"/>
              <a:buChar char="q"/>
            </a:pPr>
            <a:endParaRPr lang="en-AU" sz="1600" dirty="0"/>
          </a:p>
          <a:p>
            <a:pPr marL="711200" indent="0">
              <a:buClr>
                <a:srgbClr val="0070C0"/>
              </a:buClr>
              <a:buSzPct val="50000"/>
              <a:buFont typeface="Wingdings" panose="05000000000000000000" pitchFamily="2" charset="2"/>
              <a:buChar char="v"/>
            </a:pPr>
            <a:endParaRPr lang="en-AU" sz="1600" dirty="0"/>
          </a:p>
          <a:p>
            <a:pPr marL="711200" indent="0">
              <a:buClr>
                <a:srgbClr val="0070C0"/>
              </a:buClr>
              <a:buSzPct val="50000"/>
              <a:buFont typeface="Wingdings" panose="05000000000000000000" pitchFamily="2" charset="2"/>
              <a:buChar char="v"/>
            </a:pPr>
            <a:endParaRPr lang="en-AU" sz="1600" dirty="0"/>
          </a:p>
          <a:p>
            <a:pPr marL="0" indent="0">
              <a:buClr>
                <a:srgbClr val="0070C0"/>
              </a:buClr>
              <a:buSzPct val="50000"/>
              <a:buNone/>
            </a:pPr>
            <a:endParaRPr lang="en-AU" sz="16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cxnSp>
        <p:nvCxnSpPr>
          <p:cNvPr id="6" name="Straight Arrow Connector 5"/>
          <p:cNvCxnSpPr/>
          <p:nvPr/>
        </p:nvCxnSpPr>
        <p:spPr>
          <a:xfrm flipV="1">
            <a:off x="7000875" y="2828923"/>
            <a:ext cx="0" cy="32670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390900" y="6038850"/>
            <a:ext cx="5581650" cy="666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3743325" y="2901949"/>
            <a:ext cx="4552950" cy="3194051"/>
          </a:xfrm>
          <a:custGeom>
            <a:avLst/>
            <a:gdLst>
              <a:gd name="connsiteX0" fmla="*/ 0 w 4552950"/>
              <a:gd name="connsiteY0" fmla="*/ 3194051 h 3194051"/>
              <a:gd name="connsiteX1" fmla="*/ 2924175 w 4552950"/>
              <a:gd name="connsiteY1" fmla="*/ 1031876 h 3194051"/>
              <a:gd name="connsiteX2" fmla="*/ 3457575 w 4552950"/>
              <a:gd name="connsiteY2" fmla="*/ 317501 h 3194051"/>
              <a:gd name="connsiteX3" fmla="*/ 4048125 w 4552950"/>
              <a:gd name="connsiteY3" fmla="*/ 212726 h 3194051"/>
              <a:gd name="connsiteX4" fmla="*/ 4552950 w 4552950"/>
              <a:gd name="connsiteY4" fmla="*/ 3146426 h 3194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950" h="3194051">
                <a:moveTo>
                  <a:pt x="0" y="3194051"/>
                </a:moveTo>
                <a:cubicBezTo>
                  <a:pt x="1173956" y="2352676"/>
                  <a:pt x="2347913" y="1511301"/>
                  <a:pt x="2924175" y="1031876"/>
                </a:cubicBezTo>
                <a:cubicBezTo>
                  <a:pt x="3500437" y="552451"/>
                  <a:pt x="3270250" y="454026"/>
                  <a:pt x="3457575" y="317501"/>
                </a:cubicBezTo>
                <a:cubicBezTo>
                  <a:pt x="3644900" y="180976"/>
                  <a:pt x="3865562" y="-258762"/>
                  <a:pt x="4048125" y="212726"/>
                </a:cubicBezTo>
                <a:cubicBezTo>
                  <a:pt x="4230688" y="684214"/>
                  <a:pt x="4391819" y="1915320"/>
                  <a:pt x="4552950" y="3146426"/>
                </a:cubicBezTo>
              </a:path>
            </a:pathLst>
          </a:cu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972550" y="5779354"/>
            <a:ext cx="962025" cy="338554"/>
          </a:xfrm>
          <a:prstGeom prst="rect">
            <a:avLst/>
          </a:prstGeom>
          <a:noFill/>
        </p:spPr>
        <p:txBody>
          <a:bodyPr vert="horz" wrap="square" rtlCol="0">
            <a:spAutoFit/>
          </a:bodyPr>
          <a:lstStyle/>
          <a:p>
            <a:r>
              <a:rPr lang="en-AU" sz="1600" dirty="0"/>
              <a:t>Payoff</a:t>
            </a:r>
          </a:p>
        </p:txBody>
      </p:sp>
      <p:sp>
        <p:nvSpPr>
          <p:cNvPr id="15" name="TextBox 14"/>
          <p:cNvSpPr txBox="1"/>
          <p:nvPr/>
        </p:nvSpPr>
        <p:spPr>
          <a:xfrm>
            <a:off x="5915025" y="2828923"/>
            <a:ext cx="1085850" cy="338554"/>
          </a:xfrm>
          <a:prstGeom prst="rect">
            <a:avLst/>
          </a:prstGeom>
          <a:noFill/>
        </p:spPr>
        <p:txBody>
          <a:bodyPr vert="horz" wrap="square" rtlCol="0">
            <a:spAutoFit/>
          </a:bodyPr>
          <a:lstStyle/>
          <a:p>
            <a:r>
              <a:rPr lang="en-AU" sz="1600" dirty="0"/>
              <a:t>Frequency</a:t>
            </a:r>
          </a:p>
        </p:txBody>
      </p:sp>
    </p:spTree>
    <p:extLst>
      <p:ext uri="{BB962C8B-B14F-4D97-AF65-F5344CB8AC3E}">
        <p14:creationId xmlns:p14="http://schemas.microsoft.com/office/powerpoint/2010/main" val="368328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Authority Structures: Payoffs</a:t>
            </a:r>
            <a:endParaRPr lang="en-AU" i="1" dirty="0">
              <a:solidFill>
                <a:srgbClr val="002060"/>
              </a:solidFill>
            </a:endParaRPr>
          </a:p>
        </p:txBody>
      </p:sp>
      <p:sp>
        <p:nvSpPr>
          <p:cNvPr id="3" name="Content Placeholder 2"/>
          <p:cNvSpPr>
            <a:spLocks noGrp="1"/>
          </p:cNvSpPr>
          <p:nvPr>
            <p:ph sz="quarter" idx="13"/>
          </p:nvPr>
        </p:nvSpPr>
        <p:spPr/>
        <p:txBody>
          <a:bodyPr>
            <a:normAutofit fontScale="85000" lnSpcReduction="20000"/>
          </a:bodyPr>
          <a:lstStyle/>
          <a:p>
            <a:pPr marL="0" indent="0">
              <a:buClr>
                <a:srgbClr val="0070C0"/>
              </a:buClr>
              <a:buSzPct val="50000"/>
              <a:buNone/>
            </a:pPr>
            <a:r>
              <a:rPr lang="en-AU" dirty="0"/>
              <a:t>Example: $bn loss in the case of Exxon Valdez where alcohol was a consideration. The ‘project’ here is deciding to proceed before being sober.</a:t>
            </a:r>
          </a:p>
          <a:p>
            <a:pPr>
              <a:buClr>
                <a:srgbClr val="0070C0"/>
              </a:buClr>
              <a:buSzPct val="50000"/>
            </a:pPr>
            <a:r>
              <a:rPr lang="en-AU" dirty="0"/>
              <a:t>Want to minimise false positives (accepting an unprofitable ‘project’) and willing to accept higher levels of false negatives (rejecting profitable options).</a:t>
            </a:r>
          </a:p>
          <a:p>
            <a:pPr>
              <a:buClr>
                <a:srgbClr val="0070C0"/>
              </a:buClr>
              <a:buSzPct val="50000"/>
            </a:pPr>
            <a:r>
              <a:rPr lang="en-AU" dirty="0"/>
              <a:t>Proceeding while intoxicated and having an accident is a false positive (i.e. accept the ‘challenge’ of going through straits even though it leads to an accident)</a:t>
            </a:r>
          </a:p>
          <a:p>
            <a:pPr>
              <a:buClr>
                <a:srgbClr val="0070C0"/>
              </a:buClr>
              <a:buSzPct val="50000"/>
            </a:pPr>
            <a:r>
              <a:rPr lang="en-AU" dirty="0"/>
              <a:t>Sobering up before proceeding when proceeding would not have led to an accident is a false negative (reject proceeding even though you may make it through the strait without an accident)</a:t>
            </a:r>
          </a:p>
          <a:p>
            <a:pPr marL="0" indent="0">
              <a:lnSpc>
                <a:spcPct val="120000"/>
              </a:lnSpc>
              <a:buClr>
                <a:srgbClr val="0070C0"/>
              </a:buClr>
              <a:buSzPct val="50000"/>
              <a:buNone/>
            </a:pPr>
            <a:r>
              <a:rPr lang="en-AU" dirty="0"/>
              <a:t>In this situation wat to reject false positives because they are so costly, therefore a hierarchical structure is better. </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278936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Authority Structures: Payoffs</a:t>
            </a:r>
            <a:endParaRPr lang="en-AU" i="1" dirty="0">
              <a:solidFill>
                <a:srgbClr val="002060"/>
              </a:solidFill>
            </a:endParaRPr>
          </a:p>
        </p:txBody>
      </p:sp>
      <p:sp>
        <p:nvSpPr>
          <p:cNvPr id="3" name="Content Placeholder 2"/>
          <p:cNvSpPr>
            <a:spLocks noGrp="1"/>
          </p:cNvSpPr>
          <p:nvPr>
            <p:ph sz="quarter" idx="13"/>
          </p:nvPr>
        </p:nvSpPr>
        <p:spPr>
          <a:xfrm>
            <a:off x="913774" y="2367092"/>
            <a:ext cx="2673891" cy="3424107"/>
          </a:xfrm>
        </p:spPr>
        <p:txBody>
          <a:bodyPr>
            <a:noAutofit/>
          </a:bodyPr>
          <a:lstStyle/>
          <a:p>
            <a:pPr marL="0" indent="0">
              <a:lnSpc>
                <a:spcPct val="120000"/>
              </a:lnSpc>
              <a:buClr>
                <a:srgbClr val="0070C0"/>
              </a:buClr>
              <a:buSzPct val="50000"/>
              <a:buNone/>
            </a:pPr>
            <a:r>
              <a:rPr lang="en-AU" sz="1200" dirty="0"/>
              <a:t>Consider a firm facing a small downside risk and a large upside risk.</a:t>
            </a:r>
          </a:p>
          <a:p>
            <a:pPr>
              <a:buSzPct val="100000"/>
            </a:pPr>
            <a:r>
              <a:rPr lang="en-AU" sz="1200" dirty="0"/>
              <a:t>Big payoff to a good job</a:t>
            </a:r>
          </a:p>
          <a:p>
            <a:pPr>
              <a:buSzPct val="100000"/>
            </a:pPr>
            <a:r>
              <a:rPr lang="en-AU" sz="1200" dirty="0"/>
              <a:t>Small cost to a poor job (e.g. investment in project is limited)</a:t>
            </a:r>
          </a:p>
          <a:p>
            <a:pPr>
              <a:buSzPct val="100000"/>
            </a:pPr>
            <a:r>
              <a:rPr lang="en-AU" sz="1200" dirty="0"/>
              <a:t>Want to minimise false negatives</a:t>
            </a:r>
          </a:p>
          <a:p>
            <a:pPr>
              <a:buSzPct val="100000"/>
            </a:pPr>
            <a:r>
              <a:rPr lang="en-AU" sz="1200" dirty="0"/>
              <a:t>A flat structure encourages creativity. Individuals have the opportunity to make decisions. Think about start up firms where there are opportunities that can potentially lead to large payoffs.</a:t>
            </a:r>
          </a:p>
          <a:p>
            <a:pPr marL="355600" indent="-355600">
              <a:lnSpc>
                <a:spcPct val="120000"/>
              </a:lnSpc>
              <a:buClr>
                <a:srgbClr val="0070C0"/>
              </a:buClr>
              <a:buSzPct val="50000"/>
              <a:buFont typeface="Wingdings" panose="05000000000000000000" pitchFamily="2" charset="2"/>
              <a:buChar char="q"/>
            </a:pPr>
            <a:endParaRPr lang="en-AU" sz="1200" dirty="0"/>
          </a:p>
          <a:p>
            <a:pPr marL="711200" indent="0">
              <a:buClr>
                <a:srgbClr val="0070C0"/>
              </a:buClr>
              <a:buSzPct val="50000"/>
              <a:buFont typeface="Wingdings" panose="05000000000000000000" pitchFamily="2" charset="2"/>
              <a:buChar char="v"/>
            </a:pPr>
            <a:endParaRPr lang="en-AU" sz="1200" dirty="0"/>
          </a:p>
          <a:p>
            <a:pPr marL="711200" indent="0">
              <a:buClr>
                <a:srgbClr val="0070C0"/>
              </a:buClr>
              <a:buSzPct val="50000"/>
              <a:buFont typeface="Wingdings" panose="05000000000000000000" pitchFamily="2" charset="2"/>
              <a:buChar char="v"/>
            </a:pPr>
            <a:endParaRPr lang="en-AU" sz="1200" dirty="0"/>
          </a:p>
          <a:p>
            <a:pPr marL="0" indent="0">
              <a:buClr>
                <a:srgbClr val="0070C0"/>
              </a:buClr>
              <a:buSzPct val="50000"/>
              <a:buNone/>
            </a:pPr>
            <a:endParaRPr lang="en-AU" sz="12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cxnSp>
        <p:nvCxnSpPr>
          <p:cNvPr id="6" name="Straight Arrow Connector 5"/>
          <p:cNvCxnSpPr/>
          <p:nvPr/>
        </p:nvCxnSpPr>
        <p:spPr>
          <a:xfrm flipV="1">
            <a:off x="4810125" y="2850831"/>
            <a:ext cx="0" cy="32670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6105528"/>
            <a:ext cx="5581650" cy="123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flipH="1">
            <a:off x="3587665" y="2864702"/>
            <a:ext cx="5188119" cy="3273067"/>
          </a:xfrm>
          <a:custGeom>
            <a:avLst/>
            <a:gdLst>
              <a:gd name="connsiteX0" fmla="*/ 0 w 4552950"/>
              <a:gd name="connsiteY0" fmla="*/ 3194051 h 3194051"/>
              <a:gd name="connsiteX1" fmla="*/ 2924175 w 4552950"/>
              <a:gd name="connsiteY1" fmla="*/ 1031876 h 3194051"/>
              <a:gd name="connsiteX2" fmla="*/ 3457575 w 4552950"/>
              <a:gd name="connsiteY2" fmla="*/ 317501 h 3194051"/>
              <a:gd name="connsiteX3" fmla="*/ 4048125 w 4552950"/>
              <a:gd name="connsiteY3" fmla="*/ 212726 h 3194051"/>
              <a:gd name="connsiteX4" fmla="*/ 4552950 w 4552950"/>
              <a:gd name="connsiteY4" fmla="*/ 3146426 h 3194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950" h="3194051">
                <a:moveTo>
                  <a:pt x="0" y="3194051"/>
                </a:moveTo>
                <a:cubicBezTo>
                  <a:pt x="1173956" y="2352676"/>
                  <a:pt x="2347913" y="1511301"/>
                  <a:pt x="2924175" y="1031876"/>
                </a:cubicBezTo>
                <a:cubicBezTo>
                  <a:pt x="3500437" y="552451"/>
                  <a:pt x="3270250" y="454026"/>
                  <a:pt x="3457575" y="317501"/>
                </a:cubicBezTo>
                <a:cubicBezTo>
                  <a:pt x="3644900" y="180976"/>
                  <a:pt x="3865562" y="-258762"/>
                  <a:pt x="4048125" y="212726"/>
                </a:cubicBezTo>
                <a:cubicBezTo>
                  <a:pt x="4230688" y="684214"/>
                  <a:pt x="4391819" y="1915320"/>
                  <a:pt x="4552950" y="3146426"/>
                </a:cubicBezTo>
              </a:path>
            </a:pathLst>
          </a:cu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972550" y="5779354"/>
            <a:ext cx="962025" cy="338554"/>
          </a:xfrm>
          <a:prstGeom prst="rect">
            <a:avLst/>
          </a:prstGeom>
          <a:noFill/>
        </p:spPr>
        <p:txBody>
          <a:bodyPr vert="horz" wrap="square" rtlCol="0">
            <a:spAutoFit/>
          </a:bodyPr>
          <a:lstStyle/>
          <a:p>
            <a:r>
              <a:rPr lang="en-AU" sz="1600" dirty="0"/>
              <a:t>Payoff</a:t>
            </a:r>
          </a:p>
        </p:txBody>
      </p:sp>
      <p:sp>
        <p:nvSpPr>
          <p:cNvPr id="15" name="TextBox 14"/>
          <p:cNvSpPr txBox="1"/>
          <p:nvPr/>
        </p:nvSpPr>
        <p:spPr>
          <a:xfrm>
            <a:off x="5095875" y="2924173"/>
            <a:ext cx="1085850" cy="338554"/>
          </a:xfrm>
          <a:prstGeom prst="rect">
            <a:avLst/>
          </a:prstGeom>
          <a:noFill/>
        </p:spPr>
        <p:txBody>
          <a:bodyPr vert="horz" wrap="square" rtlCol="0">
            <a:spAutoFit/>
          </a:bodyPr>
          <a:lstStyle/>
          <a:p>
            <a:r>
              <a:rPr lang="en-AU" sz="1600" dirty="0"/>
              <a:t>Frequency</a:t>
            </a:r>
          </a:p>
        </p:txBody>
      </p:sp>
    </p:spTree>
    <p:extLst>
      <p:ext uri="{BB962C8B-B14F-4D97-AF65-F5344CB8AC3E}">
        <p14:creationId xmlns:p14="http://schemas.microsoft.com/office/powerpoint/2010/main" val="34384098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7Organisational Architecture &amp; Decision Making "/>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14908</TotalTime>
  <Words>724</Words>
  <Application>Microsoft Macintosh PowerPoint</Application>
  <PresentationFormat>Widescreen</PresentationFormat>
  <Paragraphs>116</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Tw Cen MT</vt:lpstr>
      <vt:lpstr>Wingdings</vt:lpstr>
      <vt:lpstr>Droplet</vt:lpstr>
      <vt:lpstr>Lecture 7.5 Authority Structures</vt:lpstr>
      <vt:lpstr>Flat versus Hierarchical Structures</vt:lpstr>
      <vt:lpstr>The Error Trade-off</vt:lpstr>
      <vt:lpstr>Authority Structures</vt:lpstr>
      <vt:lpstr>Authority Structures</vt:lpstr>
      <vt:lpstr>Authority Structures</vt:lpstr>
      <vt:lpstr>Authority Structures: Payoffs</vt:lpstr>
      <vt:lpstr>Authority Structures: Payoffs</vt:lpstr>
      <vt:lpstr>Authority Structures: Payoffs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535</cp:revision>
  <dcterms:created xsi:type="dcterms:W3CDTF">2015-02-25T21:48:00Z</dcterms:created>
  <dcterms:modified xsi:type="dcterms:W3CDTF">2020-10-04T19:18:19Z</dcterms:modified>
</cp:coreProperties>
</file>